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91" r:id="rId3"/>
    <p:sldId id="327"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6"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FFFFFF"/>
    <a:srgbClr val="E65D00"/>
    <a:srgbClr val="009900"/>
    <a:srgbClr val="008000"/>
    <a:srgbClr val="004AB8"/>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67" d="100"/>
          <a:sy n="67" d="100"/>
        </p:scale>
        <p:origin x="-14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4" d="100"/>
          <a:sy n="54" d="100"/>
        </p:scale>
        <p:origin x="-291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537043-ABE6-4E99-8F72-7ADCCB928EB7}" type="datetimeFigureOut">
              <a:rPr lang="zh-CN" altLang="en-US" smtClean="0"/>
              <a:t>2019/9/8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57D89E6-0FBF-4CD7-B8EF-56C610DA67F9}" type="slidenum">
              <a:rPr lang="zh-CN" altLang="en-US" smtClean="0"/>
              <a:t>‹#›</a:t>
            </a:fld>
            <a:endParaRPr lang="zh-CN" altLang="en-US"/>
          </a:p>
        </p:txBody>
      </p:sp>
    </p:spTree>
    <p:extLst>
      <p:ext uri="{BB962C8B-B14F-4D97-AF65-F5344CB8AC3E}">
        <p14:creationId xmlns:p14="http://schemas.microsoft.com/office/powerpoint/2010/main" val="3508672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2019/9/8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81000" y="1752600"/>
            <a:ext cx="83820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C40B32-E1F2-4FC5-9C5C-4D982B69A6FC}" type="slidenum">
              <a:rPr lang="en-US" altLang="zh-CN"/>
              <a:pPr>
                <a:defRPr/>
              </a:pPr>
              <a:t>‹#›</a:t>
            </a:fld>
            <a:endParaRPr lang="en-US" altLang="zh-CN"/>
          </a:p>
        </p:txBody>
      </p:sp>
    </p:spTree>
    <p:extLst>
      <p:ext uri="{BB962C8B-B14F-4D97-AF65-F5344CB8AC3E}">
        <p14:creationId xmlns:p14="http://schemas.microsoft.com/office/powerpoint/2010/main" val="265303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8" r:id="rId13"/>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914400" y="1905000"/>
            <a:ext cx="7239000" cy="990600"/>
          </a:xfrm>
        </p:spPr>
        <p:txBody>
          <a:bodyPr/>
          <a:lstStyle/>
          <a:p>
            <a:pPr algn="ctr" eaLnBrk="1" hangingPunct="1">
              <a:defRPr/>
            </a:pPr>
            <a:r>
              <a:rPr lang="zh-CN" altLang="en-US" sz="4800" b="1" dirty="0" smtClean="0"/>
              <a:t>设计模式概述</a:t>
            </a:r>
          </a:p>
        </p:txBody>
      </p:sp>
      <p:sp>
        <p:nvSpPr>
          <p:cNvPr id="5" name="Text Box 5"/>
          <p:cNvSpPr txBox="1">
            <a:spLocks noChangeArrowheads="1"/>
          </p:cNvSpPr>
          <p:nvPr/>
        </p:nvSpPr>
        <p:spPr bwMode="auto">
          <a:xfrm>
            <a:off x="2819400" y="5468938"/>
            <a:ext cx="32766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smtClean="0">
                <a:solidFill>
                  <a:srgbClr val="FF6600"/>
                </a:solidFill>
                <a:latin typeface="Arial" panose="020B0604020202020204" pitchFamily="34" charset="0"/>
                <a:ea typeface="宋体" panose="02010600030101010101" pitchFamily="2" charset="-122"/>
              </a:rPr>
              <a:t>阳王东</a:t>
            </a:r>
            <a:endParaRPr lang="en-US" altLang="zh-CN" sz="1800" b="1" dirty="0">
              <a:solidFill>
                <a:srgbClr val="FF6600"/>
              </a:solidFill>
              <a:latin typeface="Arial" panose="020B0604020202020204" pitchFamily="34" charset="0"/>
              <a:ea typeface="宋体" panose="02010600030101010101" pitchFamily="2" charset="-122"/>
            </a:endParaRPr>
          </a:p>
          <a:p>
            <a:pPr algn="ctr" eaLnBrk="1" hangingPunct="1">
              <a:lnSpc>
                <a:spcPct val="100000"/>
              </a:lnSpc>
              <a:spcBef>
                <a:spcPct val="50000"/>
              </a:spcBef>
              <a:buClrTx/>
              <a:buFontTx/>
              <a:buNone/>
            </a:pPr>
            <a:r>
              <a:rPr lang="en-US" altLang="zh-CN" sz="1800" b="1" dirty="0" smtClean="0">
                <a:solidFill>
                  <a:schemeClr val="hlink"/>
                </a:solidFill>
                <a:latin typeface="Arial" panose="020B0604020202020204" pitchFamily="34" charset="0"/>
                <a:ea typeface="宋体" panose="02010600030101010101" pitchFamily="2" charset="-122"/>
              </a:rPr>
              <a:t>yangwangdong@163.com</a:t>
            </a:r>
            <a:endParaRPr lang="en-US" altLang="zh-CN" sz="1800" b="1" dirty="0">
              <a:solidFill>
                <a:schemeClr val="hlink"/>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11267" name="Rectangle 3"/>
          <p:cNvSpPr>
            <a:spLocks noGrp="1" noChangeArrowheads="1"/>
          </p:cNvSpPr>
          <p:nvPr>
            <p:ph type="body" idx="1"/>
          </p:nvPr>
        </p:nvSpPr>
        <p:spPr>
          <a:xfrm>
            <a:off x="381000" y="1752600"/>
            <a:ext cx="8382000" cy="4419600"/>
          </a:xfrm>
        </p:spPr>
        <p:txBody>
          <a:bodyPr/>
          <a:lstStyle/>
          <a:p>
            <a:pPr eaLnBrk="1" hangingPunct="1"/>
            <a:r>
              <a:rPr kumimoji="1" lang="zh-CN" altLang="en-US" smtClean="0"/>
              <a:t>不够灵活的影院售票系统</a:t>
            </a:r>
            <a:endParaRPr kumimoji="1" lang="en-US" altLang="zh-CN" smtClean="0"/>
          </a:p>
          <a:p>
            <a:pPr lvl="1" eaLnBrk="1" hangingPunct="1"/>
            <a:r>
              <a:rPr lang="zh-CN" altLang="en-US" smtClean="0"/>
              <a:t>问题</a:t>
            </a:r>
            <a:endParaRPr lang="en-US" altLang="zh-CN" smtClean="0"/>
          </a:p>
          <a:p>
            <a:pPr lvl="2" eaLnBrk="1" hangingPunct="1">
              <a:buFont typeface="Arial" panose="020B0604020202020204" pitchFamily="34" charset="0"/>
              <a:buChar char="•"/>
            </a:pPr>
            <a:r>
              <a:rPr kumimoji="1" lang="en-US" altLang="zh-CN" smtClean="0">
                <a:ea typeface="黑体" panose="02010609060101010101" pitchFamily="49" charset="-122"/>
              </a:rPr>
              <a:t>(1) </a:t>
            </a:r>
            <a:r>
              <a:rPr lang="en-US" altLang="zh-CN" smtClean="0">
                <a:ea typeface="黑体" panose="02010609060101010101" pitchFamily="49" charset="-122"/>
              </a:rPr>
              <a:t>MovieTicket</a:t>
            </a:r>
            <a:r>
              <a:rPr lang="zh-CN" altLang="en-US" smtClean="0">
                <a:ea typeface="黑体" panose="02010609060101010101" pitchFamily="49" charset="-122"/>
              </a:rPr>
              <a:t>类的</a:t>
            </a:r>
            <a:r>
              <a:rPr lang="en-US" altLang="zh-CN" smtClean="0">
                <a:solidFill>
                  <a:srgbClr val="FF3300"/>
                </a:solidFill>
                <a:ea typeface="黑体" panose="02010609060101010101" pitchFamily="49" charset="-122"/>
              </a:rPr>
              <a:t>calculate()</a:t>
            </a:r>
            <a:r>
              <a:rPr lang="zh-CN" altLang="en-US" smtClean="0">
                <a:solidFill>
                  <a:srgbClr val="FF3300"/>
                </a:solidFill>
                <a:ea typeface="黑体" panose="02010609060101010101" pitchFamily="49" charset="-122"/>
              </a:rPr>
              <a:t>方法非常庞大</a:t>
            </a:r>
            <a:r>
              <a:rPr lang="zh-CN" altLang="en-US" smtClean="0">
                <a:ea typeface="黑体" panose="02010609060101010101" pitchFamily="49" charset="-122"/>
              </a:rPr>
              <a:t>，它包含各种打折算法的实现代码，在代码中出现了</a:t>
            </a:r>
            <a:r>
              <a:rPr lang="zh-CN" altLang="en-US" smtClean="0">
                <a:solidFill>
                  <a:srgbClr val="FF3300"/>
                </a:solidFill>
                <a:ea typeface="黑体" panose="02010609060101010101" pitchFamily="49" charset="-122"/>
              </a:rPr>
              <a:t>较长的条件转移语句，不利于测试和维护</a:t>
            </a:r>
            <a:endParaRPr lang="en-US" altLang="zh-CN" smtClean="0">
              <a:solidFill>
                <a:srgbClr val="FF3300"/>
              </a:solidFill>
              <a:ea typeface="黑体" panose="02010609060101010101" pitchFamily="49" charset="-122"/>
            </a:endParaRPr>
          </a:p>
          <a:p>
            <a:pPr lvl="2" eaLnBrk="1" hangingPunct="1">
              <a:buFont typeface="Arial" panose="020B0604020202020204" pitchFamily="34" charset="0"/>
              <a:buChar char="•"/>
            </a:pPr>
            <a:r>
              <a:rPr lang="en-US" altLang="zh-CN" smtClean="0">
                <a:ea typeface="黑体" panose="02010609060101010101" pitchFamily="49" charset="-122"/>
              </a:rPr>
              <a:t>(2) </a:t>
            </a:r>
            <a:r>
              <a:rPr lang="zh-CN" altLang="en-US" smtClean="0">
                <a:ea typeface="黑体" panose="02010609060101010101" pitchFamily="49" charset="-122"/>
              </a:rPr>
              <a:t>在增加新的打折算法或者对原有打折算法进行修改时必须修改</a:t>
            </a:r>
            <a:r>
              <a:rPr lang="en-US" altLang="zh-CN" smtClean="0">
                <a:ea typeface="黑体" panose="02010609060101010101" pitchFamily="49" charset="-122"/>
              </a:rPr>
              <a:t>MovieTicket</a:t>
            </a:r>
            <a:r>
              <a:rPr lang="zh-CN" altLang="en-US" smtClean="0">
                <a:ea typeface="黑体" panose="02010609060101010101" pitchFamily="49" charset="-122"/>
              </a:rPr>
              <a:t>类的源代码，</a:t>
            </a:r>
            <a:r>
              <a:rPr lang="zh-CN" altLang="en-US" smtClean="0">
                <a:solidFill>
                  <a:srgbClr val="FF3300"/>
                </a:solidFill>
                <a:ea typeface="黑体" panose="02010609060101010101" pitchFamily="49" charset="-122"/>
              </a:rPr>
              <a:t>系统的灵活性和可扩展性较差</a:t>
            </a:r>
            <a:endParaRPr lang="en-US" altLang="zh-CN" smtClean="0">
              <a:solidFill>
                <a:srgbClr val="FF3300"/>
              </a:solidFill>
              <a:ea typeface="黑体" panose="02010609060101010101" pitchFamily="49" charset="-122"/>
            </a:endParaRPr>
          </a:p>
          <a:p>
            <a:pPr lvl="2" eaLnBrk="1" hangingPunct="1">
              <a:buFont typeface="Arial" panose="020B0604020202020204" pitchFamily="34" charset="0"/>
              <a:buChar char="•"/>
            </a:pPr>
            <a:r>
              <a:rPr lang="en-US" altLang="zh-CN" smtClean="0">
                <a:ea typeface="黑体" panose="02010609060101010101" pitchFamily="49" charset="-122"/>
              </a:rPr>
              <a:t>(</a:t>
            </a:r>
            <a:r>
              <a:rPr lang="en-US" altLang="en-US" smtClean="0">
                <a:ea typeface="黑体" panose="02010609060101010101" pitchFamily="49" charset="-122"/>
              </a:rPr>
              <a:t>3) </a:t>
            </a:r>
            <a:r>
              <a:rPr lang="zh-CN" altLang="en-US" smtClean="0">
                <a:solidFill>
                  <a:srgbClr val="FF3300"/>
                </a:solidFill>
                <a:ea typeface="黑体" panose="02010609060101010101" pitchFamily="49" charset="-122"/>
              </a:rPr>
              <a:t>算法的复用性差</a:t>
            </a:r>
            <a:r>
              <a:rPr lang="zh-CN" altLang="en-US" smtClean="0">
                <a:ea typeface="黑体" panose="02010609060101010101" pitchFamily="49" charset="-122"/>
              </a:rPr>
              <a:t>，如果另一个系统需要重用某些打折算法，只能通过对源代码进行复制粘贴来重用，无法单独重用其中的某个或某些算法</a:t>
            </a:r>
          </a:p>
          <a:p>
            <a:pPr lvl="2" eaLnBrk="1" hangingPunct="1">
              <a:buFont typeface="Wingdings" panose="05000000000000000000" pitchFamily="2" charset="2"/>
              <a:buChar char="Ø"/>
            </a:pPr>
            <a:endParaRPr lang="zh-CN" altLang="en-US" sz="2200" smtClean="0">
              <a:ea typeface="黑体" panose="02010609060101010101" pitchFamily="49" charset="-122"/>
            </a:endParaRPr>
          </a:p>
          <a:p>
            <a:pPr lvl="2" eaLnBrk="1" hangingPunct="1">
              <a:buFont typeface="Wingdings" panose="05000000000000000000" pitchFamily="2" charset="2"/>
              <a:buChar char="Ø"/>
            </a:pPr>
            <a:endParaRPr lang="zh-CN" altLang="en-US" sz="2400" smtClean="0">
              <a:ea typeface="黑体" panose="02010609060101010101" pitchFamily="49" charset="-122"/>
            </a:endParaRPr>
          </a:p>
          <a:p>
            <a:pPr lvl="1" eaLnBrk="1" hangingPunct="1"/>
            <a:endParaRPr lang="en-US" altLang="zh-CN" b="0" smtClean="0"/>
          </a:p>
        </p:txBody>
      </p:sp>
      <p:pic>
        <p:nvPicPr>
          <p:cNvPr id="5" name="图片 4" descr="2011420168609.jpg"/>
          <p:cNvPicPr>
            <a:picLocks noChangeAspect="1"/>
          </p:cNvPicPr>
          <p:nvPr/>
        </p:nvPicPr>
        <p:blipFill>
          <a:blip r:embed="rId2">
            <a:extLst>
              <a:ext uri="{28A0092B-C50C-407E-A947-70E740481C1C}">
                <a14:useLocalDpi xmlns:a14="http://schemas.microsoft.com/office/drawing/2010/main" val="0"/>
              </a:ext>
            </a:extLst>
          </a:blip>
          <a:srcRect l="18616" r="23232"/>
          <a:stretch>
            <a:fillRect/>
          </a:stretch>
        </p:blipFill>
        <p:spPr bwMode="auto">
          <a:xfrm>
            <a:off x="2590800" y="1828800"/>
            <a:ext cx="36480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804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12291" name="Rectangle 3"/>
          <p:cNvSpPr>
            <a:spLocks noGrp="1" noChangeArrowheads="1"/>
          </p:cNvSpPr>
          <p:nvPr>
            <p:ph type="body" idx="1"/>
          </p:nvPr>
        </p:nvSpPr>
        <p:spPr>
          <a:xfrm>
            <a:off x="381000" y="1752600"/>
            <a:ext cx="8382000" cy="4419600"/>
          </a:xfrm>
        </p:spPr>
        <p:txBody>
          <a:bodyPr/>
          <a:lstStyle/>
          <a:p>
            <a:pPr eaLnBrk="1" hangingPunct="1"/>
            <a:r>
              <a:rPr lang="zh-CN" altLang="en-US" smtClean="0"/>
              <a:t>重用第三方算法库时面临的问题</a:t>
            </a:r>
            <a:endParaRPr lang="en-US" altLang="zh-CN" smtClean="0"/>
          </a:p>
          <a:p>
            <a:pPr lvl="1"/>
            <a:r>
              <a:rPr kumimoji="1" lang="zh-CN" altLang="en-US" smtClean="0"/>
              <a:t>实例说明</a:t>
            </a:r>
            <a:endParaRPr kumimoji="1" lang="en-US" altLang="zh-CN" smtClean="0"/>
          </a:p>
          <a:p>
            <a:pPr lvl="2">
              <a:buFont typeface="Arial" panose="020B0604020202020204" pitchFamily="34" charset="0"/>
              <a:buChar char="•"/>
            </a:pPr>
            <a:r>
              <a:rPr kumimoji="1" lang="zh-CN" altLang="en-US" sz="2400" smtClean="0">
                <a:ea typeface="黑体" panose="02010609060101010101" pitchFamily="49" charset="-122"/>
              </a:rPr>
              <a:t>某软件公司在开发一个银行业务处理系统时需要对其中的机密数据进行加密处理，通过分析发现，用于加密的程序已经存在于一个第三方算法库中，但是</a:t>
            </a:r>
            <a:r>
              <a:rPr kumimoji="1" lang="zh-CN" altLang="en-US" sz="2400" smtClean="0">
                <a:solidFill>
                  <a:srgbClr val="FF3300"/>
                </a:solidFill>
                <a:ea typeface="黑体" panose="02010609060101010101" pitchFamily="49" charset="-122"/>
              </a:rPr>
              <a:t>没有该算法库的源代码</a:t>
            </a:r>
            <a:r>
              <a:rPr kumimoji="1" lang="zh-CN" altLang="en-US" sz="2400" smtClean="0">
                <a:ea typeface="黑体" panose="02010609060101010101" pitchFamily="49" charset="-122"/>
              </a:rPr>
              <a:t>。在系统初始设计阶段，已定义数据操作接口</a:t>
            </a:r>
            <a:r>
              <a:rPr kumimoji="1" lang="en-US" altLang="zh-CN" sz="2400" smtClean="0">
                <a:ea typeface="黑体" panose="02010609060101010101" pitchFamily="49" charset="-122"/>
              </a:rPr>
              <a:t>DataOperation</a:t>
            </a:r>
            <a:r>
              <a:rPr kumimoji="1" lang="zh-CN" altLang="en-US" sz="2400" smtClean="0">
                <a:ea typeface="黑体" panose="02010609060101010101" pitchFamily="49" charset="-122"/>
              </a:rPr>
              <a:t>，且该接口已被很多同事使用，对该接口的修改势必导致大量代码需要产生改动。</a:t>
            </a:r>
          </a:p>
        </p:txBody>
      </p:sp>
    </p:spTree>
    <p:extLst>
      <p:ext uri="{BB962C8B-B14F-4D97-AF65-F5344CB8AC3E}">
        <p14:creationId xmlns:p14="http://schemas.microsoft.com/office/powerpoint/2010/main" val="1685909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13315" name="Rectangle 3"/>
          <p:cNvSpPr>
            <a:spLocks noGrp="1" noChangeArrowheads="1"/>
          </p:cNvSpPr>
          <p:nvPr>
            <p:ph type="body" idx="1"/>
          </p:nvPr>
        </p:nvSpPr>
        <p:spPr>
          <a:xfrm>
            <a:off x="381000" y="1752600"/>
            <a:ext cx="8382000" cy="4419600"/>
          </a:xfrm>
        </p:spPr>
        <p:txBody>
          <a:bodyPr/>
          <a:lstStyle/>
          <a:p>
            <a:pPr eaLnBrk="1" hangingPunct="1"/>
            <a:r>
              <a:rPr lang="zh-CN" altLang="en-US" smtClean="0"/>
              <a:t>重用第三方算法库时面临的问题</a:t>
            </a:r>
          </a:p>
          <a:p>
            <a:pPr lvl="1"/>
            <a:r>
              <a:rPr kumimoji="1" lang="zh-CN" altLang="en-US" smtClean="0"/>
              <a:t>问题</a:t>
            </a:r>
            <a:endParaRPr kumimoji="1" lang="en-US" altLang="zh-CN" smtClean="0"/>
          </a:p>
          <a:p>
            <a:pPr lvl="2">
              <a:buFont typeface="Arial" panose="020B0604020202020204" pitchFamily="34" charset="0"/>
              <a:buChar char="•"/>
            </a:pPr>
            <a:r>
              <a:rPr kumimoji="1" lang="zh-CN" altLang="en-US" sz="2400" smtClean="0">
                <a:ea typeface="黑体" panose="02010609060101010101" pitchFamily="49" charset="-122"/>
              </a:rPr>
              <a:t>如何在</a:t>
            </a:r>
            <a:r>
              <a:rPr lang="zh-CN" altLang="en-US" sz="2400" smtClean="0">
                <a:solidFill>
                  <a:srgbClr val="FF3300"/>
                </a:solidFill>
                <a:ea typeface="黑体" panose="02010609060101010101" pitchFamily="49" charset="-122"/>
              </a:rPr>
              <a:t>既不修改现有接口</a:t>
            </a:r>
            <a:r>
              <a:rPr lang="zh-CN" altLang="en-US" sz="2400" smtClean="0">
                <a:ea typeface="黑体" panose="02010609060101010101" pitchFamily="49" charset="-122"/>
              </a:rPr>
              <a:t>又</a:t>
            </a:r>
            <a:r>
              <a:rPr lang="zh-CN" altLang="en-US" sz="2400" smtClean="0">
                <a:solidFill>
                  <a:srgbClr val="FF3300"/>
                </a:solidFill>
                <a:ea typeface="黑体" panose="02010609060101010101" pitchFamily="49" charset="-122"/>
              </a:rPr>
              <a:t>不需要算法库源代码</a:t>
            </a:r>
            <a:r>
              <a:rPr lang="zh-CN" altLang="en-US" sz="2400" smtClean="0">
                <a:ea typeface="黑体" panose="02010609060101010101" pitchFamily="49" charset="-122"/>
              </a:rPr>
              <a:t>的基础上能够实现第三方算法库的重用是该软件公司开发人员必须面对的问题。</a:t>
            </a:r>
            <a:endParaRPr kumimoji="1" lang="zh-CN" altLang="en-US" sz="2400" smtClean="0">
              <a:ea typeface="黑体" panose="02010609060101010101" pitchFamily="49" charset="-122"/>
            </a:endParaRPr>
          </a:p>
        </p:txBody>
      </p:sp>
      <p:sp>
        <p:nvSpPr>
          <p:cNvPr id="133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2467" name="Object 3"/>
          <p:cNvGraphicFramePr>
            <a:graphicFrameLocks noChangeAspect="1"/>
          </p:cNvGraphicFramePr>
          <p:nvPr/>
        </p:nvGraphicFramePr>
        <p:xfrm>
          <a:off x="38100" y="2362200"/>
          <a:ext cx="9029700" cy="3886200"/>
        </p:xfrm>
        <a:graphic>
          <a:graphicData uri="http://schemas.openxmlformats.org/presentationml/2006/ole">
            <mc:AlternateContent xmlns:mc="http://schemas.openxmlformats.org/markup-compatibility/2006">
              <mc:Choice xmlns:v="urn:schemas-microsoft-com:vml" Requires="v">
                <p:oleObj spid="_x0000_s3123" name="Visio" r:id="rId3" imgW="7624585" imgH="3286868" progId="Visio.Drawing.11">
                  <p:embed/>
                </p:oleObj>
              </mc:Choice>
              <mc:Fallback>
                <p:oleObj name="Visio" r:id="rId3" imgW="7624585" imgH="328686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 y="2362200"/>
                        <a:ext cx="90297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7151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p:cTn id="7" dur="500" fill="hold"/>
                                        <p:tgtEl>
                                          <p:spTgt spid="62467"/>
                                        </p:tgtEl>
                                        <p:attrNameLst>
                                          <p:attrName>ppt_w</p:attrName>
                                        </p:attrNameLst>
                                      </p:cBhvr>
                                      <p:tavLst>
                                        <p:tav tm="0">
                                          <p:val>
                                            <p:fltVal val="0"/>
                                          </p:val>
                                        </p:tav>
                                        <p:tav tm="100000">
                                          <p:val>
                                            <p:strVal val="#ppt_w"/>
                                          </p:val>
                                        </p:tav>
                                      </p:tavLst>
                                    </p:anim>
                                    <p:anim calcmode="lin" valueType="num">
                                      <p:cBhvr>
                                        <p:cTn id="8" dur="500" fill="hold"/>
                                        <p:tgtEl>
                                          <p:spTgt spid="624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49" name="Rectangle 3"/>
          <p:cNvSpPr txBox="1">
            <a:spLocks noChangeArrowheads="1"/>
          </p:cNvSpPr>
          <p:nvPr/>
        </p:nvSpPr>
        <p:spPr bwMode="auto">
          <a:xfrm>
            <a:off x="381000" y="1752600"/>
            <a:ext cx="8382000" cy="4495800"/>
          </a:xfrm>
          <a:prstGeom prst="rect">
            <a:avLst/>
          </a:prstGeom>
          <a:noFill/>
          <a:ln w="9525">
            <a:noFill/>
            <a:miter lim="800000"/>
            <a:headEnd/>
            <a:tailEnd/>
          </a:ln>
        </p:spPr>
        <p:txBody>
          <a:bodyPr/>
          <a:lstStyle/>
          <a:p>
            <a:pPr marL="742950" lvl="1" indent="-285750" eaLnBrk="1" hangingPunct="1">
              <a:lnSpc>
                <a:spcPct val="120000"/>
              </a:lnSpc>
              <a:spcBef>
                <a:spcPct val="20000"/>
              </a:spcBef>
              <a:buClr>
                <a:srgbClr val="0000FF"/>
              </a:buClr>
              <a:buFont typeface="Wingdings" pitchFamily="2" charset="2"/>
              <a:buChar char="ü"/>
              <a:defRPr/>
            </a:pPr>
            <a:endParaRPr lang="zh-CN" altLang="en-US" sz="2800" kern="0" dirty="0">
              <a:latin typeface="+mn-lt"/>
              <a:ea typeface="楷体_GB2312"/>
              <a:cs typeface="楷体_GB2312"/>
            </a:endParaRPr>
          </a:p>
          <a:p>
            <a:pPr marL="342900" indent="-342900">
              <a:buClr>
                <a:srgbClr val="0000FF"/>
              </a:buClr>
              <a:buSzPct val="90000"/>
              <a:buFont typeface="Wingdings" pitchFamily="2" charset="2"/>
              <a:buNone/>
              <a:defRPr/>
            </a:pPr>
            <a:endParaRPr lang="zh-CN" altLang="en-US" sz="2800" kern="0" dirty="0">
              <a:latin typeface="+mn-lt"/>
              <a:ea typeface="+mn-ea"/>
              <a:cs typeface="隶书" pitchFamily="49" charset="-122"/>
            </a:endParaRPr>
          </a:p>
          <a:p>
            <a:pPr marL="742950" lvl="1" indent="-285750" eaLnBrk="1" hangingPunct="1">
              <a:lnSpc>
                <a:spcPct val="120000"/>
              </a:lnSpc>
              <a:spcBef>
                <a:spcPct val="20000"/>
              </a:spcBef>
              <a:buClr>
                <a:srgbClr val="0000FF"/>
              </a:buClr>
              <a:buFont typeface="Wingdings" pitchFamily="2" charset="2"/>
              <a:buChar char="ü"/>
              <a:defRPr/>
            </a:pPr>
            <a:endParaRPr lang="zh-CN" altLang="en-US" sz="2400" kern="0" dirty="0">
              <a:latin typeface="+mn-lt"/>
              <a:ea typeface="楷体_GB2312"/>
              <a:cs typeface="楷体_GB2312"/>
            </a:endParaRPr>
          </a:p>
          <a:p>
            <a:pPr marL="742950" lvl="1" indent="-285750">
              <a:defRPr/>
            </a:pPr>
            <a:endParaRPr lang="en-US" altLang="zh-CN" sz="2400" b="1" kern="0" dirty="0">
              <a:solidFill>
                <a:srgbClr val="333333"/>
              </a:solidFill>
              <a:latin typeface="+mn-lt"/>
              <a:ea typeface="楷体_GB2312"/>
              <a:cs typeface="楷体_GB2312"/>
            </a:endParaRPr>
          </a:p>
        </p:txBody>
      </p:sp>
      <p:grpSp>
        <p:nvGrpSpPr>
          <p:cNvPr id="14340" name="组合 8"/>
          <p:cNvGrpSpPr>
            <a:grpSpLocks/>
          </p:cNvGrpSpPr>
          <p:nvPr/>
        </p:nvGrpSpPr>
        <p:grpSpPr bwMode="auto">
          <a:xfrm>
            <a:off x="2667000" y="1943100"/>
            <a:ext cx="3581400" cy="4305300"/>
            <a:chOff x="1600200" y="1828800"/>
            <a:chExt cx="3581400" cy="4305568"/>
          </a:xfrm>
        </p:grpSpPr>
        <p:pic>
          <p:nvPicPr>
            <p:cNvPr id="14342" name="图片 4" descr="2008121172857670_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28800"/>
              <a:ext cx="3581400" cy="430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ectangle 2"/>
            <p:cNvSpPr txBox="1">
              <a:spLocks noChangeArrowheads="1"/>
            </p:cNvSpPr>
            <p:nvPr/>
          </p:nvSpPr>
          <p:spPr bwMode="auto">
            <a:xfrm>
              <a:off x="3657600" y="1866902"/>
              <a:ext cx="914400" cy="685843"/>
            </a:xfrm>
            <a:prstGeom prst="rect">
              <a:avLst/>
            </a:prstGeom>
            <a:noFill/>
            <a:ln w="9525">
              <a:noFill/>
              <a:miter lim="800000"/>
              <a:headEnd/>
              <a:tailEnd/>
            </a:ln>
          </p:spPr>
          <p:txBody>
            <a:bodyPr anchor="ctr"/>
            <a:lstStyle/>
            <a:p>
              <a:pPr eaLnBrk="1" hangingPunct="1">
                <a:defRPr/>
              </a:pPr>
              <a:r>
                <a:rPr lang="zh-CN" altLang="en-US" sz="2400" b="1" kern="0" dirty="0">
                  <a:solidFill>
                    <a:srgbClr val="008000"/>
                  </a:solidFill>
                  <a:latin typeface="+mj-lt"/>
                  <a:ea typeface="+mj-ea"/>
                  <a:cs typeface="+mj-cs"/>
                </a:rPr>
                <a:t>如何解决？</a:t>
              </a:r>
              <a:endParaRPr lang="en-US" altLang="zh-CN" sz="2400" b="1" kern="0" dirty="0">
                <a:solidFill>
                  <a:srgbClr val="008000"/>
                </a:solidFill>
                <a:latin typeface="+mj-lt"/>
                <a:ea typeface="+mj-ea"/>
                <a:cs typeface="+mj-cs"/>
              </a:endParaRPr>
            </a:p>
          </p:txBody>
        </p:sp>
      </p:grpSp>
      <p:pic>
        <p:nvPicPr>
          <p:cNvPr id="53" name="图片 9" descr="GAMMAS.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
            <a:ext cx="4703763" cy="624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2483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49" name="Rectangle 3"/>
          <p:cNvSpPr txBox="1">
            <a:spLocks noChangeArrowheads="1"/>
          </p:cNvSpPr>
          <p:nvPr/>
        </p:nvSpPr>
        <p:spPr bwMode="auto">
          <a:xfrm>
            <a:off x="381000" y="1752600"/>
            <a:ext cx="8382000" cy="4495800"/>
          </a:xfrm>
          <a:prstGeom prst="rect">
            <a:avLst/>
          </a:prstGeom>
          <a:noFill/>
          <a:ln w="9525">
            <a:noFill/>
            <a:miter lim="800000"/>
            <a:headEnd/>
            <a:tailEnd/>
          </a:ln>
        </p:spPr>
        <p:txBody>
          <a:bodyPr/>
          <a:lstStyle/>
          <a:p>
            <a:pPr marL="742950" lvl="1" indent="-285750" eaLnBrk="1" hangingPunct="1">
              <a:lnSpc>
                <a:spcPct val="120000"/>
              </a:lnSpc>
              <a:spcBef>
                <a:spcPct val="20000"/>
              </a:spcBef>
              <a:buClr>
                <a:srgbClr val="0000FF"/>
              </a:buClr>
              <a:buFont typeface="Wingdings" pitchFamily="2" charset="2"/>
              <a:buChar char="ü"/>
              <a:defRPr/>
            </a:pPr>
            <a:endParaRPr lang="zh-CN" altLang="en-US" sz="2800" kern="0" dirty="0">
              <a:latin typeface="+mn-lt"/>
              <a:ea typeface="楷体_GB2312"/>
              <a:cs typeface="楷体_GB2312"/>
            </a:endParaRPr>
          </a:p>
          <a:p>
            <a:pPr marL="342900" indent="-342900">
              <a:buClr>
                <a:srgbClr val="0000FF"/>
              </a:buClr>
              <a:buSzPct val="90000"/>
              <a:buFont typeface="Wingdings" pitchFamily="2" charset="2"/>
              <a:buNone/>
              <a:defRPr/>
            </a:pPr>
            <a:endParaRPr lang="zh-CN" altLang="en-US" sz="2800" kern="0" dirty="0">
              <a:latin typeface="+mn-lt"/>
              <a:ea typeface="+mn-ea"/>
              <a:cs typeface="隶书" pitchFamily="49" charset="-122"/>
            </a:endParaRPr>
          </a:p>
          <a:p>
            <a:pPr marL="742950" lvl="1" indent="-285750" eaLnBrk="1" hangingPunct="1">
              <a:lnSpc>
                <a:spcPct val="120000"/>
              </a:lnSpc>
              <a:spcBef>
                <a:spcPct val="20000"/>
              </a:spcBef>
              <a:buClr>
                <a:srgbClr val="0000FF"/>
              </a:buClr>
              <a:buFont typeface="Wingdings" pitchFamily="2" charset="2"/>
              <a:buChar char="ü"/>
              <a:defRPr/>
            </a:pPr>
            <a:endParaRPr lang="zh-CN" altLang="en-US" sz="2400" kern="0" dirty="0">
              <a:latin typeface="+mn-lt"/>
              <a:ea typeface="楷体_GB2312"/>
              <a:cs typeface="楷体_GB2312"/>
            </a:endParaRPr>
          </a:p>
          <a:p>
            <a:pPr marL="742950" lvl="1" indent="-285750">
              <a:defRPr/>
            </a:pPr>
            <a:endParaRPr lang="en-US" altLang="zh-CN" sz="2400" b="1" kern="0" dirty="0">
              <a:solidFill>
                <a:srgbClr val="333333"/>
              </a:solidFill>
              <a:latin typeface="+mn-lt"/>
              <a:ea typeface="楷体_GB2312"/>
              <a:cs typeface="楷体_GB2312"/>
            </a:endParaRPr>
          </a:p>
        </p:txBody>
      </p:sp>
      <p:pic>
        <p:nvPicPr>
          <p:cNvPr id="15364" name="图片 7" descr="18657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9650" y="1905000"/>
            <a:ext cx="34861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09600" y="2819400"/>
            <a:ext cx="3886200" cy="1938992"/>
          </a:xfrm>
          <a:prstGeom prst="rect">
            <a:avLst/>
          </a:prstGeom>
          <a:solidFill>
            <a:srgbClr val="FF3300"/>
          </a:solidFill>
          <a:ln>
            <a:solidFill>
              <a:srgbClr val="00B0F0"/>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defRPr/>
            </a:pPr>
            <a:r>
              <a:rPr lang="zh-CN" altLang="en-US" sz="6000" b="1" dirty="0">
                <a:ln w="18000">
                  <a:solidFill>
                    <a:schemeClr val="bg1">
                      <a:lumMod val="85000"/>
                    </a:schemeClr>
                  </a:solidFill>
                  <a:prstDash val="solid"/>
                  <a:miter lim="800000"/>
                </a:ln>
                <a:solidFill>
                  <a:srgbClr val="FFFFFF"/>
                </a:solidFill>
                <a:effectLst>
                  <a:outerShdw blurRad="50800" dist="38100" algn="l" rotWithShape="0">
                    <a:prstClr val="black">
                      <a:alpha val="40000"/>
                    </a:prstClr>
                  </a:outerShdw>
                </a:effectLst>
              </a:rPr>
              <a:t>欢迎进入模式世界</a:t>
            </a:r>
            <a:r>
              <a:rPr lang="en-US" altLang="zh-CN" sz="6000" b="1" dirty="0">
                <a:ln w="18000">
                  <a:solidFill>
                    <a:schemeClr val="bg1">
                      <a:lumMod val="85000"/>
                    </a:schemeClr>
                  </a:solidFill>
                  <a:prstDash val="solid"/>
                  <a:miter lim="800000"/>
                </a:ln>
                <a:solidFill>
                  <a:srgbClr val="FFFFFF"/>
                </a:solidFill>
                <a:effectLst>
                  <a:outerShdw blurRad="50800" dist="38100" algn="l" rotWithShape="0">
                    <a:prstClr val="black">
                      <a:alpha val="40000"/>
                    </a:prstClr>
                  </a:outerShdw>
                </a:effectLst>
              </a:rPr>
              <a:t>!</a:t>
            </a:r>
            <a:endParaRPr lang="zh-CN" altLang="en-US" sz="6000" b="1" dirty="0">
              <a:ln w="18000">
                <a:solidFill>
                  <a:schemeClr val="bg1">
                    <a:lumMod val="85000"/>
                  </a:schemeClr>
                </a:solidFill>
                <a:prstDash val="solid"/>
                <a:miter lim="800000"/>
              </a:ln>
              <a:solidFill>
                <a:srgbClr val="FFFFFF"/>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155521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914400"/>
            <a:ext cx="6324600" cy="685800"/>
          </a:xfrm>
        </p:spPr>
        <p:txBody>
          <a:bodyPr/>
          <a:lstStyle/>
          <a:p>
            <a:pPr eaLnBrk="1" hangingPunct="1"/>
            <a:r>
              <a:rPr lang="zh-CN" altLang="en-US" smtClean="0"/>
              <a:t>设计模式的诞生与发展</a:t>
            </a:r>
          </a:p>
        </p:txBody>
      </p:sp>
      <p:sp>
        <p:nvSpPr>
          <p:cNvPr id="16387" name="Rectangle 3"/>
          <p:cNvSpPr>
            <a:spLocks noGrp="1" noChangeArrowheads="1"/>
          </p:cNvSpPr>
          <p:nvPr>
            <p:ph type="body" idx="1"/>
          </p:nvPr>
        </p:nvSpPr>
        <p:spPr>
          <a:xfrm>
            <a:off x="381000" y="1752600"/>
            <a:ext cx="8382000" cy="4419600"/>
          </a:xfrm>
        </p:spPr>
        <p:txBody>
          <a:bodyPr/>
          <a:lstStyle/>
          <a:p>
            <a:pPr eaLnBrk="1" hangingPunct="1"/>
            <a:r>
              <a:rPr kumimoji="1" lang="zh-CN" altLang="en-US" dirty="0" smtClean="0"/>
              <a:t>模式的诞生与定义 </a:t>
            </a:r>
          </a:p>
          <a:p>
            <a:pPr lvl="1" eaLnBrk="1" hangingPunct="1"/>
            <a:r>
              <a:rPr kumimoji="1" lang="zh-CN" altLang="en-US" sz="2000" dirty="0" smtClean="0"/>
              <a:t>模式</a:t>
            </a:r>
            <a:r>
              <a:rPr kumimoji="1" lang="en-US" altLang="zh-CN" sz="2000" dirty="0" smtClean="0"/>
              <a:t>(Pattern)</a:t>
            </a:r>
            <a:r>
              <a:rPr kumimoji="1" lang="zh-CN" altLang="en-US" sz="2000" dirty="0" smtClean="0"/>
              <a:t>起源于</a:t>
            </a:r>
            <a:r>
              <a:rPr kumimoji="1" lang="zh-CN" altLang="en-US" sz="2000" dirty="0" smtClean="0">
                <a:solidFill>
                  <a:srgbClr val="FF3300"/>
                </a:solidFill>
              </a:rPr>
              <a:t>建筑业</a:t>
            </a:r>
            <a:r>
              <a:rPr kumimoji="1" lang="zh-CN" altLang="en-US" sz="2000" dirty="0" smtClean="0"/>
              <a:t>而非软件业</a:t>
            </a:r>
          </a:p>
          <a:p>
            <a:pPr lvl="1" eaLnBrk="1" hangingPunct="1"/>
            <a:r>
              <a:rPr kumimoji="1" lang="zh-CN" altLang="en-US" sz="2000" dirty="0" smtClean="0"/>
              <a:t>模式之父</a:t>
            </a:r>
            <a:r>
              <a:rPr kumimoji="1" lang="en-US" altLang="zh-CN" sz="2000" dirty="0" smtClean="0"/>
              <a:t>——</a:t>
            </a:r>
            <a:r>
              <a:rPr kumimoji="1" lang="zh-CN" altLang="en-US" sz="2000" dirty="0" smtClean="0"/>
              <a:t>美国加利佛尼亚大学环境结构中心研究所所长</a:t>
            </a:r>
            <a:r>
              <a:rPr kumimoji="1" lang="en-US" altLang="zh-CN" sz="2000" dirty="0" smtClean="0">
                <a:solidFill>
                  <a:srgbClr val="FF3300"/>
                </a:solidFill>
              </a:rPr>
              <a:t>Christopher Alexander</a:t>
            </a:r>
            <a:r>
              <a:rPr kumimoji="1" lang="zh-CN" altLang="en-US" sz="2000" dirty="0">
                <a:solidFill>
                  <a:srgbClr val="FF3300"/>
                </a:solidFill>
              </a:rPr>
              <a:t>（</a:t>
            </a:r>
            <a:r>
              <a:rPr kumimoji="1" lang="zh-CN" altLang="en-US" sz="2000" dirty="0">
                <a:solidFill>
                  <a:srgbClr val="0000FF"/>
                </a:solidFill>
              </a:rPr>
              <a:t>克里斯托夫</a:t>
            </a:r>
            <a:r>
              <a:rPr kumimoji="1" lang="en-US" altLang="zh-CN" sz="2000" dirty="0">
                <a:solidFill>
                  <a:srgbClr val="0000FF"/>
                </a:solidFill>
              </a:rPr>
              <a:t>·</a:t>
            </a:r>
            <a:r>
              <a:rPr kumimoji="1" lang="zh-CN" altLang="en-US" sz="2000" dirty="0">
                <a:solidFill>
                  <a:srgbClr val="0000FF"/>
                </a:solidFill>
              </a:rPr>
              <a:t>亚历山大</a:t>
            </a:r>
            <a:r>
              <a:rPr kumimoji="1" lang="zh-CN" altLang="en-US" sz="2000" dirty="0">
                <a:solidFill>
                  <a:srgbClr val="FF3300"/>
                </a:solidFill>
              </a:rPr>
              <a:t>）博士</a:t>
            </a:r>
            <a:endParaRPr kumimoji="1" lang="zh-CN" altLang="en-US" sz="2000" dirty="0" smtClean="0">
              <a:solidFill>
                <a:srgbClr val="FF3300"/>
              </a:solidFill>
            </a:endParaRPr>
          </a:p>
          <a:p>
            <a:pPr lvl="1" eaLnBrk="1" hangingPunct="1"/>
            <a:r>
              <a:rPr kumimoji="1" lang="en-US" altLang="zh-CN" sz="2000" dirty="0" smtClean="0"/>
              <a:t>《A Pattern Language: Towns, Buildings, Construction》——253</a:t>
            </a:r>
            <a:r>
              <a:rPr kumimoji="1" lang="zh-CN" altLang="en-US" sz="2000" dirty="0" smtClean="0"/>
              <a:t>个建筑和城市规划模式</a:t>
            </a:r>
          </a:p>
          <a:p>
            <a:pPr lvl="1" eaLnBrk="1" hangingPunct="1"/>
            <a:r>
              <a:rPr kumimoji="1" lang="zh-CN" altLang="en-US" sz="2000" dirty="0" smtClean="0"/>
              <a:t>模式</a:t>
            </a:r>
          </a:p>
          <a:p>
            <a:pPr lvl="2" eaLnBrk="1" hangingPunct="1">
              <a:buFont typeface="Tahoma" panose="020B0604030504040204" pitchFamily="34" charset="0"/>
              <a:buChar char="•"/>
            </a:pPr>
            <a:r>
              <a:rPr kumimoji="1" lang="en-US" altLang="zh-CN" sz="1800" dirty="0" smtClean="0">
                <a:solidFill>
                  <a:srgbClr val="FF3300"/>
                </a:solidFill>
                <a:ea typeface="黑体" panose="02010609060101010101" pitchFamily="49" charset="-122"/>
              </a:rPr>
              <a:t>Context</a:t>
            </a:r>
            <a:r>
              <a:rPr kumimoji="1" lang="zh-CN" altLang="en-US" sz="1800" dirty="0" smtClean="0">
                <a:ea typeface="黑体" panose="02010609060101010101" pitchFamily="49" charset="-122"/>
              </a:rPr>
              <a:t>（模式可适用的前提条件）</a:t>
            </a:r>
          </a:p>
          <a:p>
            <a:pPr lvl="2" eaLnBrk="1" hangingPunct="1">
              <a:buFont typeface="Tahoma" panose="020B0604030504040204" pitchFamily="34" charset="0"/>
              <a:buChar char="•"/>
            </a:pPr>
            <a:r>
              <a:rPr kumimoji="1" lang="en-US" altLang="zh-CN" sz="1800" dirty="0" smtClean="0">
                <a:solidFill>
                  <a:srgbClr val="FF3300"/>
                </a:solidFill>
                <a:ea typeface="黑体" panose="02010609060101010101" pitchFamily="49" charset="-122"/>
              </a:rPr>
              <a:t>Theme</a:t>
            </a:r>
            <a:r>
              <a:rPr kumimoji="1" lang="zh-CN" altLang="en-US" sz="1800" dirty="0" smtClean="0">
                <a:solidFill>
                  <a:srgbClr val="FF3300"/>
                </a:solidFill>
                <a:ea typeface="黑体" panose="02010609060101010101" pitchFamily="49" charset="-122"/>
              </a:rPr>
              <a:t>或</a:t>
            </a:r>
            <a:r>
              <a:rPr kumimoji="1" lang="en-US" altLang="zh-CN" sz="1800" dirty="0" smtClean="0">
                <a:solidFill>
                  <a:srgbClr val="FF3300"/>
                </a:solidFill>
                <a:ea typeface="黑体" panose="02010609060101010101" pitchFamily="49" charset="-122"/>
              </a:rPr>
              <a:t>Problem</a:t>
            </a:r>
            <a:r>
              <a:rPr kumimoji="1" lang="zh-CN" altLang="en-US" sz="1800" dirty="0" smtClean="0">
                <a:ea typeface="黑体" panose="02010609060101010101" pitchFamily="49" charset="-122"/>
              </a:rPr>
              <a:t>（在特定条件下要解决的目标问题）</a:t>
            </a:r>
          </a:p>
          <a:p>
            <a:pPr lvl="2" eaLnBrk="1" hangingPunct="1">
              <a:buFont typeface="Tahoma" panose="020B0604030504040204" pitchFamily="34" charset="0"/>
              <a:buChar char="•"/>
            </a:pPr>
            <a:r>
              <a:rPr kumimoji="1" lang="en-US" altLang="zh-CN" sz="1800" dirty="0" smtClean="0">
                <a:solidFill>
                  <a:srgbClr val="FF3300"/>
                </a:solidFill>
                <a:ea typeface="黑体" panose="02010609060101010101" pitchFamily="49" charset="-122"/>
              </a:rPr>
              <a:t>Solution</a:t>
            </a:r>
            <a:r>
              <a:rPr kumimoji="1" lang="zh-CN" altLang="en-US" sz="1800" dirty="0" smtClean="0">
                <a:ea typeface="黑体" panose="02010609060101010101" pitchFamily="49" charset="-122"/>
              </a:rPr>
              <a:t>（对目标问题求解过程中各种物理关系的记述）</a:t>
            </a:r>
          </a:p>
        </p:txBody>
      </p:sp>
    </p:spTree>
    <p:extLst>
      <p:ext uri="{BB962C8B-B14F-4D97-AF65-F5344CB8AC3E}">
        <p14:creationId xmlns:p14="http://schemas.microsoft.com/office/powerpoint/2010/main" val="4123096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914400"/>
            <a:ext cx="5334000" cy="685800"/>
          </a:xfrm>
        </p:spPr>
        <p:txBody>
          <a:bodyPr/>
          <a:lstStyle/>
          <a:p>
            <a:pPr eaLnBrk="1" hangingPunct="1"/>
            <a:r>
              <a:rPr lang="zh-CN" altLang="en-US" smtClean="0"/>
              <a:t>设计模式的诞生与发展</a:t>
            </a:r>
          </a:p>
        </p:txBody>
      </p:sp>
      <p:sp>
        <p:nvSpPr>
          <p:cNvPr id="17411" name="Rectangle 3"/>
          <p:cNvSpPr>
            <a:spLocks noGrp="1" noChangeArrowheads="1"/>
          </p:cNvSpPr>
          <p:nvPr>
            <p:ph type="body" idx="1"/>
          </p:nvPr>
        </p:nvSpPr>
        <p:spPr/>
        <p:txBody>
          <a:bodyPr/>
          <a:lstStyle/>
          <a:p>
            <a:pPr eaLnBrk="1" hangingPunct="1"/>
            <a:endParaRPr kumimoji="1" lang="zh-CN" altLang="zh-CN" smtClean="0">
              <a:solidFill>
                <a:schemeClr val="tx1"/>
              </a:solidFill>
            </a:endParaRPr>
          </a:p>
        </p:txBody>
      </p:sp>
      <p:sp>
        <p:nvSpPr>
          <p:cNvPr id="17412" name="Text Box 7"/>
          <p:cNvSpPr txBox="1">
            <a:spLocks noChangeArrowheads="1"/>
          </p:cNvSpPr>
          <p:nvPr/>
        </p:nvSpPr>
        <p:spPr bwMode="auto">
          <a:xfrm>
            <a:off x="946150" y="2224088"/>
            <a:ext cx="294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000" b="1" dirty="0">
                <a:solidFill>
                  <a:srgbClr val="FF3300"/>
                </a:solidFill>
                <a:latin typeface="Arial" panose="020B0604020202020204" pitchFamily="34" charset="0"/>
                <a:ea typeface="宋体" panose="02010600030101010101" pitchFamily="2" charset="-122"/>
              </a:rPr>
              <a:t>Christopher Alexander</a:t>
            </a:r>
          </a:p>
        </p:txBody>
      </p:sp>
      <p:pic>
        <p:nvPicPr>
          <p:cNvPr id="1741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62000"/>
            <a:ext cx="248285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57475"/>
            <a:ext cx="798195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3370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914400"/>
            <a:ext cx="6019800" cy="685800"/>
          </a:xfrm>
        </p:spPr>
        <p:txBody>
          <a:bodyPr/>
          <a:lstStyle/>
          <a:p>
            <a:pPr eaLnBrk="1" hangingPunct="1"/>
            <a:r>
              <a:rPr lang="zh-CN" altLang="en-US" smtClean="0"/>
              <a:t>设计模式的诞生与发展</a:t>
            </a:r>
          </a:p>
        </p:txBody>
      </p:sp>
      <p:sp>
        <p:nvSpPr>
          <p:cNvPr id="18435" name="Rectangle 3"/>
          <p:cNvSpPr>
            <a:spLocks noGrp="1" noChangeArrowheads="1"/>
          </p:cNvSpPr>
          <p:nvPr>
            <p:ph type="body" idx="1"/>
          </p:nvPr>
        </p:nvSpPr>
        <p:spPr/>
        <p:txBody>
          <a:bodyPr/>
          <a:lstStyle/>
          <a:p>
            <a:pPr algn="just">
              <a:lnSpc>
                <a:spcPts val="4000"/>
              </a:lnSpc>
              <a:buClr>
                <a:srgbClr val="0000FF"/>
              </a:buClr>
              <a:buSzPct val="90000"/>
              <a:buFont typeface="Wingdings" panose="05000000000000000000" pitchFamily="2" charset="2"/>
              <a:buNone/>
            </a:pPr>
            <a:endParaRPr kumimoji="1" lang="en-US" altLang="zh-CN" smtClean="0">
              <a:solidFill>
                <a:schemeClr val="tx1"/>
              </a:solidFill>
            </a:endParaRPr>
          </a:p>
          <a:p>
            <a:pPr eaLnBrk="1" hangingPunct="1"/>
            <a:endParaRPr kumimoji="1" lang="en-US" altLang="zh-CN" smtClean="0">
              <a:solidFill>
                <a:schemeClr val="tx1"/>
              </a:solidFill>
            </a:endParaRPr>
          </a:p>
        </p:txBody>
      </p:sp>
      <p:sp>
        <p:nvSpPr>
          <p:cNvPr id="18436" name="Rectangle 8"/>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200150" indent="-28575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kumimoji="1" lang="zh-CN" altLang="en-US"/>
              <a:t>模式的诞生与定义 </a:t>
            </a:r>
          </a:p>
          <a:p>
            <a:pPr lvl="1" eaLnBrk="1" hangingPunct="1">
              <a:lnSpc>
                <a:spcPct val="110000"/>
              </a:lnSpc>
            </a:pPr>
            <a:r>
              <a:rPr kumimoji="1" lang="en-US" altLang="zh-CN"/>
              <a:t>Alexander</a:t>
            </a:r>
            <a:r>
              <a:rPr kumimoji="1" lang="zh-CN" altLang="en-US"/>
              <a:t>给出了关于模式的经典定义：</a:t>
            </a:r>
            <a:endParaRPr kumimoji="1" lang="en-US" altLang="zh-CN"/>
          </a:p>
          <a:p>
            <a:pPr lvl="2" eaLnBrk="1" hangingPunct="1">
              <a:lnSpc>
                <a:spcPct val="110000"/>
              </a:lnSpc>
              <a:buClr>
                <a:srgbClr val="FF0000"/>
              </a:buClr>
              <a:buFont typeface="Tahoma" panose="020B0604030504040204" pitchFamily="34" charset="0"/>
              <a:buChar char="•"/>
            </a:pPr>
            <a:r>
              <a:rPr kumimoji="1" lang="zh-CN" altLang="en-US" sz="2400" b="1">
                <a:ea typeface="楷体_GB2312" pitchFamily="49" charset="-122"/>
              </a:rPr>
              <a:t>每个模式都描述了一个</a:t>
            </a:r>
            <a:r>
              <a:rPr kumimoji="1" lang="zh-CN" altLang="en-US" sz="2400" b="1">
                <a:solidFill>
                  <a:srgbClr val="FF3300"/>
                </a:solidFill>
                <a:ea typeface="楷体_GB2312" pitchFamily="49" charset="-122"/>
              </a:rPr>
              <a:t>在我们的环境中不断出现的问题</a:t>
            </a:r>
            <a:r>
              <a:rPr kumimoji="1" lang="zh-CN" altLang="en-US" sz="2400" b="1">
                <a:ea typeface="楷体_GB2312" pitchFamily="49" charset="-122"/>
              </a:rPr>
              <a:t>，然后描述了该问题的</a:t>
            </a:r>
            <a:r>
              <a:rPr kumimoji="1" lang="zh-CN" altLang="en-US" sz="2400" b="1">
                <a:solidFill>
                  <a:srgbClr val="FF3300"/>
                </a:solidFill>
                <a:ea typeface="楷体_GB2312" pitchFamily="49" charset="-122"/>
              </a:rPr>
              <a:t>解决方案的核心</a:t>
            </a:r>
            <a:r>
              <a:rPr kumimoji="1" lang="zh-CN" altLang="en-US" sz="2400" b="1">
                <a:ea typeface="楷体_GB2312" pitchFamily="49" charset="-122"/>
              </a:rPr>
              <a:t>，通过这种方式，人们可以无数次地</a:t>
            </a:r>
            <a:r>
              <a:rPr kumimoji="1" lang="zh-CN" altLang="en-US" sz="2400" b="1">
                <a:solidFill>
                  <a:srgbClr val="FF3300"/>
                </a:solidFill>
                <a:ea typeface="楷体_GB2312" pitchFamily="49" charset="-122"/>
              </a:rPr>
              <a:t>重用那些已有的解决方案</a:t>
            </a:r>
            <a:r>
              <a:rPr kumimoji="1" lang="zh-CN" altLang="en-US" sz="2400" b="1">
                <a:ea typeface="楷体_GB2312" pitchFamily="49" charset="-122"/>
              </a:rPr>
              <a:t>，无须再重复相同的工作</a:t>
            </a:r>
          </a:p>
        </p:txBody>
      </p:sp>
      <p:graphicFrame>
        <p:nvGraphicFramePr>
          <p:cNvPr id="5" name="表格 4"/>
          <p:cNvGraphicFramePr>
            <a:graphicFrameLocks noGrp="1"/>
          </p:cNvGraphicFramePr>
          <p:nvPr/>
        </p:nvGraphicFramePr>
        <p:xfrm>
          <a:off x="762000" y="4906963"/>
          <a:ext cx="7467600" cy="1341437"/>
        </p:xfrm>
        <a:graphic>
          <a:graphicData uri="http://schemas.openxmlformats.org/drawingml/2006/table">
            <a:tbl>
              <a:tblPr/>
              <a:tblGrid>
                <a:gridCol w="7467600"/>
              </a:tblGrid>
              <a:tr h="1341437">
                <a:tc>
                  <a:txBody>
                    <a:bodyPr/>
                    <a:lstStyle/>
                    <a:p>
                      <a:pPr algn="just">
                        <a:spcAft>
                          <a:spcPts val="0"/>
                        </a:spcAft>
                      </a:pPr>
                      <a:r>
                        <a:rPr lang="en-US" altLang="zh-CN" sz="2200" b="1" kern="100" dirty="0" smtClean="0">
                          <a:latin typeface="Times New Roman"/>
                          <a:ea typeface="宋体"/>
                          <a:cs typeface="Times New Roman"/>
                        </a:rPr>
                        <a:t>    </a:t>
                      </a:r>
                      <a:r>
                        <a:rPr lang="zh-CN" sz="2200" b="1" kern="100" dirty="0" smtClean="0">
                          <a:latin typeface="Times New Roman"/>
                          <a:ea typeface="宋体"/>
                          <a:cs typeface="Times New Roman"/>
                        </a:rPr>
                        <a:t>模式</a:t>
                      </a:r>
                      <a:r>
                        <a:rPr lang="zh-CN" sz="2200" b="1" kern="100" dirty="0">
                          <a:latin typeface="Times New Roman"/>
                          <a:ea typeface="宋体"/>
                          <a:cs typeface="Times New Roman"/>
                        </a:rPr>
                        <a:t>是</a:t>
                      </a:r>
                      <a:r>
                        <a:rPr lang="zh-CN" sz="2200" b="1" kern="100" dirty="0">
                          <a:solidFill>
                            <a:srgbClr val="FF3300"/>
                          </a:solidFill>
                          <a:latin typeface="Times New Roman"/>
                          <a:ea typeface="宋体"/>
                          <a:cs typeface="Times New Roman"/>
                        </a:rPr>
                        <a:t>在特定环境下</a:t>
                      </a:r>
                      <a:r>
                        <a:rPr lang="zh-CN" sz="2200" b="1" kern="100" dirty="0">
                          <a:latin typeface="Times New Roman"/>
                          <a:ea typeface="宋体"/>
                          <a:cs typeface="Times New Roman"/>
                        </a:rPr>
                        <a:t>人们解决某类重复出现</a:t>
                      </a:r>
                      <a:r>
                        <a:rPr lang="zh-CN" sz="2200" b="1" kern="100" dirty="0">
                          <a:solidFill>
                            <a:srgbClr val="FF3300"/>
                          </a:solidFill>
                          <a:latin typeface="Times New Roman"/>
                          <a:ea typeface="宋体"/>
                          <a:cs typeface="Times New Roman"/>
                        </a:rPr>
                        <a:t>问题</a:t>
                      </a:r>
                      <a:r>
                        <a:rPr lang="zh-CN" sz="2200" b="1" kern="100" dirty="0">
                          <a:latin typeface="Times New Roman"/>
                          <a:ea typeface="宋体"/>
                          <a:cs typeface="Times New Roman"/>
                        </a:rPr>
                        <a:t>的一套成功或有效的</a:t>
                      </a:r>
                      <a:r>
                        <a:rPr lang="zh-CN" sz="2200" b="1" kern="100" dirty="0">
                          <a:solidFill>
                            <a:srgbClr val="FF3300"/>
                          </a:solidFill>
                          <a:latin typeface="Times New Roman"/>
                          <a:ea typeface="宋体"/>
                          <a:cs typeface="Times New Roman"/>
                        </a:rPr>
                        <a:t>解决方案</a:t>
                      </a:r>
                      <a:r>
                        <a:rPr lang="zh-CN" sz="2200" b="1" kern="100" dirty="0">
                          <a:latin typeface="Times New Roman"/>
                          <a:ea typeface="宋体"/>
                          <a:cs typeface="Times New Roman"/>
                        </a:rPr>
                        <a:t>。</a:t>
                      </a:r>
                    </a:p>
                    <a:p>
                      <a:pPr algn="just">
                        <a:spcAft>
                          <a:spcPts val="0"/>
                        </a:spcAft>
                      </a:pPr>
                      <a:r>
                        <a:rPr lang="en-US" sz="2200" b="1" kern="100" dirty="0" smtClean="0">
                          <a:latin typeface="Times New Roman"/>
                          <a:ea typeface="宋体"/>
                          <a:cs typeface="Times New Roman"/>
                        </a:rPr>
                        <a:t>    A </a:t>
                      </a:r>
                      <a:r>
                        <a:rPr lang="en-US" sz="2200" b="1" kern="100" dirty="0">
                          <a:latin typeface="Times New Roman"/>
                          <a:ea typeface="宋体"/>
                          <a:cs typeface="Times New Roman"/>
                        </a:rPr>
                        <a:t>pattern is a successful or efficient </a:t>
                      </a:r>
                      <a:r>
                        <a:rPr lang="en-US" sz="2200" b="1" kern="100" dirty="0">
                          <a:solidFill>
                            <a:srgbClr val="FF3300"/>
                          </a:solidFill>
                          <a:latin typeface="Times New Roman"/>
                          <a:ea typeface="宋体"/>
                          <a:cs typeface="Times New Roman"/>
                        </a:rPr>
                        <a:t>solution</a:t>
                      </a:r>
                      <a:r>
                        <a:rPr lang="en-US" sz="2200" b="1" kern="100" dirty="0">
                          <a:latin typeface="Times New Roman"/>
                          <a:ea typeface="宋体"/>
                          <a:cs typeface="Times New Roman"/>
                        </a:rPr>
                        <a:t> to a recurring </a:t>
                      </a:r>
                      <a:r>
                        <a:rPr lang="en-US" sz="2200" b="1" kern="100" dirty="0">
                          <a:solidFill>
                            <a:srgbClr val="FF3300"/>
                          </a:solidFill>
                          <a:latin typeface="Times New Roman"/>
                          <a:ea typeface="宋体"/>
                          <a:cs typeface="Times New Roman"/>
                        </a:rPr>
                        <a:t>problem</a:t>
                      </a:r>
                      <a:r>
                        <a:rPr lang="en-US" sz="2200" b="1" kern="100" dirty="0">
                          <a:latin typeface="Times New Roman"/>
                          <a:ea typeface="宋体"/>
                          <a:cs typeface="Times New Roman"/>
                        </a:rPr>
                        <a:t> within a </a:t>
                      </a:r>
                      <a:r>
                        <a:rPr lang="en-US" sz="2200" b="1" kern="100" dirty="0">
                          <a:solidFill>
                            <a:srgbClr val="FF3300"/>
                          </a:solidFill>
                          <a:latin typeface="Times New Roman"/>
                          <a:ea typeface="宋体"/>
                          <a:cs typeface="Times New Roman"/>
                        </a:rPr>
                        <a:t>context</a:t>
                      </a:r>
                      <a:r>
                        <a:rPr lang="en-US" sz="2200" b="1" kern="100" dirty="0">
                          <a:latin typeface="Times New Roman"/>
                          <a:ea typeface="宋体"/>
                          <a:cs typeface="Times New Roman"/>
                        </a:rPr>
                        <a:t>.</a:t>
                      </a:r>
                      <a:endParaRPr lang="zh-CN" sz="22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815106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914400"/>
            <a:ext cx="6096000" cy="685800"/>
          </a:xfrm>
        </p:spPr>
        <p:txBody>
          <a:bodyPr/>
          <a:lstStyle/>
          <a:p>
            <a:pPr eaLnBrk="1" hangingPunct="1"/>
            <a:r>
              <a:rPr lang="zh-CN" altLang="en-US" smtClean="0"/>
              <a:t>设计模式的诞生与发展</a:t>
            </a:r>
          </a:p>
        </p:txBody>
      </p:sp>
      <p:sp>
        <p:nvSpPr>
          <p:cNvPr id="19459" name="Rectangle 3"/>
          <p:cNvSpPr>
            <a:spLocks noGrp="1" noChangeArrowheads="1"/>
          </p:cNvSpPr>
          <p:nvPr>
            <p:ph type="body" idx="1"/>
          </p:nvPr>
        </p:nvSpPr>
        <p:spPr/>
        <p:txBody>
          <a:bodyPr/>
          <a:lstStyle/>
          <a:p>
            <a:pPr algn="just">
              <a:lnSpc>
                <a:spcPts val="4000"/>
              </a:lnSpc>
              <a:buClr>
                <a:srgbClr val="0000FF"/>
              </a:buClr>
              <a:buSzPct val="90000"/>
              <a:buFont typeface="Wingdings" panose="05000000000000000000" pitchFamily="2" charset="2"/>
              <a:buNone/>
            </a:pPr>
            <a:endParaRPr kumimoji="1" lang="en-US" altLang="zh-CN" smtClean="0">
              <a:solidFill>
                <a:schemeClr val="tx1"/>
              </a:solidFill>
            </a:endParaRPr>
          </a:p>
          <a:p>
            <a:pPr eaLnBrk="1" hangingPunct="1"/>
            <a:endParaRPr kumimoji="1" lang="en-US" altLang="zh-CN" smtClean="0">
              <a:solidFill>
                <a:schemeClr val="tx1"/>
              </a:solidFill>
            </a:endParaRPr>
          </a:p>
        </p:txBody>
      </p:sp>
      <p:sp>
        <p:nvSpPr>
          <p:cNvPr id="19460"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kumimoji="1" lang="zh-CN" altLang="en-US" dirty="0"/>
              <a:t>软件模式概述 </a:t>
            </a:r>
          </a:p>
          <a:p>
            <a:pPr lvl="1" eaLnBrk="1" hangingPunct="1">
              <a:lnSpc>
                <a:spcPct val="110000"/>
              </a:lnSpc>
            </a:pPr>
            <a:r>
              <a:rPr kumimoji="1" lang="en-US" altLang="zh-CN" sz="2200" dirty="0"/>
              <a:t>20</a:t>
            </a:r>
            <a:r>
              <a:rPr kumimoji="1" lang="zh-CN" altLang="en-US" sz="2200" dirty="0"/>
              <a:t>世纪</a:t>
            </a:r>
            <a:r>
              <a:rPr kumimoji="1" lang="en-US" altLang="zh-CN" sz="2200" dirty="0"/>
              <a:t>80</a:t>
            </a:r>
            <a:r>
              <a:rPr kumimoji="1" lang="zh-CN" altLang="en-US" sz="2200" dirty="0"/>
              <a:t>年代末，软件工程界开始关注</a:t>
            </a:r>
            <a:r>
              <a:rPr kumimoji="1" lang="en-US" altLang="zh-CN" sz="2200" dirty="0"/>
              <a:t>Christopher Alexander</a:t>
            </a:r>
            <a:r>
              <a:rPr kumimoji="1" lang="zh-CN" altLang="en-US" sz="2200" dirty="0"/>
              <a:t>等在这一住宅、公共建筑与城市规划领域的重大突破</a:t>
            </a:r>
            <a:endParaRPr kumimoji="1" lang="en-US" altLang="zh-CN" sz="2200" dirty="0"/>
          </a:p>
          <a:p>
            <a:pPr lvl="1" eaLnBrk="1" hangingPunct="1">
              <a:lnSpc>
                <a:spcPct val="110000"/>
              </a:lnSpc>
            </a:pPr>
            <a:r>
              <a:rPr kumimoji="1" lang="zh-CN" altLang="en-US" sz="2200" dirty="0"/>
              <a:t>“四人组</a:t>
            </a:r>
            <a:r>
              <a:rPr kumimoji="1" lang="en-US" altLang="zh-CN" sz="2200" dirty="0"/>
              <a:t>(</a:t>
            </a:r>
            <a:r>
              <a:rPr kumimoji="1" lang="en-US" altLang="zh-CN" sz="2200" dirty="0">
                <a:solidFill>
                  <a:srgbClr val="FF3300"/>
                </a:solidFill>
              </a:rPr>
              <a:t>Gang of Four</a:t>
            </a:r>
            <a:r>
              <a:rPr kumimoji="1" lang="zh-CN" altLang="en-US" sz="2200" dirty="0">
                <a:solidFill>
                  <a:srgbClr val="FF3300"/>
                </a:solidFill>
              </a:rPr>
              <a:t>，</a:t>
            </a:r>
            <a:r>
              <a:rPr kumimoji="1" lang="en-US" altLang="zh-CN" sz="2200" dirty="0" err="1">
                <a:solidFill>
                  <a:srgbClr val="FF3300"/>
                </a:solidFill>
              </a:rPr>
              <a:t>GoF</a:t>
            </a:r>
            <a:r>
              <a:rPr kumimoji="1" lang="zh-CN" altLang="en-US" sz="2200" dirty="0">
                <a:solidFill>
                  <a:srgbClr val="FF3300"/>
                </a:solidFill>
              </a:rPr>
              <a:t>，分别是</a:t>
            </a:r>
            <a:r>
              <a:rPr kumimoji="1" lang="en-US" altLang="zh-CN" sz="2200" dirty="0">
                <a:solidFill>
                  <a:srgbClr val="FF3300"/>
                </a:solidFill>
              </a:rPr>
              <a:t>Erich </a:t>
            </a:r>
            <a:r>
              <a:rPr kumimoji="1" lang="en-US" altLang="zh-CN" sz="2200" dirty="0" smtClean="0">
                <a:solidFill>
                  <a:srgbClr val="FF3300"/>
                </a:solidFill>
              </a:rPr>
              <a:t>Gamma</a:t>
            </a:r>
            <a:r>
              <a:rPr kumimoji="1" lang="zh-CN" altLang="en-US" sz="2200" dirty="0" smtClean="0">
                <a:solidFill>
                  <a:srgbClr val="FF3300"/>
                </a:solidFill>
              </a:rPr>
              <a:t>（艾瑞克</a:t>
            </a:r>
            <a:r>
              <a:rPr kumimoji="1" lang="en-US" altLang="zh-CN" sz="2200" dirty="0" smtClean="0">
                <a:solidFill>
                  <a:srgbClr val="FF3300"/>
                </a:solidFill>
              </a:rPr>
              <a:t>.</a:t>
            </a:r>
            <a:r>
              <a:rPr kumimoji="1" lang="zh-CN" altLang="en-US" sz="2200" dirty="0" smtClean="0">
                <a:solidFill>
                  <a:srgbClr val="FF3300"/>
                </a:solidFill>
              </a:rPr>
              <a:t>伽马）</a:t>
            </a:r>
            <a:r>
              <a:rPr kumimoji="1" lang="en-US" altLang="zh-CN" sz="2200" dirty="0" smtClean="0">
                <a:solidFill>
                  <a:srgbClr val="FF3300"/>
                </a:solidFill>
              </a:rPr>
              <a:t>, </a:t>
            </a:r>
            <a:r>
              <a:rPr kumimoji="1" lang="en-US" altLang="zh-CN" sz="2200" dirty="0">
                <a:solidFill>
                  <a:srgbClr val="FF3300"/>
                </a:solidFill>
              </a:rPr>
              <a:t>Richard </a:t>
            </a:r>
            <a:r>
              <a:rPr kumimoji="1" lang="en-US" altLang="zh-CN" sz="2200" dirty="0" smtClean="0">
                <a:solidFill>
                  <a:srgbClr val="FF3300"/>
                </a:solidFill>
              </a:rPr>
              <a:t>Helm</a:t>
            </a:r>
            <a:r>
              <a:rPr kumimoji="1" lang="zh-CN" altLang="en-US" sz="2200" dirty="0" smtClean="0">
                <a:solidFill>
                  <a:srgbClr val="FF3300"/>
                </a:solidFill>
              </a:rPr>
              <a:t>（理查德</a:t>
            </a:r>
            <a:r>
              <a:rPr kumimoji="1" lang="en-US" altLang="zh-CN" sz="2200" dirty="0" smtClean="0">
                <a:solidFill>
                  <a:srgbClr val="FF3300"/>
                </a:solidFill>
              </a:rPr>
              <a:t>.</a:t>
            </a:r>
            <a:r>
              <a:rPr kumimoji="1" lang="zh-CN" altLang="en-US" sz="2200" dirty="0" smtClean="0">
                <a:solidFill>
                  <a:srgbClr val="FF3300"/>
                </a:solidFill>
              </a:rPr>
              <a:t>赫尔姆）</a:t>
            </a:r>
            <a:r>
              <a:rPr kumimoji="1" lang="en-US" altLang="zh-CN" sz="2200" dirty="0" smtClean="0">
                <a:solidFill>
                  <a:srgbClr val="FF3300"/>
                </a:solidFill>
              </a:rPr>
              <a:t>, </a:t>
            </a:r>
            <a:r>
              <a:rPr kumimoji="1" lang="en-US" altLang="zh-CN" sz="2200" dirty="0">
                <a:solidFill>
                  <a:srgbClr val="FF3300"/>
                </a:solidFill>
              </a:rPr>
              <a:t>Ralph </a:t>
            </a:r>
            <a:r>
              <a:rPr kumimoji="1" lang="en-US" altLang="zh-CN" sz="2200" dirty="0" smtClean="0">
                <a:solidFill>
                  <a:srgbClr val="FF3300"/>
                </a:solidFill>
              </a:rPr>
              <a:t>Johnson</a:t>
            </a:r>
            <a:r>
              <a:rPr kumimoji="1" lang="zh-CN" altLang="en-US" sz="2200" dirty="0" smtClean="0">
                <a:solidFill>
                  <a:srgbClr val="FF3300"/>
                </a:solidFill>
              </a:rPr>
              <a:t>（拉尔夫</a:t>
            </a:r>
            <a:r>
              <a:rPr kumimoji="1" lang="en-US" altLang="zh-CN" sz="2200" dirty="0" smtClean="0">
                <a:solidFill>
                  <a:srgbClr val="FF3300"/>
                </a:solidFill>
              </a:rPr>
              <a:t>.</a:t>
            </a:r>
            <a:r>
              <a:rPr kumimoji="1" lang="zh-CN" altLang="en-US" sz="2200" dirty="0" smtClean="0">
                <a:solidFill>
                  <a:srgbClr val="FF3300"/>
                </a:solidFill>
              </a:rPr>
              <a:t>约翰森）和</a:t>
            </a:r>
            <a:r>
              <a:rPr kumimoji="1" lang="en-US" altLang="zh-CN" sz="2200" dirty="0">
                <a:solidFill>
                  <a:srgbClr val="FF3300"/>
                </a:solidFill>
              </a:rPr>
              <a:t>John </a:t>
            </a:r>
            <a:r>
              <a:rPr kumimoji="1" lang="en-US" altLang="zh-CN" sz="2200" dirty="0" err="1" smtClean="0">
                <a:solidFill>
                  <a:srgbClr val="FF3300"/>
                </a:solidFill>
              </a:rPr>
              <a:t>Vlissides</a:t>
            </a:r>
            <a:r>
              <a:rPr kumimoji="1" lang="zh-CN" altLang="en-US" sz="2200" dirty="0" smtClean="0">
                <a:solidFill>
                  <a:srgbClr val="FF3300"/>
                </a:solidFill>
              </a:rPr>
              <a:t>（约翰</a:t>
            </a:r>
            <a:r>
              <a:rPr kumimoji="1" lang="en-US" altLang="zh-CN" sz="2200" dirty="0" smtClean="0">
                <a:solidFill>
                  <a:srgbClr val="FF3300"/>
                </a:solidFill>
              </a:rPr>
              <a:t>.</a:t>
            </a:r>
            <a:r>
              <a:rPr kumimoji="1" lang="zh-CN" altLang="en-US" sz="2200" dirty="0" smtClean="0">
                <a:solidFill>
                  <a:srgbClr val="FF3300"/>
                </a:solidFill>
              </a:rPr>
              <a:t>威利斯迪斯）</a:t>
            </a:r>
            <a:r>
              <a:rPr kumimoji="1" lang="en-US" altLang="zh-CN" sz="2200" dirty="0" smtClean="0"/>
              <a:t>)</a:t>
            </a:r>
            <a:r>
              <a:rPr kumimoji="1" lang="zh-CN" altLang="en-US" sz="2200" dirty="0"/>
              <a:t>”于</a:t>
            </a:r>
            <a:r>
              <a:rPr kumimoji="1" lang="en-US" altLang="zh-CN" sz="2200" dirty="0"/>
              <a:t>1994</a:t>
            </a:r>
            <a:r>
              <a:rPr kumimoji="1" lang="zh-CN" altLang="en-US" sz="2200" dirty="0"/>
              <a:t>年归纳发表了</a:t>
            </a:r>
            <a:r>
              <a:rPr kumimoji="1" lang="en-US" altLang="zh-CN" sz="2200" dirty="0"/>
              <a:t>23</a:t>
            </a:r>
            <a:r>
              <a:rPr kumimoji="1" lang="zh-CN" altLang="en-US" sz="2200" dirty="0"/>
              <a:t>种在软件开发中使用频率较高的设计模式，旨在</a:t>
            </a:r>
            <a:r>
              <a:rPr kumimoji="1" lang="zh-CN" altLang="en-US" sz="2200" dirty="0">
                <a:solidFill>
                  <a:srgbClr val="FF3300"/>
                </a:solidFill>
              </a:rPr>
              <a:t>用模式来统一沟通面向对象方法在分析、设计和实现间的鸿沟</a:t>
            </a:r>
            <a:endParaRPr kumimoji="1" lang="zh-CN" altLang="en-US" sz="2200" dirty="0"/>
          </a:p>
        </p:txBody>
      </p:sp>
    </p:spTree>
    <p:extLst>
      <p:ext uri="{BB962C8B-B14F-4D97-AF65-F5344CB8AC3E}">
        <p14:creationId xmlns:p14="http://schemas.microsoft.com/office/powerpoint/2010/main" val="374391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914400"/>
            <a:ext cx="5943600" cy="685800"/>
          </a:xfrm>
        </p:spPr>
        <p:txBody>
          <a:bodyPr/>
          <a:lstStyle/>
          <a:p>
            <a:pPr eaLnBrk="1" hangingPunct="1"/>
            <a:r>
              <a:rPr lang="zh-CN" altLang="en-US" smtClean="0"/>
              <a:t>设计模式的诞生与发展</a:t>
            </a:r>
          </a:p>
        </p:txBody>
      </p:sp>
      <p:sp>
        <p:nvSpPr>
          <p:cNvPr id="20483" name="Rectangle 3"/>
          <p:cNvSpPr>
            <a:spLocks noGrp="1" noChangeArrowheads="1"/>
          </p:cNvSpPr>
          <p:nvPr>
            <p:ph type="body" idx="1"/>
          </p:nvPr>
        </p:nvSpPr>
        <p:spPr/>
        <p:txBody>
          <a:bodyPr/>
          <a:lstStyle/>
          <a:p>
            <a:pPr algn="just">
              <a:lnSpc>
                <a:spcPts val="4000"/>
              </a:lnSpc>
              <a:buClr>
                <a:srgbClr val="0000FF"/>
              </a:buClr>
              <a:buSzPct val="90000"/>
              <a:buFont typeface="Wingdings" panose="05000000000000000000" pitchFamily="2" charset="2"/>
              <a:buNone/>
            </a:pPr>
            <a:endParaRPr kumimoji="1" lang="en-US" altLang="zh-CN" smtClean="0">
              <a:solidFill>
                <a:schemeClr val="tx1"/>
              </a:solidFill>
            </a:endParaRPr>
          </a:p>
          <a:p>
            <a:pPr eaLnBrk="1" hangingPunct="1"/>
            <a:endParaRPr kumimoji="1" lang="en-US" altLang="zh-CN" smtClean="0">
              <a:solidFill>
                <a:schemeClr val="tx1"/>
              </a:solidFill>
            </a:endParaRPr>
          </a:p>
        </p:txBody>
      </p:sp>
      <p:sp>
        <p:nvSpPr>
          <p:cNvPr id="20484"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10000"/>
              </a:lnSpc>
            </a:pPr>
            <a:endParaRPr kumimoji="1" lang="zh-CN" altLang="zh-CN" sz="2400"/>
          </a:p>
        </p:txBody>
      </p:sp>
      <p:pic>
        <p:nvPicPr>
          <p:cNvPr id="2048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755775"/>
            <a:ext cx="5094287"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2" name="Text Box 8"/>
          <p:cNvSpPr txBox="1">
            <a:spLocks noChangeArrowheads="1"/>
          </p:cNvSpPr>
          <p:nvPr/>
        </p:nvSpPr>
        <p:spPr bwMode="auto">
          <a:xfrm>
            <a:off x="6589713" y="3200400"/>
            <a:ext cx="2300287" cy="1077913"/>
          </a:xfrm>
          <a:prstGeom prst="rect">
            <a:avLst/>
          </a:prstGeom>
          <a:noFill/>
          <a:ln w="9525">
            <a:noFill/>
            <a:miter lim="800000"/>
            <a:headEnd/>
            <a:tailEnd/>
          </a:ln>
          <a:effectLst/>
        </p:spPr>
        <p:txBody>
          <a:bodyPr wrap="none">
            <a:spAutoFit/>
          </a:bodyPr>
          <a:lstStyle/>
          <a:p>
            <a:pPr eaLnBrk="1" hangingPunct="1">
              <a:defRPr/>
            </a:pPr>
            <a:r>
              <a:rPr lang="en-US" altLang="zh-CN" sz="3200" b="1" dirty="0">
                <a:solidFill>
                  <a:srgbClr val="FF3300"/>
                </a:solidFill>
                <a:effectLst>
                  <a:outerShdw blurRad="38100" dist="38100" dir="2700000" algn="tl">
                    <a:srgbClr val="C0C0C0"/>
                  </a:outerShdw>
                </a:effectLst>
                <a:latin typeface="Arial" charset="0"/>
              </a:rPr>
              <a:t>Gang of</a:t>
            </a:r>
          </a:p>
          <a:p>
            <a:pPr eaLnBrk="1" hangingPunct="1">
              <a:defRPr/>
            </a:pPr>
            <a:r>
              <a:rPr lang="en-US" altLang="zh-CN" sz="3200" b="1" dirty="0">
                <a:solidFill>
                  <a:srgbClr val="FF3300"/>
                </a:solidFill>
                <a:effectLst>
                  <a:outerShdw blurRad="38100" dist="38100" dir="2700000" algn="tl">
                    <a:srgbClr val="C0C0C0"/>
                  </a:outerShdw>
                </a:effectLst>
                <a:latin typeface="Arial" charset="0"/>
              </a:rPr>
              <a:t>Four (</a:t>
            </a:r>
            <a:r>
              <a:rPr lang="en-US" altLang="zh-CN" sz="3200" b="1" dirty="0" err="1">
                <a:solidFill>
                  <a:srgbClr val="FF3300"/>
                </a:solidFill>
                <a:effectLst>
                  <a:outerShdw blurRad="38100" dist="38100" dir="2700000" algn="tl">
                    <a:srgbClr val="C0C0C0"/>
                  </a:outerShdw>
                </a:effectLst>
                <a:latin typeface="Arial" charset="0"/>
              </a:rPr>
              <a:t>GoF</a:t>
            </a:r>
            <a:r>
              <a:rPr lang="en-US" altLang="zh-CN" sz="3200" b="1" dirty="0">
                <a:solidFill>
                  <a:srgbClr val="FF3300"/>
                </a:solidFill>
                <a:effectLst>
                  <a:outerShdw blurRad="38100" dist="38100" dir="2700000" algn="tl">
                    <a:srgbClr val="C0C0C0"/>
                  </a:outerShdw>
                </a:effectLst>
                <a:latin typeface="Arial" charset="0"/>
              </a:rPr>
              <a:t>)</a:t>
            </a:r>
          </a:p>
        </p:txBody>
      </p:sp>
    </p:spTree>
    <p:extLst>
      <p:ext uri="{BB962C8B-B14F-4D97-AF65-F5344CB8AC3E}">
        <p14:creationId xmlns:p14="http://schemas.microsoft.com/office/powerpoint/2010/main" val="2834955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大纲</a:t>
            </a:r>
          </a:p>
        </p:txBody>
      </p:sp>
      <p:sp>
        <p:nvSpPr>
          <p:cNvPr id="4099" name="Rectangle 3"/>
          <p:cNvSpPr>
            <a:spLocks noGrp="1" noChangeArrowheads="1"/>
          </p:cNvSpPr>
          <p:nvPr>
            <p:ph type="body" idx="1"/>
          </p:nvPr>
        </p:nvSpPr>
        <p:spPr/>
        <p:txBody>
          <a:bodyPr/>
          <a:lstStyle/>
          <a:p>
            <a:pPr eaLnBrk="1" hangingPunct="1"/>
            <a:r>
              <a:rPr lang="zh-CN" altLang="en-US" smtClean="0"/>
              <a:t>引言</a:t>
            </a:r>
            <a:endParaRPr lang="en-US" altLang="zh-CN" smtClean="0"/>
          </a:p>
          <a:p>
            <a:r>
              <a:rPr lang="zh-CN" altLang="en-US" smtClean="0"/>
              <a:t>设计模式的诞生与发展</a:t>
            </a:r>
          </a:p>
          <a:p>
            <a:pPr eaLnBrk="1" hangingPunct="1"/>
            <a:r>
              <a:rPr lang="zh-CN" altLang="en-US" smtClean="0"/>
              <a:t>设计模式的定义与分类</a:t>
            </a:r>
            <a:endParaRPr lang="en-US" altLang="zh-CN" smtClean="0"/>
          </a:p>
          <a:p>
            <a:pPr eaLnBrk="1" hangingPunct="1"/>
            <a:r>
              <a:rPr lang="en-US" altLang="zh-CN" smtClean="0"/>
              <a:t>GoF</a:t>
            </a:r>
            <a:r>
              <a:rPr lang="zh-CN" altLang="en-US" smtClean="0"/>
              <a:t>设计模式简介</a:t>
            </a:r>
            <a:endParaRPr lang="en-US" altLang="zh-CN" smtClean="0"/>
          </a:p>
          <a:p>
            <a:pPr eaLnBrk="1" hangingPunct="1"/>
            <a:r>
              <a:rPr lang="zh-CN" altLang="en-US" smtClean="0"/>
              <a:t>设计模式的优点</a:t>
            </a:r>
          </a:p>
          <a:p>
            <a:pPr eaLnBrk="1" hangingPunct="1"/>
            <a:endParaRPr lang="en-US" altLang="zh-CN" smtClean="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443288"/>
            <a:ext cx="237331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图片 9" descr="GAMMAS.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5588"/>
            <a:ext cx="2449513" cy="324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390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914400"/>
            <a:ext cx="6172200" cy="685800"/>
          </a:xfrm>
        </p:spPr>
        <p:txBody>
          <a:bodyPr/>
          <a:lstStyle/>
          <a:p>
            <a:pPr eaLnBrk="1" hangingPunct="1"/>
            <a:r>
              <a:rPr lang="zh-CN" altLang="en-US" smtClean="0"/>
              <a:t>设计模式的诞生与发展</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10874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6"/>
          <p:cNvSpPr>
            <a:spLocks noChangeArrowheads="1"/>
          </p:cNvSpPr>
          <p:nvPr/>
        </p:nvSpPr>
        <p:spPr bwMode="auto">
          <a:xfrm>
            <a:off x="2133600" y="2333625"/>
            <a:ext cx="1819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000" b="1" dirty="0">
                <a:solidFill>
                  <a:srgbClr val="FF3300"/>
                </a:solidFill>
                <a:latin typeface="Arial" panose="020B0604020202020204" pitchFamily="34" charset="0"/>
                <a:ea typeface="宋体" panose="02010600030101010101" pitchFamily="2" charset="-122"/>
              </a:rPr>
              <a:t>Erich Gamma</a:t>
            </a:r>
          </a:p>
        </p:txBody>
      </p:sp>
      <p:sp>
        <p:nvSpPr>
          <p:cNvPr id="21509" name="Rectangle 8"/>
          <p:cNvSpPr>
            <a:spLocks noChangeArrowheads="1"/>
          </p:cNvSpPr>
          <p:nvPr/>
        </p:nvSpPr>
        <p:spPr bwMode="auto">
          <a:xfrm>
            <a:off x="4343400" y="2159000"/>
            <a:ext cx="4191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b="1">
                <a:latin typeface="Arial" panose="020B0604020202020204" pitchFamily="34" charset="0"/>
                <a:ea typeface="宋体" panose="02010600030101010101" pitchFamily="2" charset="-122"/>
              </a:rPr>
              <a:t>苏黎世大学计算机科学博士，是</a:t>
            </a:r>
            <a:r>
              <a:rPr lang="en-US" altLang="zh-CN" sz="1800" b="1">
                <a:latin typeface="Arial" panose="020B0604020202020204" pitchFamily="34" charset="0"/>
                <a:ea typeface="宋体" panose="02010600030101010101" pitchFamily="2" charset="-122"/>
              </a:rPr>
              <a:t>Eclipse</a:t>
            </a:r>
            <a:r>
              <a:rPr lang="zh-CN" altLang="en-US" sz="1800" b="1">
                <a:latin typeface="Arial" panose="020B0604020202020204" pitchFamily="34" charset="0"/>
                <a:ea typeface="宋体" panose="02010600030101010101" pitchFamily="2" charset="-122"/>
              </a:rPr>
              <a:t>、 </a:t>
            </a:r>
            <a:r>
              <a:rPr lang="en-US" altLang="zh-CN" sz="1800" b="1">
                <a:latin typeface="Arial" panose="020B0604020202020204" pitchFamily="34" charset="0"/>
                <a:ea typeface="宋体" panose="02010600030101010101" pitchFamily="2" charset="-122"/>
              </a:rPr>
              <a:t>JUnit </a:t>
            </a:r>
            <a:r>
              <a:rPr lang="zh-CN" altLang="en-US" sz="1800" b="1">
                <a:latin typeface="Arial" panose="020B0604020202020204" pitchFamily="34" charset="0"/>
                <a:ea typeface="宋体" panose="02010600030101010101" pitchFamily="2" charset="-122"/>
              </a:rPr>
              <a:t>等项目的负责人</a:t>
            </a:r>
          </a:p>
        </p:txBody>
      </p:sp>
      <p:pic>
        <p:nvPicPr>
          <p:cNvPr id="215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24510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3" name="Rectangle 11"/>
          <p:cNvSpPr>
            <a:spLocks noChangeArrowheads="1"/>
          </p:cNvSpPr>
          <p:nvPr/>
        </p:nvSpPr>
        <p:spPr bwMode="auto">
          <a:xfrm>
            <a:off x="2101850" y="5424488"/>
            <a:ext cx="1784350" cy="36671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eaLnBrk="1" hangingPunct="1">
              <a:defRPr/>
            </a:pPr>
            <a:r>
              <a:rPr lang="en-US" altLang="zh-CN" b="1" dirty="0">
                <a:solidFill>
                  <a:srgbClr val="FF3300"/>
                </a:solidFill>
              </a:rPr>
              <a:t>John </a:t>
            </a:r>
            <a:r>
              <a:rPr lang="en-US" altLang="zh-CN" b="1" dirty="0" err="1">
                <a:solidFill>
                  <a:srgbClr val="FF3300"/>
                </a:solidFill>
              </a:rPr>
              <a:t>Vlissides</a:t>
            </a:r>
            <a:endParaRPr lang="en-US" altLang="zh-CN" b="1" dirty="0">
              <a:solidFill>
                <a:srgbClr val="FF3300"/>
              </a:solidFill>
            </a:endParaRPr>
          </a:p>
        </p:txBody>
      </p:sp>
      <p:sp>
        <p:nvSpPr>
          <p:cNvPr id="21512" name="Rectangle 12"/>
          <p:cNvSpPr>
            <a:spLocks noChangeArrowheads="1"/>
          </p:cNvSpPr>
          <p:nvPr/>
        </p:nvSpPr>
        <p:spPr bwMode="auto">
          <a:xfrm>
            <a:off x="4362450" y="5181600"/>
            <a:ext cx="4400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b="1">
                <a:latin typeface="Arial" panose="020B0604020202020204" pitchFamily="34" charset="0"/>
                <a:ea typeface="宋体" panose="02010600030101010101" pitchFamily="2" charset="-122"/>
              </a:rPr>
              <a:t>斯坦福大学计算机科学博士，原</a:t>
            </a:r>
            <a:r>
              <a:rPr lang="en-US" altLang="zh-CN" sz="1800" b="1">
                <a:latin typeface="Arial" panose="020B0604020202020204" pitchFamily="34" charset="0"/>
                <a:ea typeface="宋体" panose="02010600030101010101" pitchFamily="2" charset="-122"/>
              </a:rPr>
              <a:t>IBM</a:t>
            </a:r>
            <a:r>
              <a:rPr lang="zh-CN" altLang="en-US" sz="1800" b="1">
                <a:latin typeface="Arial" panose="020B0604020202020204" pitchFamily="34" charset="0"/>
                <a:ea typeface="宋体" panose="02010600030101010101" pitchFamily="2" charset="-122"/>
              </a:rPr>
              <a:t>研究员，</a:t>
            </a:r>
            <a:r>
              <a:rPr lang="zh-CN" altLang="en-US" sz="1800" b="1">
                <a:solidFill>
                  <a:schemeClr val="tx1"/>
                </a:solidFill>
                <a:latin typeface="Arial" panose="020B0604020202020204" pitchFamily="34" charset="0"/>
                <a:ea typeface="宋体" panose="02010600030101010101" pitchFamily="2" charset="-122"/>
              </a:rPr>
              <a:t>于</a:t>
            </a:r>
            <a:r>
              <a:rPr lang="en-US" altLang="zh-CN" sz="1800" b="1">
                <a:solidFill>
                  <a:schemeClr val="tx1"/>
                </a:solidFill>
                <a:latin typeface="Arial" panose="020B0604020202020204" pitchFamily="34" charset="0"/>
                <a:ea typeface="宋体" panose="02010600030101010101" pitchFamily="2" charset="-122"/>
              </a:rPr>
              <a:t>2005</a:t>
            </a:r>
            <a:r>
              <a:rPr lang="zh-CN" altLang="en-US" sz="1800" b="1">
                <a:solidFill>
                  <a:schemeClr val="tx1"/>
                </a:solidFill>
                <a:latin typeface="Arial" panose="020B0604020202020204" pitchFamily="34" charset="0"/>
                <a:ea typeface="宋体" panose="02010600030101010101" pitchFamily="2" charset="-122"/>
              </a:rPr>
              <a:t>年</a:t>
            </a:r>
            <a:r>
              <a:rPr lang="en-US" altLang="zh-CN" sz="1800" b="1">
                <a:solidFill>
                  <a:schemeClr val="tx1"/>
                </a:solidFill>
                <a:latin typeface="Arial" panose="020B0604020202020204" pitchFamily="34" charset="0"/>
                <a:ea typeface="宋体" panose="02010600030101010101" pitchFamily="2" charset="-122"/>
              </a:rPr>
              <a:t>11</a:t>
            </a:r>
            <a:r>
              <a:rPr lang="zh-CN" altLang="en-US" sz="1800" b="1">
                <a:solidFill>
                  <a:schemeClr val="tx1"/>
                </a:solidFill>
                <a:latin typeface="Arial" panose="020B0604020202020204" pitchFamily="34" charset="0"/>
                <a:ea typeface="宋体" panose="02010600030101010101" pitchFamily="2" charset="-122"/>
              </a:rPr>
              <a:t>月</a:t>
            </a:r>
            <a:r>
              <a:rPr lang="en-US" altLang="zh-CN" sz="1800" b="1">
                <a:solidFill>
                  <a:schemeClr val="tx1"/>
                </a:solidFill>
                <a:latin typeface="Arial" panose="020B0604020202020204" pitchFamily="34" charset="0"/>
                <a:ea typeface="宋体" panose="02010600030101010101" pitchFamily="2" charset="-122"/>
              </a:rPr>
              <a:t>24</a:t>
            </a:r>
            <a:r>
              <a:rPr lang="zh-CN" altLang="en-US" sz="1800" b="1">
                <a:solidFill>
                  <a:schemeClr val="tx1"/>
                </a:solidFill>
                <a:latin typeface="Arial" panose="020B0604020202020204" pitchFamily="34" charset="0"/>
                <a:ea typeface="宋体" panose="02010600030101010101" pitchFamily="2" charset="-122"/>
              </a:rPr>
              <a:t>日因脑瘤去世，享年</a:t>
            </a:r>
            <a:r>
              <a:rPr lang="en-US" altLang="zh-CN" sz="1800" b="1">
                <a:solidFill>
                  <a:schemeClr val="tx1"/>
                </a:solidFill>
                <a:latin typeface="Arial" panose="020B0604020202020204" pitchFamily="34" charset="0"/>
                <a:ea typeface="宋体" panose="02010600030101010101" pitchFamily="2" charset="-122"/>
              </a:rPr>
              <a:t>44</a:t>
            </a:r>
            <a:r>
              <a:rPr lang="zh-CN" altLang="en-US" sz="1800" b="1">
                <a:solidFill>
                  <a:schemeClr val="tx1"/>
                </a:solidFill>
                <a:latin typeface="Arial" panose="020B0604020202020204" pitchFamily="34" charset="0"/>
                <a:ea typeface="宋体" panose="02010600030101010101" pitchFamily="2" charset="-122"/>
              </a:rPr>
              <a:t>岁</a:t>
            </a:r>
          </a:p>
        </p:txBody>
      </p:sp>
      <p:pic>
        <p:nvPicPr>
          <p:cNvPr id="2151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3124200"/>
            <a:ext cx="1028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Rectangle 14"/>
          <p:cNvSpPr>
            <a:spLocks noChangeArrowheads="1"/>
          </p:cNvSpPr>
          <p:nvPr/>
        </p:nvSpPr>
        <p:spPr bwMode="auto">
          <a:xfrm>
            <a:off x="2152650" y="4510088"/>
            <a:ext cx="189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1800" b="1">
                <a:solidFill>
                  <a:srgbClr val="FF3300"/>
                </a:solidFill>
                <a:latin typeface="Arial" panose="020B0604020202020204" pitchFamily="34" charset="0"/>
                <a:ea typeface="宋体" panose="02010600030101010101" pitchFamily="2" charset="-122"/>
              </a:rPr>
              <a:t>Ralph Johnson</a:t>
            </a:r>
            <a:r>
              <a:rPr lang="en-US" altLang="zh-CN" sz="1800">
                <a:solidFill>
                  <a:srgbClr val="FF3300"/>
                </a:solidFill>
                <a:latin typeface="Arial" panose="020B0604020202020204" pitchFamily="34" charset="0"/>
                <a:ea typeface="宋体" panose="02010600030101010101" pitchFamily="2" charset="-122"/>
              </a:rPr>
              <a:t> </a:t>
            </a:r>
          </a:p>
        </p:txBody>
      </p:sp>
      <p:sp>
        <p:nvSpPr>
          <p:cNvPr id="21515" name="Rectangle 15"/>
          <p:cNvSpPr>
            <a:spLocks noChangeArrowheads="1"/>
          </p:cNvSpPr>
          <p:nvPr/>
        </p:nvSpPr>
        <p:spPr bwMode="auto">
          <a:xfrm>
            <a:off x="4343400" y="3240088"/>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b="1">
                <a:solidFill>
                  <a:schemeClr val="tx1"/>
                </a:solidFill>
                <a:latin typeface="Arial" panose="020B0604020202020204" pitchFamily="34" charset="0"/>
                <a:ea typeface="宋体" panose="02010600030101010101" pitchFamily="2" charset="-122"/>
              </a:rPr>
              <a:t>墨尔本大学计算机科学博士，原</a:t>
            </a:r>
            <a:r>
              <a:rPr lang="en-US" altLang="zh-CN" sz="1800" b="1">
                <a:solidFill>
                  <a:schemeClr val="tx1"/>
                </a:solidFill>
                <a:latin typeface="Arial" panose="020B0604020202020204" pitchFamily="34" charset="0"/>
                <a:ea typeface="宋体" panose="02010600030101010101" pitchFamily="2" charset="-122"/>
              </a:rPr>
              <a:t>IBM </a:t>
            </a:r>
            <a:r>
              <a:rPr lang="zh-CN" altLang="en-US" sz="1800" b="1">
                <a:solidFill>
                  <a:schemeClr val="tx1"/>
                </a:solidFill>
                <a:latin typeface="Arial" panose="020B0604020202020204" pitchFamily="34" charset="0"/>
                <a:ea typeface="宋体" panose="02010600030101010101" pitchFamily="2" charset="-122"/>
              </a:rPr>
              <a:t>研究员，现供职于波士顿顾问集团</a:t>
            </a:r>
          </a:p>
        </p:txBody>
      </p:sp>
      <p:pic>
        <p:nvPicPr>
          <p:cNvPr id="21516"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4152900"/>
            <a:ext cx="10795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7" name="Rectangle 17"/>
          <p:cNvSpPr>
            <a:spLocks noChangeArrowheads="1"/>
          </p:cNvSpPr>
          <p:nvPr/>
        </p:nvSpPr>
        <p:spPr bwMode="auto">
          <a:xfrm>
            <a:off x="2133600" y="3352800"/>
            <a:ext cx="165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1800" b="1">
                <a:solidFill>
                  <a:srgbClr val="FF3300"/>
                </a:solidFill>
                <a:latin typeface="Arial" panose="020B0604020202020204" pitchFamily="34" charset="0"/>
                <a:ea typeface="宋体" panose="02010600030101010101" pitchFamily="2" charset="-122"/>
              </a:rPr>
              <a:t>Richard Helm</a:t>
            </a:r>
          </a:p>
        </p:txBody>
      </p:sp>
      <p:sp>
        <p:nvSpPr>
          <p:cNvPr id="21518" name="Rectangle 18"/>
          <p:cNvSpPr>
            <a:spLocks noChangeArrowheads="1"/>
          </p:cNvSpPr>
          <p:nvPr/>
        </p:nvSpPr>
        <p:spPr bwMode="auto">
          <a:xfrm>
            <a:off x="4343400" y="4191000"/>
            <a:ext cx="4267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b="1">
                <a:solidFill>
                  <a:schemeClr val="tx1"/>
                </a:solidFill>
                <a:latin typeface="Arial" panose="020B0604020202020204" pitchFamily="34" charset="0"/>
                <a:ea typeface="宋体" panose="02010600030101010101" pitchFamily="2" charset="-122"/>
              </a:rPr>
              <a:t>康奈尔大学计算机科学博士，伊利诺伊大学教授</a:t>
            </a:r>
          </a:p>
        </p:txBody>
      </p:sp>
      <p:sp>
        <p:nvSpPr>
          <p:cNvPr id="131091" name="Text Box 19"/>
          <p:cNvSpPr txBox="1">
            <a:spLocks noChangeArrowheads="1"/>
          </p:cNvSpPr>
          <p:nvPr/>
        </p:nvSpPr>
        <p:spPr bwMode="auto">
          <a:xfrm>
            <a:off x="6096000" y="1401763"/>
            <a:ext cx="2971800" cy="579437"/>
          </a:xfrm>
          <a:prstGeom prst="rect">
            <a:avLst/>
          </a:prstGeom>
          <a:noFill/>
          <a:ln w="9525">
            <a:noFill/>
            <a:miter lim="800000"/>
            <a:headEnd/>
            <a:tailEnd/>
          </a:ln>
          <a:effectLst/>
        </p:spPr>
        <p:txBody>
          <a:bodyPr>
            <a:spAutoFit/>
          </a:bodyPr>
          <a:lstStyle/>
          <a:p>
            <a:pPr eaLnBrk="1" hangingPunct="1">
              <a:defRPr/>
            </a:pPr>
            <a:r>
              <a:rPr lang="en-US" altLang="zh-CN" sz="3200" b="1">
                <a:solidFill>
                  <a:srgbClr val="FF3300"/>
                </a:solidFill>
                <a:effectLst>
                  <a:outerShdw blurRad="38100" dist="38100" dir="2700000" algn="tl">
                    <a:srgbClr val="C0C0C0"/>
                  </a:outerShdw>
                </a:effectLst>
                <a:latin typeface="Arial" charset="0"/>
              </a:rPr>
              <a:t>Gang of Four</a:t>
            </a:r>
          </a:p>
        </p:txBody>
      </p:sp>
    </p:spTree>
    <p:extLst>
      <p:ext uri="{BB962C8B-B14F-4D97-AF65-F5344CB8AC3E}">
        <p14:creationId xmlns:p14="http://schemas.microsoft.com/office/powerpoint/2010/main" val="1721010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914400"/>
            <a:ext cx="5943600" cy="685800"/>
          </a:xfrm>
        </p:spPr>
        <p:txBody>
          <a:bodyPr/>
          <a:lstStyle/>
          <a:p>
            <a:pPr eaLnBrk="1" hangingPunct="1"/>
            <a:r>
              <a:rPr lang="zh-CN" altLang="en-US" smtClean="0"/>
              <a:t>设计模式的诞生与发展</a:t>
            </a:r>
          </a:p>
        </p:txBody>
      </p:sp>
      <p:sp>
        <p:nvSpPr>
          <p:cNvPr id="22531" name="Rectangle 3"/>
          <p:cNvSpPr>
            <a:spLocks noGrp="1" noChangeArrowheads="1"/>
          </p:cNvSpPr>
          <p:nvPr>
            <p:ph type="body" idx="1"/>
          </p:nvPr>
        </p:nvSpPr>
        <p:spPr/>
        <p:txBody>
          <a:bodyPr/>
          <a:lstStyle/>
          <a:p>
            <a:pPr eaLnBrk="1" hangingPunct="1"/>
            <a:r>
              <a:rPr kumimoji="1" lang="zh-CN" altLang="en-US" smtClean="0"/>
              <a:t>软件模式概述 </a:t>
            </a:r>
            <a:endParaRPr lang="zh-CN" altLang="en-US" smtClean="0"/>
          </a:p>
          <a:p>
            <a:pPr lvl="1" eaLnBrk="1" hangingPunct="1"/>
            <a:r>
              <a:rPr lang="zh-CN" altLang="en-US" smtClean="0"/>
              <a:t>软件模式：</a:t>
            </a:r>
            <a:r>
              <a:rPr lang="zh-CN" altLang="en-US" smtClean="0">
                <a:solidFill>
                  <a:srgbClr val="FF3300"/>
                </a:solidFill>
              </a:rPr>
              <a:t>在一定条件下的软件开发问题及其解法</a:t>
            </a:r>
            <a:endParaRPr lang="en-US" altLang="zh-CN" smtClean="0">
              <a:solidFill>
                <a:srgbClr val="FF3300"/>
              </a:solidFill>
            </a:endParaRPr>
          </a:p>
          <a:p>
            <a:pPr lvl="2" eaLnBrk="1" hangingPunct="1">
              <a:buFont typeface="Tahoma" panose="020B0604030504040204" pitchFamily="34" charset="0"/>
              <a:buChar char="•"/>
            </a:pPr>
            <a:r>
              <a:rPr lang="zh-CN" altLang="en-US" sz="2400" smtClean="0">
                <a:ea typeface="黑体" panose="02010609060101010101" pitchFamily="49" charset="-122"/>
              </a:rPr>
              <a:t> 问题描述</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zh-CN" altLang="en-US" sz="2400" smtClean="0">
                <a:ea typeface="黑体" panose="02010609060101010101" pitchFamily="49" charset="-122"/>
              </a:rPr>
              <a:t> 前提条件（环境或约束条件）</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zh-CN" altLang="en-US" sz="2400" smtClean="0">
                <a:ea typeface="黑体" panose="02010609060101010101" pitchFamily="49" charset="-122"/>
              </a:rPr>
              <a:t> 解法</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zh-CN" altLang="en-US" sz="2400" smtClean="0">
                <a:ea typeface="黑体" panose="02010609060101010101" pitchFamily="49" charset="-122"/>
              </a:rPr>
              <a:t> 效果</a:t>
            </a:r>
            <a:endParaRPr lang="zh-CN" altLang="en-US" sz="2400" smtClean="0">
              <a:solidFill>
                <a:srgbClr val="FF3300"/>
              </a:solidFill>
              <a:ea typeface="黑体" panose="02010609060101010101" pitchFamily="49" charset="-122"/>
            </a:endParaRPr>
          </a:p>
        </p:txBody>
      </p:sp>
    </p:spTree>
    <p:extLst>
      <p:ext uri="{BB962C8B-B14F-4D97-AF65-F5344CB8AC3E}">
        <p14:creationId xmlns:p14="http://schemas.microsoft.com/office/powerpoint/2010/main" val="3708590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914400"/>
            <a:ext cx="5562600" cy="685800"/>
          </a:xfrm>
        </p:spPr>
        <p:txBody>
          <a:bodyPr/>
          <a:lstStyle/>
          <a:p>
            <a:pPr eaLnBrk="1" hangingPunct="1"/>
            <a:r>
              <a:rPr lang="zh-CN" altLang="en-US" smtClean="0"/>
              <a:t>设计模式的诞生与发展</a:t>
            </a:r>
          </a:p>
        </p:txBody>
      </p:sp>
      <p:sp>
        <p:nvSpPr>
          <p:cNvPr id="23555" name="Rectangle 20"/>
          <p:cNvSpPr>
            <a:spLocks noGrp="1" noChangeArrowheads="1"/>
          </p:cNvSpPr>
          <p:nvPr>
            <p:ph type="body" idx="1"/>
          </p:nvPr>
        </p:nvSpPr>
        <p:spPr/>
        <p:txBody>
          <a:bodyPr/>
          <a:lstStyle/>
          <a:p>
            <a:pPr eaLnBrk="1" hangingPunct="1"/>
            <a:r>
              <a:rPr kumimoji="1" lang="zh-CN" altLang="en-US" smtClean="0"/>
              <a:t>软件模式概述</a:t>
            </a:r>
          </a:p>
        </p:txBody>
      </p:sp>
      <p:sp>
        <p:nvSpPr>
          <p:cNvPr id="23556" name="Rectangle 22"/>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355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23558" name="Object 6"/>
          <p:cNvGraphicFramePr>
            <a:graphicFrameLocks noChangeAspect="1"/>
          </p:cNvGraphicFramePr>
          <p:nvPr/>
        </p:nvGraphicFramePr>
        <p:xfrm>
          <a:off x="990600" y="1752600"/>
          <a:ext cx="7658100" cy="4972050"/>
        </p:xfrm>
        <a:graphic>
          <a:graphicData uri="http://schemas.openxmlformats.org/presentationml/2006/ole">
            <mc:AlternateContent xmlns:mc="http://schemas.openxmlformats.org/markup-compatibility/2006">
              <mc:Choice xmlns:v="urn:schemas-microsoft-com:vml" Requires="v">
                <p:oleObj spid="_x0000_s4147" name="Visio" r:id="rId3" imgW="6958881" imgH="4514715" progId="Visio.Drawing.11">
                  <p:embed/>
                </p:oleObj>
              </mc:Choice>
              <mc:Fallback>
                <p:oleObj name="Visio" r:id="rId3" imgW="6958881" imgH="451471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752600"/>
                        <a:ext cx="76581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68713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914400"/>
            <a:ext cx="5562600" cy="685800"/>
          </a:xfrm>
        </p:spPr>
        <p:txBody>
          <a:bodyPr/>
          <a:lstStyle/>
          <a:p>
            <a:pPr eaLnBrk="1" hangingPunct="1"/>
            <a:r>
              <a:rPr lang="zh-CN" altLang="en-US" smtClean="0"/>
              <a:t>设计模式的诞生与发展</a:t>
            </a:r>
          </a:p>
        </p:txBody>
      </p:sp>
      <p:sp>
        <p:nvSpPr>
          <p:cNvPr id="24579" name="Rectangle 3"/>
          <p:cNvSpPr>
            <a:spLocks noGrp="1" noChangeArrowheads="1"/>
          </p:cNvSpPr>
          <p:nvPr>
            <p:ph type="body" idx="1"/>
          </p:nvPr>
        </p:nvSpPr>
        <p:spPr/>
        <p:txBody>
          <a:bodyPr/>
          <a:lstStyle/>
          <a:p>
            <a:pPr eaLnBrk="1" hangingPunct="1"/>
            <a:r>
              <a:rPr kumimoji="1" lang="zh-CN" altLang="en-US" smtClean="0"/>
              <a:t>软件模式概述</a:t>
            </a:r>
          </a:p>
          <a:p>
            <a:pPr lvl="1" eaLnBrk="1" hangingPunct="1"/>
            <a:r>
              <a:rPr kumimoji="1" lang="zh-CN" altLang="en-US" smtClean="0">
                <a:solidFill>
                  <a:srgbClr val="FF3300"/>
                </a:solidFill>
              </a:rPr>
              <a:t>大三律</a:t>
            </a:r>
            <a:r>
              <a:rPr kumimoji="1" lang="en-US" altLang="zh-CN" smtClean="0">
                <a:solidFill>
                  <a:srgbClr val="FF3300"/>
                </a:solidFill>
              </a:rPr>
              <a:t>(Rule of Three)</a:t>
            </a:r>
          </a:p>
          <a:p>
            <a:pPr lvl="2" eaLnBrk="1" hangingPunct="1">
              <a:buFont typeface="Tahoma" panose="020B0604030504040204" pitchFamily="34" charset="0"/>
              <a:buChar char="•"/>
            </a:pPr>
            <a:r>
              <a:rPr kumimoji="1" lang="zh-CN" altLang="en-US" sz="2400" smtClean="0">
                <a:ea typeface="黑体" panose="02010609060101010101" pitchFamily="49" charset="-122"/>
              </a:rPr>
              <a:t>只有经过</a:t>
            </a:r>
            <a:r>
              <a:rPr kumimoji="1" lang="en-US" altLang="zh-CN" sz="2400" smtClean="0">
                <a:solidFill>
                  <a:srgbClr val="FF3300"/>
                </a:solidFill>
                <a:ea typeface="黑体" panose="02010609060101010101" pitchFamily="49" charset="-122"/>
              </a:rPr>
              <a:t>3</a:t>
            </a:r>
            <a:r>
              <a:rPr kumimoji="1" lang="zh-CN" altLang="en-US" sz="2400" smtClean="0">
                <a:solidFill>
                  <a:srgbClr val="FF3300"/>
                </a:solidFill>
                <a:ea typeface="黑体" panose="02010609060101010101" pitchFamily="49" charset="-122"/>
              </a:rPr>
              <a:t>个以上不同类型（或不同领域）的系统</a:t>
            </a:r>
            <a:r>
              <a:rPr kumimoji="1" lang="zh-CN" altLang="en-US" sz="2400" smtClean="0">
                <a:ea typeface="黑体" panose="02010609060101010101" pitchFamily="49" charset="-122"/>
              </a:rPr>
              <a:t>的校验，一个解决方案才能从候选模式升格为模式</a:t>
            </a:r>
          </a:p>
        </p:txBody>
      </p:sp>
      <p:sp>
        <p:nvSpPr>
          <p:cNvPr id="24580" name="Rectangle 4"/>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30713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914400"/>
            <a:ext cx="5562600" cy="685800"/>
          </a:xfrm>
        </p:spPr>
        <p:txBody>
          <a:bodyPr/>
          <a:lstStyle/>
          <a:p>
            <a:pPr eaLnBrk="1" hangingPunct="1"/>
            <a:r>
              <a:rPr lang="zh-CN" altLang="en-US" smtClean="0"/>
              <a:t>设计模式的诞生与发展</a:t>
            </a:r>
          </a:p>
        </p:txBody>
      </p:sp>
      <p:sp>
        <p:nvSpPr>
          <p:cNvPr id="25603" name="Rectangle 3"/>
          <p:cNvSpPr>
            <a:spLocks noGrp="1" noChangeArrowheads="1"/>
          </p:cNvSpPr>
          <p:nvPr>
            <p:ph type="body" idx="1"/>
          </p:nvPr>
        </p:nvSpPr>
        <p:spPr>
          <a:xfrm>
            <a:off x="381000" y="1752600"/>
            <a:ext cx="8382000" cy="4648200"/>
          </a:xfrm>
        </p:spPr>
        <p:txBody>
          <a:bodyPr/>
          <a:lstStyle/>
          <a:p>
            <a:pPr eaLnBrk="1" hangingPunct="1">
              <a:lnSpc>
                <a:spcPct val="100000"/>
              </a:lnSpc>
            </a:pPr>
            <a:r>
              <a:rPr kumimoji="1" lang="zh-CN" altLang="en-US" smtClean="0"/>
              <a:t>设计模式的发展 </a:t>
            </a:r>
          </a:p>
          <a:p>
            <a:pPr lvl="1" eaLnBrk="1" hangingPunct="1">
              <a:lnSpc>
                <a:spcPct val="100000"/>
              </a:lnSpc>
            </a:pPr>
            <a:r>
              <a:rPr kumimoji="1" lang="en-US" altLang="zh-CN" sz="1800" smtClean="0">
                <a:solidFill>
                  <a:srgbClr val="FF3300"/>
                </a:solidFill>
              </a:rPr>
              <a:t>1987</a:t>
            </a:r>
            <a:r>
              <a:rPr kumimoji="1" lang="zh-CN" altLang="en-US" sz="1800" smtClean="0">
                <a:solidFill>
                  <a:srgbClr val="FF3300"/>
                </a:solidFill>
              </a:rPr>
              <a:t>年</a:t>
            </a:r>
            <a:r>
              <a:rPr kumimoji="1" lang="zh-CN" altLang="en-US" sz="1800" smtClean="0"/>
              <a:t>，</a:t>
            </a:r>
            <a:r>
              <a:rPr kumimoji="1" lang="en-US" altLang="zh-CN" sz="1800" smtClean="0"/>
              <a:t>Kent Beck</a:t>
            </a:r>
            <a:r>
              <a:rPr kumimoji="1" lang="zh-CN" altLang="en-US" sz="1800" smtClean="0"/>
              <a:t>和</a:t>
            </a:r>
            <a:r>
              <a:rPr kumimoji="1" lang="en-US" altLang="zh-CN" sz="1800" smtClean="0"/>
              <a:t>Ward Cunningham</a:t>
            </a:r>
            <a:r>
              <a:rPr kumimoji="1" lang="zh-CN" altLang="en-US" sz="1800" smtClean="0"/>
              <a:t>借鉴</a:t>
            </a:r>
            <a:r>
              <a:rPr kumimoji="1" lang="en-US" altLang="zh-CN" sz="1800" smtClean="0"/>
              <a:t>Alexander</a:t>
            </a:r>
            <a:r>
              <a:rPr kumimoji="1" lang="zh-CN" altLang="en-US" sz="1800" smtClean="0"/>
              <a:t>的模式思想在程序开发中开始应用一些模式 ，在</a:t>
            </a:r>
            <a:r>
              <a:rPr kumimoji="1" lang="en-US" altLang="zh-CN" sz="1800" smtClean="0"/>
              <a:t>OOPSLA</a:t>
            </a:r>
            <a:r>
              <a:rPr kumimoji="1" lang="zh-CN" altLang="en-US" sz="1800" smtClean="0"/>
              <a:t>会议上发表了他们的成果</a:t>
            </a:r>
          </a:p>
          <a:p>
            <a:pPr lvl="1" eaLnBrk="1" hangingPunct="1">
              <a:lnSpc>
                <a:spcPct val="100000"/>
              </a:lnSpc>
            </a:pPr>
            <a:r>
              <a:rPr kumimoji="1" lang="en-US" altLang="zh-CN" sz="1800" smtClean="0">
                <a:solidFill>
                  <a:srgbClr val="FF3300"/>
                </a:solidFill>
              </a:rPr>
              <a:t>1990</a:t>
            </a:r>
            <a:r>
              <a:rPr kumimoji="1" lang="zh-CN" altLang="en-US" sz="1800" smtClean="0">
                <a:solidFill>
                  <a:srgbClr val="FF3300"/>
                </a:solidFill>
              </a:rPr>
              <a:t>年</a:t>
            </a:r>
            <a:r>
              <a:rPr kumimoji="1" lang="zh-CN" altLang="en-US" sz="1800" smtClean="0"/>
              <a:t>，</a:t>
            </a:r>
            <a:r>
              <a:rPr kumimoji="1" lang="en-US" altLang="zh-CN" sz="1800" smtClean="0"/>
              <a:t>OOPSLA</a:t>
            </a:r>
            <a:r>
              <a:rPr kumimoji="1" lang="zh-CN" altLang="en-US" sz="1800" smtClean="0"/>
              <a:t>与</a:t>
            </a:r>
            <a:r>
              <a:rPr kumimoji="1" lang="en-US" altLang="zh-CN" sz="1800" smtClean="0"/>
              <a:t>ECOOP</a:t>
            </a:r>
            <a:r>
              <a:rPr kumimoji="1" lang="zh-CN" altLang="en-US" sz="1800" smtClean="0"/>
              <a:t>联合举办，</a:t>
            </a:r>
            <a:r>
              <a:rPr kumimoji="1" lang="en-US" altLang="zh-CN" sz="1800" smtClean="0"/>
              <a:t>Erich Gamma</a:t>
            </a:r>
            <a:r>
              <a:rPr kumimoji="1" lang="zh-CN" altLang="en-US" sz="1800" smtClean="0"/>
              <a:t>和</a:t>
            </a:r>
            <a:r>
              <a:rPr kumimoji="1" lang="en-US" altLang="zh-CN" sz="1800" smtClean="0"/>
              <a:t>Richard Helm</a:t>
            </a:r>
            <a:r>
              <a:rPr kumimoji="1" lang="zh-CN" altLang="en-US" sz="1800" smtClean="0"/>
              <a:t>等人开始讨论有关模式的话题</a:t>
            </a:r>
            <a:r>
              <a:rPr kumimoji="1" lang="en-US" altLang="zh-CN" sz="1800" smtClean="0"/>
              <a:t>(Bruce Anderson</a:t>
            </a:r>
            <a:r>
              <a:rPr kumimoji="1" lang="zh-CN" altLang="en-US" sz="1800" smtClean="0"/>
              <a:t>主持</a:t>
            </a:r>
            <a:r>
              <a:rPr kumimoji="1" lang="en-US" altLang="zh-CN" sz="1800" smtClean="0"/>
              <a:t>)</a:t>
            </a:r>
            <a:r>
              <a:rPr kumimoji="1" lang="zh-CN" altLang="en-US" sz="1800" smtClean="0"/>
              <a:t>，“四人组” 正式成立，并开始着手进行设计模式的分类整理工作</a:t>
            </a:r>
          </a:p>
          <a:p>
            <a:pPr lvl="1" eaLnBrk="1" hangingPunct="1">
              <a:lnSpc>
                <a:spcPct val="100000"/>
              </a:lnSpc>
            </a:pPr>
            <a:r>
              <a:rPr kumimoji="1" lang="en-US" altLang="zh-CN" sz="1800" smtClean="0">
                <a:solidFill>
                  <a:srgbClr val="FF3300"/>
                </a:solidFill>
              </a:rPr>
              <a:t>1991 </a:t>
            </a:r>
            <a:r>
              <a:rPr kumimoji="1" lang="zh-CN" altLang="en-US" sz="1800" smtClean="0">
                <a:solidFill>
                  <a:srgbClr val="FF3300"/>
                </a:solidFill>
              </a:rPr>
              <a:t>年</a:t>
            </a:r>
            <a:r>
              <a:rPr kumimoji="1" lang="zh-CN" altLang="en-US" sz="1800" smtClean="0"/>
              <a:t>，</a:t>
            </a:r>
            <a:r>
              <a:rPr kumimoji="1" lang="en-US" altLang="zh-CN" sz="1800" smtClean="0"/>
              <a:t>OOPSLA</a:t>
            </a:r>
            <a:r>
              <a:rPr kumimoji="1" lang="zh-CN" altLang="en-US" sz="1800" smtClean="0"/>
              <a:t>，</a:t>
            </a:r>
            <a:r>
              <a:rPr kumimoji="1" lang="en-US" altLang="zh-CN" sz="1800" smtClean="0"/>
              <a:t>Bruce Anderson</a:t>
            </a:r>
            <a:r>
              <a:rPr kumimoji="1" lang="zh-CN" altLang="en-US" sz="1800" smtClean="0"/>
              <a:t>主持了首次针对设计模式的研讨会 </a:t>
            </a:r>
          </a:p>
          <a:p>
            <a:pPr lvl="1" eaLnBrk="1" hangingPunct="1">
              <a:lnSpc>
                <a:spcPct val="100000"/>
              </a:lnSpc>
            </a:pPr>
            <a:r>
              <a:rPr kumimoji="1" lang="en-US" altLang="zh-CN" sz="1800" smtClean="0">
                <a:solidFill>
                  <a:srgbClr val="FF3300"/>
                </a:solidFill>
              </a:rPr>
              <a:t>1992 </a:t>
            </a:r>
            <a:r>
              <a:rPr kumimoji="1" lang="zh-CN" altLang="en-US" sz="1800" smtClean="0">
                <a:solidFill>
                  <a:srgbClr val="FF3300"/>
                </a:solidFill>
              </a:rPr>
              <a:t>年</a:t>
            </a:r>
            <a:r>
              <a:rPr kumimoji="1" lang="zh-CN" altLang="en-US" sz="1800" smtClean="0"/>
              <a:t>，</a:t>
            </a:r>
            <a:r>
              <a:rPr kumimoji="1" lang="en-US" altLang="zh-CN" sz="1800" smtClean="0"/>
              <a:t>OOPSLA </a:t>
            </a:r>
            <a:r>
              <a:rPr kumimoji="1" lang="zh-CN" altLang="en-US" sz="1800" smtClean="0"/>
              <a:t>，</a:t>
            </a:r>
            <a:r>
              <a:rPr kumimoji="1" lang="en-US" altLang="zh-CN" sz="1800" smtClean="0"/>
              <a:t>Anderson</a:t>
            </a:r>
            <a:r>
              <a:rPr kumimoji="1" lang="zh-CN" altLang="en-US" sz="1800" smtClean="0"/>
              <a:t>再度主持研讨会，模式已经逐渐成为人们讨论的话题</a:t>
            </a:r>
          </a:p>
          <a:p>
            <a:pPr lvl="1" eaLnBrk="1" hangingPunct="1">
              <a:lnSpc>
                <a:spcPct val="100000"/>
              </a:lnSpc>
            </a:pPr>
            <a:r>
              <a:rPr lang="zh-CN" altLang="en-US" sz="1800" smtClean="0">
                <a:solidFill>
                  <a:schemeClr val="tx1"/>
                </a:solidFill>
              </a:rPr>
              <a:t>注</a:t>
            </a:r>
            <a:r>
              <a:rPr lang="en-US" altLang="zh-CN" sz="1800" smtClean="0">
                <a:solidFill>
                  <a:schemeClr val="tx1"/>
                </a:solidFill>
              </a:rPr>
              <a:t>:</a:t>
            </a:r>
            <a:r>
              <a:rPr lang="en-US" altLang="zh-CN" sz="1800" smtClean="0">
                <a:solidFill>
                  <a:srgbClr val="FF3300"/>
                </a:solidFill>
              </a:rPr>
              <a:t> OOPSLA (Object-Oriented Programming, Systems, Languages &amp; Applications</a:t>
            </a:r>
            <a:r>
              <a:rPr lang="zh-CN" altLang="en-US" sz="1800" smtClean="0">
                <a:solidFill>
                  <a:srgbClr val="FF3300"/>
                </a:solidFill>
              </a:rPr>
              <a:t>，</a:t>
            </a:r>
            <a:r>
              <a:rPr kumimoji="1" lang="zh-CN" altLang="en-US" sz="1800" smtClean="0"/>
              <a:t>面向对象编程、系统、语言和应用大会</a:t>
            </a:r>
            <a:r>
              <a:rPr lang="en-US" altLang="zh-CN" sz="1800" smtClean="0">
                <a:solidFill>
                  <a:srgbClr val="FF3300"/>
                </a:solidFill>
              </a:rPr>
              <a:t>)</a:t>
            </a:r>
            <a:r>
              <a:rPr kumimoji="1" lang="zh-CN" altLang="en-US" sz="1800" smtClean="0"/>
              <a:t>，编程语言及软件工程国际顶级会议，</a:t>
            </a:r>
            <a:r>
              <a:rPr kumimoji="1" lang="en-US" altLang="zh-CN" sz="1800" smtClean="0"/>
              <a:t>2010</a:t>
            </a:r>
            <a:r>
              <a:rPr kumimoji="1" lang="zh-CN" altLang="en-US" sz="1800" smtClean="0"/>
              <a:t>年改为</a:t>
            </a:r>
            <a:r>
              <a:rPr lang="en-US" altLang="zh-CN" sz="1800" smtClean="0">
                <a:solidFill>
                  <a:srgbClr val="FF3300"/>
                </a:solidFill>
              </a:rPr>
              <a:t>SPLASH --- Systems, Programming, Languages and Applications: Software for Humanity </a:t>
            </a:r>
            <a:endParaRPr kumimoji="1" lang="en-US" altLang="zh-CN" sz="1800" smtClean="0">
              <a:solidFill>
                <a:srgbClr val="FF3300"/>
              </a:solidFill>
            </a:endParaRPr>
          </a:p>
          <a:p>
            <a:pPr lvl="1" eaLnBrk="1" hangingPunct="1">
              <a:lnSpc>
                <a:spcPct val="100000"/>
              </a:lnSpc>
            </a:pPr>
            <a:endParaRPr kumimoji="1" lang="en-US" altLang="zh-CN" sz="1800" smtClean="0">
              <a:solidFill>
                <a:srgbClr val="FF3300"/>
              </a:solidFill>
            </a:endParaRPr>
          </a:p>
        </p:txBody>
      </p:sp>
      <p:sp>
        <p:nvSpPr>
          <p:cNvPr id="25604" name="Rectangle 4"/>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48459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914400"/>
            <a:ext cx="5562600" cy="685800"/>
          </a:xfrm>
        </p:spPr>
        <p:txBody>
          <a:bodyPr/>
          <a:lstStyle/>
          <a:p>
            <a:pPr eaLnBrk="1" hangingPunct="1"/>
            <a:r>
              <a:rPr lang="zh-CN" altLang="en-US" smtClean="0"/>
              <a:t>设计模式的诞生与发展</a:t>
            </a:r>
          </a:p>
        </p:txBody>
      </p:sp>
      <p:sp>
        <p:nvSpPr>
          <p:cNvPr id="26627" name="Rectangle 3"/>
          <p:cNvSpPr>
            <a:spLocks noGrp="1" noChangeArrowheads="1"/>
          </p:cNvSpPr>
          <p:nvPr>
            <p:ph type="body" idx="1"/>
          </p:nvPr>
        </p:nvSpPr>
        <p:spPr>
          <a:xfrm>
            <a:off x="381000" y="1752600"/>
            <a:ext cx="8382000" cy="4495800"/>
          </a:xfrm>
        </p:spPr>
        <p:txBody>
          <a:bodyPr/>
          <a:lstStyle/>
          <a:p>
            <a:pPr eaLnBrk="1" hangingPunct="1"/>
            <a:r>
              <a:rPr kumimoji="1" lang="zh-CN" altLang="en-US" smtClean="0"/>
              <a:t>设计模式的发展 </a:t>
            </a:r>
          </a:p>
          <a:p>
            <a:pPr lvl="1" eaLnBrk="1" hangingPunct="1"/>
            <a:r>
              <a:rPr kumimoji="1" lang="en-US" altLang="zh-CN" sz="1800" smtClean="0">
                <a:solidFill>
                  <a:srgbClr val="FF3300"/>
                </a:solidFill>
              </a:rPr>
              <a:t>1993</a:t>
            </a:r>
            <a:r>
              <a:rPr kumimoji="1" lang="zh-CN" altLang="en-US" sz="1800" smtClean="0">
                <a:solidFill>
                  <a:srgbClr val="FF3300"/>
                </a:solidFill>
              </a:rPr>
              <a:t>年</a:t>
            </a:r>
            <a:r>
              <a:rPr kumimoji="1" lang="zh-CN" altLang="en-US" sz="1800" smtClean="0"/>
              <a:t>，</a:t>
            </a:r>
            <a:r>
              <a:rPr kumimoji="1" lang="en-US" altLang="zh-CN" sz="1800" smtClean="0"/>
              <a:t>Kent Beck </a:t>
            </a:r>
            <a:r>
              <a:rPr kumimoji="1" lang="zh-CN" altLang="en-US" sz="1800" smtClean="0"/>
              <a:t>和 </a:t>
            </a:r>
            <a:r>
              <a:rPr kumimoji="1" lang="en-US" altLang="zh-CN" sz="1800" smtClean="0"/>
              <a:t>Grady Booch </a:t>
            </a:r>
            <a:r>
              <a:rPr kumimoji="1" lang="zh-CN" altLang="en-US" sz="1800" smtClean="0"/>
              <a:t>赞助了第一次关于设计模式的会议，这个设计模式研究组织发展成为著名的</a:t>
            </a:r>
            <a:r>
              <a:rPr kumimoji="1" lang="en-US" altLang="zh-CN" sz="1800" smtClean="0"/>
              <a:t>Hillside Group</a:t>
            </a:r>
            <a:r>
              <a:rPr kumimoji="1" lang="zh-CN" altLang="en-US" sz="1800" smtClean="0"/>
              <a:t>研究组</a:t>
            </a:r>
          </a:p>
          <a:p>
            <a:pPr lvl="1" eaLnBrk="1" hangingPunct="1"/>
            <a:r>
              <a:rPr kumimoji="1" lang="en-US" altLang="zh-CN" sz="1800" smtClean="0">
                <a:solidFill>
                  <a:srgbClr val="FF3300"/>
                </a:solidFill>
              </a:rPr>
              <a:t>1994 </a:t>
            </a:r>
            <a:r>
              <a:rPr kumimoji="1" lang="zh-CN" altLang="en-US" sz="1800" smtClean="0">
                <a:solidFill>
                  <a:srgbClr val="FF3300"/>
                </a:solidFill>
              </a:rPr>
              <a:t>年</a:t>
            </a:r>
            <a:r>
              <a:rPr kumimoji="1" lang="zh-CN" altLang="en-US" sz="1800" smtClean="0"/>
              <a:t>，由</a:t>
            </a:r>
            <a:r>
              <a:rPr kumimoji="1" lang="en-US" altLang="zh-CN" sz="1800" smtClean="0"/>
              <a:t>Hillside Group</a:t>
            </a:r>
            <a:r>
              <a:rPr kumimoji="1" lang="zh-CN" altLang="en-US" sz="1800" smtClean="0"/>
              <a:t>发起，在美国伊利诺伊州</a:t>
            </a:r>
            <a:r>
              <a:rPr kumimoji="1" lang="en-US" altLang="zh-CN" sz="1800" smtClean="0"/>
              <a:t>(Illinois)</a:t>
            </a:r>
            <a:r>
              <a:rPr kumimoji="1" lang="zh-CN" altLang="en-US" sz="1800" smtClean="0"/>
              <a:t>的</a:t>
            </a:r>
            <a:r>
              <a:rPr kumimoji="1" lang="en-US" altLang="zh-CN" sz="1800" smtClean="0"/>
              <a:t>Allerton Park</a:t>
            </a:r>
            <a:r>
              <a:rPr kumimoji="1" lang="zh-CN" altLang="en-US" sz="1800" smtClean="0"/>
              <a:t>召开了第</a:t>
            </a:r>
            <a:r>
              <a:rPr kumimoji="1" lang="en-US" altLang="zh-CN" sz="1800" smtClean="0"/>
              <a:t>1</a:t>
            </a:r>
            <a:r>
              <a:rPr kumimoji="1" lang="zh-CN" altLang="en-US" sz="1800" smtClean="0"/>
              <a:t>届关于面向对象模式的世界性会议，名为</a:t>
            </a:r>
            <a:r>
              <a:rPr kumimoji="1" lang="en-US" altLang="zh-CN" sz="1800" smtClean="0">
                <a:solidFill>
                  <a:srgbClr val="FF3300"/>
                </a:solidFill>
              </a:rPr>
              <a:t>PLoP(Pattern Languages of Programs, </a:t>
            </a:r>
            <a:r>
              <a:rPr kumimoji="1" lang="zh-CN" altLang="en-US" sz="1800" smtClean="0">
                <a:solidFill>
                  <a:srgbClr val="FF3300"/>
                </a:solidFill>
              </a:rPr>
              <a:t>编程语言模式会议</a:t>
            </a:r>
            <a:r>
              <a:rPr kumimoji="1" lang="en-US" altLang="zh-CN" sz="1800" smtClean="0">
                <a:solidFill>
                  <a:srgbClr val="FF3300"/>
                </a:solidFill>
              </a:rPr>
              <a:t>)</a:t>
            </a:r>
            <a:r>
              <a:rPr kumimoji="1" lang="zh-CN" altLang="en-US" sz="1800" smtClean="0"/>
              <a:t>，简称</a:t>
            </a:r>
            <a:r>
              <a:rPr kumimoji="1" lang="en-US" altLang="zh-CN" sz="1800" smtClean="0"/>
              <a:t>PLoP‘94</a:t>
            </a:r>
            <a:endParaRPr kumimoji="1" lang="zh-CN" altLang="en-US" sz="1800" smtClean="0"/>
          </a:p>
          <a:p>
            <a:pPr lvl="1" eaLnBrk="1" hangingPunct="1"/>
            <a:r>
              <a:rPr kumimoji="1" lang="en-US" altLang="zh-CN" sz="1800" smtClean="0">
                <a:solidFill>
                  <a:srgbClr val="FF3300"/>
                </a:solidFill>
              </a:rPr>
              <a:t>1995</a:t>
            </a:r>
            <a:r>
              <a:rPr kumimoji="1" lang="zh-CN" altLang="en-US" sz="1800" smtClean="0">
                <a:solidFill>
                  <a:srgbClr val="FF3300"/>
                </a:solidFill>
              </a:rPr>
              <a:t>年</a:t>
            </a:r>
            <a:r>
              <a:rPr kumimoji="1" lang="zh-CN" altLang="en-US" sz="1800" smtClean="0"/>
              <a:t>，</a:t>
            </a:r>
            <a:r>
              <a:rPr kumimoji="1" lang="en-US" altLang="zh-CN" sz="1800" smtClean="0"/>
              <a:t>PLoP‘95 </a:t>
            </a:r>
            <a:r>
              <a:rPr kumimoji="1" lang="zh-CN" altLang="en-US" sz="1800" smtClean="0"/>
              <a:t>仍在伊利诺伊州的</a:t>
            </a:r>
            <a:r>
              <a:rPr kumimoji="1" lang="en-US" altLang="zh-CN" sz="1800" smtClean="0"/>
              <a:t>Allerton Park</a:t>
            </a:r>
            <a:r>
              <a:rPr kumimoji="1" lang="zh-CN" altLang="en-US" sz="1800" smtClean="0"/>
              <a:t>举行 ，“四人组”出版了</a:t>
            </a:r>
            <a:r>
              <a:rPr kumimoji="1" lang="en-US" altLang="zh-CN" sz="1800" smtClean="0"/>
              <a:t>《</a:t>
            </a:r>
            <a:r>
              <a:rPr kumimoji="1" lang="zh-CN" altLang="en-US" sz="1800" smtClean="0"/>
              <a:t>设计模式：可复用面向对象软件的基础</a:t>
            </a:r>
            <a:r>
              <a:rPr kumimoji="1" lang="en-US" altLang="zh-CN" sz="1800" smtClean="0"/>
              <a:t>》(</a:t>
            </a:r>
            <a:r>
              <a:rPr kumimoji="1" lang="en-US" altLang="zh-CN" sz="1800" smtClean="0">
                <a:solidFill>
                  <a:srgbClr val="FF3300"/>
                </a:solidFill>
              </a:rPr>
              <a:t>Design Patterns: Elements of Reusable Object-Oriented Software</a:t>
            </a:r>
            <a:r>
              <a:rPr kumimoji="1" lang="en-US" altLang="zh-CN" sz="1800" smtClean="0"/>
              <a:t>)</a:t>
            </a:r>
            <a:r>
              <a:rPr kumimoji="1" lang="zh-CN" altLang="en-US" sz="1800" smtClean="0"/>
              <a:t>一书，本书成为</a:t>
            </a:r>
            <a:r>
              <a:rPr kumimoji="1" lang="en-US" altLang="zh-CN" sz="1800" smtClean="0"/>
              <a:t>1995</a:t>
            </a:r>
            <a:r>
              <a:rPr kumimoji="1" lang="zh-CN" altLang="en-US" sz="1800" smtClean="0"/>
              <a:t>年最抢手的面向对象书籍，也成为设计模式的经典书籍 </a:t>
            </a:r>
          </a:p>
          <a:p>
            <a:pPr lvl="1" eaLnBrk="1" hangingPunct="1"/>
            <a:endParaRPr kumimoji="1" lang="en-US" altLang="zh-CN" sz="1800" smtClean="0"/>
          </a:p>
        </p:txBody>
      </p:sp>
      <p:sp>
        <p:nvSpPr>
          <p:cNvPr id="26628" name="Rectangle 4"/>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486628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914400"/>
            <a:ext cx="5562600" cy="685800"/>
          </a:xfrm>
        </p:spPr>
        <p:txBody>
          <a:bodyPr/>
          <a:lstStyle/>
          <a:p>
            <a:pPr eaLnBrk="1" hangingPunct="1"/>
            <a:r>
              <a:rPr lang="zh-CN" altLang="en-US" smtClean="0"/>
              <a:t>设计模式的诞生与发展</a:t>
            </a:r>
          </a:p>
        </p:txBody>
      </p:sp>
      <p:sp>
        <p:nvSpPr>
          <p:cNvPr id="27651" name="Rectangle 3"/>
          <p:cNvSpPr>
            <a:spLocks noGrp="1" noChangeArrowheads="1"/>
          </p:cNvSpPr>
          <p:nvPr>
            <p:ph type="body" idx="1"/>
          </p:nvPr>
        </p:nvSpPr>
        <p:spPr>
          <a:xfrm>
            <a:off x="381000" y="1752600"/>
            <a:ext cx="8382000" cy="4495800"/>
          </a:xfrm>
        </p:spPr>
        <p:txBody>
          <a:bodyPr/>
          <a:lstStyle/>
          <a:p>
            <a:pPr eaLnBrk="1" hangingPunct="1"/>
            <a:r>
              <a:rPr kumimoji="1" lang="zh-CN" altLang="en-US" smtClean="0"/>
              <a:t>设计模式的发展 </a:t>
            </a:r>
          </a:p>
          <a:p>
            <a:pPr lvl="1" eaLnBrk="1" hangingPunct="1"/>
            <a:r>
              <a:rPr kumimoji="1" lang="zh-CN" altLang="en-US" sz="2200" smtClean="0"/>
              <a:t>从</a:t>
            </a:r>
            <a:r>
              <a:rPr kumimoji="1" lang="en-US" altLang="zh-CN" sz="2200" smtClean="0"/>
              <a:t>1995</a:t>
            </a:r>
            <a:r>
              <a:rPr kumimoji="1" lang="zh-CN" altLang="en-US" sz="2200" smtClean="0"/>
              <a:t>年至今，设计模式在软件开发中得以广泛应用，在</a:t>
            </a:r>
            <a:r>
              <a:rPr kumimoji="1" lang="en-US" altLang="zh-CN" sz="2200" smtClean="0">
                <a:solidFill>
                  <a:srgbClr val="FF3300"/>
                </a:solidFill>
              </a:rPr>
              <a:t>Sun</a:t>
            </a:r>
            <a:r>
              <a:rPr kumimoji="1" lang="zh-CN" altLang="en-US" sz="2200" smtClean="0">
                <a:solidFill>
                  <a:srgbClr val="FF3300"/>
                </a:solidFill>
              </a:rPr>
              <a:t>的</a:t>
            </a:r>
            <a:r>
              <a:rPr kumimoji="1" lang="en-US" altLang="zh-CN" sz="2200" smtClean="0">
                <a:solidFill>
                  <a:srgbClr val="FF3300"/>
                </a:solidFill>
              </a:rPr>
              <a:t>Java SE/Java EE</a:t>
            </a:r>
            <a:r>
              <a:rPr kumimoji="1" lang="zh-CN" altLang="en-US" sz="2200" smtClean="0">
                <a:solidFill>
                  <a:srgbClr val="FF3300"/>
                </a:solidFill>
              </a:rPr>
              <a:t>平台</a:t>
            </a:r>
            <a:r>
              <a:rPr kumimoji="1" lang="zh-CN" altLang="en-US" sz="2200" smtClean="0"/>
              <a:t>和</a:t>
            </a:r>
            <a:r>
              <a:rPr kumimoji="1" lang="en-US" altLang="zh-CN" sz="2200" smtClean="0">
                <a:solidFill>
                  <a:srgbClr val="FF3300"/>
                </a:solidFill>
              </a:rPr>
              <a:t>Microsoft</a:t>
            </a:r>
            <a:r>
              <a:rPr kumimoji="1" lang="zh-CN" altLang="en-US" sz="2200" smtClean="0">
                <a:solidFill>
                  <a:srgbClr val="FF3300"/>
                </a:solidFill>
              </a:rPr>
              <a:t>的</a:t>
            </a:r>
            <a:r>
              <a:rPr kumimoji="1" lang="en-US" altLang="zh-CN" sz="2200" smtClean="0">
                <a:solidFill>
                  <a:srgbClr val="FF3300"/>
                </a:solidFill>
              </a:rPr>
              <a:t>.NET</a:t>
            </a:r>
            <a:r>
              <a:rPr kumimoji="1" lang="zh-CN" altLang="en-US" sz="2200" smtClean="0">
                <a:solidFill>
                  <a:srgbClr val="FF3300"/>
                </a:solidFill>
              </a:rPr>
              <a:t>平台</a:t>
            </a:r>
            <a:r>
              <a:rPr kumimoji="1" lang="zh-CN" altLang="en-US" sz="2200" smtClean="0"/>
              <a:t>设计中应用了大量的设计模式</a:t>
            </a:r>
            <a:endParaRPr kumimoji="1" lang="en-US" altLang="zh-CN" sz="2200" smtClean="0"/>
          </a:p>
          <a:p>
            <a:pPr lvl="2" eaLnBrk="1" hangingPunct="1">
              <a:buFont typeface="Arial" panose="020B0604020202020204" pitchFamily="34" charset="0"/>
              <a:buChar char="•"/>
            </a:pPr>
            <a:r>
              <a:rPr lang="zh-CN" altLang="en-US" sz="1800" smtClean="0">
                <a:ea typeface="黑体" panose="02010609060101010101" pitchFamily="49" charset="-122"/>
              </a:rPr>
              <a:t>轻量级框架：</a:t>
            </a:r>
            <a:r>
              <a:rPr lang="en-US" altLang="zh-CN" sz="1800" smtClean="0">
                <a:ea typeface="黑体" panose="02010609060101010101" pitchFamily="49" charset="-122"/>
              </a:rPr>
              <a:t>Struts</a:t>
            </a:r>
            <a:r>
              <a:rPr lang="zh-CN" altLang="en-US" sz="1800" smtClean="0">
                <a:ea typeface="黑体" panose="02010609060101010101" pitchFamily="49" charset="-122"/>
              </a:rPr>
              <a:t>、</a:t>
            </a:r>
            <a:r>
              <a:rPr lang="en-US" altLang="zh-CN" sz="1800" smtClean="0">
                <a:ea typeface="黑体" panose="02010609060101010101" pitchFamily="49" charset="-122"/>
              </a:rPr>
              <a:t>Spring</a:t>
            </a:r>
            <a:r>
              <a:rPr lang="zh-CN" altLang="en-US" sz="1800" smtClean="0">
                <a:ea typeface="黑体" panose="02010609060101010101" pitchFamily="49" charset="-122"/>
              </a:rPr>
              <a:t>、</a:t>
            </a:r>
            <a:r>
              <a:rPr lang="en-US" altLang="zh-CN" sz="1800" smtClean="0">
                <a:ea typeface="黑体" panose="02010609060101010101" pitchFamily="49" charset="-122"/>
              </a:rPr>
              <a:t>Hibernate</a:t>
            </a:r>
            <a:r>
              <a:rPr lang="zh-CN" altLang="en-US" sz="1800" smtClean="0">
                <a:ea typeface="黑体" panose="02010609060101010101" pitchFamily="49" charset="-122"/>
              </a:rPr>
              <a:t>、</a:t>
            </a:r>
            <a:r>
              <a:rPr lang="en-US" altLang="zh-CN" sz="1800" smtClean="0">
                <a:ea typeface="黑体" panose="02010609060101010101" pitchFamily="49" charset="-122"/>
              </a:rPr>
              <a:t>JUnit</a:t>
            </a:r>
            <a:r>
              <a:rPr lang="zh-CN" altLang="en-US" sz="1800" smtClean="0">
                <a:ea typeface="黑体" panose="02010609060101010101" pitchFamily="49" charset="-122"/>
              </a:rPr>
              <a:t>、</a:t>
            </a:r>
            <a:r>
              <a:rPr lang="en-US" altLang="zh-CN" sz="1600" smtClean="0">
                <a:ea typeface="黑体" panose="02010609060101010101" pitchFamily="49" charset="-122"/>
              </a:rPr>
              <a:t>NHibernate</a:t>
            </a:r>
            <a:r>
              <a:rPr lang="zh-CN" altLang="en-US" sz="1600" smtClean="0">
                <a:ea typeface="黑体" panose="02010609060101010101" pitchFamily="49" charset="-122"/>
              </a:rPr>
              <a:t>、</a:t>
            </a:r>
            <a:r>
              <a:rPr lang="en-US" altLang="zh-CN" sz="1600" smtClean="0">
                <a:ea typeface="黑体" panose="02010609060101010101" pitchFamily="49" charset="-122"/>
              </a:rPr>
              <a:t>NUnit</a:t>
            </a:r>
            <a:r>
              <a:rPr lang="en-US" altLang="zh-CN" sz="1800" smtClean="0">
                <a:ea typeface="黑体" panose="02010609060101010101" pitchFamily="49" charset="-122"/>
              </a:rPr>
              <a:t> ……</a:t>
            </a:r>
            <a:endParaRPr kumimoji="1" lang="en-US" altLang="zh-CN" sz="1800" smtClean="0">
              <a:ea typeface="黑体" panose="02010609060101010101" pitchFamily="49" charset="-122"/>
            </a:endParaRPr>
          </a:p>
          <a:p>
            <a:pPr lvl="2" eaLnBrk="1" hangingPunct="1">
              <a:buFont typeface="Arial" panose="020B0604020202020204" pitchFamily="34" charset="0"/>
              <a:buChar char="•"/>
            </a:pPr>
            <a:r>
              <a:rPr kumimoji="1" lang="zh-CN" altLang="en-US" sz="1800" smtClean="0">
                <a:ea typeface="黑体" panose="02010609060101010101" pitchFamily="49" charset="-122"/>
              </a:rPr>
              <a:t>语言：</a:t>
            </a:r>
            <a:r>
              <a:rPr kumimoji="1" lang="en-US" altLang="zh-CN" sz="1800" smtClean="0">
                <a:ea typeface="黑体" panose="02010609060101010101" pitchFamily="49" charset="-122"/>
              </a:rPr>
              <a:t>C++</a:t>
            </a:r>
            <a:r>
              <a:rPr kumimoji="1" lang="zh-CN" altLang="en-US" sz="1800" smtClean="0">
                <a:ea typeface="黑体" panose="02010609060101010101" pitchFamily="49" charset="-122"/>
              </a:rPr>
              <a:t>、</a:t>
            </a:r>
            <a:r>
              <a:rPr kumimoji="1" lang="en-US" altLang="zh-CN" sz="1800" smtClean="0">
                <a:ea typeface="黑体" panose="02010609060101010101" pitchFamily="49" charset="-122"/>
              </a:rPr>
              <a:t>Java</a:t>
            </a:r>
            <a:r>
              <a:rPr kumimoji="1" lang="zh-CN" altLang="en-US" sz="1800" smtClean="0">
                <a:ea typeface="黑体" panose="02010609060101010101" pitchFamily="49" charset="-122"/>
              </a:rPr>
              <a:t>、</a:t>
            </a:r>
            <a:r>
              <a:rPr kumimoji="1" lang="en-US" altLang="zh-CN" sz="1800" smtClean="0">
                <a:ea typeface="黑体" panose="02010609060101010101" pitchFamily="49" charset="-122"/>
              </a:rPr>
              <a:t>C#</a:t>
            </a:r>
            <a:r>
              <a:rPr kumimoji="1" lang="zh-CN" altLang="en-US" sz="1800" smtClean="0">
                <a:ea typeface="黑体" panose="02010609060101010101" pitchFamily="49" charset="-122"/>
              </a:rPr>
              <a:t>、</a:t>
            </a:r>
            <a:r>
              <a:rPr kumimoji="1" lang="en-US" altLang="zh-CN" sz="1800" smtClean="0">
                <a:ea typeface="黑体" panose="02010609060101010101" pitchFamily="49" charset="-122"/>
              </a:rPr>
              <a:t>Objective-C</a:t>
            </a:r>
            <a:r>
              <a:rPr kumimoji="1" lang="zh-CN" altLang="en-US" sz="1800" smtClean="0">
                <a:ea typeface="黑体" panose="02010609060101010101" pitchFamily="49" charset="-122"/>
              </a:rPr>
              <a:t>、</a:t>
            </a:r>
            <a:r>
              <a:rPr lang="en-US" sz="1800" smtClean="0">
                <a:ea typeface="黑体" panose="02010609060101010101" pitchFamily="49" charset="-122"/>
              </a:rPr>
              <a:t> </a:t>
            </a:r>
            <a:r>
              <a:rPr lang="en-US" altLang="zh-CN" sz="1800" smtClean="0">
                <a:ea typeface="黑体" panose="02010609060101010101" pitchFamily="49" charset="-122"/>
              </a:rPr>
              <a:t>VB.net</a:t>
            </a:r>
            <a:r>
              <a:rPr lang="zh-CN" altLang="en-US" sz="1800" smtClean="0">
                <a:ea typeface="黑体" panose="02010609060101010101" pitchFamily="49" charset="-122"/>
              </a:rPr>
              <a:t>、</a:t>
            </a:r>
            <a:r>
              <a:rPr lang="en-US" altLang="zh-CN" sz="1800" smtClean="0">
                <a:ea typeface="黑体" panose="02010609060101010101" pitchFamily="49" charset="-122"/>
              </a:rPr>
              <a:t>Smalltalk</a:t>
            </a:r>
            <a:r>
              <a:rPr lang="zh-CN" altLang="en-US" sz="1800" smtClean="0">
                <a:ea typeface="黑体" panose="02010609060101010101" pitchFamily="49" charset="-122"/>
              </a:rPr>
              <a:t>、</a:t>
            </a:r>
            <a:r>
              <a:rPr lang="en-US" altLang="zh-CN" sz="1800" smtClean="0">
                <a:ea typeface="黑体" panose="02010609060101010101" pitchFamily="49" charset="-122"/>
              </a:rPr>
              <a:t>PHP</a:t>
            </a:r>
            <a:r>
              <a:rPr lang="zh-CN" altLang="en-US" sz="1800" smtClean="0">
                <a:ea typeface="黑体" panose="02010609060101010101" pitchFamily="49" charset="-122"/>
              </a:rPr>
              <a:t>、</a:t>
            </a:r>
            <a:r>
              <a:rPr lang="en-US" sz="1800" smtClean="0">
                <a:ea typeface="黑体" panose="02010609060101010101" pitchFamily="49" charset="-122"/>
              </a:rPr>
              <a:t> </a:t>
            </a:r>
            <a:r>
              <a:rPr lang="en-US" altLang="zh-CN" sz="1800" smtClean="0">
                <a:ea typeface="黑体" panose="02010609060101010101" pitchFamily="49" charset="-122"/>
              </a:rPr>
              <a:t>Delphi</a:t>
            </a:r>
            <a:r>
              <a:rPr lang="zh-CN" altLang="en-US" sz="1800" smtClean="0">
                <a:ea typeface="黑体" panose="02010609060101010101" pitchFamily="49" charset="-122"/>
              </a:rPr>
              <a:t>、</a:t>
            </a:r>
            <a:r>
              <a:rPr lang="en-US" altLang="zh-CN" sz="1800" smtClean="0">
                <a:ea typeface="黑体" panose="02010609060101010101" pitchFamily="49" charset="-122"/>
              </a:rPr>
              <a:t>JavaScript</a:t>
            </a:r>
            <a:r>
              <a:rPr lang="zh-CN" altLang="en-US" sz="1800" smtClean="0">
                <a:ea typeface="黑体" panose="02010609060101010101" pitchFamily="49" charset="-122"/>
              </a:rPr>
              <a:t>、</a:t>
            </a:r>
            <a:r>
              <a:rPr lang="en-US" altLang="zh-CN" sz="1800" smtClean="0">
                <a:ea typeface="黑体" panose="02010609060101010101" pitchFamily="49" charset="-122"/>
              </a:rPr>
              <a:t>Ruby……</a:t>
            </a:r>
          </a:p>
          <a:p>
            <a:pPr lvl="2" eaLnBrk="1" hangingPunct="1">
              <a:buFont typeface="Arial" panose="020B0604020202020204" pitchFamily="34" charset="0"/>
              <a:buChar char="•"/>
            </a:pPr>
            <a:r>
              <a:rPr kumimoji="1" lang="zh-CN" altLang="en-US" sz="1800" smtClean="0">
                <a:ea typeface="黑体" panose="02010609060101010101" pitchFamily="49" charset="-122"/>
              </a:rPr>
              <a:t>得到越来越多的企业和高校的关注与重视</a:t>
            </a:r>
            <a:endParaRPr kumimoji="1" lang="en-US" altLang="zh-CN" sz="1800" smtClean="0">
              <a:ea typeface="黑体" panose="02010609060101010101" pitchFamily="49" charset="-122"/>
            </a:endParaRPr>
          </a:p>
          <a:p>
            <a:pPr lvl="2" eaLnBrk="1" hangingPunct="1">
              <a:buFont typeface="Arial" panose="020B0604020202020204" pitchFamily="34" charset="0"/>
              <a:buChar char="•"/>
            </a:pPr>
            <a:r>
              <a:rPr lang="zh-CN" altLang="en-US" sz="1800" smtClean="0">
                <a:ea typeface="黑体" panose="02010609060101010101" pitchFamily="49" charset="-122"/>
              </a:rPr>
              <a:t>越来越多的书籍和网站</a:t>
            </a:r>
            <a:endParaRPr lang="en-US" altLang="zh-CN" sz="1800" smtClean="0">
              <a:ea typeface="黑体" panose="02010609060101010101" pitchFamily="49" charset="-122"/>
            </a:endParaRPr>
          </a:p>
        </p:txBody>
      </p:sp>
      <p:sp>
        <p:nvSpPr>
          <p:cNvPr id="27652" name="Rectangle 4"/>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43964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914400"/>
            <a:ext cx="5867400" cy="685800"/>
          </a:xfrm>
        </p:spPr>
        <p:txBody>
          <a:bodyPr/>
          <a:lstStyle/>
          <a:p>
            <a:pPr eaLnBrk="1" hangingPunct="1"/>
            <a:r>
              <a:rPr lang="zh-CN" altLang="en-US" smtClean="0"/>
              <a:t>设计模式的定义与分类 </a:t>
            </a:r>
          </a:p>
        </p:txBody>
      </p:sp>
      <p:sp>
        <p:nvSpPr>
          <p:cNvPr id="28675" name="Rectangle 3"/>
          <p:cNvSpPr>
            <a:spLocks noGrp="1" noChangeArrowheads="1"/>
          </p:cNvSpPr>
          <p:nvPr>
            <p:ph type="body" idx="1"/>
          </p:nvPr>
        </p:nvSpPr>
        <p:spPr/>
        <p:txBody>
          <a:bodyPr/>
          <a:lstStyle/>
          <a:p>
            <a:pPr eaLnBrk="1" hangingPunct="1"/>
            <a:r>
              <a:rPr lang="zh-CN" altLang="en-US" smtClean="0"/>
              <a:t>设计模式的定义 </a:t>
            </a:r>
            <a:endParaRPr lang="zh-CN" altLang="en-US" smtClean="0">
              <a:solidFill>
                <a:srgbClr val="FF3300"/>
              </a:solidFill>
            </a:endParaRPr>
          </a:p>
          <a:p>
            <a:pPr lvl="1" eaLnBrk="1" hangingPunct="1"/>
            <a:r>
              <a:rPr lang="zh-CN" altLang="en-US" smtClean="0">
                <a:solidFill>
                  <a:srgbClr val="FF3300"/>
                </a:solidFill>
              </a:rPr>
              <a:t>设计模式</a:t>
            </a:r>
            <a:r>
              <a:rPr lang="en-US" altLang="zh-CN" smtClean="0">
                <a:solidFill>
                  <a:srgbClr val="FF3300"/>
                </a:solidFill>
              </a:rPr>
              <a:t>(Design Pattern)</a:t>
            </a:r>
          </a:p>
          <a:p>
            <a:pPr lvl="2" eaLnBrk="1" hangingPunct="1">
              <a:buFont typeface="Tahoma" panose="020B0604030504040204" pitchFamily="34" charset="0"/>
              <a:buChar char="•"/>
            </a:pPr>
            <a:r>
              <a:rPr lang="zh-CN" altLang="en-US" sz="2200" smtClean="0">
                <a:ea typeface="黑体" panose="02010609060101010101" pitchFamily="49" charset="-122"/>
              </a:rPr>
              <a:t>一套</a:t>
            </a:r>
            <a:r>
              <a:rPr lang="zh-CN" altLang="en-US" sz="2200" smtClean="0">
                <a:solidFill>
                  <a:srgbClr val="FF3300"/>
                </a:solidFill>
                <a:ea typeface="黑体" panose="02010609060101010101" pitchFamily="49" charset="-122"/>
              </a:rPr>
              <a:t>被反复使用的</a:t>
            </a:r>
            <a:r>
              <a:rPr lang="zh-CN" altLang="en-US" sz="2200" smtClean="0">
                <a:ea typeface="黑体" panose="02010609060101010101" pitchFamily="49" charset="-122"/>
              </a:rPr>
              <a:t>、</a:t>
            </a:r>
            <a:r>
              <a:rPr lang="zh-CN" altLang="en-US" sz="2200" smtClean="0">
                <a:solidFill>
                  <a:srgbClr val="FF3300"/>
                </a:solidFill>
                <a:ea typeface="黑体" panose="02010609060101010101" pitchFamily="49" charset="-122"/>
              </a:rPr>
              <a:t>多数人知晓的</a:t>
            </a:r>
            <a:r>
              <a:rPr lang="zh-CN" altLang="en-US" sz="2200" smtClean="0">
                <a:ea typeface="黑体" panose="02010609060101010101" pitchFamily="49" charset="-122"/>
              </a:rPr>
              <a:t>、</a:t>
            </a:r>
            <a:r>
              <a:rPr lang="zh-CN" altLang="en-US" sz="2200" smtClean="0">
                <a:solidFill>
                  <a:srgbClr val="FF3300"/>
                </a:solidFill>
                <a:ea typeface="黑体" panose="02010609060101010101" pitchFamily="49" charset="-122"/>
              </a:rPr>
              <a:t>经过分类编目的</a:t>
            </a:r>
            <a:r>
              <a:rPr lang="zh-CN" altLang="en-US" sz="2200" smtClean="0">
                <a:ea typeface="黑体" panose="02010609060101010101" pitchFamily="49" charset="-122"/>
              </a:rPr>
              <a:t>、</a:t>
            </a:r>
            <a:r>
              <a:rPr lang="zh-CN" altLang="en-US" sz="2200" smtClean="0">
                <a:solidFill>
                  <a:srgbClr val="FF3300"/>
                </a:solidFill>
                <a:ea typeface="黑体" panose="02010609060101010101" pitchFamily="49" charset="-122"/>
              </a:rPr>
              <a:t>代码设计经验的</a:t>
            </a:r>
            <a:r>
              <a:rPr lang="zh-CN" altLang="en-US" sz="2200" smtClean="0">
                <a:ea typeface="黑体" panose="02010609060101010101" pitchFamily="49" charset="-122"/>
              </a:rPr>
              <a:t>总结</a:t>
            </a:r>
            <a:endParaRPr lang="en-US" altLang="zh-CN" sz="2200" smtClean="0">
              <a:ea typeface="黑体" panose="02010609060101010101" pitchFamily="49" charset="-122"/>
            </a:endParaRPr>
          </a:p>
          <a:p>
            <a:pPr lvl="2" eaLnBrk="1" hangingPunct="1">
              <a:buFont typeface="Tahoma" panose="020B0604030504040204" pitchFamily="34" charset="0"/>
              <a:buChar char="•"/>
            </a:pPr>
            <a:r>
              <a:rPr lang="zh-CN" altLang="en-US" sz="2200" smtClean="0">
                <a:ea typeface="黑体" panose="02010609060101010101" pitchFamily="49" charset="-122"/>
              </a:rPr>
              <a:t>是一种用于对软件系统中不断重现的设计问题的</a:t>
            </a:r>
            <a:r>
              <a:rPr lang="zh-CN" altLang="en-US" sz="2200" smtClean="0">
                <a:solidFill>
                  <a:srgbClr val="FF3300"/>
                </a:solidFill>
                <a:ea typeface="黑体" panose="02010609060101010101" pitchFamily="49" charset="-122"/>
              </a:rPr>
              <a:t>解决方案</a:t>
            </a:r>
            <a:r>
              <a:rPr lang="zh-CN" altLang="en-US" sz="2200" smtClean="0">
                <a:ea typeface="黑体" panose="02010609060101010101" pitchFamily="49" charset="-122"/>
              </a:rPr>
              <a:t>进行</a:t>
            </a:r>
            <a:r>
              <a:rPr lang="zh-CN" altLang="en-US" sz="2200" smtClean="0">
                <a:solidFill>
                  <a:srgbClr val="FF3300"/>
                </a:solidFill>
                <a:ea typeface="黑体" panose="02010609060101010101" pitchFamily="49" charset="-122"/>
              </a:rPr>
              <a:t>文档化</a:t>
            </a:r>
            <a:r>
              <a:rPr lang="zh-CN" altLang="en-US" sz="2200" smtClean="0">
                <a:ea typeface="黑体" panose="02010609060101010101" pitchFamily="49" charset="-122"/>
              </a:rPr>
              <a:t>的技术</a:t>
            </a:r>
            <a:endParaRPr lang="en-US" altLang="zh-CN" sz="2200" smtClean="0">
              <a:ea typeface="黑体" panose="02010609060101010101" pitchFamily="49" charset="-122"/>
            </a:endParaRPr>
          </a:p>
          <a:p>
            <a:pPr lvl="2" eaLnBrk="1" hangingPunct="1">
              <a:buFont typeface="Tahoma" panose="020B0604030504040204" pitchFamily="34" charset="0"/>
              <a:buChar char="•"/>
            </a:pPr>
            <a:r>
              <a:rPr lang="zh-CN" altLang="en-US" sz="2200" smtClean="0">
                <a:ea typeface="黑体" panose="02010609060101010101" pitchFamily="49" charset="-122"/>
              </a:rPr>
              <a:t>是一种</a:t>
            </a:r>
            <a:r>
              <a:rPr lang="zh-CN" altLang="en-US" sz="2200" smtClean="0">
                <a:solidFill>
                  <a:srgbClr val="FF3300"/>
                </a:solidFill>
                <a:ea typeface="黑体" panose="02010609060101010101" pitchFamily="49" charset="-122"/>
              </a:rPr>
              <a:t>共享专家设计经验</a:t>
            </a:r>
            <a:r>
              <a:rPr lang="zh-CN" altLang="en-US" sz="2200" smtClean="0">
                <a:ea typeface="黑体" panose="02010609060101010101" pitchFamily="49" charset="-122"/>
              </a:rPr>
              <a:t>的技术</a:t>
            </a:r>
            <a:endParaRPr lang="en-US" altLang="zh-CN" sz="2200" smtClean="0">
              <a:ea typeface="黑体" panose="02010609060101010101" pitchFamily="49" charset="-122"/>
            </a:endParaRPr>
          </a:p>
          <a:p>
            <a:pPr lvl="2" eaLnBrk="1" hangingPunct="1">
              <a:buFont typeface="Tahoma" panose="020B0604030504040204" pitchFamily="34" charset="0"/>
              <a:buChar char="•"/>
            </a:pPr>
            <a:r>
              <a:rPr lang="zh-CN" altLang="en-US" sz="2200" smtClean="0">
                <a:ea typeface="黑体" panose="02010609060101010101" pitchFamily="49" charset="-122"/>
              </a:rPr>
              <a:t>目的：</a:t>
            </a:r>
            <a:r>
              <a:rPr lang="zh-CN" altLang="en-US" sz="2200" smtClean="0">
                <a:solidFill>
                  <a:srgbClr val="FF3300"/>
                </a:solidFill>
                <a:ea typeface="黑体" panose="02010609060101010101" pitchFamily="49" charset="-122"/>
              </a:rPr>
              <a:t>为了可重用代码</a:t>
            </a:r>
            <a:r>
              <a:rPr lang="zh-CN" altLang="en-US" sz="2200" smtClean="0">
                <a:ea typeface="黑体" panose="02010609060101010101" pitchFamily="49" charset="-122"/>
              </a:rPr>
              <a:t>、</a:t>
            </a:r>
            <a:r>
              <a:rPr lang="zh-CN" altLang="en-US" sz="2200" smtClean="0">
                <a:solidFill>
                  <a:srgbClr val="FF3300"/>
                </a:solidFill>
                <a:ea typeface="黑体" panose="02010609060101010101" pitchFamily="49" charset="-122"/>
              </a:rPr>
              <a:t>让代码更容易被他人理解</a:t>
            </a:r>
            <a:r>
              <a:rPr lang="zh-CN" altLang="en-US" sz="2200" smtClean="0">
                <a:ea typeface="黑体" panose="02010609060101010101" pitchFamily="49" charset="-122"/>
              </a:rPr>
              <a:t>、</a:t>
            </a:r>
            <a:r>
              <a:rPr lang="zh-CN" altLang="en-US" sz="2200" smtClean="0">
                <a:solidFill>
                  <a:srgbClr val="FF3300"/>
                </a:solidFill>
                <a:ea typeface="黑体" panose="02010609060101010101" pitchFamily="49" charset="-122"/>
              </a:rPr>
              <a:t>提高代码可靠性</a:t>
            </a:r>
            <a:endParaRPr lang="en-US" altLang="zh-CN" sz="2200" smtClean="0">
              <a:ea typeface="黑体" panose="02010609060101010101" pitchFamily="49" charset="-122"/>
            </a:endParaRPr>
          </a:p>
          <a:p>
            <a:pPr eaLnBrk="1" hangingPunct="1"/>
            <a:endParaRPr lang="en-US" altLang="zh-CN" smtClean="0"/>
          </a:p>
        </p:txBody>
      </p:sp>
    </p:spTree>
    <p:extLst>
      <p:ext uri="{BB962C8B-B14F-4D97-AF65-F5344CB8AC3E}">
        <p14:creationId xmlns:p14="http://schemas.microsoft.com/office/powerpoint/2010/main" val="2400454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914400"/>
            <a:ext cx="5867400" cy="685800"/>
          </a:xfrm>
        </p:spPr>
        <p:txBody>
          <a:bodyPr/>
          <a:lstStyle/>
          <a:p>
            <a:pPr eaLnBrk="1" hangingPunct="1"/>
            <a:r>
              <a:rPr lang="zh-CN" altLang="en-US" smtClean="0"/>
              <a:t>设计模式的定义与分类 </a:t>
            </a:r>
          </a:p>
        </p:txBody>
      </p:sp>
      <p:sp>
        <p:nvSpPr>
          <p:cNvPr id="29699" name="Rectangle 3"/>
          <p:cNvSpPr>
            <a:spLocks noGrp="1" noChangeArrowheads="1"/>
          </p:cNvSpPr>
          <p:nvPr>
            <p:ph type="body" idx="1"/>
          </p:nvPr>
        </p:nvSpPr>
        <p:spPr/>
        <p:txBody>
          <a:bodyPr/>
          <a:lstStyle/>
          <a:p>
            <a:pPr eaLnBrk="1" hangingPunct="1"/>
            <a:r>
              <a:rPr lang="zh-CN" altLang="en-US" smtClean="0"/>
              <a:t>设计模式的定义 </a:t>
            </a:r>
            <a:endParaRPr lang="zh-CN" altLang="en-US" smtClean="0">
              <a:solidFill>
                <a:srgbClr val="FF3300"/>
              </a:solidFill>
            </a:endParaRPr>
          </a:p>
          <a:p>
            <a:pPr lvl="2" eaLnBrk="1" hangingPunct="1">
              <a:buFont typeface="Wingdings" panose="05000000000000000000" pitchFamily="2" charset="2"/>
              <a:buChar char="Ø"/>
            </a:pPr>
            <a:endParaRPr lang="zh-CN" altLang="en-US" sz="2200" smtClean="0">
              <a:ea typeface="黑体" panose="02010609060101010101" pitchFamily="49" charset="-122"/>
            </a:endParaRPr>
          </a:p>
          <a:p>
            <a:pPr lvl="1" eaLnBrk="1" hangingPunct="1"/>
            <a:endParaRPr lang="zh-CN" altLang="en-US" smtClean="0"/>
          </a:p>
          <a:p>
            <a:pPr eaLnBrk="1" hangingPunct="1"/>
            <a:endParaRPr lang="en-US" altLang="zh-CN" smtClean="0"/>
          </a:p>
        </p:txBody>
      </p:sp>
      <p:graphicFrame>
        <p:nvGraphicFramePr>
          <p:cNvPr id="4" name="表格 3"/>
          <p:cNvGraphicFramePr>
            <a:graphicFrameLocks noGrp="1"/>
          </p:cNvGraphicFramePr>
          <p:nvPr/>
        </p:nvGraphicFramePr>
        <p:xfrm>
          <a:off x="381000" y="2667000"/>
          <a:ext cx="8458200" cy="2560638"/>
        </p:xfrm>
        <a:graphic>
          <a:graphicData uri="http://schemas.openxmlformats.org/drawingml/2006/table">
            <a:tbl>
              <a:tblPr/>
              <a:tblGrid>
                <a:gridCol w="8458200"/>
              </a:tblGrid>
              <a:tr h="2560638">
                <a:tc>
                  <a:txBody>
                    <a:bodyPr/>
                    <a:lstStyle/>
                    <a:p>
                      <a:pPr indent="262255" algn="l">
                        <a:spcAft>
                          <a:spcPts val="0"/>
                        </a:spcAft>
                      </a:pPr>
                      <a:r>
                        <a:rPr lang="zh-CN" altLang="en-US" sz="2400" b="1" kern="100" dirty="0" smtClean="0">
                          <a:latin typeface="Times New Roman"/>
                          <a:ea typeface="宋体"/>
                          <a:cs typeface="Times New Roman"/>
                        </a:rPr>
                        <a:t>设计模式是</a:t>
                      </a:r>
                      <a:r>
                        <a:rPr lang="zh-CN" altLang="en-US" sz="2400" b="1" kern="100" dirty="0" smtClean="0">
                          <a:solidFill>
                            <a:srgbClr val="FF3300"/>
                          </a:solidFill>
                          <a:latin typeface="Times New Roman"/>
                          <a:ea typeface="宋体"/>
                          <a:cs typeface="Times New Roman"/>
                        </a:rPr>
                        <a:t>在特定环境下</a:t>
                      </a:r>
                      <a:r>
                        <a:rPr lang="zh-CN" altLang="en-US" sz="2400" b="1" kern="100" dirty="0" smtClean="0">
                          <a:latin typeface="Times New Roman"/>
                          <a:ea typeface="宋体"/>
                          <a:cs typeface="Times New Roman"/>
                        </a:rPr>
                        <a:t>为解决</a:t>
                      </a:r>
                      <a:r>
                        <a:rPr lang="zh-CN" altLang="en-US" sz="2400" b="1" kern="100" dirty="0" smtClean="0">
                          <a:solidFill>
                            <a:srgbClr val="FF3300"/>
                          </a:solidFill>
                          <a:latin typeface="Times New Roman"/>
                          <a:ea typeface="宋体"/>
                          <a:cs typeface="Times New Roman"/>
                        </a:rPr>
                        <a:t>某一通用软件设计问题</a:t>
                      </a:r>
                      <a:r>
                        <a:rPr lang="zh-CN" altLang="en-US" sz="2400" b="1" kern="100" dirty="0" smtClean="0">
                          <a:latin typeface="Times New Roman"/>
                          <a:ea typeface="宋体"/>
                          <a:cs typeface="Times New Roman"/>
                        </a:rPr>
                        <a:t>提供的</a:t>
                      </a:r>
                      <a:r>
                        <a:rPr lang="zh-CN" altLang="en-US" sz="2400" b="1" kern="100" dirty="0" smtClean="0">
                          <a:solidFill>
                            <a:srgbClr val="FF3300"/>
                          </a:solidFill>
                          <a:latin typeface="Times New Roman"/>
                          <a:ea typeface="宋体"/>
                          <a:cs typeface="Times New Roman"/>
                        </a:rPr>
                        <a:t>一套定制的解决方案</a:t>
                      </a:r>
                      <a:r>
                        <a:rPr lang="zh-CN" altLang="en-US" sz="2400" b="1" kern="100" dirty="0" smtClean="0">
                          <a:latin typeface="Times New Roman"/>
                          <a:ea typeface="宋体"/>
                          <a:cs typeface="Times New Roman"/>
                        </a:rPr>
                        <a:t>，该方案描述了对象和类之间的相互作用。</a:t>
                      </a:r>
                      <a:endParaRPr lang="en-US" altLang="zh-CN" sz="2400" b="1" kern="100" dirty="0" smtClean="0">
                        <a:latin typeface="Times New Roman"/>
                        <a:ea typeface="宋体"/>
                        <a:cs typeface="Times New Roman"/>
                      </a:endParaRPr>
                    </a:p>
                    <a:p>
                      <a:pPr indent="262255" algn="l">
                        <a:spcAft>
                          <a:spcPts val="0"/>
                        </a:spcAft>
                      </a:pPr>
                      <a:endParaRPr lang="zh-CN" altLang="en-US" sz="2400" b="1" kern="100" dirty="0" smtClean="0">
                        <a:latin typeface="Times New Roman"/>
                        <a:ea typeface="宋体"/>
                        <a:cs typeface="Times New Roman"/>
                      </a:endParaRPr>
                    </a:p>
                    <a:p>
                      <a:pPr indent="262255" algn="l">
                        <a:spcAft>
                          <a:spcPts val="0"/>
                        </a:spcAft>
                      </a:pPr>
                      <a:r>
                        <a:rPr lang="en-US" altLang="zh-CN" sz="2400" b="1" kern="100" dirty="0" smtClean="0">
                          <a:latin typeface="Times New Roman"/>
                          <a:ea typeface="宋体"/>
                          <a:cs typeface="Times New Roman"/>
                        </a:rPr>
                        <a:t>Design patterns are descriptions of communicating objects and classes that are customized to </a:t>
                      </a:r>
                      <a:r>
                        <a:rPr lang="en-US" altLang="zh-CN" sz="2400" b="1" kern="100" dirty="0" smtClean="0">
                          <a:solidFill>
                            <a:srgbClr val="FF3300"/>
                          </a:solidFill>
                          <a:latin typeface="Times New Roman"/>
                          <a:ea typeface="宋体"/>
                          <a:cs typeface="Times New Roman"/>
                        </a:rPr>
                        <a:t>solve</a:t>
                      </a:r>
                      <a:r>
                        <a:rPr lang="en-US" altLang="zh-CN" sz="2400" b="1" kern="100" dirty="0" smtClean="0">
                          <a:latin typeface="Times New Roman"/>
                          <a:ea typeface="宋体"/>
                          <a:cs typeface="Times New Roman"/>
                        </a:rPr>
                        <a:t> a general </a:t>
                      </a:r>
                      <a:r>
                        <a:rPr lang="en-US" altLang="zh-CN" sz="2400" b="1" kern="100" dirty="0" smtClean="0">
                          <a:solidFill>
                            <a:srgbClr val="FF3300"/>
                          </a:solidFill>
                          <a:latin typeface="Times New Roman"/>
                          <a:ea typeface="宋体"/>
                          <a:cs typeface="Times New Roman"/>
                        </a:rPr>
                        <a:t>design</a:t>
                      </a:r>
                      <a:r>
                        <a:rPr lang="en-US" altLang="zh-CN" sz="2400" b="1" kern="100" dirty="0" smtClean="0">
                          <a:latin typeface="Times New Roman"/>
                          <a:ea typeface="宋体"/>
                          <a:cs typeface="Times New Roman"/>
                        </a:rPr>
                        <a:t> </a:t>
                      </a:r>
                      <a:r>
                        <a:rPr lang="en-US" altLang="zh-CN" sz="2400" b="1" kern="100" dirty="0" smtClean="0">
                          <a:solidFill>
                            <a:srgbClr val="FF3300"/>
                          </a:solidFill>
                          <a:latin typeface="Times New Roman"/>
                          <a:ea typeface="宋体"/>
                          <a:cs typeface="Times New Roman"/>
                        </a:rPr>
                        <a:t>problem</a:t>
                      </a:r>
                      <a:r>
                        <a:rPr lang="en-US" altLang="zh-CN" sz="2400" b="1" kern="100" dirty="0" smtClean="0">
                          <a:latin typeface="Times New Roman"/>
                          <a:ea typeface="宋体"/>
                          <a:cs typeface="Times New Roman"/>
                        </a:rPr>
                        <a:t> in a particular </a:t>
                      </a:r>
                      <a:r>
                        <a:rPr lang="en-US" altLang="zh-CN" sz="2400" b="1" kern="100" dirty="0" smtClean="0">
                          <a:solidFill>
                            <a:srgbClr val="FF3300"/>
                          </a:solidFill>
                          <a:latin typeface="Times New Roman"/>
                          <a:ea typeface="宋体"/>
                          <a:cs typeface="Times New Roman"/>
                        </a:rPr>
                        <a:t>context</a:t>
                      </a:r>
                      <a:r>
                        <a:rPr lang="en-US" altLang="zh-CN" sz="2400" b="1" kern="100" dirty="0" smtClean="0">
                          <a:latin typeface="Times New Roman"/>
                          <a:ea typeface="宋体"/>
                          <a:cs typeface="Times New Roman"/>
                        </a:rPr>
                        <a:t>.</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8769527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38200" y="914400"/>
            <a:ext cx="5638800" cy="685800"/>
          </a:xfrm>
        </p:spPr>
        <p:txBody>
          <a:bodyPr/>
          <a:lstStyle/>
          <a:p>
            <a:pPr eaLnBrk="1" hangingPunct="1"/>
            <a:r>
              <a:rPr lang="zh-CN" altLang="en-US" smtClean="0"/>
              <a:t>设计模式的定义与分类</a:t>
            </a:r>
          </a:p>
        </p:txBody>
      </p:sp>
      <p:sp>
        <p:nvSpPr>
          <p:cNvPr id="30723" name="Rectangle 3"/>
          <p:cNvSpPr>
            <a:spLocks noGrp="1" noChangeArrowheads="1"/>
          </p:cNvSpPr>
          <p:nvPr>
            <p:ph type="body" idx="1"/>
          </p:nvPr>
        </p:nvSpPr>
        <p:spPr/>
        <p:txBody>
          <a:bodyPr/>
          <a:lstStyle/>
          <a:p>
            <a:pPr eaLnBrk="1" hangingPunct="1"/>
            <a:r>
              <a:rPr lang="zh-CN" altLang="en-US" smtClean="0"/>
              <a:t>设计模式的基本要素 </a:t>
            </a:r>
            <a:endParaRPr lang="zh-CN" altLang="en-US" sz="2800" smtClean="0"/>
          </a:p>
          <a:p>
            <a:pPr lvl="1" eaLnBrk="1" hangingPunct="1"/>
            <a:r>
              <a:rPr lang="zh-CN" altLang="en-US" smtClean="0"/>
              <a:t>设计模式一般包含模式名称、问题、目的、解决方案、效果、实例代码和相关设计模式等基本要素，</a:t>
            </a:r>
            <a:r>
              <a:rPr lang="en-US" altLang="zh-CN" smtClean="0">
                <a:solidFill>
                  <a:srgbClr val="FF3300"/>
                </a:solidFill>
              </a:rPr>
              <a:t>4</a:t>
            </a:r>
            <a:r>
              <a:rPr lang="zh-CN" altLang="en-US" smtClean="0">
                <a:solidFill>
                  <a:srgbClr val="FF3300"/>
                </a:solidFill>
              </a:rPr>
              <a:t>个关键要素</a:t>
            </a:r>
            <a:r>
              <a:rPr lang="zh-CN" altLang="en-US" smtClean="0"/>
              <a:t>如下：</a:t>
            </a:r>
            <a:endParaRPr lang="en-US" altLang="zh-CN" smtClean="0"/>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模式名称 </a:t>
            </a:r>
            <a:r>
              <a:rPr lang="en-US" altLang="zh-CN" sz="2400" smtClean="0">
                <a:ea typeface="黑体" panose="02010609060101010101" pitchFamily="49" charset="-122"/>
              </a:rPr>
              <a:t>(Pattern Name) </a:t>
            </a:r>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问题 </a:t>
            </a:r>
            <a:r>
              <a:rPr lang="en-US" altLang="zh-CN" sz="2400" smtClean="0">
                <a:ea typeface="黑体" panose="02010609060101010101" pitchFamily="49" charset="-122"/>
              </a:rPr>
              <a:t>(Problem) </a:t>
            </a:r>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解决方案 </a:t>
            </a:r>
            <a:r>
              <a:rPr lang="en-US" altLang="zh-CN" sz="2400" smtClean="0">
                <a:ea typeface="黑体" panose="02010609060101010101" pitchFamily="49" charset="-122"/>
              </a:rPr>
              <a:t>(Solution) </a:t>
            </a:r>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效果 </a:t>
            </a:r>
            <a:r>
              <a:rPr lang="en-US" altLang="zh-CN" sz="2400" smtClean="0">
                <a:ea typeface="黑体" panose="02010609060101010101" pitchFamily="49" charset="-122"/>
              </a:rPr>
              <a:t>(Consequences) </a:t>
            </a:r>
          </a:p>
          <a:p>
            <a:pPr eaLnBrk="1" hangingPunct="1"/>
            <a:endParaRPr lang="en-US" altLang="zh-CN" sz="2000" smtClean="0"/>
          </a:p>
        </p:txBody>
      </p:sp>
    </p:spTree>
    <p:extLst>
      <p:ext uri="{BB962C8B-B14F-4D97-AF65-F5344CB8AC3E}">
        <p14:creationId xmlns:p14="http://schemas.microsoft.com/office/powerpoint/2010/main" val="2689564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5123" name="Rectangle 3"/>
          <p:cNvSpPr>
            <a:spLocks noGrp="1" noChangeArrowheads="1"/>
          </p:cNvSpPr>
          <p:nvPr>
            <p:ph type="body" idx="1"/>
          </p:nvPr>
        </p:nvSpPr>
        <p:spPr>
          <a:xfrm>
            <a:off x="228600" y="1752600"/>
            <a:ext cx="3857625" cy="4419600"/>
          </a:xfrm>
        </p:spPr>
        <p:txBody>
          <a:bodyPr/>
          <a:lstStyle/>
          <a:p>
            <a:pPr eaLnBrk="1" hangingPunct="1"/>
            <a:r>
              <a:rPr lang="zh-CN" altLang="en-US" dirty="0" smtClean="0"/>
              <a:t>程序员为人类文明留下什么？</a:t>
            </a:r>
            <a:endParaRPr lang="en-US" altLang="zh-CN" dirty="0" smtClean="0"/>
          </a:p>
          <a:p>
            <a:pPr eaLnBrk="1" hangingPunct="1"/>
            <a:r>
              <a:rPr lang="zh-CN" altLang="en-US" dirty="0" smtClean="0"/>
              <a:t>除了代码还有什么？</a:t>
            </a:r>
            <a:endParaRPr lang="en-US" altLang="zh-CN" dirty="0" smtClean="0"/>
          </a:p>
          <a:p>
            <a:pPr eaLnBrk="1" hangingPunct="1"/>
            <a:r>
              <a:rPr lang="zh-CN" altLang="en-US" dirty="0"/>
              <a:t>都</a:t>
            </a:r>
            <a:r>
              <a:rPr lang="zh-CN" altLang="en-US" dirty="0" smtClean="0"/>
              <a:t>说软件的质量主要取决于设计，好的设计体现的思想是什么？</a:t>
            </a:r>
            <a:endParaRPr lang="en-US" altLang="zh-CN" dirty="0" smtClean="0"/>
          </a:p>
          <a:p>
            <a:pPr eaLnBrk="1" hangingPunct="1"/>
            <a:endParaRPr kumimoji="1" lang="zh-CN" altLang="en-US" sz="1800" dirty="0" smtClean="0"/>
          </a:p>
        </p:txBody>
      </p:sp>
      <p:sp>
        <p:nvSpPr>
          <p:cNvPr id="2" name="AutoShape 2" descr="data:image/jpeg;base64,/9j/4AAQSkZJRgABAQAAAQABAAD/2wBDAAgGBgcGBQgHBwcJCQgKDBQNDAsLDBkSEw8UHRofHh0aHBwgJC4nICIsIxwcKDcpLDAxNDQ0Hyc5PTgyPC4zNDL/2wBDAQkJCQwLDBgNDRgyIRwhMjIyMjIyMjIyMjIyMjIyMjIyMjIyMjIyMjIyMjIyMjIyMjIyMjIyMjIyMjIyMjIyMjL/wAARCAEqAk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m6KSgYr3jxBaAMnjn6Un+elVbu/t7WGVnkUtEu4puJJPYcdCfU/1pNpK7Got7FrtmioILyG4CqHVZmTcYyeQOM8nrg1HPfpE9sIwJVncxgq2CCP8AOKXMrXuPlle1i2DnHPH86P1qtaXi3VtDKwEbyp5gj3ZIGSMgdxjB/GmXGowwqCuZiHAKrnIBOCcY6DFHMrX6D5JXtbUuZoPHWokuoJt3kzLJhS3GTkdsHGKzG1+MRhxbSJuQMrO6gBS4XJx3Ge9J1IrdjVOT2RsH0zg9M55Fa+ieJ9W0CXfY3JEWRut5MtGfcLkAHvkHNYFpdfaTPgJiKTyy8bhlbjPB6dcVYptKa11Qk3F6aM7yTxJ4W8UAnxFp5sL48fbLQEhh23cZP0IOOxFVbv4f3ckP2vw/eQ6vZsMjawDjjoQeM+2R9K432GRnjNWrDU9Q0mczadeTWkhxkxOcH6g5B6dCCKy9k4fw38jT2il8aIJoZbaZ4biJ4ZozteN1wVPoQec/5HemHgZPAPQnoa7RPG9jq0MUPirQ4r9kGBeW/wC7lA4zwCCDwCdrAH0pX8FadqyvP4X1uG4cjd9juMJIO+ARjJ7fMCPehVmtKisJ009YM4voeaSrd9peoaVII7+ymtWJKjzEwCfQEcH8KqdQMDvgfWtk01daoyaaeoemT1opCSFJAJ4JIAyT6Ae9VH1JIynmW92pdgqZiPLHkAc9aHJLUai3sXBz0oOB1IFV4rreJWlhkt0jIwZgACO/Sqt7qos2njEQkESI24PgEM23+oP4UnJLVsFFt2SNPBPTJ+lJkdcjHrUbzwgOzSoRGQGOclDxkED0qvJqMCXCozKEKtmQ5wjAgBTxgdR+dDkrXuHK3okXcdfbr7UlU7nUIYLOS6CtIiuFOBg5zgjnHGRVYayrzrCYhGd0it50oXBUKcAjjkNik5xTsxqnJq6Rq9R1oBOQQcEdqr2Nz9tsornZs8wZ2k5xz61Yqk01ddSWmm0zp9D8fa3ocHkLKt3bgALHcZJQDjCkEHHtzittrjwP4rIe5DaJfucMyECNiPXjb+OAfevPaTkg8A1lKjFvmWjNI1ZJWeqOy1b4ca5p5eSyCahagbkkjb5ivb5SeuPTIrjnBjZkkBjdDtZXG1lPoQeme2a19J8Ua1om1LG+kWBSCIJMOhGckFT0+oOa7BPF/hbxOyReJNGW1uGGDdoc4I4A3rhgMdjkY65GanmqwfvLmRSjTl8LszzjvjnNH0rvrv4afabZrzw9qsF/b8lI2PzY6hdwJUn2IA9R0xxl9pl/pkmy/sri3bO0eYhAJ9AehHuOK0hVhPYidOUd9ip2o6ijtmlrQzEoz1xjg8+1GeT9cVWlvRHex22xj8hkeTBxHk4UDHXJGDnpScktWVGLk7Is/rRjpnv096rWt19pjDPDLFISQUdSSOcZDYxiobvUktpzAkEs0p2swRCcKTyxI74zx3pOaSu9hqEm7Jamh0GTxnpmk788VVtryK7EwhWRDEQrh0KkEjoQetMn1KGHyyg80s6ghc7gDwG6dOKOZb30Dkle1tS4SAMkgD1zS/jUMd3BLkwyCQqhb5AQCBnvwD0Ix61mvr4WBZPsj4YKylnABDEgEkE4wc9aTqRW4Rpyley2Niiq9pdfavPwEIik8vdG4ZWwAcgj61Zqk01dEtNOzE96tWGpXul3IuLC7lt5VIwYzgN7MOjD2INVqSm0mrME7O56HY/E0XcDWXiPTorm1kXDvCpH5qSRnvkEUn/CG6B4hSSTwxrWLhRuFtOxyCeoHQgY46Ee9ee/hT4pZYJVlhlkimQ5WSNirA+xBBrB0FF3puzNVVurT1NPWPDutaAc6hayRxf89kO5M/UcD8ayt75wWOeuOldfpHxF1iyXydRC6rauNrJOQrhTnPzYG4YJ4YH61pC18C+KoQLRv7Av25CEBFJ/3c7fTlSD6HrSVScNJx07ofJGXws8+DNjO4/nRub+8fzrqNZ+H+uaViSGBb+3YbvNtecf8B6nPrz9a5dg0bsjqyOpwyuCGB9CDyD7VtCcZ/CzKUXH4kG5v7x/Ojc394/nSdDg9fQilqiQ3N/eP50b2JwGJPpmj/69UYdVtZllL7o1iLZLAkFeQWGO3B5pOSW7KUW9Ui9vYdWP50bn/vH86hjuoJ2dY5RlAC+Rt2g9CcjpVQavbeSZWR403DarAAupON4/2c0ueNtWNQk+ho7n/vN+dG9j0Y/nUK3MDwGcTIYwSu88AkdwTwfTioDqdqt4tu0ycpvDiVSvXGOvXv8Agabkkr3EoyeyLu9h1Y/nRvY5wxOOvNVnvrdLd50kWREIUmI7jkkADA9yB+NRrqBluFt47SZpiWDJIQhUrjIO44zyPzpOcU7XGoSfQu725G45BweelG5v7x/OoLW4W7tIp1V1WRcqrdQMkf0qamrNXRLTTsxQzZ5bit/Q/G2uaAoit7j7RbZA8i5JZVHP3TnK/QHHtWBSUpRjJWkrjjJxd0ex6N8UtJvIwuphrCceuWjP0I5/AjNdxDcQ3MKzQSpLEwBV0YEEfUda+ZBxxgEepAOPzrQ0zXNV0VgdNv57ddwJjVsofcqcg1x1MGnrA6oYpr4j6SBGByKXjNeVaN8WcKkWsWT7uA1xbkEEdMlD09TgmvQtM13S9XjDWF9BPkZ2ow3D6r1H5VxzpTh8SOuFWE9malFN3UVlc0Pl2iiivfPEDnt1PFc9fNbT3MdvhorKadpLiZmwHdVPAJ7DnjuTxXQ9x25qKS3hmKNLEjmPJQsMlCTkkdBk4HUetRUi5KyNaU1F3ZmaTOsty7XM5+2sihQ8e0bByrAEZOQDn6iq9z5cGrQGO4gFu85lA8wHY5Q7h7AnFbzIryLKyKZACAxUEgHqAf6YpvkQZwIIgD1Hlj8ecCodJuKVy1VSd7GR4fCC3t5JrmFrh4VSJAQTGgyfqDk5PtUmsTvZzC4tnP2poTG0YyWER+62AOdvcnr1rVWKIHKwxKw6EIPx4/ke3oabFDFCT5USIWOSQMkk9yep+mcd+OlPkfLyk+0XNzNEdqkY02GKF0eJYgqsrfKTg8juCfeuc/si5he2jeKGN5lWMKGLMdrhi5AIBAAPI+mc100drDE5eOJEdvvFVAz9ff3pfIiErSiJBIwIZsHJBI4J9MZ4GKUqXMl5DjV5W/MracP3t+d0bf6RndGu1T8o7ZJ/U1dqOKCGBSsUSoCckKMDOMevsKeORwCeccVpFOKsZSkpO4tBPT17D1pVBdwiglycbQCT7cDJ/rXU6Z4B1i6U3GoiPSrFAWknuiAQOOi5/HkgcevFKdSEVqxxhKWyOUI4z1Hc56VuaB4X1rXZll02B40Q5Fy7mNV+jAZP4Z+neto6h4L8MOEsI/8AhINSC8vOwWJF7sBggjJHQH6isnWPGWt6xmOS6+y22NotrUFEwOxwck/jis3KU17q07s05VB+99x3M/iLTtE0uTS/EeqjX7rhXt4IFby+MEFjjP8AvEg15fezWtxdPJZWIsoCMLCJmmI99zc/5x0AqsBj39cnOf0B/nS8nk1VKkoa3u2TOq56WEZgAWJAUZJJPA+pNZmpXNsXsdtxEQtypOHBwNvXrWmVBGCAQQcgjIPsQcimeRD1EMQPT/VggY6Vck3oTCSi7sY09ncJMhmidFULIA44BGMk9s1y1yfKjvYHuIpisUKx4kB3KJARz7A4P1z2rrfJiC7RFHg9RsHPoTwPw9KQQQgAfZ4eOP8AVg8YIrOpTckaQqqHQr6YkSI4S4Sa5d/MnZGzhmOSRgZGAcfhWTqEqi9ks/tCrZzzrJO/JWNh1QnoSSAfat77PDsKeSgQnnaCCfxB5NCwxrD5Sxp5eMFQox9QMEj6Z/Gm4PlSQo1EpN9ytrMEuoabLDAoeRmUqu8FcZzgEjkfjz2rKt7CWDUphm1jEXmyOQN8ahwoVeoIPyn8xxW/DDHbpsijVFznAGAfWm/ZbcQtEIlMbMWZSAdxweTnknpz2ApTpOVmONXluiron/IFtf8Ac6Yx3NX+9NjjSGJY40VEUAKoGAB6f/X706tYrlSRlJ3bYUE45pAQec4H4kj8BzVizsrvUblbaztpbidgTsjBJA9TjkD3ptpK7dhJN6JXIOoJHOOuOaACzBV5YkAADJJPTjvXdWHw4mjsjfeI9Si0mAEEx5QsAPViSAT+P0zVyTxZ4V8MKsHhvS1vrhBzdyZUcnrvILNz6DGOhrB109IK7NlRa1m7Fbwr4K8VxXEV7b3P9kRknc0nLEHqfLxtbPowB6HIxg9br3jHw3ZWZ07UZRqswXbJFDErbjjBJPCqc++RXmGt+Mta1h5ZLu/aCAjBhhYxxqO5Izz9Scn26HDAA4yc9wQf51l7BzfNN/cX7XlVoK67li8ltp7t5LOyFlAcbYBM0u3/AIEwBOfTHHTmoKM0fhXWkkrI5m7u4MM85/8ArH1rFuIo7V9QkuWaYNHAZMhTkln6buAAQK2qjeCGRmLxqxYAHIByBkgEEEdSamcHK1i6c1Fu5n2S2qai0UKjzhEWDKIioG4dSnT8qo3U5n1yQ2shkOwKwjLfwkZ27XXJGRgcA+3JrejghjkLpDGrEbSVUAkZzjike2gcDdBHkAgHHIyeeevIJz07YqHSbjZs0VVKV7GXpBjgvbu3acPPI+8naxAAGCMkkgjPckfzp+sXD2crT2+WuWiaN0ySUTqHwOgBPfrWkkEMQISCNFOchVA69TnGT+OaIoIoSTHGqEnkgAkj3JBJ+namqb5eUn2vvcxHaiMabFDbyrJCsWxWVsBjjOTjoSSevp0rnW0q5hFrC0EMcsu1flIbGxtzO3A7Ecg4PrXSxW0MLs8cUaM/LFVwT+NO8lBLJIEUO4wzYySB0BJ7deOM59qUqXMlfoONblbt1K1gcTagSyPm4yGjUqpGxcEAk4/M1cHIqOKCG3UrDGqKxLMFGBk9/wAsCpPwrSEeWNjOcuaVwpaTNHTnHFUQFFIeCARjJwcnp9a29J8I67rYjaz09zC5IE8x8uMD1JPJH0BqZSUVduxSi5O0UYhOe2eM4qxYadd6tcC1sbV7mRuMKoYL7nPA/HFem2nw40TRYhe+IdTWVY8FldvKiHsectzjHIyccHOCt/8AEfRdGjNt4f05JgP+Wip5MQz07bmOfYA+tYPEOTtTVzZUOVXm7I0PBnhrxNoyp9u1hUsxg/YlHm446b2+6PZciqXjHVPA08kiX0RvL5CSTZHDg+hcEKfoSfccVwWseLdb1uRjc3rxRHgQwEoij0A7/U5NYYAHGAB2xmohh25c03b0KlXio8sR0mwyN5SssZJKh2BIGeASAB+QpAMCgfWjjtXYrLQ5dRsgzG6lQ4II2k43Z7EjtXMy2lut1cQugin4EiqqmMKRgKoIyGAPLc89jXUVCLOAXL3GwmV8ZJY9hgd6yqU+c2pVOS9yjbiCWyvLxGkbfGyt5+1s7FIzwpH55B9xWLJAoMTT2YUvbpJGsbKSxZwN3C4AOOFwfyNdRHaww2zW6KfKYMMFieGznk555qP+zbTcWMC42qoUkkAA5BxnrnnNRKi2ki41opsbaKnm3LN5nms6lopljygxx8qjgn0GPzqhewQveNpIVI1mmWYnj5VwSyjnIJIXA9M1qGzgxIEDRlyC7RttLEZ6kc4wQMfXml+x23ktELeLy2IJBXPI6Ekkkn3Jz157G3B8tiVUSdyDVLfzNMmhggJJKHyk+Ukb1OMjpx37Vnx2byayLX7LHMQzyeXcSlgFYqFG4A85B6itmGCOCMxxhlTOcFicHqMZPQHoKjFlAImQITubczsSWZs5BJ4IIPSlKlezW4oVeVWI9J40ay/65Dvnuau0yOJIYlijULGgCqPQD1Pc9/xp9axVo2ZnJ3baCiikyPoKZIUZAOOaCflyeM/l+fQ/hmtrSPCOu63sa009xC//AC3lIRFHqTnJ/wCAgn2qZTUVdspRlJ2SMTI656dCORV7SLPU7/UEXSI5XulbIeAkFTjruGMfmPxr1HRPhVp1qUl1W4a+kUDMajZGDjkYH3vx69xXd2ljbWMIhtLeGCMdEjUKPyArjqYuK0irnVTwst5M5LTLTx9FZKtzqWjl8/8ALe2eZwPdkZAfyz7miu0K59Py/wDr0Vxc/kdfs0eD/wDCuvFn/QKH/gRF/wDFUf8ACuvFn/QK/wDJmL/4qvecClwK6PrlTyMvqlM8F/4V14s/6BQ/8CYv/iqP+FdeLP8AoFf+TMX/AMVXvVFL65U8g+q0zwX/AIV14s/6BX/kzF/8VR/wrrxZ/wBAr/yZi/8Aiq96wKMUfXKnkH1SmeC/8K68Wf8AQK/8mYv/AIqj/hXXiz/oFD/wJi/+Kr3rA9KOKPrlTyD6rTPBf+FdeLP+gV/5Mxf/ABVH/CuvFn/QKH/gTF/8VXvOBS8e9H1yp5B9VgeCj4deLARnScjuBcRc/wDj1bWkfCfUJmjfV7uG2THzQw/O/wBM8AfXn+teqX+oWemWrXV9dQWtspCtNPIEUEnA5PHJIFZg8aeFW/5mXSMf9f0f/wAVUyxlRq1yo4ON7pNnPSaRdaAXTwv4SWSdRhL65uYyTnuAWyfxI+lch4i0Xx1fWst3rcTSW0CNKyfaIhGuASSFDDPGeuT716gfGXhYf8zLoxJI/wCX6IZ/8erzX4m+NbXV0i0XR72O4tFIlupraQMkh6qgYcEdzjoQB61hLF+yi57s7cHlc8XXjSV1c8wxKX+2AAXJIYknOFA+4cdsHn3+ldvaeBfEt5Zw3VtpnmQTIJEYXEXQgEdW68/56VyGeQckkd+vfP8An8a9A+GPjC20OaXR9TuFgsZ2MtvLIwCRP/EpJ4UNxj/aJHUiuPBZjUjJxb3PqOIeHaSw8KtCPw6PzRV/4V14sz/yCh+FxF/8VR/wrrxZ/wBAr/yZi/8Aiq9bXxn4WK8eJdH/APA6I/rmnf8ACaeFRwfEuj/+B0X+Nep9en5HxSwK7M8i/wCFdeLP+gUP/AiL/wCKo/4V14s/6BX/AJMxf/FV7bY6lZapAZ7C7t7qDcU8yCQOuR1GRkZ5H51dwPSn9cqPsT9UgjwX/hXXiz/oFD/wJi/+Ko/4V14s/wCgV/5Mxf8AxVe84FLj2o+uVPIPqtM8F/4V14s/6BX/AJMxf/FUf8K68Wf9Akf+BMX/AMVXvWBRx6Gj65U8g+q0zwX/AIV14s/6BX/kzF/8VR/wrrxZ/wBAkf8AgRF/8VXvWBRgZo+uVPIPqtM8F/4V14s/6BQ/8CIv/iqQfDrxUWAOlBQMZP2iLH1J3E/pXvWKAMHPf1o+uzD6pTPMNE+FEaN52tXXnHgiC3JA6dGY9fwxV+b/AISHTbNrLwr4SjsEJz5s1xAzc9flDkZ+pI9q9AIyOfyrKPiLRskHV7AEEgg3KcY4PfjBGPqKylXlJ3kaxoJK0TyfU/CHjrV7kT6jay3L9t9zFgewAYAflVI/DrxUAM6SMD/p5i6f99V7MfEWiAHOsaeB73Kf41keJPHGlaNoc15b31pdXWNkEEMyuzuenAOcdz7Cr+uOK6ChgHUmoq7bPB9d0290/UX0rUIVjMaq80W9W3E8qp2k4AGCeeuKteG9E1bXvtFrp9t9oktQCSZVXchJCn5iMngg4zjjPUVlvJLM8ks7s80rmSSQnJdjyT+Z6du1XtD1m70DW7XU7MkyRN88Y5EsZI3JjsSOh7EA15UM0qLEOd9GfdYjhal/ZipRXvx1v3Z03/CuvFnP/Eq/8mIv/iqP+FdeLP8AoFf+TMX/AMVXrtn4p0C7tYbiHWLLy5kDpunVTg9MgkEH2Izkc9Ks/wDCRaJ/0GNPH/b0n+Net9en5HwbwKTs0zxn/hXXiz/oE/8AkxF/8VR/wrrxZ/0Cv/JiL/4qva4NX067lEdrf2k8hBISKdWYgdSADnjvV4DIB9qf12o+xP1SC7ng3/CuvFn/AECv/JmL/wCKo/4V14s/6BX/AJMxf/FV71gUYGM0fXKnkH1WmeC/8K68Wf8AQK/8mYv/AIqj/hXXiz/oFf8AkzF/8VXvWBRj2o+uVPIX1WmeC/8ACuvFn/QK/wDJmL/4qj/hXXiz/oFf+TMX/wAVXvWBRgZxR9cqeQ/qtM8F/wCFdeLP+gSP/AmL/wCKo/4V14s/6BX/AJMxf/FV71gUYFH1yp5B9Vpngv8AwrrxZj/kE/8AkzF/8VVzTvhf4gunP2wQWCBhy7iRj6kBCRj6kfhXtvGaYzDODj8SKHjKjQLCU7nGWPgTw/oFl9pnsptRniG4uYzIzt/sxjis/V/GHiWRPK0TwvqNsuABNcWrFseyAED8TXohK4HIz9az9X1W10XSLrUbk/uYIy7BcZJ9B7k8fjWHtdby1NlRb92HXQ+evFVxr9zeQw62LxZpUL5uVK4jyQQo6DJBGcA4PvVLRrS81B3sbO0ubmaBQyiJCxMZIAJAycAkAnBxnJpupajcaxql1qd3nz7l97DOQo5AUZ6ADAx7E1Jo+rXWg6xb6rYqjXFuchHO1ZAQQUJ9CCfoQD2rhWaTWI5lotj7SfC0HlnJ/wAvFrf9DV/4RrX8/wDIE1H/AMBZP8P89aP+Ea17/oB6j/4Cyf4V7/pepWuq6Zb39pIHt54xJGe+CM4I7EenUEVd3juw/MV6yxs91Y+EeCSdne6PnT/hGte/6Amo/wDgLJ/hR/wjWvf9ATUf/AWT/CvovcOx/Ec0qnIz0PcZzin9dn5B9UgfOX/CM6//ANATUf8AwFk/wpf+Ea17/oCaj/4Cyf4V9G4NH50vrs+yD6rA+cf+EZ1//oCaj/4Cyf4Uf8Izr/8A0BNR/wDAWT/Cvo7oM803djqR9c0/rs+yD6rA+c/+EZ1//oCaln/r1k/wo/4RnX/+gJqP/gLJ/hX0bkkZwRn1oyR2OP5UfXZ9kH1WB85f8Izr/wD0BNR/8BZP8KP+EZ1//oCaj/4Cyf4V9Ggk/wBeelIzY65/X+dH12fZC+qwPnMeGdeH/ME1L/wFk/wo/wCEZ17P/IE1L/wFk/wr6MVgQCCCCMgg0uSBnp25NH12p2QfVIHzl/wjXiDtouo/+Akn+FbmjfDbXNUVZboLp8DNjFwGMh9wgAx+JFe4FsdRx+tGB6devFKWMqNWKWFgnc5PR/h1oOliNpLf7ZOoGZbjkE5zwvQflXWCMAAcY6fh6U+iuWUpSd2zeMVHRIQLjHtS4ox9aP5UihaKTOKKAExS4o7dKKAAgUY+lHNFABjvRij/AD0ooAMUYBo9KKADFJ7UtGKAMrXtGt9d0W70y6GYrhCN2ASjdVcA91IBHuK+atR0x9J1S7025VDcWkhic7cbschgPRhgj0zX1Q2NpJrzf4qeFRqOnf23ZQBr2zXE2OskIBJwO5U4I9sjnpXLiqTnC63R7uQ5gsLiOWp8MtDxXy0H8C89gAM/lUMl1IksURgBLkhfmAAx+QqxkYBXnI47ZHrVaWKV54JREuI8kjd1zXlQ1bUj9CxKcUnT0fkul0Lc3f2W2EzqPvBSM9M57j6UW94lzJJEu1gFBJGcde4I59aZewzXFuiJw28HA7Ee+cjvSW9tLFevIzgqygZUEgjOerHIrRRh7NvqcdSpivrSileGly0UQk5Rf++R/hVrT9Mn1XULfT7KFXuLlwiAgYHUljx0ABJ+nvVfoOSAOufT/wCtXr3wo8L/AGez/wCEiu4WW5ulK2YYkFYTj5sf7R5HXgAjGaWGpurO3RCzrHU8Fhm0lzPRHc+GNBg8OeH7XTIdreUv7yRUCebIeWcgdMnJ71tUAYAFLXuJJLQ/LnJybk+oUY9uKOM0YoEGBnvRxR+tHagAx3xRgdxR2o/SgAxRRRQAw88e3avBPiZ4Rj0bXTqttaRDT798tsjAEU2MkH2b7w98ivfcCsrXdFtPEGkXGm3YYxTLyUOCrA5DD6HB98YOQcVnWp88LHbl+L+qYiNW1119D5g8mIHiKP8A75H+FQSXNtaXMURVRvGSVU8ex/l9DWlfWU+l6jdaddqRcW0jRycY3YOAw9iMEexrKvllnkRYCd0ZDOexx0A4rxoR99xm9D9Kr1U8PGth0ruzWhJb30V1N5cYbO0kbhwcfy5pTdqq8xOcoznjoBkfzAqrZWc8VwskyqVCMCCwPVt3OetOSGRmkXaymNSmQ2BjOQOhyevAwOlaOnTvozkjisY4LmjZstqsM6+d5SHf82Sgyc85OKd5MIBPlpwDn5R09aISpgTYGVQMAMcnjiui8HeHH8UeIYrMoDZxYlvGLEfuwfujHOWPHBHGTWMYynPlizurVaWHwvt6iWi106nb/CLwnBGj+Jpo0EkoeG0AUfKgOGfPXJIKjpwD1B49aA4HpioLeCKCCKGONY441CIigAKAMAADgYHarHavdhDkion5ZisRLEVpVZdWLge9GP8AOaKCPeqMAxRj60UUAGKMUe1FABijA96KKAGHrxXiXxZ8Gw2moL4htbKM29ydl5tQZWUkkOfZs4J7EA969vqjqVhbapp1zYXSF7e4jaJ1BxkEdj2PvUVIc8eU6cHiXhq8aqV7bo+VvsdselvF/wB805LWBGUpDGrAjBC1p63pM2ga7e6ROxd7ZvkkIx5iEAq3pyCAcd8jtWXcOyoY4uZW4X2968N86lytn6nTlhqlBV4RVmtNB0colj39Bkjk+hP+B/OoWv4Y2ILjiTZwcnGM5x6dqbbqbJhb5JVyDGzZwDjkH8azGt5IpWWWRWV5GJJXncBnrgnGT06Hv0rWFGDbuzhxWOr06cOVa9TYNvby/vDDGxbncV5OfWgWdr0+zx/gopbZnaBHkYMzDJIAAB9MDpWz4e0S48R63BpduQhkO6WQn7kQxuI98Hj3IrNcznypnZUlh6eH+sTgkkr7HbfCLwbbTTjxTLCg8l3iswEABIBVpM9+rKB22k969lUYHrVWws4LG0gtLWIRW8KBI4xwFUDAGPpVwele3CPLGx+W4vEPEVpVLWuLge9GP85ooqznDHSuK+KGsX3h74f3+pabcvbXsRiEUiqrEEuBjDAgggkHIrtT0ODzjiuHurseMfEVnp+nSJcaTpd0LjULpSCjSqMxwKRwzAkM2OAAAck0AdLod8dS0HTr8OshubaObeuAGLKDnHOOvbPWuL17xFqMHxJ0aytNN1eWNbe5MttHJGqXAyirJgtyq5Y5ODnGB6v0jWbTwPqkfhHWT9ltHlYaJckFkmiZsiInnDoWC5PUbSeozgeMdL06b4gJrPiZpre0TTblotkgSS3jt3iKOjKQQ7O8hHJJDKO5FAGho3i3xHceI/C0NzfW0lprU9+jxLaBDEtvu24bcc5xySOxq58TNZ1nTbVbnT4762tdPQ3kl5DtMc0gICQMC6sYyT82OTwACenMTzHwxdfDi/1NZlNva6tfTo2DJgwGUrjIG7Bx16/Wun+ITJP4Hk8XW17Kz2UMd7pqMI2hjlJG2YKQdzhWIG4kDOVAODQBzlp418UfbIbW41uG3jnsZr4XV3b25V5ECgxIEkwFDFhhiXBBz7dLN4v1cfDbRtTWOF7zU4EE11vWJLZpFyGVWI3kHgKDkkDPWuGvEjtdQj1C2kjW/wBUuorS7nj+07p45SquAJIggLADLAgjGQSeD1nxYsbaz8JeH9Ps4IIYI9XtIbeMuyKFGQBlcMB6lTkAZzmgCq3jLXIP7JtY0aKCLUI4DdXWowFp1MEreXcMFIjkJVGIAyQwAJJBruvCviGPXbK5X7XbXV1Y3DW1zJaqREZAAflySSuCBknqDXmVhf3Olo01hrOm2ok8TNBJdSXstxaMDYLkPI7bpMMOAxADAAEAceheC9eh1mDUrePUptRk0+6NtLdyrEPOO1SGXy1C7TkgDBPHJPWgDrcD1ooo9qAD86O1HXtR3oAPxoo/GigA/Kiil5oASjFFFABRR1ozQAf1o7Uf56UdKACiikPQ0ANJ+U9vevNPiv4n+waamiWcyrdXY/f7G+aKH09tx49xmu413WINA0O71W6BMVshbYv3nY8Kg9yxAHuRXzXqOpyapql1qF3KjXVzIXchsgDoFX/ZAwB7DPeuXFVXCFluz3cgy9YrEc9T4Y6lccdgR6c/yFZV9qEkMJ8uWMlZMcZBH6frWnvQ/wAa/mKo/YHcyFpUcSMW24OATx1rzaPKruZ9zmHtpxUMO/uZKbwraxuq+Y7AZGDjHrxj2pLK5aaBGkcFjnICcjr1PepmilaNI8RlVIwdxwccDI6nv+tMtrYW0a7nZmA/i4AHXGPTJobhyvuKEcT7aLb91LUtA4weuDmvXPhN4mNxZHw5eTEz267rNmPLQ9Nme+3jj0Ix0ryAOh53L+Yq1YalPpd/b31jcJDd27b43bkcAghhnlSCQcdASaeHqSpz20ZGdYKnjcM1dcy2PqgdB9O1L6Vj+G9bg8Q6BZ6pCpjE64ZCclHUlWXPfDAjPfGa2a9tO6uj8uacW4voAoFFH1oEHvR2ozRmgAooNHFAB04FFGeKKAErP1bUbXR9MuNQvJBHbwIXc+uOw9z0H1q/614f8U/Fjanqz6DbOosrNlNwQQfNlwCB9FBH1J9qzq1PZwcjswGDli8RGlH5nE6nqNxrGq3ep3ZPn3UhkKkkhB/Cgz2UcfhVGWZYmC/u8nOQzY7cYOefen7gc5b6nNQXUT3Pl+UYv3ZL/Mfwx+HWvFh707yP0+rH6vh1Ch00RBp2oSXRcSqiBcDIYccenX1P/wCqnLqBebYnl42ljndkYOOKkhtTbbykUeSBjuQQMenfGfTmkEEzyI7SFNqhW+bcSOuCT06n2rV+zu2cFP62oRi27pllSCBg5Hb2rpvBHiZ/DXiOGVigsrkrBdbzgKpOA+e2CckntmuZJUHAIAHGCQcfjQWUjBKkdwcHPbn25NYQk4T5kepi6EMTh3Rn1R9XRMHjDAgqeQQc5HbFSA15b8J/FZvLZvDt1Kz3FpH5lvIzbt8Ocbc56qSQP9kj+6a9RHQc9q92ElOPMj8mxWHlh6sqU90O/CijtRzVmAUvFNJCjJwAOpJxTHlSP77ov+8QMigCTvS8VnHVtPWeeA3sHnQRebKhlGUQdWPoORz7/SpbK/tNQsYr20uori1lG5Jo2BVh0yCODyMUAW+lFQ/aoP8AnvF/32P8aI7iGZmWKaNyuAwRwSv1A6UAS54qC4mighkmldY44wWd2OAoHJJ9sVLjBwK8r+LHiqSBB4btHVTMgkvJM8iMkgRj0JwSfYH1qKk1CLkzowmGnia0aUep594q15/EviO61HJEH+qtlIxiJSSD/wACyW/HHasGaQRbSQCWYAjPI+lSZHqOnrxVe7jM0WxY1kO4dWA4Hb8a8Tm9pU5pH6l7FYXCKnR6IhttQaa6eJ4toUnB4A4Pf8cU+W+VJ40jUEl2VsnHQDnPaoLawEMwkktgxK8kMDzyQev4Y7/U1I0E07xyBQpRmILrgc4HA69u9bONPmutjzoVcY6ai9ZNl1SHUMCOQOAc4/Gt7wf4iPhfxHDflA9u6mC4GcERsQSw+hAP0BrARVjQIGHAHXAJpxYdMrg8H6e/tXPCThPmieviKEMTh3RqdUfVcRDJuVgynkMO4PSq9tqMF5d39vCXMllKsMwIwAxjWQYPf5XWvM/h145tYNGfSNTnkElkm+B8bi8XRYwByzqcgDHIwecHHU2IufD+oyalqMsxt9YlUypsz9lnJKoGKg5BQxxbuMGFByXJHuwmpxUkfk2Kw8sPVlSnumareKNHXzs38TGGXyXERMh3bS2MLk8AHJI/hPvU1zr2n2lzaW011se8A+zsVJWTgnAPTIALHPYGuWttKkj8S3lorTzzGR7qUrbrFEimExqqnaeWMhABJH7t2JyMNga4x1zTvCt9BoZnL20kbLfWE0zQmJlAOyLIUMQckg5U4xyQLMDvh4v0GXTJr3+0Yfs0aRsxbKgiQZjA3AE7h0wOc4FO0/WtDLx2Wm3FoVAXYtuB5ZLM4wpHGQY2yPb3rh9Psr+LwJeLa2og1Nry0sIHmtp1UQq0aoDHKS6qFkkGRzjJyDyIPDFzum0f7Y9uJr2VpY3ht2U3cqTzIHCkKCqxrCdzDdtxg5JNAHenxLocl41q15C8sSLKcjIQEkAk7cAkg8deO1Vr++8NS6xbf2lDayXUUHn2889vuVUPzMUkIxkBdxHUZWuL1YavBq9zB53iKSWHW4rqe40/Tt8ckQghywJVs7W3AIpPGchsE0/xvYrqGuWDporXLXdi0kkl1YTzSRAFEChYh8hKu7HcCSVUHkKKAOyvNd8L3+m/bbqS0u4IpViAmiy3msAQqqwzkqQcDtzyM1Pa634f1VTpsE9ncxqFXygoeJlxkbeNrKApORwNp9K420g1F/BELxwRW2oXWohJ5L2KYIVQEFnWTdIg8uMKOQM4zgEmq3hC6/07SDqcISaaD7RHttthkzG++aQHAC4yMglzvAIAzQB3reJfD9xcG2l1TT2eJVmG6dCvU4IYnBIwDxyMjmmX3iDQlS4FzKk72QMrR+V5hVlCn5RjBYBlOBnGa5mKDSoHbWP7KMfhp7prol7RQ3mFSDMVIz5B5YE87jkDaVNR6t4dvri9uhbNBLHrEki2oUSMEjkjiBd1ICKqhGPqwIUEE5AB1FlrGjy2U8rWv2CMXXlPFd24iLSlA+duCSSpBz1OD0was6fr2j3lq81pdwCKOIyyD7pSPJBJHGBwea5bw7pF1LaXa6LqOmwSWmsNIJo9NcQN/oqxsqxmXIwW678ZU8Y4q5oui6w+nSz3+qW8pl097aJYrAxmMlmO4hpGDEEjAwAR+oBraf4z0LU2sktL9HkuwnlIVOSWRpFU/wB0lVY4J/hI68VpT6rBb6hZ2LuRPd7xEBg8ooLAnt1Hbr+FeU6OJNIsNPumeTToRDZbrh/MJtljQCUyRqMOrlfLBbBUu5+XgHbvPCuj6vqL61Y6XFLa2MreZEISTeNkibaSMkgngjO5kwMdaAO3utd06yvBa3N9BFKYmnCNIMmNepx14wenofSn6RrOn65byXGm3cdzDG/ls0ZyFbarYJ9drKfxrh9Q/sye6t00+R/sa6S6WtnZ2IEzb22qpZ1baCQyhSo2kMW4Gat/DF4DaaxFFfvcul/ICjoqlY1Zo4nIWNMM0cSkjJHAIxnaAD0CikBFFABjij1peKOKAEooooAKKPWjjNABR9KDS80AJnNIQSOlL70ZoAqz20N1EI7mGOaLP3JFDDPuCCMj1qt/Yelf9Ayy/wDAdP8ACtLHFH4UbjUpLRMzToml440uyz/17p/hXlvxR8IJaFNf0622QcR3kcShVUZwsgX9Dj2PTJr2Miqt/ZQahZTWdygeCdDG646gjBrOpTU4uJ14LG1MNXjVi9mfLYBJ4GfYev8A+vt7V6J8L/CcWpXD69fW5ltYWaO0RwCkj8q7kdwOgz3z3ArnX8FXo8bt4VWRs7si4dTnyMbvM9DgfKT03YHAIz9A6fZ29jYw2dpEsdvAoSNFGAAOO351w4XDNSbl0PqM+zqNShGlh38SuyEaJpRHOl2mc/8APun+FL/Yek/9Ayz/APAdP8K0sCkwPSvRsux8Zzz7le2tLe0jMdtBFDHknbEgUE+uAAKs0dKP88UxB2ooo7YoAP5UUf56UZoAKKP50Z5oAKXmkooAb1BrEbwroDs7to1izMxZiYFJJJySSR1J5NbnejFJpPcak4/C7GJ/wifh3r/YdgPpbr/hWL4n8BaXquhzwafYW9neqN8EsMQU7xzg+qnofrXa45pGHGR1HSpdOLVrGkMRVhJTjJ3XmfKO1hlWUh1YqwPUMDggg85yCP8A9dXNI0q71zVrfTbFC00zYLAZEScbpGzgbVBzjuSBznFdx8VvC506+Gv20QFncsFuwi8RynOHOB0bgEnGGA/vV0nwt8Krpemf21dZa8v4x5akY8mInIH1bIJ/Adq82GEftbPY+7xGfw/s5VYfG9LdmdHZeDPDlrZQ26aNaSLEoUPLEHZh6sTySeuT61a/4RPw6f8AmB6f/wCA6/4VsqQenQ9KCVGMnH416fJHoj4N1qjd3J/eZdp4f0exuFuLTS7SCZQQskUIVgDwcEDjitUDgZpoYEZBBHTP44pdy4zkY9aaVtCG23dsd2rgfinDp1l4J1nW5oGa8gtfKhlSRgUZ2CIwAIGQzgg9sV3m9Rxn0H51zHijTrzW7GTS5tFtL7TJDG7ebqDQF2VgwBCoeMgd+aYjh7PRpbXVfDHhzXPDmmyf2jbOLmQX88zny4gWLBgBksemWAJ68Anf8fxRW7eFWt4kJj1FUQmze7IQROceWp3uOOx44J6U06Hr6+KrPW7bTLFTa2s0Cwz6tLISXZcNlkOANpBA6568YrXvdAuvETaJe6rdvYSWMhuHtrKQMrSkFQRIQDtwTwAM5xQB5K1rpsvhPw1JOdWtLmSQ2c/2bR5Y1Mdw22Ta/lnzHKgBcFic9Cckdj4qeH/hTus2VpHfxQ2zRQxfadPa0+QzJtCKVXIA4HGT36gmPRPAF5f6FBo2sQyaXZWYlJjjmEj3NywIWfeCcLGCCozktkkAKM6muaL4q1j4Y3+hX0ME+rkRwx3Mc4U3SrKPnOQAjFV3EZPJPTpQByVz4tezsPEt6YNEun0eVbT7LDZqDJuyizrleT5hAK5Iwr47E9J8JWEt74ln8+3uGlktJGnt4hGkpa3UllUAYBOeMDvnnNdXD4S0u01Kwv7S1RJbG3eCGMKAuWOQzHGSRlgMnH7xjjJrI+Hvhq78Oza+9xp1vptvd3itbWtvN5iqioFLA9cEgkA4I9BQB3Pr6VgXfg7w7e3c13daLaTXErbpJHjyzHpknvxW+uCAOv0pCVBIyOKGk9xxlKLvF2Zzv/CCeFv+gBYf9+hVHVvh14ev9KubW10y1srh0PlXEUeGjbsQR79R35rsdwHcdcfjSEjDcjjrz0+vpUOEWrNGscRVi01J6eZ8rXNtPZXc9pdIEuLeQxyqDkBgecH04JHsaW0s7rUL6GysYDNd3DbIo+BliCcnPQAAk+wNenfFjwsysniOzgUIMR32AAcE4WQ+oHAJ6gEHscT/AAp8MRRWw8T3eTNMGjtEYYEaE4L+5bGAfTA715iwj9ty9D7qXEMP7O9qvj2+Z0umfDvw3Z6db2sul293JEgDzTR5eRu7H3JycdgcVc/4QTwsB/yAbH/v0Ku3viXQ9LuTb6hq9laz43eXNOqMAemQTVf/AITfwr/0MWl/+Baf416qpK2iPhJYmq5Nubv6jrHwloGm3sV3ZaRaQXEedkscQDKSMHB9wSDW2FO084J9Kwv+E38K/wDQxaX/AOBSf40f8Jv4V/6GLS//AALT/GqUGtkZOpzO7d2bxBIxn9KMc9f/AK9YP/Cb+Ff+hi0v/wAC0/xo/wCE38K/9DFpf/gWn+NHLLsLmXcPFOtp4d8N3Wote21tJGmIZLsFkZxyFIUgktgjg9T+FY2meONMu/E1po8Ov298Li2lfcAFdpQ6hVAAAGBv4PPBznBxZ1TxV4bvrGW0h8U6VF53ySMblSdh+9gAjnHAPOKY3iXw03iKHUx4p0vy47N7fyjdKTlnRtwOcD7pB4yePSjll2DmXcu6kdUjvY7Wz1CZ7i6DyRoYogkSKyhmYlckDeAABkk9hkiHxL4lXSre4itJVW4gWN7ieaF3it1ZsKWCgksx+VVXJyQSABmoX8U+HJNfgvm8TaOIYbaWFU+0ru3O0bEkk4wPL4471F4k8QeGdc0G502PxTpUBlKfOblTtAdWPfuARntmjll2DmXctX/ioR6a8VviDWmljs1tpVZvKnkKqu4gfMg3Biw4I9CRS6L4pn1XxXrWjm0ZE0+RFL7wdoZdwz2JPoCSMgEAg1Fq3ijwvqdmlunifS0IuIJsm5Q8RzI5HXgkKQD2JB7VlaPN4M0bWrrUYPFdmwkYGOF75CIwQS45OTuYljz1xT5Zdg5l3Fg8aaze6Wt9Z2unvIA10Yp7kKrwMjOkasgYmUKpJBUDrzV4+M3vJoorKARySWkLk3OViWabHlgSEYcKQwIUElioHO4LhaW3hjTdAutPHiTw4ZJrWK3Esflx4ZUZTK2DkuQxO719qsCfwwLuwZ/F2kmztrezieMTJmQ2zSMpzuwAWcEjBPy4zzRyy7BzLublx4nuZ9LtJLGJTdzTmHzMGS3GwbnIkUEMGwVBHILHIGxwM/wR421LxRqd3BcQacsCKZ4mtrsSP5bMAmVA4PDZDbWGPu1Xtb/w7beG7DTB4t0Z5rWZ5hK06lWJLnBG7PG8c55xVbwpcaB4evFlk8YaXcRmzS2ZXvd5BUk5XccKCSeMH60csuwcy7np+0/3ue1GOeT+FYP/AAm/hbP/ACMWl/8AgWn+NTWni3w9qF3HaWWtWFzcy52Rwzq7NjJOACewNKz6oOZdGbBBPRiPalAI7kmlGOD3NGKQwFFHFFAB0o9aKKADNHXijNGaAD2o9qXikoAM0dKB2oHTFABRQaO9AB14o/lRS0AJ+FIwJHHBpf8ACg0AVhbIZxOY083aVD4G4LnO0HrjIBxU6rtGOMU7nNFAC80maP8APWigA+lHNHaigAJwCT0rH1jxLo+gWFxe6lfxQw2+PNGdzLkgD5Rk9SOgrXJ+U8E/SvL/AB8GfUYbKbw/BcW9/II1CeSzTgDcZX3AMqIQCWyADjOQcEA7X/hLtAEt3G+rWkf2TyxM8kqqilxlRuJwSRjoT1FaZvLf7QsHnKZ2UusefmZQQCQO4BIrxrwxrFzc65bNLo2mvJqTMUjkt4Y1mgQlTKZwoDSAqcRKowMkkDkdL8RFuE/s2aGxtb24SRRo4jdo5luzkDGCQ0YXLEEgDYAQwJFAHd2mqWl9cXcFtLvls5vJnXByjFQwBHphgc9OadqOpW2labc6heyGK1to2llfaTtUDJOACenbGa8ih05tMkhtbxNXiudVv2Vrie3uI45p5SWbckV2qjgEAgdFGckZPR/EaGPw/wDDK/jtr5rW2htGthCwEvntJ8oUmTLDBYkYYkAnsKAO4g1WxuLS3ukuYxDcxrJCXOwsrDIIBweQR2q4jq6hkIZTyCDkGvELMRanq9+b2Oa4nh8ISrKl9brHJEwlOFIVQMAD5WGSQAck5NeseFFC+D9EVQAPsEHA4H3FoA2aKM8Zo7UAHvRijHAzR+NAFW/sbfUrOW0u4I57aUbZI5BlWHoR+VS7SOuAeAMdffFS/SmSKGGDz7H6/wD1qAOA1bxJ4q0/U7uNLfT209J4oI7sQyMFaV1RUYbhyCyAkA9c44xVnxLr+saVrul2cP2IWl8pjmuGBDROA25hlgCOBgHI6kkDmorjwtrtxqRvmh0wyNMJ5I21C7MMjKAFJhJMeQVU52nBUEc4Iva14Vuta1LSNTlvlivLFkdoVjVoWIB35O0SMCSMKWAIHQE5ABTHizUZvDwu7c6e1/JqS2O3JdEIbynYBTuIMkchXPJUrnHIFfR/F+uXuq28U8Vk1rISfMjjdQ8ZcRxurFiCJCSyZGSsbnngm8ng94tOGn2moJHAt5DefaVjXzXcMWmBAG35mJYE5AMjAAKqip18Ix2mpQS2SReUZnebzWbdHEWDCGNRxtLKzHcTyzY4YqACmnivU11JBLHpf2e5lNlbKt0f9dEsryuxxwmIyo6kMo6AnDvEnifUdOvLqK0hhQ2tmjSvMBhpZmZY2UkjKoY33A4J3ADkVPd+DnlurSaObTY4rO8e5gjfTzJgMroEYmQZUCQkAAAEDGcc2NT8Nz6hqgvPtFow8mJGjuLbzo3KGYncpYEgmUEAtwVz60AUH8Y36+A7rX/sNst2m2KOMz7ohIcKWYg4ChjnAOSO4JzS+F/Gkmu6hc6c1li5trVZjIJl/fNnaRgfdyQfYZ74qZfC9/Dpc9jFcaY0Ul010YWsAIsALtjEZJCruUkkZPORycg0Hw5caL9ruIYdKtZizGOC2QFACMqjybA21ScqoHygkDI2hQBtp4sup78xjT0xJO1qlv8AakEsU0Rcyhh/d2hHB5yHB6MKytX8Za3byazFZxwK0IkFs32SQncs8UQG5iEkJ8xjhWBBwD1roxol/FfSapFd276nICrrJBiAjCgKvJZSMZLZJO45BAULWvfBenXt2JXeUxTO73iSTPIswZw5jVWJVI2ZVLBVBYKoJ70AZNj43vLLWLXR9VtjLeXVw8cTyqsMhXeigbAWBID7jgjKqTjPFbNr4nkE2rXF9DHFp1lbRXCSRSiQncpJxjrngDH071n2fgSL+0rfUprhbWSC5aaO10/aluyeYsgV1KgnBRWyMEHB5wMbVtodytzrbuYIY7xFjt1t8hkUK3zEkcMWYnjIBGckk0AcxpnjLWZ9Xi0t7BtQuI7a2kukhtmjCiQtudWYgEBdgHJyQ2OhxPrPjLWLDUL+0t7W1aSHUUgUSOWKQGFWMhVcNgswAIBAJwelbNz4dvV0m1h0/UhZapb2kdst0se5SF2kgITjnbwSDgE5BBIrFvfA15ejVCk1haLd3clzFHbRHbloliAc4Gful8kEbmzggUAMvvGus2vhjR797C3gudQgRsu5CRSAbnVs4CrjIGTnP0rodI1K/wDEfhuK/gC6Y90qvbM6GQheTyhxyQDyDyCDWHP4Fvb+C1MurR2s8NtBAHW3S5IMbTFiGkUYLF4yxABJjwRiuj0HRX0W3uYgYMSSh18lBECRGiklVAUFipY7QACcDNAFLSbfVNTlu11C+ivtJZJLZoms1jMpyQxBDE7MZHPJJzwOutqrtpfhu9ltFSI2lpI0IC5VSiErx6DA49qXRLKex01IboxGcs7v5OdgLMWwM84GcU3xP/yKmsf9eM//AKLNNbiezPCvB/gFfHE2pXd5qUqXKyK0khjDtIz5JJJ5HbA7V1f/AAoa0/6DUn/gOv8AjVj4K/6vWf8Aei/9BNer5A+lb1pyjOyMKcFKN2eQ/wDCh7T/AKDUn/fhf8aP+FD2n/Qak/78L/jXr/5UflWftZ9zT2UTyD/hQ9p/0GpP+/C/40n/AAoa0x/yGpP/AAHX/GvX6X8qPaz7h7KJ4/8A8KHtf+g3Ln/r3X/Gg/Aa1/6Dcv8A4Dr/AI17BSfjR7WfcPZRPIP+FD2uMHW5f/Adf8aX/hQ9p21uX/wHX/GvXuMUZFHtZ9w9lE8g/wCFD2pH/Iblx7W6/wCNH/ChrXj/AInc3HT/AEdf8a9fznpS0e1n3D2UTyD/AIUPa/8AQbl/8B1/xpP+FD2o/wCY3Ljp/qF6fnXr+Rmjij2s+4eyieQ/8KGtf+g3L/4Dr/jSf8KGtcf8hub/AL8L/jXsFJkeuaPaz7h7KJ5D/wAKIs/+g3N9RAoI+hzxXYeDfAGm+D4JDAftF5Kf3ly6gNjso9BXXbh70uR61LqSejGqcU7oAMcUtJ+NBIHNSWLmim5/zmigBfaiiloATNGaP89aKADvR9aMZooAKOaP0o7UAH5Ue1FFAB+NHQUUd6AF5pPyo7Ud6ACkJwffsKX2qrdGXYyxOkbsjBHZdwDYJyRkZAx0zk57YzQBY3Dvx70FwMAgg9h615bb+LfFTarHbXV1YQWdxdTQQXclntBxtVAImkV2JdlXauSNwychtvS+JvE1zoscklt5DMkkY2TIw2gglsjILA9FKgjcpBIwcAHWF8HGDTt3GcE/hXB3XjC+ttL8MzvDZPNql6tvKYbgKiqSRgCTDE4wDgEggj0y7w94j13UrCd530xrg6TaajCWhkt4o2mM25XJZjtURDBwO+e2ADt92QcDOK4LWfC2p6hquu3sFjYh5baOG1ee8uGN2AxZ0kVWCohyQABweTkcCHTvF+u3WpW1t9t8Ls98PPggF1LuEIKLkEJyW3B1BAJDkfwknc1q58QWuraZBZ6jYR2+o3Zt1EtizvEBBLKW3CUBs+UAMgYznnGKAOb1H4f3jactpBYaddWthLDJp1jdXVw0Jj5DxSKzFcqDlZAMkjBXBIPQz+Gnfxromrww26WdhZyxeWrEbJGAVNq42gBdy5ABAOMY4D9b1y90ePT7WXYZ7i5tIxdpCVjctcxpIgUklSUYkZJyMkHin22v3UseoQ2dkdRvrSWQNCkqRgjznVVJJwGCqDzgEYOQTigCTxboFxr2lwrY3KW2pWd1HeWs0gJQSIeA2MHDDKnGcA9D0OBrPhrVtZ8Cn+2sXWtW1pceXbxMGiNw+QsijjJCkquR8oY9+an0Lxrq+q6nBbf2AWhuiZomN9CJLeAMqMZEByGV9wKgZBG08qTVA+LNcmS2Uytm4nswPs9gYpFWbztyr5pZXA8tcOOCCx9MAF7S/D2oXVnrmoXsZtrzVLCOxtrWbBNtEiMqhyvG5mZmIGQAQMnFavg+HW7XTWttZgS3WFIYbaITLIQqxKrElQOrBiOSee1c1YfEHUF1KPTXsFuWWzMpEsqwzk7ZGBYY8pQBGA2G4JJUMAcaUPirVn8N67d3dgLK4glMVmRIlwNzKuwkJwQCwJJ6gH0oA7nfx0+uOcUb+emMnHPrXF6V4i1e58RXFk1lNc20Fz5E8wtjD5I8lCGG8gsGkLAYBwCCcDBbmp/iVrFqtqt5pMsEjXV0rqlxbsDslCogYsFJAOGwQejZIPIB61u6+w69qC2Py6VxepeJtQto76S0iNxcw2iyLYCzkj2uTgsblv3TLwwGAM44JqHUfGepWukW1z/Y6wTfa5Le5imv4Y8MillVXIKsGAySACFDEDIFAHchskj09Kd1GK47Qdd1i719rXUIQkMqzyQIkH3VVkA3TbtrH5iAqBjgAsVOVHYKc59aAFxntVS9M62032ZA84jYxo3RmwcA8jvjPI6/jVkscgdq4DU/iv4OR7mxlv7lwA0TyW0MhHOQdrgDkeo6HvTSb2E5JbmTpMl/bWN7Y3l5frbpdTOZ5LyCLExjeV1BgIIYzNIWBJUFdoJxW5qjzT3E8DwwzySw2DxxpceTLcoHkJjYltuQQzAgjO7B6ZOOnxH+HUcSxLbyeWEEe06exBUbtoORyBvfGf7zHqSall+KPgKa5guJDdeZAQY2Fm4IwGABwOQNxIB4BwQMgGq9nLsT7SPcdrceoW/hvTLOGK8tzdarNG1tbXUTyCJYp5VTzHyoAaJSRk8AjnOKvaIuoeVpGoSTXN3f30QeSSacxwXJa23gGJRtjAYKNwUsAO+TWJeePfhtqJkN5FdTiSf7SyPbSFTIIvK3Y6fcJHpznrg0snxC+HjpEgk1JFhtDZxLHHMgjiIx8uCMNjgMPmA6Gj2c+we0j3NK11a/fxnJZJNCdQyfMWSSfy2QZIiUGABduCQ4Y7iSSDnC0PEsmqNJ45hgaVLVNPVnFwsZRyUYErsAkB2qApYsDzk8KBnDxZ8NhJ5gu9eD4Ckia6ywByAfm5AOeD6n1NWdX8cfDfXDMb5tRb7QqrMI45oxKqhgAwUgEAM3B459QMHs5dg9pHudR4pvNY07w9bmZFmUoRdixtJH3EYIUAOGVSAQeSSSAMDNVfDs+rvpupQwq9hDDD/o8c1i0cduQCAsY3kkAA5U42kjHHAxY/H/AMOl0r+zJWv7q0EnmiO6glmIbORgtkgA9OcCn2HxC+HGlvePYw3NubxVWfy7SQCQKCBkdAcMeRzjGTwMHs5dg9pHuYmnWXitvF8AsFCtDZDy4zKwh8oyRMGJE+75l3HG0DdxtwSRN4qvb/8A4Si98m2u5IV1i1g81FlkDIyruiBWQAAkj5cDknJHBrT/AOFgfDoQRRIb+PyZhPG6QSh1cHOQw5wQMEZwRwRjirQ+KHgERCL/AEkoJTOoNm52yEk7xkcMCcg9uMdKPZz7B7SPcr2FzqC2Oiu1vMszX00KxyXs8QiImYMrKHAChRgFvMJJAwAADf0GW8g0K/3X0nlRXYtXWVlSOKXzGM4jeMK6JlgMsWIKkDI5bLtvHXw2tNMfT447treRWSTzbaSRmDMWOWbJJ3EkHPBx6CrsXxR8B277omvFPlJCR9lkwVXO0EEYJGSMnnB60ezl2D2ke5S8P64x1uS1tnuABqEgUyTTOrxmXDFVaUq7FXiOcDALOAzFlX1rFeaW3xU8CWjzNAbpGllMz4s3yXOAW6dTgD8BVv8A4XN4PA/4+L3/AMA3/wAKPZy7B7SPc9ArK8T4/wCET1n/AK8Zv/QGrlP+FzeD/wDn4vf/AAEf/CqWsfFnwrqOiX9jbz3hmubeSGMG0cZZlIA5HvQqc77Cc423KvwV/wBVrP8AvRf+gmvVsZxg4OK8r+C8UgtNWnKHymkjVXGCpZQcgHPPBB6cZ616tV13eo7Co/AfPE/7R+ow3EsX/COWvyMVJ+0tzgkf3aj/AOGk9R/6Fy0/8CW/wrxS+/5CFz/11b+ZqCsTU9y/4aT1L/oXLX/wJb/Cj/hpPUv+hctf/Alv8K8NxUsMLzzJDEjPI5CqijJYngACgD23/hpPUf8AoXLX/wACW/wo/wCGk9R/6Fy1/wDAlv8ACvGr3TL3TXCX1ncWzMMqJoyhYdMjIGRmqdO3cD3Rf2kNSbp4ctf/AAKb/wCJp3/DR+pf9C1af+BLf/E14fDjHp7noPepU/eHCfMcEgZx2Pr6dfpmrUVbUD2z/ho3Uv8AoW7T/wACm/8AiaP+GjdTP/MuWv8A4FN/8TXivGMg5B6E+n+eaXAIz6U+RAe1f8NF6n/0Ldp/4FN/8TSj9orUz/zLlp/4FN/8TXi2OKPYfjjJ49T6CjlQHtH/AA0Xqfbw5af+BTf/ABNKP2idTJ48OWn/AIFt/wDE14uByee2afGQDk/lTUEB7T/w0LqmCP8AhHLMf9vTf/E0x/2h9WQZ/wCEcsz9Lpj/AOy15ADkYIpcA9vzocFbQD1b/hpPUgTnw3a5H/Ty3+FJ/wANJ6jkf8U3a/8AgS3+FeO3Ntv+dAc9wKoEYJB6ispKzA+6tFvn1bQtP1F4vKa6t45jGjZCllBxk9cZoqr4RP8AxRmh/wDXhD/6AKKQG5R+VFFABRnuePxpOgJJx71i+IdRv9MsftNoNOCJlppL+4MMca/3sgHIyQDnAGc57UAbfHqPzpM+4NePat4m8bNoN+bO60hJ5dRC2ssWoxFhDuUfJuG0rjOSeQCTjiu20vxHdyabql9eXGh3EdvJiD7BfAoBgHbI7YCtyD2GCKAOsFGR6/rXCXfxASJJUMdukslrLJai3u0upJHVWPEcYJKjaSW6Agg1a8HeMLbWrHTbG6uJ21p9OjvJ1eykhBUgAuCVC7S2QOecZHFAHY5GO1GfcVxOv+I/FHh7SLvVLnSdKltbcA4S8cMQWCjqmOhBPNadhP4tk1aJr+10iDTNjeYIZpJJt3G0glQuOue9AHR/jR9TXDeOPEV9pGseHLS0vFtoL+aaO4cJGW+WMsoBkIUc8HJHX8KqeHPE2p3vj86S2pJeaf8A2c1yxZYCyyCQKMGJmGMHoec0AeiZo460CigAFVL2L7RBJDtRvMRkKyLuUg8YYZBI55FW+aMZOcZx0oA4k+CbZZRM04d+EAkjYxgBT8uwHaF3ZG3oVJU8kEdNHZImoTX5BeV41jXIG5FGSQD1wTgkeo9qvbR6c4xnvTsA9R70AcfP4SuJIpkj1T94NVe/tZHtwxtgynKKCcHDlmBPBJwQec2bLwxFp97GbfYbBbGCyezkjDFlhMhj5Jx/y1JOQeVGOprpioPJAzSYAGAOAOMUAcfF4OuY9Ys9ROpwNNaxPBHusVyULIQSc5LARqAe2T61c1LRNSvdRtLo6ysSWdy1xBGLUEITE8ZBbIyNsjY6c469KyPiGY2sJI5AzPPZ3EEccTMJTuUM4I6GMqrZzggqoXJYCuR0V7zRdA8aX9pDZ21xFaM9rNbSK7EiWZeMM3ygqoGQclWHJGKAPQ9T0TUtTs7S2m1GykkhuYbozNaHcTHMkgwAwAB2BT1wD1NTabpeoWFpcos+mvJPK86yJbMBueRnbd85LAbiB06e+K4m0S7hIvTBcwTW2qW2nRTLcbfKgW7iT7OyrgOpWRiGII5IyDjLfFj2NsI7ybRZNVJuJIMs7BQonUSNtBOMElVwBlhkAggUAdvZaFcaZdm5ttQ3zS83gnjUrK2clgFxsbnGASCMZBOTVV/BumTXkEgiT7PbKClrIN6mQZ2M+4nhNxKqpABdjzkY46+sxaJ4d061yfJXIWO+nVlLs3lMhUlWJDHIDjPAyFHFi9hjbw74kj1uyW4kkuEQw3c5iLZZhGS3VsJgjGcgdyDQB0mj+BrLSb+1v2mkku4VA8qM7IPuuoIjJOCFkYA5JwD6kVak8OtNomq6VJdwq985cGOLAiU7QoClskAKADkc9AMV5z4Cg02HxVDJJY2BnBlt4LiGYo0KxkhMKcbyxJXI65GBgE1oTa/ZNfx6pv1C4u4lkdDC8BlEaROzHcBlQVUnyiDlsHk5IAPQNR0aa51C3vbG+eyZZ0ku1RAwuo1yQh9M56gZIwOcCucf4eSNDYRJqqWxtZJ3YW1uQrGWYygABsqF+6Mk8dMV2mnOLjTrSfzDN5kKP5jgAvkA5wOAT1wOKubQf89KAOTu/Blvc30d8b27W5eUSXRV2KTgoEYbc4AIAx2GMgZOaTUvB66pp7W11ckk3cl58isF3NE8YXAOdo3A4yc4xjBrrsA9RmjAPFAHL6T4Yk0rWZLtbmJopfOkdBAPMZ5GQ/fJyFGG4UDJYEkkc9MMjg04AAccUYANAHJfEiWaHwHqbwTSRSbUG6NipALgHkc8gmvOPhx4F0LxJYX0moQSs0EwRdshAAIyePrXo3xL/wCSf6n9I/8A0Na5/wCDQ/4lWqjt9pXv/s10R0otrc55K9VJ7F//AIU/4QPP2ef/AL/Gj/hT3hD/AJ95/wDv8a76jFZe0l3NeSPY4H/hT3hD/n3n/wC/xo/4U94Q/wCfef8A7/Gu+7UtHtJdw5I9jgP+FPeEP+fef/v8aP8AhT/hD/n3n/7/ABrvieP/AK9MZwiFmIAAySTgAe9L2ku4ckexwn/CnvCH/PvP/wB/jR/wp7wh/wA+8/8A3+NdjJqdnEY/MuUBlUsgByWAwCRjORyKr3XiDTrMFriZ4o1GTI8ThBnpzjFNTm1dMOSJy3/CnvCH/PvP/wB/jR/wp7wj/wA+1x/3+NdS3iHS0MSy30MTSkbFdxls9OhOM++K0Ipo5l3RSK49VYHFHPPuChF7I4b/AIU94Q/595/+/wAaP+FPeEP+fef/AL/Gu9zkc5pc8Ue0l3Dkj2OB/wCFPeEP+fef/v8AGj/hT3hD/n3n/wC/xrv/APPWij2ku4ckexwH/CnvCH/PvP8A9/jQPg/4SGCILgEek5H8q7+kwD1FHtJdw5I9itZWVtp9rHa2kCQQRqAsaKAAPbFWv8aBjNHcVF29ykktj4Kvv+Qhc/8AXVv5moMVPff8hC5/66t/M1BQMO3411Pg3+zI7u5nvrw2dzHFmynIBRX75J6EA5HuMd65Ydc+n617l4Wvj4g8Pafa2LeQ9uwjaNIxtKkYLN7g5IJz61cFd3Ha5T8T6RLqXheEajqRuJQwjs5CCd8hGWc4BPIyuMdRnqa81v7DSYNGint2vhd+ZszKqmGdQMsysB8pBIG0ljggkjOK9s8ZW9rpvhdLlImEOnyIykExs/zAMeCCSQScEkdqy/GOj+HLrwHe6qlpDA2EuLe4hBUGRgFAAGQQwABHABBPGKclrcpq/U4T4V6PY6z42to74K8dvG1ykLAMJWQAhCpHzZPYcmvYtd0Gfxr4Zm0t9N0qw1OScPDPGu1YYlOQ5+UEMQChUn+LPasvwF8PvBur+BtPv306W+v9qtdObqSJkJPO0AgYA44647mu4tLWx0lnsLSW4j0xU3FpZDI64UllG7JChQDk55J9BUtkI+dNX8E3WmeKJtK+1q1nFKsTatLE0dsgIHLNghQCQOCewrH1fTV0nUpLRL61vYwA0dzaOGjkUjIIOcg9QVIBBBFeuyeCIk/sq7u7yP8As/UZ5oDNbwNukMqkxAgsQQTlgWBG5RnAOK818daTd6L4quYr24juTN+/jnjQKJUPAYqAMMcc+p55604yd9QMFFaR1jT5pGYKo9STgDP4/lmvbdD+HPg6KOy0XXEZtfmQyMZLlo1dgMlIwowQAQQc5Oc+1eceE/h/4g8Y29xcaOtsIbaURtJPLt+fG7CjBJIGD/k17TaWPi63b7Vr0GmvbMqLJe2V0cDBwWKMOCSQcKABnpTlLoidTw3xJ4fk0jVL9bMXF3pNrKsceoCM+UQRkAsBjPIA9cVhggAnPQgdiBzwDjjkZ5JGK9x+ImsXOoPY+GbJgtneIzKswkAlVeMDA6hw2SegAIrzuKfUdM0m7u9Mla2024hlgnWMGeGbawRi+4ZAO5ccZyeMYNSp9B7nLK+e9Pzxk1DGuOMdPU1Ng7eASccDBOT24HJq7sBR1x3x0FRyRRFGPl4OD1FdXZN4U0y1t4NTspdR1WUgyxySNFFADyqhl5MmCM8EA8Hvi54/8KWOk2tnrehGQ6NfbojDNIDLbzqDuQg8kDB55wQQTyMzzJuwz6W8KqB4Q0UAcCxh/wDQBRS+Fcjwjo3P/LlD/wCgCioA2PSig8D8OlU7u/tbEA3U6RhlYruOCwVdzY9cAE4HYE9qALlYfijRLDXdGaDUZjDbQypdGQMAqmM7gXDZVl45DAjH0BGj9stxbPP9oiEaLuZy4CqOeSTwB7msa4k8NeJyLW8awv8AyJyggmKviQeinqccjg5HIoA88tUs7bxB4j8VXniGO1sJY47awvZobdft5jQs+3cmGXOACoG7GQTgGun0qGfQvhOl/Y6Ot7q9zZreyW4txma6lw2XUYyFZsnnIVcDkCtjV9V8KXEcuk6vJYzRIcNa3EQdQVxjClSOMjkZxmrWq+KdK0drNbqZw92paBIYmcsBjJGBwOR1oA80a81Pw/pQ0aHw9ei51u0mxJPFF5sl9J/rJmCMSq7XJbPChVGR0Oz4Yn0xviNcNpN7FdaZpvhy2tBcRSCRBtkbAJXgEAHgeh6V1ul6noGotNrtq0CSs32OS5mURuSpz5ZLc8Funrml0G/8OTRvPos+nj7ZNJK/2fajTyA7WcgcsSQee/XnOaAOc+IniHR7/wAB6rbWep2087ouyOKQMx+dScAdeASfQZrqIvFWgXF5b20Oq2ss82ViVG3EnHTjp07kVM3iHR475bJtRs1nZHkC+co+VSoJPPUFgOf6Vbnvbe3a3EjqpuHMcfGQxCs5GQP7qsfw96APL/G41TWPFug2bQQfaLS7cpb2V5IZzG67RIxEZESjOTuPIBAzjFVre01rw345W9j+xQ3FzbrZRRatqMjrMS4bMcvlhS2ONnUnnBr1DS7TSrW3NxpttbwR37faGMaBPOZgDuPckjFRXDaJrelw3d2trdWcTC6QzqCI2QnL4PIK4IPpgj1oA1lPz9SfQ/T1985qT6iuYvvG2hWMSTPcyzI6SyE20DylViwZCwUEgKGGcjuPWtUavpxtprhb2Bo4kMkpSQMUGCckA5HAJ6dj6UAaVFVrO6hvbSK5t3DwTIsiOMcqRkH8iD+NWeKAA0Unes7WtYs9A0ufUb+UR28Iyx6knsAO5JoSu7ITaSuzRpOce1eIyfHi4Ez+VoMfl5O3zLkhsZOMjHBx1xnmm/8AC+bv/oBW3/gUf8K09lMh1Ynss9jZ3Uscs1tDJLF9x2QErllbg+m5EOOmVU9QMVzommPZS2badbNbypIjxFAQyvgsvsCQMgccD0FeRf8AC+bz/oBW3/gUf8KP+F83f/QCtv8AwJP+FP2Mxe1ieuW+g6VaQpb22n20MMc32hIo0CoJezbRgZzgjjggEc81PJplhNGsb2UBRShVfLAwUbcuMeh5Hoea8c/4Xzef9AK2/wDAo/4Uf8L5vP8AoBW3/gUf8KPYzD2sT15dE0xWkcWMB3x+UVKgptyWIC/dGSxJwBknnOBTrfSLC1a6MdnF/pcpmn3ZcyOQBk5z2GMdB2HNeP8A/C+bz/oBW3/gUf8ACj/hfN3/ANAK2/8AAk/4UexmHtYns0GnWVqxeCzgiYszFkjAO4kknOM5JJqrN4d0W4G2bSbF1+YFWgUqdwwQRjByOOc15H/wvm7/AOgFbf8AgUf8KP8AhfN5/wBAK2/8Cj/hR7GYe1ie3KoRQqrgAAAAcAelP5rw7/hfN3/0Arb/AMCT/hR/wvq8/wCgFbf+BR/wpexkHtYnuPNHNeHf8L6vP+gFbf8AgUf8KP8AhfV3/wBAK2/8Cj/hR7GQe1ie40DNeHf8L6vP+gFbf+BR/wAKP+F83XfQrb2/0o/4UeykHtYnonxM/wCSf6p/up/6Gtc/8Gv+QVq3/Xyv/oNcZrXxbuPE2kS6RJpMEAnKnzlmLldrBhgY5JIwOa9E+F+g32jeH5XvkEbXbLKkRzuVQoHzZJ5PpWjXLScXvczT5qt0d7RSDkUdq5zpEOKoarq9lounzX2oXC29rEAXkfoMnAH4mqusa7baW0cU0ojeUEh2HyoPU+vPavK/EN7qF/cS2d/drfC3uR++iA8uTIICgdAQSPxNEFzOwS91czRra38S9WnuWtdFsBFbFCftcg3P7bV4Gceuap2Uxku5NUvbzV9SFq5jdZpAImJwV2qQACASSAPxqvHpF7AhgMUFuqHy98zDgcDPHbH6Vg+ItZaLT7bw5FcG3LuWmuI2DmckbnfH94k7cjoOB6V0VYU+W0dzGlXqNtSVkdlc+L9I1PQ0e1srKKNRIIFuZGjY7Tg4ZenJ9a88ub2Ge2kuIUaGctlit0XUDIyFBAJyO5NQR20Vnp7WsMdzHLPMro1w+zJIwygEAMG+Uk9sn0ra07whrOr6ZMYPD0W6BtqySSIQ7AkFwQdxIAxgYHTrXJTwtRX5qmiOxyw1tY3b/q5SuNX0aG4juLXTZGsohiYTMxDkggMygk7QSpJBBGR1ziur09NKNiZ0v/LtrUgzK+5WJwCcDhkAJAGSOMcVj+GfBWs6lpD3FtfWsaiQhPtKsNzAgMCq8gAbh16jpWrafDzarTXmux208YEkssMRAUjkkZPAz04JNbewt8MmzKc6cYqNM6o+INatpX+zSRzy5UNbTnAUYOSSACnPAODnjjvV/SPiHpN8EjvpPsF03ASY5RscEqw4IyCOo5rhNTsIblhPN4luZ7V5A1wI4kgmYoMpkkFl5Jwcdc561xmra7pz3uyKw1C4S3lbynup1lSQE5P7vAXpg4xxntUum46t6GsJ05rla1Pp9W3AEHIPcVJXkfhD4iT3sbBkCwW4jiFvMAjkYxlSuFyCMYxmvVIJ0uIllRtytyDkHBx0paX0MnFrdFiimgkmne9Ag7+lHcUd/SkPUUAfBd7/AMhC6/66t/M1Xqxff8hG5/66v/M11vg1bGO5OsanoUmpWFuqQGPaWj84n5SwBG7CBjt709wOLr0n4YXOoQmbyvLFo0gBLsykHHJBBAwByRWv8TvCukeRFeaFpjwXMVuJ5vsloUgaIttyRuOHU8kAcgkkACsTwFe2lpp7z3upG03Tm3tUSRsszAZyqjkAkHcTkZOKadncfkdX8Rba8Pgud47+4mjUxmaO5mL4UEj5RgDOcZJ69q8zh8YalD4Ql8MokBs5HZjIylpACQdoJOAMgngZ5PrXo2txXt94B1fz9VklktGfzSCAz4YAKwXAwVIPIxkEc14rg8U5ycndislse1/CTxHFFpgsEu0t7y3Zl2sxAkjY5GMDnDE8E8Z967DXvEkuj2l7K9oYrWGFwtyZhhiUYKQo5BLEAemc9QK87+FmoLo+lzXdrG89xLdrFdLGcGKMjCMckZGdxOD0r0OfxVpFzbXks1ncT7IZY5YDFhpAQAQpzjBBJGD2ojJR31FKPN1OM+EPj2x0bSNQ0fXdQS2s42jubZpQWH3suigA5yQCMDjJPavOfFOrjW/E2oaks00sU0zND5wwVjJyq4ycADjGffvWQ20OyqpVVYgA9QOeDyeaaTQu4HrPwd1mTTTfmPa4SVXeMtwyMMEHtjIBBPQgetet6o9tqgNpZ5FpKvmzx4xjPOwDsSck/XHavnb4f3N1D4phW2khVXRvPWdWaN4wM7SBz1wQQQQfWvYtbsbe1tkS5kQuzGYpaSyQ+ZJjb85yckgZBIz70NRk9dBSUre6QXPjNfD3xE0awumVLJrMHc7HEErM4AODjBC4wehJqz4jt4PCVnrWrSX011YtIs0VrKC+wyYIhViSAM5I9AcDqc+Q/EWzaz8SRR7g1vNZRSW4LMzCMggBixJLBg2cdamPiHxP44Gn+GI5VKybFEK4USlekkjHJwAD34xkCpcUn7oK9tSHwN4ctfEGp3C3wvE020gea4Nopd8ZAVRgEgnJxgEnaRg5xW94n8AWej63p50x7i6064VWcXZZlV2BKIdoUkMMEADcO9dV4Y+G/iDw4xks/FdlBNPs+02v2cMsgUltpkIJB5YbgAec1H4mPiaO4LSy2TQPcbDaQkkxr13BjgsSc8nkZxVadQb0PMG8LyS62kQvbWJJJiN07bMBeSQADleCRjoBg4NO8W7IddvILOaZtNwGhEsvmlgw3Fick5LFmBPOH9zXpz6fJeNpUtxpFpNaW4LXNw0vlz7mIZJCAQWKkE4zg5wa8m8QaU2h6xd2DMHMZBDcDIIJHbjqRjPYfWko63Y00z6/8LHHhHRv+vKH/wBAFFJ4VP8AxSGi/wDXjD/6AKKVhmyeeK4X4gPaJZxNPdaKk5hlCR6spZShXDNGoIO/O0Z5wCR3ruTUMkEcpBlhRyMgFlB6+me3+FIDzm01WKDwjqY0660I6sxjCLo6bsqzKq7lcEs25mAyMcjjNdVa+GDa3UNx/bN+7wjaoaK2CkZychYRjJAyRg8DBGTmxr+oWvh/RrrUPKhWSNcRqUwZJDgKvA5ySBx+lYll4xln19tNa3iukS6NrLLYb5RCwgjk3OQCoUyNJGCxU5C4BwxUAsz+INNHiK1laSXZDBcRSN9mkIVi8IAPBHO1uc9jWD4ws7nxHruktYWKXcUVpLIifaxA7hiAcq0TgKNuMtjJOB05mvfiPeW9os0eiXCPmfdFdbYnUptIBXcQMhhk5JB42knFXvEHjG90SeD/AIlVrIl1GskLyXbBnxtLqFWIkAbsAnjJGcDOADH0nT9Ts/C/iGwWKG2ME0kzAyrPMFMOSuAqqrEgEEDGGGMkGrmgXf8AxWN2Uvd9i8MH2WEaaYwTiQkKxOAwG3JwASRwK6DSL/Vdb0gXiW9lp7y7TDIzm7SaIjIb/lmwzn+LBHORTdL1W/urm9uLm8sJdJtQ0ZuIrZk8yRSd5UmRgVUgqTjO4MO2SAcppqX9xLqx+x2oit7htNubNYSy29uAHjdMg+Y6iRt6g5bcCMYVTPql3ouneLtPvBrVtFHIV862lkKlWW1nCyEEgKCrKuABklT1AB07Lxrd3Oo/Zz4W1lEMUL7oo42UF2cFiS4JQ7cg4BxuJAyKZr/iS507W5LRNL0aYKokaS71SOB2RQCzbWQ7dpYHkngg8Z4AM6xt/D+o+AI7bUNQtr2W9womhUOyXBiXCxqcncqqMKOuORyaW30W2+z6uslhDB4jv7GWGKCOAW64EZAMRwQCxO4kkld20k7TnQuPFFzbabY3VtpWls8yySuh1GMLGq5LbWC8/KBkkAAY3FRk1Zt/GCzzX1u+nzh7ZJpobjaBbSxq+ziQFsckgkheATgAZoA4PxFoup3On31zcx29stjb3Ulwb++mlVDJHEERZUKlnAjJIOQodRgk8XLXQ7mPR9Yu9Utmt7WHS4CG1KCF42VTcl1jCAEACQEMxDgsM5Bwels/F2o3Wp3Fpe6BZR20MyRzOmpLOULKDgosZJOSABnJycDg47XaGDDhs5BGAe/P/wBegDL8LQrB4X0uOONY0FnEdirtAJUE4Hbkk9O9bVNUYGMYGOAOgp1ABXAfF0BvBaggHN3GOfxrvq4L4uf8idH/ANfkX9a0o/GjOr8DD4b6Vp134FsJp9PtZZGMuXeFWJAkbAyRnjoPpXW/2FpH/QLsv/Adf8K574Xf8k9036y/+jWrpri+it5fKcEnAPT1PH8jSqyam9QpRvFaEf8AYWkf9Auy/wDAdP8ACj+wtI/6Bdl/4Dr/AIUf2nEf/wBZ/wAKUajCSMD+f+FZe08zTk8hP7D0j/oF2X/fhP8ACj+wtI/6Bdl/4Dr/AIU/+0Iz/wDXz/hS/bUPTH6/4Ue0XcOTyI/7D0j/AKBdl/34T/Cj+wtJ/wCgXZf+A6f4VKL1Mnp+Of8AClF4nt+Gf8KPaLuHJ5EP9haT/wBAuy/8B0/wo/sLSf8AoF2X/gOn+FT/AGtO5Gfof8KUXSHv+h/wo9ou4cnkVv7C0j/oF2X/AIDr/hR/YWkf9Auy/wDAdf8ACrX2hPUfkf8ACl89f8g/4Ue0XcORdir/AGHpH/QLsv8AwHT/AAo/sPSP+gXZf9+E/wAKtecp/wAn/Cl81fX+dHtF3FyeRU/sPSP+gXZf+A6f4Un9h6R/0C7L/wAB1/wq75q9zS+avrQqnmHL5FEaJpKsGXTLIEcgiBcj6cVfAIPek8xT0P6Ub19f0oc0+o0rbD+oyaQ9KAQRkdKD0NO90B5L8VDMmpxzQQKzRWgaSQTbSkZZgTg8ZJIAPrmq+i+Dll8LR2t/eXsEFyVllSFlURtwQoyu4twOQcjtzTfiWk1/8RdD0pXc29xDGZY1+7gSOST3wAv+SRXZtdKsFt5g84xuzOh44PAGSACQPevKzPF+ySpqXK9wXO/id0Yq+FNHgVbjy1ulc4Vp5pJGOBg5BIHT1rm/N07w3r+u61bSW9ndtZxW9uzINkTE5LAHIGcAEep967iafEEqhUWJpDITnlSTyAcEDjAryzwpHD8RPEevaZOzQQTwh0lO1wVjlAGEwMf72c8c1xZVKVavKak2rDt5FSTXPEMWh2sChHF8nnLNNEkkzO4+baSCFBx0A4FU9O1i58C3WnXum6leKJ0EN1ZTqGaIk8sCVwVyCQOD71uaj4B8W6C9jYC7t7rToZJDaXMMLsys38D4GUBPQ8qCOSK6Xwv4SWzhstQ8Y3dhGsQkki0ycoBBIxGGdsnexCgjONvIAJJx70YtPQmHMr82ty9pepNp/jHVdESELCX+0wsF2rIHAYjIAAPJIHvikkuZ9TuLu2lAvAJXU4G1IAoyqkjkuTngZ24yeDXFeOvEli/xHXVdKvopFghRRJBKWVpVzwMHHQbSRngj0rWtPiDbXWnW9xZ6ZdGQZLQxR5KMCQcEZBzg89ea7KU07qRnOm4u6W51EunW2uWq29/NeTxsMpHOiRuTjhiVG7OPmAJ4yAeQa8k1ewuEvX0bUFMM9lIZBIiYNzEWwswPTJAAIHBINbd14/1B75orWwjQiISIXlJDAEgrgAAEH3rI1yTWL24SfVbVoLnygNqg4MZzgjJ+hHbj3GXWUXH3WEY1IrmSJbm203Sre3Omak95KdysXh2shzkgnGCCSRjr713HgHxYoubW1fU4DueQXImcIU5G0cn5u+Mc+tcL4dtLO7160sNee4gsLsGIMjY+cngqT90Hpkc9q9W1fwd4Q0DRXW30m2M23zMMA87gYDMGJJyAQeMdPWsPZcsldmkq1TlvI9DhmjmiSSN1dGGVZTkEex71KMGvNPh7qx0/ULzw7eXG7y5P9GZ2+8MYAGexAzx3OOtelAg9M/lTnFxdhQkpRuh3U0enPeikPUfWpKPhOS0nv9bltbSCSeeWdlSONcsxLHgAda7nTtE8d6VohsG8O3YsIboXj74jvVgoDEAEE4Cg8jjn1OcLw5rTeHfGB1KJljlSaQK7dBk4wfQHpnPGT1r1vXvGKXmkG70e7kOqXxSymsi5b7L5isfMHoBtYn1O04FUloFu5hfb9RvfD9xd6VJJOuBchirsFKuNyttY/Lk4x6EZyK5Z/Dt7rOq2mp61DfC2vrhY3uLaAHcxIGFUAYJHIA55HWvSfDtsui2N3Ba3KLFaW5kllUALuU+Zng9AFwCMnk5qr4C+IL6pFdxTWLyRgia4gdy+4E8PEcA7lIHBJIxkEkYotqCM3w54c/s1Nb0/UPMKaiJLeVE2qY4oyQDnJAIJztGScYJrxq5h8iaWIMG2Oybx0bB6j9DXuOpaXYaRoGtw6DezXMI0+a5QySAvGZThlJ6kgA9eTj3yfDgilAM44yMdaJILnqHwMmCeIr+AgEPHG5B9mK8Dvw/617ZZ2EK+ML0FQRJHETnuCpUjGMDkA/hXz98IJoofH8EE0kiG6hkhjMef9ZgEZ9uD14r3KPVbFL7WJ5NWlik0cKL65EQ242l8KAMHbkA8Entmk9rBofL2rw/Z9c1CH/nndSrj6OR179Kp96uavcw32tX95ArrDcXMksYYc7WYkZ98H6VT2nsR+dNXsB1fgCUDxEbY4Xz4WHmjJZMDdlc8EnA612002t2lpE88YmjZjB9rmjGJX7Ywc5wMZ6bs1514OuBaeLtLlkICGbYc9MMCuP1HFfQPiW0E3hSyHlgGCWNiAMjcCVPtngkj396mT0sJtrY8a+JJ1P8AtuwXU1jSVbIJHChBESB2IBYfeJJ3Z7ZxXR/BnTEjGt+IZIHka2h+z25C5+Ygs5UdyFCj/gRo+OEGy68P3ODmS3lQnbgHBHT2AIrlfAo8RvqDJoOpx2IDBnNxIVhZj0BGDknAHQY7kDmrgmwv1Z7H4XvLr+wY73WomtriUnzxMpTbJnBGD93HXFcn8VL9ILGFLW5HmSSDLRSAsABk5xyAeK7e0n8TXNpLY+ILawneTcrNbBtsqnBwc8ggZBPH1ry/xz4bZ5rV9MtVgt1ViyYYkvn15ycdBkH8a1Sg1Z7mT53K8X7pxdvrusWjbodUu1OcgGTeOORwR61X1TUbvVrya+v52uLqRcPIwAJAGAMDjGAKZeWdzp8/k3cDQSFQ4VsjcD0I9uo46EEHBBqsxPlvkYG0/wAjUvQ20tdH2p4UB/4Q/ReP+XGH/wBAFFL4U/5FDRf+vGH/ANAFFZAa+R6H8qTcCD2PvxXPeL/EbeG9Dku4LSW8u2Oy3t4kZtze+0HAHU/SvIj8SPiOWLDTpVy2Qo0xyFB6AHGT+NVGDlsRKai7HsninTbjV/Dl5ZWpj+0ShdnmNhR8wJycHAwD2P0qDV9P1YX0Nzos9vGLm5hGoxzD78SkbinUByo2HIwQQQQVBryP/hY3xI/6B8v/AIK3/wAKP+FjfEj/AKB83/grf/Cq9jIn2yOsufBGpzafAseiaaksdwjlftrSSlfOEjZlZPmG0FMMDneTnjB1vEPhHU9Zt1+wz21o6rEiJJNI0aoI2VlAXAyGKkHAJAIOOMee/wDCxviOMY06XAPT+y3/AMKQfEb4kY/5B8xPc/2W/P6UexkHtket+FdN1TRtHmt7+RLiZZC0QWYspARAQCRlQXDkLyFBAycU3wvpd9o3hKKxu4YHvFknkMKy5Ul5nkVdxUdmAJx68HrXk/8Awsb4j/8AQPm/DS3/AMKT/hY3xI/58Js/9gt/8KfsZB7ZHoEGi6pDrr6mfDqBnEWF/tuQ7WV5CWI24IIkGARjgjAzz0dhoyR3epXN3DayNdXYnjygZlARVGTjkjaSPQEDJrxz/hY3xI/6B83vjS3/AMKP+FjfEjP/AB4TYx/0Cn6/lS9jIPbI9Z17w5LqyRxWhsrVIkkdD5WWMxHyg4IGzIBYclsAcYzVay8MXJm1B7v7On9qIDceQx3QspGFQ4AZTyTkZyT1BAHmH/Cx/iR/0D5v/BW/+FJ/wsb4kf8AQPm/8Fb/AOFHsZB7ZHosXgDfr9zqN1q+oOwkDw/6RxgqocFAAACUBAHAwMAYxXboMf8A668E/wCFjfEj/oHzf+Ct/wDCk/4WN8SP+gfN/wCCt/8ACj2Mg9tE9/zxRkV4B/wsb4kf9A+b/wAFb/4Uf8LG+JH/AED5v/BW/wDhR7GQe2R7/wAVwXxb/wCRNT2vI/x6157/AMLH+JHewm/8Fb/4VWvNf8c+LkTSr7Trhkd9yBbExfMOmWI4GCaqnScZKTInU5otI9X+F3/JPdO/3punP/LVq0tZJF//ANsl/wDQmp3hLRn0DwzZabK++WJSzkdAzEsQPYEkD6VHrZAvwPWJf/QmrmxEk7tHTh01ZMpK4x3p6uMjANQqwxT1bnpXHzHW1cn3k9zUqytkY7VWBBqVTRzE8pP5pJ704Se9V889KepyR/8ArNK4WLCyVIHqqCThVHzE4AAyc/T+tZR8U6SmsyaU10FniIVnP3Nx/hz2Psaa12QuXU6LzOKXzR34x146flWRf61pujrE2pX9varKSFaWQAEjqMjIrD8SeNn0i3Js9NnuWYDyrl8C3JIByGzyOcdKai20hcvU668v7bT7Zri7lWGFSAXfOAT0HqfwzVe08Q6XfXos7W8WacrvKoCcL6k9APxzXg/iHxXe+J5oxe7IZIFIigjUqpB6nBOc+54PasPfdKgCFkQAkbGK5yenHX8TXWsJpuZuSW59UBsDJyB6kGnbgBzn8uteDeEvHd/pt9As0oltCFjkErFiqnuCScEEDjngnjuPXbPWy1oZ7uNURpAsMkOWWUEZBHGQfXNc1SDpu0ilG6ujeBoqJZFJZQwJUEkYOePY07fjggg9/apUkyLFlCMUp6UyI5XOOlP6AmuqHwkvc8j+Id4dL+ImnajaWEt5eQ6Yyskakko0oUc9Bjcx57A1gSeOtZk2m10doyJFVllbayg/eJHGMDP5V2fjyC+1DxJbWFhIIn+yiZ3lkMcYAZh1HLNycD8a8/1CK7hleK9iK3EagnBJDDIwwPUgng1X9l4XF1E6yuznq1JwV0T2+peK/FRvLaze1SGOMrI8coAywIClyMqSM4GCfQd6ytD8E+INAgtrv/hIbHSLhtyRiMSyyqCeQVVeB04PXrWt8OJbiR/Edta2C6gZboefE7AgoB8rYOMkE4znNdzBpPnzTi4u20eSKIA2NtIAFPUEE55Ix374qIYajh24U1ZG9Oo9+6Ocg8L6nNcudT8X3mobE23ixTYEIyMFAOWBB9iM4IrldO8OWjeLtU03xHBHqVtZ8xLA5jMp3ZDsc5AALcDAJJ6Ac+mXCww6Fp129i0cZLRzQW6jdIc4VmZRkdMn1JrzRdT2/EmWztLKdYpJFVvMbBTegwMk5IJHGaubn7OXKRU+Ftbndm18DWNsZ9M8PWgvd6gpcRliU3DcRknoAcH1xXoOiXmn3mnK2nJHFGDho40C7D3BAHWuI020ubdpLW6ikWRWDGIRh3KMCpIPIAyBxnsfWllu9R069F/BJtCqA8cjKC3OSCoP1568151PEVPimjkhiJ7z2OK+JemRad8QL+7EbKb62ikjbqCQCrAD1yB+Jq3FBNPY2S3TSSXE1sBbPKpYRYH3OATggjgjn2rW+J97/afhzTNa06KATLMYJVuoiQFYZxnHXIGCPWvPNE8Y3tnp8cTLHNbSw4CMxUxnkYUjkbckD0GM9K9qNN4mioxOtVpw1jszYWw1HxLElm9uLW0McflvI5BVGXcrxrjJGQTnOQQQQCCB6Bo+pf8ACU+DfPxJ/bGmsba4ViAzFeSD6grlh054ryC68U61P9mhjwZbcK0dyiksWUMpfJ4BKsdw6EjdjJJJ4b8a3Pg3V0njs5ruJo910gyS6Ak5BwQCrc7j2OKz+runHm7Gac5t82x6Dq1jK+lpqVirpc6SRKxcgF4yc5Bz1VjnBxkEjsM+u6ZeJe6dbXCSJIHjBLIcgnHP614Fq3jK68YKSIYksriMpHDBwdxII3HqSDgEdK9N+Gd20mmzW8ilJI3wVPVSMAj+v41jWxK5o03qdtPL6kKDrtWR32cGgnkcUmc9uKCfy71RifHk+iZubnfbyLmV2JGAerDIPbr1/StRdSh0/VraTcQRGheIxtkMBgAkAkrjJGScA16P4t1+XR9fk0TRtKsbm6htluZfOQuz56rGgA3EDDHJPB6VyFzHfXjp4h0yzvbie4VlultkZYYZCoUYUcjjJIPc11J6JxQTgpRcblqbWrW58N6tbWjpA1zEYREsLqSGYKxywA4UsOCeSB3JGJ4S06eW/ktdJeXdKx8xreaNMkAgISxGBkntXf8AhmW4vdUtEO5lWwkZ1uFLBZC2SCp4ySBg9q7Cx060vZgZLbT7iGSLKyJCMqwzuVgcg4xgGlOp1krCoUo0o2R49Lo1/qng+5RMB7e4CTwPcRBsL1Y/MS3XsTn0Nco3h+dgAkJyeAQuf5V9OP4fsmYn7HbAkkkmJc9c9ccVEdCtU+7DEoAIwABUqpAtxVzxz4WeGni8ZpfXEWBbQsysx2jcxwCCeOBXU32kTx+D/HKjm51G7nZFLANIMjAAPJ+VTgAeuK6q60mJ5Ft/skX2R2UXcVzbSkSIOwCqQcntnmprXRtPNzK1xBA9tCojsitg4eFcYK5K/KM9AOv4VEpK90TY+cv+EVvgOLRgCTgkEZH4gfl2ph8L3oHNmx/Ef419PpoViVBEJwTkExlc/gQKkPh6zIz5WfwFae1gugJHy9B4cvbe6huBYO4hkVygPJAIJGR0PHFe3axcWCCxha2vZoNQkIVA2FgXAJZlzjIyBnkkgnjjPUahollaWM05gBKAY4yck4HTms27iQW9qXC+aj7WOc7QFyxz2POOccCs5yhLVCZ5j8UbY3l9YabbWs7myUySTOxYAyBSqoc9AAc8cHGM1neE9Ney05kkiMZaQuxYYwSMDrXtx0Cxv41u3RXEqgh0IKkZwCD3FZd78P8ASbqdZ1nvbWYDAe3mK5+o6GqhOEV5k2ZJokhu9OQSurzRjZKHbBOD8pHv6+tF7aoXDEAgkDkjJOeCT2wcVLZ+GTpystvrM5DDBMkSsfxxgVFdaHdM2Y9XYkn/AJ90AH60udN3RUYpKyPLfiwi6hp+nSsC1zbzMhbbjKuAxBP+8Ccdsn1ryuS0kERPHQ+3avo6+8EPfqBd30kg3bsCNRz2/Ss64+HdqUIG45GD8o6UOcXuSk1seqeFOPB+ig5/48Yf/QBRVzSoRa6RZ246RQIg49ABRWViy3jBzk/nS4I70E8HHXFcde+Olsrye2+wlzFK0efMxkAkZ6H0qowlJ2iROpGCvI7HPvRn3rgW+Jajj+yzn087/wCtUbfFAD/mEN/3/wD/ALGtfqtV7IxeJpLqehUV52Pij/1CG/7/AP8A9jSn4oYGf7IPP/Tf/wCxp/VK3YX1yj3PQqWvO/8AhaPOBpBPGQBPkn/x2lHxRUqD/ZLc/wDTb/7Gj6nV7C+u0O56HRzXnp+J+DgaSSf+u/8A9jSJ8UCzqv8AY7Ek44n/APsaTwtVK9gWMot2ueh0V5+3xM2Rl20hgASD+/8A/sahf4p7Sf8AiTtx/wBN/wD7GojRnJ2S1NJV4RV2z0aivND8WcZzo5/8CP8A7Gl/4Wzxn+xz/wCBH/2Na/Uq38pn9dodz0qivMD8XsEj+xGP0uP/ALGo5PjCUQsNDPHHNzjnt/D9aTwlZbxKWKovZnqf1pNvfOKraddi/wBNtbwKUFxCku087dyg4/WrePXNc77HQtdRoGBgcDtgdKwNbXN+CB0iX+bV0Nc9rX/H/jOP3S/+hNWGIdoGtL4kZwQDg4zS7SBwaQDj72acF75rg5zrsKoIGSfyqTOO+ajAI44qQAnuKXOKwoB71W1PVLbRtMuNQvX2wQruYAjLHsoHcmk1C/t9J06e/vHZbaBd0hUEnGccAdTk15B4w8Xr4mgsxDbSW/2eR2dC24MpA2n0z+eK6MPTlVkrbGdSSijS1P4havq9jNFbI+nwyNlWtyBMF7A+nviudF+HuFm1a9kvGOADuCuijjJ4wT6E5z61zEs8onLHcjg5yCQRWtZX9rPYm21JWdBICkqEK8QOcncQSwOB8pyOuAK9aVKNONkc9Oo5Mv6jHqNsyFNRleCZN0BuCrKyk4AAwSrAkAjrwSOMVsaT48u9JC6NqqrHbgZE8MKo4DAnIUYBA6EYIOCMdqybqHTzJpOkzh2ZTIskinYVZyAsgAzxt2nnkcgYPNULe9S58NOjrbyah5LRxl1DBYwQVCk8A5DEHHQ4OetYSUZxV0bJtPc0NVnvrbybieC1e3uiWMlvCjLIQcEFsZDDjAyOOgqSDUdCtxDMmirPCxIlMs7bgQP4SCMc1d8PWTan4JvtOKq9+txGbOMvtO4jDDJ6g+/Q1zun21smppZXyTrG0vkyQggOjZwcHGMgg89DxxVU5KSae6JmpJ3WxoQaJZatdGPQ5pxeMwaO2umUCReSyhsA5AGRnrg85xV/RvFuraKslt9rnAjVoxbyYYRHBGQCCQR1znHSszRxBba7phs5ZDdG9MKoF8wEKcKwB5OTkEY6ZweK0729udQsNaXVplu30+NRFMIlBEwlCrlgATwW4PUgZBAwYnKN7PVFRWlz0jwr4yOvqsTWzJeQxFmuiBsJ98YIz0HqcV3cbF1ycAhiGA7Eev1wCPrXz94Z1HVLeSL7DFPNG8qLcQoisXJYEDLDgkgAc4z2ArZu/Heo6T4q1SawuopraW5O8ImV4IUAZPUAAEjgkHArklQftGo7DcbpNHucH+rqXsa5fwJ4hk8SeG1vZdnnLK8chUYGQcjj/dYZ9811Haummmo2ZhLexwfja6KatFbgBT9lMhbAJI3EYBPQ15vq8oeVEZmZIlCBQxOAWyQCT0+tbnxg8QXmkeItPghRXgltl3Fog3l5ZwWyQcYAH615nqXiNls2itNkly4BVVUsM+w53DHpwO+RXfhnCPvyOSq3J8iR2/wqE1tP4gmcSXTSvGytEhG3DMQVPTBGOOhwR716K2nQ67eRzXFxeWNzEgQkHasoJyCR6jge2K8Z8PeLfFGh3KXGg6FdTNOuxxPat5RAHAAUAjByQc9z1BxW7rHiz4qXNn9sk0NIxEPuwWUhAB6k5cnI+lc0lzJtnSvd2PSo4bvQtYez055J5boec3nkt5mAR8pJwADj0rx3xvqb6X8Srm61UCK4a3t5SQDwyHjhe5wDz71Zg8YeOtZV4NJu5XltoN7Sx28RJYcA5YHC5yM8Z9Kmh8L+Kb2wbV7uJ5rrcPObzAJS+ASRtGSBzwOME4A61nTV9VsZTrRT956nsTt4d1S2TWpbm2khuY1xJJdBUxjIGM44zyOuayrvxb4J0rPl3FhPKpBK2UX2hh6Z25x+deZ+HfhvqUVvd3UVlDKBMWJkjKseASqhuSPX6kVS8K+H7Kfxy2lX0qwwXVys6pG3llgATtGOeW4Iz0p+z3djOFWMpWSNX4gfE7RNZ02HT7S21WOdZVZTcQGNNqnJIUHJOfauC0DQPEOqjydO0fUHjd2bzPs5CqCTg7iMdCDgV9G3Nrp2mXSWmk2MNvc7SWmEQd1BzwCcnr1APFWpTe2dmZzLISMtkt5nGckkEdADjjHTjFYSxcqTUYI6IJSlZHgvg7wxf63req6fczSWzWrxRyrIrbkJU5GB0JIJyeMivRdL8JaPbalcf2fAJpVhMRvXYtvkDAso5wV4GeMZ4rNutR87xnfTxSC0fUbOM3DROFUsnysCwzkcEgnnGRmuogv7KxsVttMkE0sce0I0TbWJOcbhjAz3wT9auri6nuRim09xOnUu7aNHn/ibTX0bxBHshjt1miWZFjGFDAjJA9cgE+2PWur8E3Tw+MSjNg3QZ2x0bIycfiB+dYfjy9mvDplzdLHC4d4kijbIYkA5OeQeOB7D3zo/D60ub/xNDebCptoT5rspCsWOABnvgE8V59aMpVlKB9Yqilln774krHsq9T9KXk/gaQYBx6UHqPrXqHyp4j4u1G5g8YvcCAtFZanBJFeAqGiWS3CGMEjOCVJPbke9T6TBJbWt3NpNq0lwUlaQIFUyM2NoIJwTkkZ7DHrWJ4xvtZ1HyY7XQppP+JglzdzRsjLKqIFVVG7j7zEggnODkDisLUr2/wAbG8P6skDYVUk8o5BIOCQB1IHbsBW/NYzhdLQ9AXwxqyXtstqs8cLRYm83HyMME8g8nOR+Na/hYpY3tjpqAZQuHIOdxGck/wAsVwllrOvB/wB54f1RgRyUeAYJ6YyCK1vBN7r6a9c3XiGCOytIVItogoLSsxIGSpOABnOAOfQcVE3KSszVSl1PXQ6gAHB/CpA8Z52j8q50a1bO2PNGfoRUy6pCeBKv4kVze8guzfV1AwCw/wA+pyaduUkZz065OfpkVjx6lBkZmU/jVganbYAMin8aXMwsaBYDJCgk8UnmFTwmRnsao/b7Y4zKOfeopJrZzkynPbDYxU8zvqIr69qKG1a2iljF0MERNKIyw5HDHAH59q4q80HT7ezggsYtPS2vpQ2pxreggsTgs3zHIOCOCOc5ruCYApAnIBOSpOQf8+1J5iAgqYSwzggEEDoeQc8jj8Oxya1TSRL3J9GTS7HT7fTrBrURwqQkNvIG2gHIAAJOB0q+RGVBIH41jzXbs4CyFAODgg5HvnJp/wBtAGCyfh/+us5Sd7od0aLCI/wqagdIwSdin1yo/wAKqNejB+cfnUL3qnOWH51PO0LmRbcJjoAPQCoHCZ6AVVkvQASGHHTmq5ve5YY6kjtS52CZ2EWRBGBjGwUUlowazgb1Qfyore5ROf0ryDWEJ1q/OSM3Mo6/7Rr189Ca8m1hM6pekHJNxKR7Hca78EveZwY+Voow3hBOMAHOMGoHgIyCAxz/AAjkVsSRBrsEAYkZSB6ZAP6EEfhUUsQEkgA6sc/ga9WGp4tSVrmT5AJGB9a0bXS5J4A6ITzgtsDAHtkHinm1dlKxxq0jKSo3YyRjv+NXYLm7sbcrb2yOhIEjSylQD7AAnOa5ce5unaludOAcVVvVWhWlSFLOSGW1svMUq/8AqyjjB5AxjORnOapNIdTu5ltVttgY7UUBS3YBcDAxjJznOTUs2n3V3qIv728htoI7eQvHFGzBjsPQkAADIPI5NUbTTJrS8j006neFI7YSGTChpF3EbQACAoxnOckkjtXkrC4qWjep6yxeEim1bQfJBOs6NJAqowIJRSASOvJ5qaxt1N9CDgIW64z2qURuJHEk1xNjzNpmkJAwF6DHB5P51PYxMZ1I6h1x7AgZ/ma9ajCdPDuE3rY8etiKdTExnDbQp6oIEsWViD8x4BGSCQAB784qrcfZRIYw43g4CqCcHsCfp/KqGqTkXB80kRpNtRF6sVIY/kFNUtPE9+j3TsVjViuUGMEnJx6gA/rXzmHrTjPnvoj6qvQg6fL1ZeeIAkMOQeeMflTWjHQKce1ZmiSaje2gufPkaJpJCgIyAoJA/lW/5QMalgC2BkjqSQD09K+pw2NhXuo9D5PGYWphrOXUzXiA5wfxqpcJiNuMH1HXv/hWs8PBxmqN1FiJuOcHrXVJ3TMKc9T6G8P/APIt6X/16Rf+gCtKs7QOPDume1pF/wCgCtGvmXuz6mOyD2rm9ccjUVAGcxLn/vpq6T8a5fX5dmpqMf8ALFT/AOPNXLinam2b0VeaKIc5Hy07eewqH7Rz0pftGT0NeVzHc0ycMfTFP3kVWNzgcjj3NOW6HUYx65pOQuVs5f4nahNY+DHaFioluEjkIOCVOSR+OK8Em1GUyHG5TjBAOAPYenGD+Jr6F8Y6IfFeifYoZxHPG/mxA42uwBAViegwSc9sV876nZzWGo3NrcoUnhco6ZyAQcHBPUH1r2cvqx5Gr6nFiYS5r20LsEouY9rH94ASCT1+tadpLJcaW1nEoaYTCUgjBAVcYBHPfP4VzUOUIYEg5GAMkn8K7nwq1ul4Tf2koeQHN2ynbbRBCXfaOpAIJPTB4yeK6cRWShruRh6bcvIj8UqqR6Zq6MfMvoisyFQjeYoAJ4z94YGcA4NYV1dBEheONY5mhxIRkg4JAO3qvGOD/Wl1vVZNU1mW4USi2Mh+zxyAjy0PACg8AAAHHaqywTXOoJFCF3yHdukIXHPJYngAdT7VFKVqd5MuavKyPRPAxWDw1qdzJC0c5hkSC4OGAK9MZ5VgTwQRkHJ5xXHxB0VrsSM04JkkkcE5JIGTnJ79SevTmtC81VLC1Ww06V2t7e3AmQHCTXRJDyAnkoAABnghc45qtoV26fbIjDNMJbZowFUkg5GCfr0z2rKnePPUfU1l71oot3Uv2jR5NSu1FvfW88ccFwnyiYEkspAwTtChgw6dDywruxoGo6n4EkjaOG51C6RMDAEqKWDK0h4yRzjOSQw7is/UtOPiXStPvrLSbm2uoLkxwq2BGSQu5mJwFACKcYySc9jXX6XDbeFtGudU1FoY3QL5k0LNIzDIOSpxlieNo7ZI6VwV8YnZQfvGqhyptnK6PazeC/DV9r07W0Oss6w28MrDdGpxnKkgZIGQeelcDZM67QjGUEDLEZPXIyOfpxnp7mofEuoSar4kvdTRJI4J5WaFXYkqucAEk9ev0yBWr4ItJNQ11bOFjHLLGwiYjIDBSVJ9gQK9CCdOnKpN6swvzTsj374eWdvZeELcW9vJAJWaR0lXBLZxnHYEAY9Rg966vt3rG8NW1/Z6NDFqcqS3mP3joSVJAA4J+lbPbHtSotuCZlO3M7HD+LEluNXjt1igDPakxyS5K5yQykAdgQRnvmud+FVhp9hea9LPa+XqayqXmmVQSCp5Uc7QTnIzWz4yS4m8SrBCsJQWKufOJVSd7DAI5ziuX8HyRt4q13RnXdPJp6z/ACAiJgjAEAnknD46dzXQ37p59OX+0NBqXxP8WfbLq3sdFiURM6J5KNOGOBghgAGI5bIGOxA7+l6Bql9qGjWtzq1otleTsQYEYsBgnHOAQSMEg5A6VgaBqRtNGhsDGji0DW6Iy5KbSQAQeOmPwNWfDk88/iO/aWR2jjChQWO1WKAnA6DJaskmtWenNxkrJWseZ2OnzaR4s1mzid7hL+7dxaQ5UBC7AIexIBBHYYOMZrqL3wnf6bpKCS8jit/NeW4mZiFjGFCblHLNjdnGOSO2aw9Xvp9J+J91NDaSLLFLlZnkUoRtB2hRzggnPpknrXV6n4xttVsIbO8t5be3uYCZZo3DGI7iAwH8SgjJ7nI44rphzWSWx4mIjT5pc+j6FPSvFb2Gn3kFtayGC3gMsbzSF5GO5VZj74YnA6AYrhdZjPhnxxoWo3kXnhDG6zKVYgeaCX6cHaTx2rttK8K6o11cxiKJ4JbSWNbkSjynLABGBHJ5BJHbiuE+KvhzVtLhsZmj2RyziBZI5NwclBjjgjlTgdPWnU5LPUMIqjnFzR7YjI/iK4im2oxfCncQx4GADnOCBngdzzWpcSRXFo7lvLSAEujKDgYOQQDjGPSuQvrZfE/hvTdfsru3huTHG05uJNiORgMpIPyMDkAgH0ri9V8Z3USvaXt9PPGmPN+yMLjaQFBYFcKwyGIBIOGAIBBrKMIS1TPQh+7fvdynrn2y1vtN1SC0WSyW+aC4QuVBAUY5JxgFjwD2HfNdANRsIs/atRt4Y4lDPLI+AFJwCCRknI6AH61yfiPxhD4o0qy0zR7Upp8LbhJKdzySMCC0h/hOCWOM5JFZmrW1heWyG7WRUt48JdE5kQBeoHU9M4NbUlOMGoI6qidRuSVifxb4ih18f2ZpSzGBZBIZ5VUPLIAQCgH3RyepyRW98Nbt4bvTbW4vLiWc3BADsSWXBxk+gwBjpXCaMiGKMhws4ZDGxG3BBOSfQkEHnuBXqHwv8Pi71GDV/MBghZ9kZwSGHHX8c4rmkm9XuVRxK5nGW1j2gUEZ+ooHX1pcD0oMCgujaYvTTrQc5/1S9e/annSdOZdpsLUj0MSkfyq7xSfQUXApLpGmooVdPtQB0AiXH8qUaTpw5FhbZ/65D/CrlH50XAq/2ZY/8+Vv/wB+x/hR/Z1j2s7cf9sx/hVr8KMe1AFYWFmOlrBn/rmKX7Fa/wDPtD/3wKsYHpR+FAEH2K2/594v++BR9jt/+feL/vgVP9BR70WAg+x2/wDz7xf98Cj7HbH/AJd4v++RU9HSgCD7HbdreL/vgUfY7b/nhF/3yKsc0n4UrICD7Hbd7eL/AL4FH2O2/wCfeL/vgVPR3osgsVzY2p620R/4AKT7BaH/AJdoun9wVZoosuwWGqoRQqgBR0GKKdzRTsAw9a8w1BAdVvMqf+PiTkf75r085wcda8b1zxLaad4m1C2ug23z2KsvAAyQSSeMZyD78V14SahNtnn5hTlUglE0FtysdtLg4BMbEjoVOVP4hm/IUSWu+5YE4AfOfbIP9KzJvFNlFI9vEk0zACWQkbdiqMhiDyRtYgEcGs+48bxW96waweS1MqATgHDKyg5HoRkcfWulYqMW0efLCTlFM6aztI45GNwQAN5yTjLYIQD8So+pqxGjfZ9oUMkkkal89CQR+uM/jTL+5gNp5sE6FmuYJFAIYgghgSB0G4qM+uBUa3IiVFLoEMq+TEhyzESZAA/65ECuSpiYKd7nXTw1RwtYrXtoDouoYIAa2LA+pCkf0/Wo0j3+JyTkbtNjkIx6uT/WrWpalb2mnC2mhlLXkE8KybflY4YjPcgqcHH41j22v6cPG9nG1yoSfS4oN7HgS7iQD9QQR9RWsMTGTTOWWEnGEo27/oS6xJNpTrJJaNNBNM8SSRyqCHlAVAQRwMqea1bS2dGLPEY3MoJRipKgAAFsHgEg/pVbxZ5FzYaV5cqSgavbqTGwYhgxBU+hHcdRW9KIVuEjllijLsQodwpYjqME849q2deOt2ckcPJKOmp5p4hsmS/MVtEZZpZ2jtwTw5dtp+nAIz6E1a11YvD/AIOmjDoZI4SoforStgZGO2SQPTFbkdps8SNcajGtm8QK2sM5Cu56b17EdACDnJOcVPq2nWs9o6zxwuFABSXGCR254z3HuBXj4ej+4bb1bPpK+K/2mMbaJfiZdjpUOm6NFYKMGOFUJIwSSASR+JNEsJDEFehwPwqxYy217DHfJfJOAzFnRsqrk52k9CRnBI7ipp/KC43IDnkkgAk12ZbKFBNSlqzhzRTxE04xdkZDw8EYrPu0HlEbeQDW5Mm0ZA46ZA4J7D61l3ZBjGSeQcY7163tOp5UKLUj3LQhjQNO/wCvWL/0EVoVn6J/yA9PHcW0X/oIrQFeE92fTx2Qlcj4lONVT/riv/oTV11ed+OL422upGO9tG3/AI9IK4sbd0nY6cNrUSImuEi+ZmGOvNUrrW4bVSWZcAZJJ4Hb+tc7ealO6nYCuTyc1hzzzSxursWYq3OTk8HAFeTGm3uz1XFLc6e7193yEcbSARj0NV11twu0ucgZPNc/A5CqSSSVHOc9qtpGJW5IAIwD6U5RUdGVFLoXrjxNDZxh7m4jjRvlG9sAnrj9K868V6raXXizfIm9ysQllLAoxODuPsAQPwp3iqZ7PxTB5ieekNr5qRMu5QxBzkHqMjmuIeVncu7ZJ/zivTwlBRSmnujzsRWu+W2x6Nr/AIebw94ouWs2S9is1SWRY1JMYZQSWUc7MEEE4HTmnS+N9RFvLaw/ZZhJKpa8RMmNVKsqgdAMgZ4PU9atfA+9c+Lr6OTMxk02RCsnzb1DJhcE4xjNcl4k0210rVPtOjXcc1sWYhY8hoWGSVZTzwAfwBp8kJz9nU1aM1OUY80djoPF2tW2v2umJHJFdXgUvcTQxhTk4ypAAzk56AGsFvOJEBDKQCGBXByDXd+E/hs2uaLD4ltNRhhv3WRRbyRb4S20qMnPAPfggdMGq2u+DdT0LwpHrhdJNUsJXtdRj3CSN1wuwqDg8BgDj61NCpSgnSg72Y5vmfM9DmrHTLm5nit5YZvJkIA8tePQf0r1XwVZ3GjPOt1YiG28spJdySKORyBgc+g+tUvBOpTeItIW4sNIGy3cR3LJMFCNjOQpBLZ6jBrsBBG6ss6rIGA3Ky/e9yOp9K8bH42u26co2R20qcLXi9S/Y6lFqGntdRxsQ7GPbIu4sAevQ5BAzz6CuZ1QJqS61a6zpkkmn5WSG6tgWkLL90AY4PJGRzya6JZFRBDAvlwqAAi8AD6VJ58oKkMQBgYA5PtXm0arpy5kW6aaaPB08MeI7pVlXRbx1658puDgEg+4rr/h9balYXVybfRrtbuUosc7RfKi7sNktgL/AFr05rgTtskXagIBUAcDrSTaq5vUQErHggD1x3r1qmbSqQcZLQ51Qs7pHWWL74m5Bw2M88nA5/P/ABq2elZmitutW4AG849+BWmen4V7eElzUYs4KitJo848d+K9O0TxFaWmp2d4kEtuCNQhKmOMszKFkB5AyB83bdXL6Br9vZePZJZo5VsTC0DF48yKMg7sLnC5HOOw711fimCxuvHbRX1m12h0RgIfLEoJLtjEZ++3BwMZ4z2rkLLSYbDS3s49IBnnjIM/iq+WDEeMHECMW24HfHQ811RldWOfkip8yWpuXvjvwNcG4uLLXJBMp/elLKbDEDBP3eSMAkj0rb0vxr4OgtY3tNULxOS4k8hxvJABJyoPXj24FeTw+G9OtNNu7q2e81G4iUzC4sbQ21hBtySRJJgNnGAF5JIxmpPAFtpuo6fcXlykzzNcmNIySsUUbANvByAuTkE5GSDTtoac19iDxn4vsX8Z3d95QiUNGYCWO6SMDBJXGRkk49sZqSTxKk1pamPSntZEjCbri5XDtknIABIxuHHHUde3S/2D4WRbpv8AhHbd/KfEmYt7uT/EoJJI5656mrxtdEiEUDaVCsbKSA0S7YmAwVcn7rdM5x2pxqSSsjCtho1XeSOM034teKLS3/snT9MsYDbkRoot5JZXcnoACMk5zwKo+JpfiB4u1Kzt9Rtnd4WYxW8kAt1jOMl2UnPA7ngVqeC5YNF+KKX01uotZ4bkWxSQPiVUzgHoGKhgM9QQK6rVr+9udWutQWxwl5EUWNfmkjAAG5ucA4Hqazm3tbU2XuRT2PP9K8LTy3sUWsBw0Sebbi0UzLcN1BA6DaOScc1HqiQ2Gt28FrLJLaTxKyh02ujchlI7AEEfnXa27zXdwbVp3sfs6tIsm5SZmY4ADegAGR61xWp2nnapDLDNJ5lvmMyMciVAzHB7EAkgEelVQjaSTWpftITactTQit1CCR9lvbliN+3ClscqAOpx+fFWrqzZ9Fm22hjaOFrhZSSzOpBDq4GTgLtbpxk5q7YXUo0ZiLsRJaNIgSSQlW83DLmMkgkYccDsOlY99LNdyLY2Uc8l1qHyRIm0z3DAEFyQegGSOigAjJINevUk0mjrbSMuwKmBQsarEpAZ1zxwCWz1wOuTjkgV7H8HPtlx4XkvLlQltLMfsq7cHAADMfUEjj6GvNR4dmSfTdLeaVY9RRmmjtxlmUAEKFOSQTgN3B68CvoPSdPh0rTLext0VI4YwgCjA9/1yfxrxue7ZxKCS5urNHHNH60CjvTGFHbFHajtQAYo96WkoAWk60tFACd8UtJS96AEo7UetLxQAnbNLSd6XtQAneilo4oATvilpO1L3oAQUCiigBaKQ0UAIQMH0x0r508TT6jL4s1CSPRlult76ZR1O4CViCQTgDnnFfRZ6HHpxXj2o2DPreofvVBN3MxBUEjLsR3HYionVdNXQ1TjPSRzMdzezwNFc+HJkEkxmcRyMCHxglWzlcAA4HFS2017EbiKTSru4hM8ZilEeHUDIJ354I2jOc5/Ctp9OO4ym8kB3HKIgyDx2JPHHpRZTiKS4hLlh5v3BgbhhScDA7k/kRXDPHSTb6nRHBwat0JLRIYLie55t52IwbeYhVUkswBHJJJJ54zgdqZdWcc0sshJVL5hHcxlyBIpYkDjpjggjB4FOtVZ7y7RtuY1UKACBggjAGMAULdebpOlSkfNKYS2zGSSo5z2riliKknzXOqOHglaxJDp1zDJdgQo8MpEimRyZVIBHBPquBx6Vk2WjRzaho7zBHEtg4YgbSMEEYI545OevbtXWLOPLZwIwFUglzgAnjBJ756jtWVGs1oukM2z/RYfLuHjlUiIkA4OD0JYZPaksRVmtWJUqcL2W5m+KbK1E2iYRn83UUDPKSwIxuJweO2c1a1eexm0q5e8ggubaGNmHnRBgBwAAMZznFN8SEyal4ck3w7RqBOFlDZATG4gH7ueDjpmjWLa3vDp1kG2C5u0DhMbRGqtIxI9MoB+NP2k0opvzBQi+iOK1HwTHDYwyaZDNcXKRFZbU3GcMQCSuRzgjlcjPQV1HheDVbVZLrWZEeWOxayt7cDc8auQNsjnlsAdD07Gug+yRLZyMqrkAkHJDZ7HPbisgX6/bRaswIhUuzYIIzwMnvwc81axtRxaRl9Wg5XtqTxxmCOO3YIqRoEiCqFUKB0AHTnnn86qSnDFgT83JBPAqWSVRySSoABycceuazLu6xwAePurnr7g96xTbd7nRy3ViC6ikEEotbj7NNJysgQMR9QwIwe4GCfwrmrN9fl89tTv9ygZVIVXDgZGSQBgdfeuiuAXCKwJVjubBztJ6Dj8aozKYbVsYUgkkgdRzXZTxVRLluYvC0783KfQ+gHPhzSyeps4if8AvgVpCs7QDnw5ph7fZIv/AEAVo16i2ucL3sFeUfEdmXxTCAuQbOP898lerivCPjJq0lj43tYELgHTYnO045Mso/pUVYc8bGlCXLNNlRXl3HK5HpjpWXrc9zb6ZcuvnoUUFCGBGSQDkfQnHvisAeInIyDOQDz8/FVNV1xrnTZoiHySvBkz/EK41hmnex3yrpo61EldlZRIFEYUF2BBA749TVyBJVPIBJBOK5KPxCqRqNj5AwMOMYqYeJ0LKRCSQD1k9RjtWM8NNvQuNeKSbMn4hySx+JI5A/luLRRj+8CzAgfhXElTnn866XxK0urXKXMaszLGQyjJOASc/QAj865jmvSox5IKLPNrPmm2jpvB2ptpVxqjQyMlzPp0tvAVyGMjsoAGO+M496gv7O40qKMzJdW+oEOkplxgqwKkA9eQSCDxyaq6Pp11fXDi2Qboo/NZ2YKIlDD5wSR0NT61qF1e6hJJLNLOSNpd23FgGJwD2FJ/xNBr4NT3L4T6lFfeGbsWkTokVyoMYX5Q2xegHQEgnA9aw/iJfeZqz6fqJuIdFS48+6mjhLtHKbdFiAOQRkKQRnHUkV5Xp+uXOlwtFamILMm2QPbo4BxjIDA8471PK0yaNNJc6hBLNeMsjQ+aS6kE4Zhgg/Q8151PAOniZV76Poa+1Uo2setfCaWG40i9bT7Z4mDRvNEuWUyfMMqTyQVAOOxNcb4o8Y+KNK8Z6zZW2r3EUUN3KI7diGRVySAAwI4BHUfSuQsdTvdLEj2V4sLTcybXB3enGMDnPbvVJ5pmneWS6DSNks5ySxIweQOcjHWrp4GMcROtLVS7kzrNxSWjR1sXxT8XLsJv4ZNykjdaxnJB9gDVn/hbPikrGTJZgZwSLcc/Uf4YrhNuAD54OBkHBOPXtTtjAj53PfOwYH510PC0P5F9wlVqdz0qD4w6rGVjubC2kOfmZGKk/gQcVOnxYZ5FaSxkjKnKmNwc+xyK80VV3AtIcnk/KBn8quQxxOQAWYeobA/IVk8Bh27qNjaFao+p9RfC3xAPEvhu7v8AbIu29eMq+CQQiHjHbmu57V5d8CY/L8E32MYOpSEc5/5ZxD+Yr1HtXbTioRUY7HHNtybZ4r8TdVuNF+KGj3UBcwixRbqIDKyQmSRXX2JViAeucVvjwnDocE1pb2hnjabMuLfzZpE/gJIIJA5BPIz1GK0/Gfw40/xlepeTzTW9ykAgEsbkHZliRjp1PWqem+CPEOiR2trZa1Z3FnChVku7cl5MghgWBztI5x2NaR0MXdmf4m0GwutKm/tW5GmW8cRubHz5hvtJCBuj2A5YMBnHODnFcd4f02SK/uNMW3TbEMrvj24ZQAWGRgcHOMknvXp8Hg+5tLIRWtvosFyH+W6a2MrqvOMFsksMnknHt65mkfDO807Xf7Un1hLud9wlkkjbfLkYJYggE9OgGMU5NNWGk9jNuIhYOi2aW8VxKAJWkCK8j8EE5P3QQeOOgp13p5YxzxWo+1yxlLmRIwDMMAgdCDlt3TqCPSptV+GGq6lql3cnVLJo7hsgSRPujXAAAOT0AArrbfwvJFbwxG5XKIF+VCBwAOOevHXtz61hFNt32N6lOEYpwld9jwzX/JtdfTSSVGo3k0EkUckQMUW4FSXIALAAngela9rHdWYeGykmvIolVZpDII1U4wq85wCQeOw61s+KvgxrPiXxG+rf27Z2pCqkKRQOCiqOOc5zkkk+9X9O+FniSBpft3ieC4Vo9qqltsG7+8wH3j9a0Sad0zFxjJWkcta/YG1C4m8TokH2eLKQhiymM8kgj15BPbHFc/cLfajqUNlp0qG2jG2CKCPzZFgJBRCB0HfJI4PWvWdO+FxhaRtRuYL1XRUMTKwjbGPvDqRx0yBzWxL4MmSGK3sLqGzgTGVhiCdBgAAcAAcDIJx1JPJtP3rtjhGKVraI8X1jR9d0O0W7u7CBbaeWO3hTzAZEkYAEMBkAAqRge2eCa6TT9OjgvYLmEoEjJcyuxMskgALNLxgsMhQMYCnAHWu9uPAlxdvYQXF9FLZWlw9wVZT5juQQGLeoz+lTy+DJ5Z7bF6kcKymSfYCWkBABUE9BgDnrUSq1ea71LunfmI/CWj29zcx+IZVd7kRG3t/MVdsce4ktGMAgsScnuMfSu0AxjsPT3qO3gS3iWKJFSNAFVQMBQOgFTURJvdiilpBS0wCkoo+tAB9aWiigApO9FHegAoo70UALSUdu9FABRR/nrRQAGig0UAFHfvRRQAd6KO9H+etAC0Un+etFACZrye9R01nUyqrvN1KRk4J+c9/SvWPwry2+njh1q/LoP+PmUZPJOXPtwKxrRUlZuxcJOL01M5LO6klLMu4sckA8/XNUbp7jStUg8u38yO7K243HGyUE4KkcnIznOOnsK6eGdY0HnIqLnAznJz0+tVddaLVNMl09JWt5CQwcAAxkHhgT1I5PGD2zXl1FSi97nZSnUb1WhVsLeeTUJ0JdmMSswDYGcMBkkAcnsP8AClawks9HtgzRTXtqIyAWKwgqRw2ATjAHOO3vV6xubGwt4YHmIgiVY1ych2xgAk85yOvNX5Jo2B2rGATgp1x6g9M/SvPc2npsdV2cmmtaR/ZJ0iLWIXvihjabyCxaZ/8AWSYIKkli2OcAEelJpemaS9j5a61LJBJPJI0aZjTcSFxkAbgoUAE5yRkYBGNHVpp1jNpYw77i43LGMBVhQjBlbjoM4AHU1dtDaWVnDawOyQW6CNFAzlQOp6ck5J44JI7ZrSdTlh7u7Eopsqf8I9pzXNndz3VxO1mzSRFrkkxlsAk5PI2gAjnJyTisW8uIo/FUUxkgis7O2kiOXO5JHIHAxk4A6ngc810rTrKMh3YLkjaQC3rkHrj6jFYmrxPewxy2+yG5ikUW8sw4JGQysQclSpIxjgkHJxippVG5LnfSwSVldE8N6upkjTXkuo8YZ1JKZHUbiAOBz9KzdNsrq5mv76S2kdbqchDgAKq8Dvzmmx62pS4dohHfRgpK0kPlvC2MHJVTkYPUg5HPTONXQ7p4NOjgvxEGgXAlhGc5OQO+Tz1GD7V0xpwT5ZaXMZSkleKIX066EDZgO9R0YjDD0HNUptIvHCytBBkLxulGU9u9dNJLE8e8yhVIzmQEE/Tis6UiVQFaIo2cnnI/X9a644aDWjuc31mezVjmLi1u0wA1uHJAA3Eg9fQVm3enaiqSnELnGQNzHA59veuxkYiLYcFB3BwDj3xVR51IGIkDYOGLE/nmt40IITrz6nsWgAjw7pgOMi0iyB67BWkOtUtI50ax9Tbx9P8AdHSrv1rsWhzh/KvnD49JO3xAszFYy3I/sqLJRWIXEs3XAPqK+jzTQME4PHpTBHw+U1HnbpM45zzE5/pTWi1VlKnTpsHHS2bPBz3FfcdLQPmZ8QQWeuzllis7n5Rk4tyMD6kfpTDDrIJ/cXv4WxH9K+4ew5pfx/OlYLux8NG11VhiS3vmB7CJh/Sm/wBj3pVm+yXJwBj9w49vT2r7m59aDnIosFz4a/s3UFAH2S9AwB/qW6d+MdM4pg0y9Gc2N39BA2P5V90c+ufwpcmiwN3PhYabec50+6A7fuX/AMKeNLu1Yj7BdsCcg/Z2Bzx2x9e9fc3NN59T+VFgTPh5dMuwSRYXRHr5D8fpS/2ffA/LY3WPQwP/AIV9w88c0tKw1LyPh42F93sbsgnJBt2x/KpYtLvZGLGyu2AHQ27fkOK+2+3pRzmnyj5/I+J00a7kUZsblOcgiFsj9KfDpV3ExLwXZUnkLbtn+VfavOOtByaTiNVLO9jzH4HLIngq9DwyxH+0XwJEKkjy4+QD26jPqDXp1N2nOc8Ht6frTwMU0tLEN3dwxRijtRTEGKMUZooAAMUYoozQAc+1GKKWgBPyox9KBRmgAxRiig0AGKKOlFAB7UUUUAHSijNFABRRR70AHftQaBRmgA+tHpRRQAdfSjnNFFABR0oNHegA/KgUZ9aKAD8qO9FAoAKO3WijtQAY/wA4ooooAQ9D9K8yum8rVtQaRly11Ljdg8bjxivTe1eOauVTxBqJclQbqT5gM4G41y4uDlCyN8PJKWpq+c00fy4BOcORkj8+PpWLeHE4LvKACApCFhkkZJHUjGelWoJ5bmILEY1iLbfMlfbyOcY/rV54ogsZa5hM68oUJPTrg9M8/wA68dU5p7HoOcTNkJ3GWWFcEggqoKj/AGgDyACas3N3b6fbu11MPLt1MzOFJGBjJJx3zgfXPQVPJE0ZE+3B5LYIPGCTx3HHT3FZN/Dca+66P008GOW9AyDKAQVjA4JyRyewJ+tXDDylJOWxE6qtZDfD7NdWs+rTNIX1NvPijY/6mHqi9ucckjgkgdq1n8ol5SQ2QAQB0PbnvxjmlvIniJmlcbuCSMZPA4AHGB0wPTPeo7UfagC8ZUKSMODgntjHXjB9jkdqirQqSk3axUasEtQaBCXUKpDfeA6EDpjuD7d+9ROioQQAwLYIYfMPcdqt4SLYYpyxBySFwAOwye/tTZoYmXcJGAJyxyCPfjHWs1hp31E68Ohyev6XcSsmpaZKV1GEAyCMkG4jAyVwR97AwD74PBpNP1OK+sVvImVY2JjNs5KyxyDGdykDJ56gnoa6Aq1yXFsWckEFkJJwcemMdOtZ954PF7NPcW9jPBeyne86WzHeSADuI4K5GfXOTXbCleHLPpszN1EpXRA9zugKAu7A/KQc5P8AQfWpUupgGxKmVPJfHy4/THPel8m8stNgW/jMF55YE8Um1WUgkA5JGQQAQcZ55rJk1HSPPT7Tq9hAVJyZJQQD7hck1dOlKD0ZFScZLY0obkPOd08RBIAQNkEnPTHXOO1NuZAA6lSQCSoyOOnHsc1SGo+HdVuBZw+JLaa6bPlpDbMpJHYMwAJPYZ7GpZ54UiCEmRxlWkK7SD9BXbGVmk9zmcbq6PctHOdE08+ttGef90Veqjo3/IE0/B4+zR4Pr8oq93610mQd+tFAooAPxo/Gj8RR2oAKPpRRQAY96Px60H6ij1oAPxFFFH5UAGPejFFFABig0CjPtQAY/SjHbNGT6UGgAxRilpM+1ABjFFFFAB/nmignHalzQAn5UUdetHagA/KjrRn2o5oABR9KMelLQAlHelpKACjtQKM+1AB2oFGfajtQAUd+1FLmgBOuKO1BoxzQAtJ+VLRQAnp60dqKPrQAUCjvR1oAM0UZ9KO1ABR/kUfhRQAUUd6KACij8KKACjtRRQAtFFFADT9084rgbrwrq02pX00cduI5ZpHUmXkhmJBIxwcEV3/amgfKKVkwR54nhnVLZCq6UtzJtx5q6htAPrgj/PvRLo2tyI6/8I3aqWUAt9tTPHfJU9a9EIBxkCkxUOlErmZwUGna7DAI08OWquBgO15GSD6/c5xU9hoepwQqs+k2LyB97yvdEuxIxyQg6DjGcYrth0NLj5ql0YsFNnIPpOqbSsOlabCy8LMzbyB6gY/DmqT+F9VlleSQ2+88Zjwo/AAYH165zXd96BWLwkJPVspV2uhww8P+IIotsUkSHgAhwp47nAGT79aiuPDOvTgs85L7SuRcFRj+9j1rvwOKTvR9RpvuWsRK+yPN7fwdr8Pll5w7qwJY3BBwDnOR3OKiu/AF5qC7b6xs51B5EkpII9+evv1r01QKO9CwNNPRsPrM32PE5/gdYy7nGmxIxYkbbt8Y/Emq3/CioQcfYIiP7xvGz+WMV7tSVfsP7z+8n2r7I8HX4HywSFo9PtJOQVD3Tgr1yeD16flWsPhz4kbHnS2zYGFzMcgZ4Gcc8V7FR3q/YxWrbYvbS2SK+mwvbaXaQS48yKFEbvyFAP8AKrQpF6Uvf8K1WxmFHvQf8aO4+lMA7UfWjtQOgoAO9GKBSUALRQaD0NABRR2/GgUAHal5pBS0AJR1paKACjmiigBKXmiigApO/WlooASilooAKT3paKAEpaKKAE96KWigA70UUUAJRS0UAFJS0UAJ2zS80UUAFJ+NLRQAntS0UUAJR60tFACUvFFFACdqWiigBPY0UtFAB3pKWigBPrS0UUAJ2o6UtFACcUUtFA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25" y="1981200"/>
            <a:ext cx="4752975"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47591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914400"/>
            <a:ext cx="5486400" cy="685800"/>
          </a:xfrm>
        </p:spPr>
        <p:txBody>
          <a:bodyPr/>
          <a:lstStyle/>
          <a:p>
            <a:pPr eaLnBrk="1" hangingPunct="1"/>
            <a:r>
              <a:rPr lang="zh-CN" altLang="en-US" smtClean="0"/>
              <a:t>设计模式的定义与分类</a:t>
            </a:r>
          </a:p>
        </p:txBody>
      </p:sp>
      <p:sp>
        <p:nvSpPr>
          <p:cNvPr id="31747" name="Rectangle 3"/>
          <p:cNvSpPr>
            <a:spLocks noGrp="1" noChangeArrowheads="1"/>
          </p:cNvSpPr>
          <p:nvPr>
            <p:ph type="body" idx="1"/>
          </p:nvPr>
        </p:nvSpPr>
        <p:spPr/>
        <p:txBody>
          <a:bodyPr/>
          <a:lstStyle/>
          <a:p>
            <a:pPr eaLnBrk="1" hangingPunct="1"/>
            <a:r>
              <a:rPr lang="zh-CN" altLang="en-US" smtClean="0"/>
              <a:t>设计模式的分类</a:t>
            </a:r>
          </a:p>
          <a:p>
            <a:pPr lvl="1" eaLnBrk="1" hangingPunct="1"/>
            <a:r>
              <a:rPr lang="zh-CN" altLang="en-US" smtClean="0"/>
              <a:t>根据</a:t>
            </a:r>
            <a:r>
              <a:rPr lang="zh-CN" altLang="en-US" smtClean="0">
                <a:solidFill>
                  <a:srgbClr val="FF3300"/>
                </a:solidFill>
              </a:rPr>
              <a:t>目的</a:t>
            </a:r>
            <a:r>
              <a:rPr lang="zh-CN" altLang="en-US" smtClean="0"/>
              <a:t>（模式是用来做什么的）可分为</a:t>
            </a:r>
            <a:r>
              <a:rPr lang="zh-CN" altLang="en-US" smtClean="0">
                <a:solidFill>
                  <a:srgbClr val="FF3300"/>
                </a:solidFill>
              </a:rPr>
              <a:t>创建型</a:t>
            </a:r>
            <a:r>
              <a:rPr lang="en-US" altLang="zh-CN" smtClean="0">
                <a:solidFill>
                  <a:srgbClr val="FF3300"/>
                </a:solidFill>
              </a:rPr>
              <a:t>(Creational)</a:t>
            </a:r>
            <a:r>
              <a:rPr lang="zh-CN" altLang="en-US" smtClean="0"/>
              <a:t>，</a:t>
            </a:r>
            <a:r>
              <a:rPr lang="zh-CN" altLang="en-US" smtClean="0">
                <a:solidFill>
                  <a:srgbClr val="FF3300"/>
                </a:solidFill>
              </a:rPr>
              <a:t>结构型</a:t>
            </a:r>
            <a:r>
              <a:rPr lang="en-US" altLang="zh-CN" smtClean="0">
                <a:solidFill>
                  <a:srgbClr val="FF3300"/>
                </a:solidFill>
              </a:rPr>
              <a:t>(Structural)</a:t>
            </a:r>
            <a:r>
              <a:rPr lang="zh-CN" altLang="en-US" smtClean="0"/>
              <a:t>和</a:t>
            </a:r>
            <a:r>
              <a:rPr lang="zh-CN" altLang="en-US" smtClean="0">
                <a:solidFill>
                  <a:srgbClr val="FF3300"/>
                </a:solidFill>
              </a:rPr>
              <a:t>行为型</a:t>
            </a:r>
            <a:r>
              <a:rPr lang="en-US" altLang="zh-CN" smtClean="0">
                <a:solidFill>
                  <a:srgbClr val="FF3300"/>
                </a:solidFill>
              </a:rPr>
              <a:t>(Behavioral)</a:t>
            </a:r>
            <a:r>
              <a:rPr lang="zh-CN" altLang="en-US" smtClean="0"/>
              <a:t>三类：</a:t>
            </a:r>
          </a:p>
          <a:p>
            <a:pPr lvl="2" eaLnBrk="1" hangingPunct="1">
              <a:buFont typeface="Tahoma" panose="020B0604030504040204" pitchFamily="34" charset="0"/>
              <a:buChar char="•"/>
            </a:pPr>
            <a:r>
              <a:rPr lang="zh-CN" altLang="en-US" sz="2400" b="1" smtClean="0">
                <a:solidFill>
                  <a:srgbClr val="0070C0"/>
                </a:solidFill>
                <a:ea typeface="黑体" panose="02010609060101010101" pitchFamily="49" charset="-122"/>
              </a:rPr>
              <a:t> 创建型模式</a:t>
            </a:r>
            <a:r>
              <a:rPr lang="zh-CN" altLang="en-US" sz="2400" smtClean="0">
                <a:ea typeface="黑体" panose="02010609060101010101" pitchFamily="49" charset="-122"/>
              </a:rPr>
              <a:t>主要用于</a:t>
            </a:r>
            <a:r>
              <a:rPr lang="zh-CN" altLang="en-US" sz="2400" smtClean="0">
                <a:solidFill>
                  <a:srgbClr val="FF3300"/>
                </a:solidFill>
                <a:ea typeface="黑体" panose="02010609060101010101" pitchFamily="49" charset="-122"/>
              </a:rPr>
              <a:t>创建对象</a:t>
            </a:r>
            <a:endParaRPr lang="zh-CN" altLang="en-US" sz="2400" smtClean="0">
              <a:ea typeface="黑体" panose="02010609060101010101" pitchFamily="49" charset="-122"/>
            </a:endParaRPr>
          </a:p>
          <a:p>
            <a:pPr lvl="2" eaLnBrk="1" hangingPunct="1">
              <a:buFont typeface="Tahoma" panose="020B0604030504040204" pitchFamily="34" charset="0"/>
              <a:buChar char="•"/>
            </a:pPr>
            <a:r>
              <a:rPr lang="zh-CN" altLang="en-US" sz="2400" b="1" smtClean="0">
                <a:solidFill>
                  <a:srgbClr val="0070C0"/>
                </a:solidFill>
                <a:ea typeface="黑体" panose="02010609060101010101" pitchFamily="49" charset="-122"/>
              </a:rPr>
              <a:t> 结构型模式</a:t>
            </a:r>
            <a:r>
              <a:rPr lang="zh-CN" altLang="en-US" sz="2400" smtClean="0">
                <a:ea typeface="黑体" panose="02010609060101010101" pitchFamily="49" charset="-122"/>
              </a:rPr>
              <a:t>主要用于</a:t>
            </a:r>
            <a:r>
              <a:rPr lang="zh-CN" altLang="en-US" sz="2400" smtClean="0">
                <a:solidFill>
                  <a:srgbClr val="FF3300"/>
                </a:solidFill>
                <a:ea typeface="黑体" panose="02010609060101010101" pitchFamily="49" charset="-122"/>
              </a:rPr>
              <a:t>处理类或对象的组合</a:t>
            </a:r>
            <a:endParaRPr lang="zh-CN" altLang="en-US" sz="2400" smtClean="0">
              <a:ea typeface="黑体" panose="02010609060101010101" pitchFamily="49" charset="-122"/>
            </a:endParaRPr>
          </a:p>
          <a:p>
            <a:pPr lvl="2" eaLnBrk="1" hangingPunct="1">
              <a:buFont typeface="Tahoma" panose="020B0604030504040204" pitchFamily="34" charset="0"/>
              <a:buChar char="•"/>
            </a:pPr>
            <a:r>
              <a:rPr lang="zh-CN" altLang="en-US" sz="2400" b="1" smtClean="0">
                <a:solidFill>
                  <a:srgbClr val="0070C0"/>
                </a:solidFill>
                <a:ea typeface="黑体" panose="02010609060101010101" pitchFamily="49" charset="-122"/>
              </a:rPr>
              <a:t> 行为型模式</a:t>
            </a:r>
            <a:r>
              <a:rPr lang="zh-CN" altLang="en-US" sz="2400" smtClean="0">
                <a:ea typeface="黑体" panose="02010609060101010101" pitchFamily="49" charset="-122"/>
              </a:rPr>
              <a:t>主要用于</a:t>
            </a:r>
            <a:r>
              <a:rPr lang="zh-CN" altLang="en-US" sz="2400" smtClean="0">
                <a:solidFill>
                  <a:srgbClr val="FF3300"/>
                </a:solidFill>
                <a:ea typeface="黑体" panose="02010609060101010101" pitchFamily="49" charset="-122"/>
              </a:rPr>
              <a:t>描述类或对象如何交互和怎样分配职责</a:t>
            </a:r>
            <a:endParaRPr lang="zh-CN" altLang="en-US" sz="2400" smtClean="0">
              <a:ea typeface="黑体" panose="02010609060101010101" pitchFamily="49" charset="-122"/>
            </a:endParaRPr>
          </a:p>
        </p:txBody>
      </p:sp>
    </p:spTree>
    <p:extLst>
      <p:ext uri="{BB962C8B-B14F-4D97-AF65-F5344CB8AC3E}">
        <p14:creationId xmlns:p14="http://schemas.microsoft.com/office/powerpoint/2010/main" val="495069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914400"/>
            <a:ext cx="5486400" cy="685800"/>
          </a:xfrm>
        </p:spPr>
        <p:txBody>
          <a:bodyPr/>
          <a:lstStyle/>
          <a:p>
            <a:pPr eaLnBrk="1" hangingPunct="1"/>
            <a:r>
              <a:rPr lang="zh-CN" altLang="en-US" smtClean="0"/>
              <a:t>设计模式的定义与分类</a:t>
            </a:r>
          </a:p>
        </p:txBody>
      </p:sp>
      <p:sp>
        <p:nvSpPr>
          <p:cNvPr id="32771" name="Rectangle 3"/>
          <p:cNvSpPr>
            <a:spLocks noGrp="1" noChangeArrowheads="1"/>
          </p:cNvSpPr>
          <p:nvPr>
            <p:ph type="body" idx="1"/>
          </p:nvPr>
        </p:nvSpPr>
        <p:spPr/>
        <p:txBody>
          <a:bodyPr/>
          <a:lstStyle/>
          <a:p>
            <a:pPr eaLnBrk="1" hangingPunct="1"/>
            <a:r>
              <a:rPr lang="zh-CN" altLang="en-US" smtClean="0"/>
              <a:t>设计模式的分类</a:t>
            </a:r>
          </a:p>
          <a:p>
            <a:pPr lvl="1" eaLnBrk="1" hangingPunct="1"/>
            <a:r>
              <a:rPr lang="zh-CN" altLang="en-US" smtClean="0"/>
              <a:t>根据</a:t>
            </a:r>
            <a:r>
              <a:rPr lang="zh-CN" altLang="en-US" smtClean="0">
                <a:solidFill>
                  <a:srgbClr val="FF3300"/>
                </a:solidFill>
              </a:rPr>
              <a:t>范围</a:t>
            </a:r>
            <a:r>
              <a:rPr lang="zh-CN" altLang="en-US" smtClean="0"/>
              <a:t>，即模式主要是</a:t>
            </a:r>
            <a:r>
              <a:rPr lang="zh-CN" altLang="en-US" smtClean="0">
                <a:solidFill>
                  <a:srgbClr val="FF3300"/>
                </a:solidFill>
              </a:rPr>
              <a:t>处理类之间的关系</a:t>
            </a:r>
            <a:r>
              <a:rPr lang="zh-CN" altLang="en-US" smtClean="0"/>
              <a:t>还是</a:t>
            </a:r>
            <a:r>
              <a:rPr lang="zh-CN" altLang="en-US" smtClean="0">
                <a:solidFill>
                  <a:srgbClr val="FF3300"/>
                </a:solidFill>
              </a:rPr>
              <a:t>处理对象之间的关系</a:t>
            </a:r>
            <a:r>
              <a:rPr lang="zh-CN" altLang="en-US" smtClean="0"/>
              <a:t>，可分为</a:t>
            </a:r>
            <a:r>
              <a:rPr lang="zh-CN" altLang="en-US" smtClean="0">
                <a:solidFill>
                  <a:srgbClr val="FF3300"/>
                </a:solidFill>
              </a:rPr>
              <a:t>类模式</a:t>
            </a:r>
            <a:r>
              <a:rPr lang="zh-CN" altLang="en-US" smtClean="0"/>
              <a:t>和</a:t>
            </a:r>
            <a:r>
              <a:rPr lang="zh-CN" altLang="en-US" smtClean="0">
                <a:solidFill>
                  <a:srgbClr val="FF3300"/>
                </a:solidFill>
              </a:rPr>
              <a:t>对象模式</a:t>
            </a:r>
            <a:r>
              <a:rPr lang="zh-CN" altLang="en-US" smtClean="0"/>
              <a:t>两种：</a:t>
            </a:r>
          </a:p>
          <a:p>
            <a:pPr lvl="2" eaLnBrk="1" hangingPunct="1">
              <a:buFont typeface="Tahoma" panose="020B0604030504040204" pitchFamily="34" charset="0"/>
              <a:buChar char="•"/>
            </a:pPr>
            <a:r>
              <a:rPr lang="zh-CN" altLang="en-US" sz="2400" b="1" smtClean="0">
                <a:solidFill>
                  <a:srgbClr val="0070C0"/>
                </a:solidFill>
                <a:ea typeface="黑体" panose="02010609060101010101" pitchFamily="49" charset="-122"/>
              </a:rPr>
              <a:t>类模式</a:t>
            </a:r>
            <a:r>
              <a:rPr lang="zh-CN" altLang="en-US" sz="2400" smtClean="0">
                <a:solidFill>
                  <a:srgbClr val="FF3300"/>
                </a:solidFill>
                <a:ea typeface="黑体" panose="02010609060101010101" pitchFamily="49" charset="-122"/>
              </a:rPr>
              <a:t>处理类和子类之间的关系</a:t>
            </a:r>
            <a:r>
              <a:rPr lang="zh-CN" altLang="en-US" sz="2400" smtClean="0">
                <a:ea typeface="黑体" panose="02010609060101010101" pitchFamily="49" charset="-122"/>
              </a:rPr>
              <a:t>，这些关系通过继承建立，在编译时刻就被确定下来，是一种</a:t>
            </a:r>
            <a:r>
              <a:rPr lang="zh-CN" altLang="en-US" sz="2400" smtClean="0">
                <a:solidFill>
                  <a:srgbClr val="FF3300"/>
                </a:solidFill>
                <a:ea typeface="黑体" panose="02010609060101010101" pitchFamily="49" charset="-122"/>
              </a:rPr>
              <a:t>静态</a:t>
            </a:r>
            <a:r>
              <a:rPr lang="zh-CN" altLang="en-US" sz="2400" smtClean="0">
                <a:ea typeface="黑体" panose="02010609060101010101" pitchFamily="49" charset="-122"/>
              </a:rPr>
              <a:t>关系</a:t>
            </a:r>
          </a:p>
          <a:p>
            <a:pPr lvl="2" eaLnBrk="1" hangingPunct="1">
              <a:buFont typeface="Tahoma" panose="020B0604030504040204" pitchFamily="34" charset="0"/>
              <a:buChar char="•"/>
            </a:pPr>
            <a:r>
              <a:rPr lang="zh-CN" altLang="en-US" sz="2400" b="1" smtClean="0">
                <a:solidFill>
                  <a:srgbClr val="0070C0"/>
                </a:solidFill>
                <a:ea typeface="黑体" panose="02010609060101010101" pitchFamily="49" charset="-122"/>
              </a:rPr>
              <a:t>对象模式</a:t>
            </a:r>
            <a:r>
              <a:rPr lang="zh-CN" altLang="en-US" sz="2400" smtClean="0">
                <a:solidFill>
                  <a:srgbClr val="FF3300"/>
                </a:solidFill>
                <a:ea typeface="黑体" panose="02010609060101010101" pitchFamily="49" charset="-122"/>
              </a:rPr>
              <a:t>处理对象间的关系</a:t>
            </a:r>
            <a:r>
              <a:rPr lang="zh-CN" altLang="en-US" sz="2400" smtClean="0">
                <a:ea typeface="黑体" panose="02010609060101010101" pitchFamily="49" charset="-122"/>
              </a:rPr>
              <a:t>，这些关系在运行时变化，更具</a:t>
            </a:r>
            <a:r>
              <a:rPr lang="zh-CN" altLang="en-US" sz="2400" smtClean="0">
                <a:solidFill>
                  <a:srgbClr val="FF3300"/>
                </a:solidFill>
                <a:ea typeface="黑体" panose="02010609060101010101" pitchFamily="49" charset="-122"/>
              </a:rPr>
              <a:t>动态</a:t>
            </a:r>
            <a:r>
              <a:rPr lang="zh-CN" altLang="en-US" sz="2400" smtClean="0">
                <a:ea typeface="黑体" panose="02010609060101010101" pitchFamily="49" charset="-122"/>
              </a:rPr>
              <a:t>性</a:t>
            </a:r>
          </a:p>
        </p:txBody>
      </p:sp>
    </p:spTree>
    <p:extLst>
      <p:ext uri="{BB962C8B-B14F-4D97-AF65-F5344CB8AC3E}">
        <p14:creationId xmlns:p14="http://schemas.microsoft.com/office/powerpoint/2010/main" val="534934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GoF</a:t>
            </a:r>
            <a:r>
              <a:rPr lang="zh-CN" altLang="en-US" smtClean="0"/>
              <a:t>设计模式简介 </a:t>
            </a:r>
          </a:p>
        </p:txBody>
      </p:sp>
      <p:graphicFrame>
        <p:nvGraphicFramePr>
          <p:cNvPr id="174163" name="Group 83"/>
          <p:cNvGraphicFramePr>
            <a:graphicFrameLocks noGrp="1"/>
          </p:cNvGraphicFramePr>
          <p:nvPr>
            <p:ph idx="1"/>
          </p:nvPr>
        </p:nvGraphicFramePr>
        <p:xfrm>
          <a:off x="685800" y="1752600"/>
          <a:ext cx="7924800" cy="4089400"/>
        </p:xfrm>
        <a:graphic>
          <a:graphicData uri="http://schemas.openxmlformats.org/drawingml/2006/table">
            <a:tbl>
              <a:tblPr/>
              <a:tblGrid>
                <a:gridCol w="1752600"/>
                <a:gridCol w="1828800"/>
                <a:gridCol w="2514600"/>
                <a:gridCol w="1828800"/>
              </a:tblGrid>
              <a:tr h="47791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范围</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目的</a:t>
                      </a:r>
                      <a:endParaRPr kumimoji="0" lang="zh-CN" altLang="en-US"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创建型模式</a:t>
                      </a:r>
                      <a:endParaRPr kumimoji="0" lang="zh-CN" altLang="en-US"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结构型模式</a:t>
                      </a:r>
                      <a:endParaRPr kumimoji="0" lang="zh-CN" altLang="en-US"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行为型模式</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77640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类模式</a:t>
                      </a:r>
                      <a:endParaRPr kumimoji="0" lang="zh-CN" altLang="en-US"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工厂方法模式</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2C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（类）适配器模式</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alpha val="22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解释器模式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模板方法模式</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alpha val="5000"/>
                      </a:srgbClr>
                    </a:solidFill>
                  </a:tcPr>
                </a:tc>
              </a:tr>
              <a:tr h="28350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对象模式</a:t>
                      </a:r>
                      <a:endParaRPr kumimoji="0" lang="zh-CN" altLang="en-US"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抽象工厂模式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建造者模式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原型模式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单例模式</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2C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（对象）适配器模式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桥接模式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组合模式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装饰模式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外观模式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享元模式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代理模式</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alpha val="22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职责链模式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命令模式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迭代器模式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中介者模式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备忘录模式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观察者模式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状态模式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策略模式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访问者模式</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alpha val="5000"/>
                      </a:srgbClr>
                    </a:solidFill>
                  </a:tcPr>
                </a:tc>
              </a:tr>
            </a:tbl>
          </a:graphicData>
        </a:graphic>
      </p:graphicFrame>
      <p:pic>
        <p:nvPicPr>
          <p:cNvPr id="338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 y="4648200"/>
            <a:ext cx="1560512"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2985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GoF</a:t>
            </a:r>
            <a:r>
              <a:rPr lang="zh-CN" altLang="en-US" smtClean="0"/>
              <a:t>设计模式简介 </a:t>
            </a:r>
          </a:p>
        </p:txBody>
      </p:sp>
      <p:sp>
        <p:nvSpPr>
          <p:cNvPr id="34819" name="Rectangle 27"/>
          <p:cNvSpPr>
            <a:spLocks noChangeArrowheads="1"/>
          </p:cNvSpPr>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3600"/>
              <a:t>创建型模式</a:t>
            </a:r>
          </a:p>
          <a:p>
            <a:pPr lvl="1" eaLnBrk="1" hangingPunct="1"/>
            <a:r>
              <a:rPr lang="zh-CN" altLang="en-US"/>
              <a:t>抽象工厂模式</a:t>
            </a:r>
            <a:r>
              <a:rPr lang="en-US" altLang="zh-CN"/>
              <a:t>(Abstract Factory)</a:t>
            </a:r>
            <a:r>
              <a:rPr lang="en-US" altLang="zh-CN">
                <a:solidFill>
                  <a:srgbClr val="FF3300"/>
                </a:solidFill>
              </a:rPr>
              <a:t> </a:t>
            </a:r>
            <a:r>
              <a:rPr lang="zh-CN" altLang="en-US" b="0">
                <a:solidFill>
                  <a:srgbClr val="FF3300"/>
                </a:solidFill>
                <a:latin typeface="Arial" panose="020B0604020202020204" pitchFamily="34" charset="0"/>
                <a:ea typeface="宋体" panose="02010600030101010101" pitchFamily="2" charset="-122"/>
              </a:rPr>
              <a:t>★★★★★</a:t>
            </a:r>
            <a:endParaRPr lang="en-US" altLang="zh-CN">
              <a:solidFill>
                <a:srgbClr val="FF3300"/>
              </a:solidFill>
            </a:endParaRPr>
          </a:p>
          <a:p>
            <a:pPr lvl="1" eaLnBrk="1" hangingPunct="1"/>
            <a:r>
              <a:rPr lang="zh-CN" altLang="en-US"/>
              <a:t>建造者模式</a:t>
            </a:r>
            <a:r>
              <a:rPr lang="en-US" altLang="zh-CN"/>
              <a:t>(Builder)</a:t>
            </a:r>
            <a:r>
              <a:rPr lang="en-US" altLang="zh-CN">
                <a:solidFill>
                  <a:srgbClr val="FF3300"/>
                </a:solidFill>
              </a:rPr>
              <a:t> </a:t>
            </a:r>
            <a:r>
              <a:rPr lang="zh-CN" altLang="en-US" b="0">
                <a:solidFill>
                  <a:srgbClr val="FF3300"/>
                </a:solidFill>
                <a:latin typeface="Arial" panose="020B0604020202020204" pitchFamily="34" charset="0"/>
                <a:ea typeface="宋体" panose="02010600030101010101" pitchFamily="2" charset="-122"/>
              </a:rPr>
              <a:t>★★☆☆☆</a:t>
            </a:r>
            <a:endParaRPr lang="en-US" altLang="zh-CN">
              <a:solidFill>
                <a:srgbClr val="FF3300"/>
              </a:solidFill>
            </a:endParaRPr>
          </a:p>
          <a:p>
            <a:pPr lvl="1" eaLnBrk="1" hangingPunct="1"/>
            <a:r>
              <a:rPr lang="zh-CN" altLang="en-US"/>
              <a:t>工厂方法模式</a:t>
            </a:r>
            <a:r>
              <a:rPr lang="en-US" altLang="zh-CN"/>
              <a:t>(Factory Method) </a:t>
            </a:r>
            <a:r>
              <a:rPr lang="zh-CN" altLang="en-US" b="0">
                <a:solidFill>
                  <a:srgbClr val="FF3300"/>
                </a:solidFill>
                <a:latin typeface="Arial" panose="020B0604020202020204" pitchFamily="34" charset="0"/>
                <a:ea typeface="宋体" panose="02010600030101010101" pitchFamily="2" charset="-122"/>
              </a:rPr>
              <a:t>★★★★★</a:t>
            </a:r>
            <a:endParaRPr lang="en-US" altLang="zh-CN">
              <a:solidFill>
                <a:srgbClr val="FF3300"/>
              </a:solidFill>
            </a:endParaRPr>
          </a:p>
          <a:p>
            <a:pPr lvl="1" eaLnBrk="1" hangingPunct="1"/>
            <a:r>
              <a:rPr lang="zh-CN" altLang="en-US"/>
              <a:t>原型模式</a:t>
            </a:r>
            <a:r>
              <a:rPr lang="en-US" altLang="zh-CN"/>
              <a:t>(Prototype)</a:t>
            </a:r>
            <a:r>
              <a:rPr lang="en-US" altLang="zh-CN">
                <a:solidFill>
                  <a:srgbClr val="FF3300"/>
                </a:solidFill>
              </a:rPr>
              <a:t> </a:t>
            </a:r>
            <a:r>
              <a:rPr lang="zh-CN" altLang="en-US" b="0">
                <a:solidFill>
                  <a:srgbClr val="FF3300"/>
                </a:solidFill>
                <a:latin typeface="Arial" panose="020B0604020202020204" pitchFamily="34" charset="0"/>
                <a:ea typeface="宋体" panose="02010600030101010101" pitchFamily="2" charset="-122"/>
              </a:rPr>
              <a:t>★★★☆☆</a:t>
            </a:r>
            <a:endParaRPr lang="en-US" altLang="zh-CN">
              <a:solidFill>
                <a:srgbClr val="FF3300"/>
              </a:solidFill>
            </a:endParaRPr>
          </a:p>
          <a:p>
            <a:pPr lvl="1" eaLnBrk="1" hangingPunct="1"/>
            <a:r>
              <a:rPr lang="zh-CN" altLang="en-US"/>
              <a:t>单例模式</a:t>
            </a:r>
            <a:r>
              <a:rPr lang="en-US" altLang="zh-CN"/>
              <a:t>(Singleton) </a:t>
            </a:r>
            <a:r>
              <a:rPr lang="zh-CN" altLang="en-US" b="0">
                <a:solidFill>
                  <a:srgbClr val="FF3300"/>
                </a:solidFill>
                <a:latin typeface="Arial" panose="020B0604020202020204" pitchFamily="34" charset="0"/>
                <a:ea typeface="宋体" panose="02010600030101010101" pitchFamily="2" charset="-122"/>
              </a:rPr>
              <a:t>★★★★☆</a:t>
            </a:r>
            <a:r>
              <a:rPr lang="en-US" altLang="zh-CN">
                <a:solidFill>
                  <a:srgbClr val="FF3300"/>
                </a:solidFill>
              </a:rPr>
              <a:t>  </a:t>
            </a:r>
          </a:p>
          <a:p>
            <a:pPr lvl="1" eaLnBrk="1" hangingPunct="1"/>
            <a:endParaRPr lang="en-US" altLang="zh-CN"/>
          </a:p>
        </p:txBody>
      </p:sp>
    </p:spTree>
    <p:extLst>
      <p:ext uri="{BB962C8B-B14F-4D97-AF65-F5344CB8AC3E}">
        <p14:creationId xmlns:p14="http://schemas.microsoft.com/office/powerpoint/2010/main" val="2271681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GoF</a:t>
            </a:r>
            <a:r>
              <a:rPr lang="zh-CN" altLang="en-US" smtClean="0"/>
              <a:t>设计模式简介 </a:t>
            </a:r>
          </a:p>
        </p:txBody>
      </p:sp>
      <p:sp>
        <p:nvSpPr>
          <p:cNvPr id="35843" name="Rectangle 3"/>
          <p:cNvSpPr>
            <a:spLocks noChangeArrowheads="1"/>
          </p:cNvSpPr>
          <p:nvPr/>
        </p:nvSpPr>
        <p:spPr bwMode="auto">
          <a:xfrm>
            <a:off x="381000" y="1752600"/>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3600"/>
              <a:t>结构型模式</a:t>
            </a:r>
          </a:p>
          <a:p>
            <a:pPr lvl="1" eaLnBrk="1" hangingPunct="1"/>
            <a:r>
              <a:rPr lang="zh-CN" altLang="zh-CN"/>
              <a:t>适配器模式(Adapter)</a:t>
            </a:r>
            <a:r>
              <a:rPr lang="en-US" altLang="zh-CN"/>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桥接模式(Bridge)</a:t>
            </a:r>
            <a:r>
              <a:rPr lang="en-US" altLang="zh-CN">
                <a:solidFill>
                  <a:srgbClr val="FF3300"/>
                </a:solidFill>
              </a:rPr>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组合模式(Composite)</a:t>
            </a:r>
            <a:r>
              <a:rPr lang="en-US" altLang="zh-CN"/>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装饰模式(Decorator)</a:t>
            </a:r>
            <a:r>
              <a:rPr lang="en-US" altLang="zh-CN"/>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外观模式(Facade)</a:t>
            </a:r>
            <a:r>
              <a:rPr lang="en-US" altLang="zh-CN"/>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享元模式(Flyweight)</a:t>
            </a:r>
            <a:r>
              <a:rPr lang="en-US" altLang="zh-CN">
                <a:solidFill>
                  <a:srgbClr val="FF3300"/>
                </a:solidFill>
              </a:rPr>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代理模式(Proxy)</a:t>
            </a:r>
            <a:r>
              <a:rPr lang="en-US" altLang="zh-CN"/>
              <a:t> </a:t>
            </a:r>
            <a:r>
              <a:rPr lang="zh-CN" altLang="en-US" b="0">
                <a:solidFill>
                  <a:srgbClr val="FF3300"/>
                </a:solidFill>
                <a:latin typeface="Arial" panose="020B0604020202020204" pitchFamily="34" charset="0"/>
                <a:ea typeface="宋体" panose="02010600030101010101" pitchFamily="2" charset="-122"/>
              </a:rPr>
              <a:t>★★★★☆</a:t>
            </a:r>
            <a:endParaRPr lang="en-US" altLang="zh-CN">
              <a:solidFill>
                <a:srgbClr val="FF3300"/>
              </a:solidFill>
            </a:endParaRPr>
          </a:p>
        </p:txBody>
      </p:sp>
    </p:spTree>
    <p:extLst>
      <p:ext uri="{BB962C8B-B14F-4D97-AF65-F5344CB8AC3E}">
        <p14:creationId xmlns:p14="http://schemas.microsoft.com/office/powerpoint/2010/main" val="5186792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t>GoF</a:t>
            </a:r>
            <a:r>
              <a:rPr lang="zh-CN" altLang="en-US" smtClean="0"/>
              <a:t>设计模式简介 </a:t>
            </a:r>
          </a:p>
        </p:txBody>
      </p:sp>
      <p:sp>
        <p:nvSpPr>
          <p:cNvPr id="36867" name="Rectangle 3"/>
          <p:cNvSpPr>
            <a:spLocks noChangeArrowheads="1"/>
          </p:cNvSpPr>
          <p:nvPr/>
        </p:nvSpPr>
        <p:spPr bwMode="auto">
          <a:xfrm>
            <a:off x="381000" y="1752600"/>
            <a:ext cx="8382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3600"/>
              <a:t>行为型模式</a:t>
            </a:r>
          </a:p>
          <a:p>
            <a:pPr lvl="1" eaLnBrk="1" hangingPunct="1">
              <a:lnSpc>
                <a:spcPct val="100000"/>
              </a:lnSpc>
            </a:pPr>
            <a:r>
              <a:rPr lang="zh-CN" altLang="zh-CN" sz="1800"/>
              <a:t>职责链模式(Chain of Responsibility)</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命令模式(Command)</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解释器模式(Interpreter)</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迭代器模式(Iterator)</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中介者模式(Mediator)</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备忘录模式(Memento)</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观察者模式(Observer)</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状态模式(State)</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策略模式(Strategy)</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模板方法模式(Template Method)</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访问者模式(Visitor)</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en-US" altLang="zh-CN" sz="1800">
              <a:solidFill>
                <a:srgbClr val="FF3300"/>
              </a:solidFill>
            </a:endParaRPr>
          </a:p>
        </p:txBody>
      </p:sp>
    </p:spTree>
    <p:extLst>
      <p:ext uri="{BB962C8B-B14F-4D97-AF65-F5344CB8AC3E}">
        <p14:creationId xmlns:p14="http://schemas.microsoft.com/office/powerpoint/2010/main" val="3240461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设计模式的优点 </a:t>
            </a:r>
          </a:p>
        </p:txBody>
      </p:sp>
      <p:sp>
        <p:nvSpPr>
          <p:cNvPr id="37891" name="Rectangle 3"/>
          <p:cNvSpPr>
            <a:spLocks noGrp="1" noChangeArrowheads="1"/>
          </p:cNvSpPr>
          <p:nvPr>
            <p:ph type="body" idx="1"/>
          </p:nvPr>
        </p:nvSpPr>
        <p:spPr>
          <a:xfrm>
            <a:off x="381000" y="1752600"/>
            <a:ext cx="8382000" cy="4724400"/>
          </a:xfrm>
        </p:spPr>
        <p:txBody>
          <a:bodyPr/>
          <a:lstStyle/>
          <a:p>
            <a:pPr algn="just" eaLnBrk="1" hangingPunct="1">
              <a:lnSpc>
                <a:spcPct val="100000"/>
              </a:lnSpc>
            </a:pPr>
            <a:r>
              <a:rPr lang="zh-CN" altLang="en-US" sz="2400" smtClean="0">
                <a:solidFill>
                  <a:srgbClr val="FF3300"/>
                </a:solidFill>
              </a:rPr>
              <a:t>融合了众多专家的经验</a:t>
            </a:r>
            <a:r>
              <a:rPr lang="zh-CN" altLang="en-US" sz="2400" smtClean="0"/>
              <a:t>，并以一种标准的形式供广大开发人员所用</a:t>
            </a:r>
            <a:endParaRPr lang="en-US" altLang="zh-CN" sz="2400" smtClean="0"/>
          </a:p>
          <a:p>
            <a:pPr algn="just" eaLnBrk="1" hangingPunct="1">
              <a:lnSpc>
                <a:spcPct val="100000"/>
              </a:lnSpc>
            </a:pPr>
            <a:r>
              <a:rPr lang="zh-CN" altLang="en-US" sz="2400" smtClean="0"/>
              <a:t>提供了一套</a:t>
            </a:r>
            <a:r>
              <a:rPr lang="zh-CN" altLang="en-US" sz="2400" smtClean="0">
                <a:solidFill>
                  <a:srgbClr val="FF3300"/>
                </a:solidFill>
              </a:rPr>
              <a:t>通用的设计词汇和一种通用的语言，</a:t>
            </a:r>
            <a:r>
              <a:rPr lang="zh-CN" altLang="en-US" sz="2400" smtClean="0"/>
              <a:t>以方便开发人员之间进行沟通和交流，使得设计方案更加通俗易懂</a:t>
            </a:r>
            <a:endParaRPr lang="en-US" altLang="zh-CN" sz="2400" smtClean="0"/>
          </a:p>
          <a:p>
            <a:pPr algn="just" eaLnBrk="1" hangingPunct="1">
              <a:lnSpc>
                <a:spcPct val="100000"/>
              </a:lnSpc>
            </a:pPr>
            <a:r>
              <a:rPr lang="zh-CN" altLang="en-US" sz="2400" smtClean="0"/>
              <a:t>让人们可以更加简单方便地</a:t>
            </a:r>
            <a:r>
              <a:rPr lang="zh-CN" altLang="en-US" sz="2400" smtClean="0">
                <a:solidFill>
                  <a:srgbClr val="FF3300"/>
                </a:solidFill>
              </a:rPr>
              <a:t>复用成功的设计和体系结构</a:t>
            </a:r>
            <a:endParaRPr lang="en-US" altLang="zh-CN" sz="2400" smtClean="0">
              <a:solidFill>
                <a:srgbClr val="FF3300"/>
              </a:solidFill>
            </a:endParaRPr>
          </a:p>
          <a:p>
            <a:pPr algn="just" eaLnBrk="1" hangingPunct="1">
              <a:lnSpc>
                <a:spcPct val="100000"/>
              </a:lnSpc>
            </a:pPr>
            <a:r>
              <a:rPr lang="zh-CN" altLang="en-US" sz="2400" smtClean="0"/>
              <a:t>使得设计方案更加</a:t>
            </a:r>
            <a:r>
              <a:rPr lang="zh-CN" altLang="en-US" sz="2400" smtClean="0">
                <a:solidFill>
                  <a:srgbClr val="FF3300"/>
                </a:solidFill>
              </a:rPr>
              <a:t>灵活</a:t>
            </a:r>
            <a:r>
              <a:rPr lang="zh-CN" altLang="en-US" sz="2400" smtClean="0"/>
              <a:t>，且</a:t>
            </a:r>
            <a:r>
              <a:rPr lang="zh-CN" altLang="en-US" sz="2400" smtClean="0">
                <a:solidFill>
                  <a:srgbClr val="FF3300"/>
                </a:solidFill>
              </a:rPr>
              <a:t>易于修改</a:t>
            </a:r>
          </a:p>
          <a:p>
            <a:pPr algn="just" eaLnBrk="1" hangingPunct="1">
              <a:lnSpc>
                <a:spcPct val="100000"/>
              </a:lnSpc>
            </a:pPr>
            <a:r>
              <a:rPr lang="zh-CN" altLang="en-US" sz="2400" smtClean="0"/>
              <a:t>将提高软件系统的</a:t>
            </a:r>
            <a:r>
              <a:rPr lang="zh-CN" altLang="en-US" sz="2400" smtClean="0">
                <a:solidFill>
                  <a:srgbClr val="FF3300"/>
                </a:solidFill>
              </a:rPr>
              <a:t>开发效率和软件质量</a:t>
            </a:r>
            <a:r>
              <a:rPr lang="zh-CN" altLang="en-US" sz="2400" smtClean="0"/>
              <a:t>，且在一定程度上节约设计成本</a:t>
            </a:r>
          </a:p>
          <a:p>
            <a:pPr algn="just" eaLnBrk="1" hangingPunct="1">
              <a:lnSpc>
                <a:spcPct val="100000"/>
              </a:lnSpc>
            </a:pPr>
            <a:r>
              <a:rPr lang="zh-CN" altLang="en-US" sz="2400" smtClean="0"/>
              <a:t>有助于初学者更深入地</a:t>
            </a:r>
            <a:r>
              <a:rPr lang="zh-CN" altLang="en-US" sz="2400" smtClean="0">
                <a:solidFill>
                  <a:srgbClr val="FF3300"/>
                </a:solidFill>
              </a:rPr>
              <a:t>理解面向对象思想，</a:t>
            </a:r>
            <a:r>
              <a:rPr lang="zh-CN" altLang="en-US" sz="2400" smtClean="0"/>
              <a:t>方便阅读和学习现有类库与其他系统中的源代码，还可以提高软件的设计水平和代码质量</a:t>
            </a:r>
            <a:endParaRPr lang="en-US" altLang="zh-CN" sz="2400" smtClean="0"/>
          </a:p>
        </p:txBody>
      </p:sp>
    </p:spTree>
    <p:extLst>
      <p:ext uri="{BB962C8B-B14F-4D97-AF65-F5344CB8AC3E}">
        <p14:creationId xmlns:p14="http://schemas.microsoft.com/office/powerpoint/2010/main" val="442590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0830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5123" name="Rectangle 3"/>
          <p:cNvSpPr>
            <a:spLocks noGrp="1" noChangeArrowheads="1"/>
          </p:cNvSpPr>
          <p:nvPr>
            <p:ph type="body" idx="1"/>
          </p:nvPr>
        </p:nvSpPr>
        <p:spPr>
          <a:xfrm>
            <a:off x="381000" y="1752600"/>
            <a:ext cx="8382000" cy="4419600"/>
          </a:xfrm>
        </p:spPr>
        <p:txBody>
          <a:bodyPr/>
          <a:lstStyle/>
          <a:p>
            <a:pPr eaLnBrk="1" hangingPunct="1"/>
            <a:r>
              <a:rPr lang="zh-CN" altLang="en-US" smtClean="0"/>
              <a:t>从三个实例说起</a:t>
            </a:r>
            <a:r>
              <a:rPr lang="en-US" altLang="zh-CN" smtClean="0"/>
              <a:t>……</a:t>
            </a:r>
          </a:p>
          <a:p>
            <a:pPr eaLnBrk="1" hangingPunct="1"/>
            <a:endParaRPr kumimoji="1" lang="zh-CN" altLang="en-US" sz="1800" smtClean="0"/>
          </a:p>
        </p:txBody>
      </p:sp>
      <p:grpSp>
        <p:nvGrpSpPr>
          <p:cNvPr id="5124" name="Group 5"/>
          <p:cNvGrpSpPr>
            <a:grpSpLocks/>
          </p:cNvGrpSpPr>
          <p:nvPr/>
        </p:nvGrpSpPr>
        <p:grpSpPr bwMode="auto">
          <a:xfrm>
            <a:off x="3503613" y="2133600"/>
            <a:ext cx="5106987" cy="4468813"/>
            <a:chOff x="810" y="960"/>
            <a:chExt cx="775" cy="936"/>
          </a:xfrm>
        </p:grpSpPr>
        <p:sp>
          <p:nvSpPr>
            <p:cNvPr id="5126" name="Freeform 6"/>
            <p:cNvSpPr>
              <a:spLocks/>
            </p:cNvSpPr>
            <p:nvPr/>
          </p:nvSpPr>
          <p:spPr bwMode="auto">
            <a:xfrm>
              <a:off x="1137" y="1150"/>
              <a:ext cx="448" cy="742"/>
            </a:xfrm>
            <a:custGeom>
              <a:avLst/>
              <a:gdLst>
                <a:gd name="T0" fmla="*/ 0 w 1344"/>
                <a:gd name="T1" fmla="*/ 0 h 2226"/>
                <a:gd name="T2" fmla="*/ 0 w 1344"/>
                <a:gd name="T3" fmla="*/ 0 h 2226"/>
                <a:gd name="T4" fmla="*/ 0 w 1344"/>
                <a:gd name="T5" fmla="*/ 0 h 2226"/>
                <a:gd name="T6" fmla="*/ 0 w 1344"/>
                <a:gd name="T7" fmla="*/ 0 h 2226"/>
                <a:gd name="T8" fmla="*/ 0 w 1344"/>
                <a:gd name="T9" fmla="*/ 0 h 2226"/>
                <a:gd name="T10" fmla="*/ 0 w 1344"/>
                <a:gd name="T11" fmla="*/ 0 h 2226"/>
                <a:gd name="T12" fmla="*/ 0 w 1344"/>
                <a:gd name="T13" fmla="*/ 0 h 2226"/>
                <a:gd name="T14" fmla="*/ 0 w 1344"/>
                <a:gd name="T15" fmla="*/ 0 h 2226"/>
                <a:gd name="T16" fmla="*/ 0 w 1344"/>
                <a:gd name="T17" fmla="*/ 0 h 2226"/>
                <a:gd name="T18" fmla="*/ 0 w 1344"/>
                <a:gd name="T19" fmla="*/ 0 h 2226"/>
                <a:gd name="T20" fmla="*/ 0 w 1344"/>
                <a:gd name="T21" fmla="*/ 0 h 2226"/>
                <a:gd name="T22" fmla="*/ 0 w 1344"/>
                <a:gd name="T23" fmla="*/ 0 h 2226"/>
                <a:gd name="T24" fmla="*/ 0 w 1344"/>
                <a:gd name="T25" fmla="*/ 0 h 2226"/>
                <a:gd name="T26" fmla="*/ 0 w 1344"/>
                <a:gd name="T27" fmla="*/ 0 h 2226"/>
                <a:gd name="T28" fmla="*/ 0 w 1344"/>
                <a:gd name="T29" fmla="*/ 0 h 2226"/>
                <a:gd name="T30" fmla="*/ 0 w 1344"/>
                <a:gd name="T31" fmla="*/ 0 h 2226"/>
                <a:gd name="T32" fmla="*/ 0 w 1344"/>
                <a:gd name="T33" fmla="*/ 0 h 2226"/>
                <a:gd name="T34" fmla="*/ 0 w 1344"/>
                <a:gd name="T35" fmla="*/ 0 h 2226"/>
                <a:gd name="T36" fmla="*/ 0 w 1344"/>
                <a:gd name="T37" fmla="*/ 0 h 2226"/>
                <a:gd name="T38" fmla="*/ 0 w 1344"/>
                <a:gd name="T39" fmla="*/ 0 h 2226"/>
                <a:gd name="T40" fmla="*/ 0 w 1344"/>
                <a:gd name="T41" fmla="*/ 0 h 2226"/>
                <a:gd name="T42" fmla="*/ 0 w 1344"/>
                <a:gd name="T43" fmla="*/ 0 h 2226"/>
                <a:gd name="T44" fmla="*/ 0 w 1344"/>
                <a:gd name="T45" fmla="*/ 0 h 2226"/>
                <a:gd name="T46" fmla="*/ 0 w 1344"/>
                <a:gd name="T47" fmla="*/ 0 h 2226"/>
                <a:gd name="T48" fmla="*/ 0 w 1344"/>
                <a:gd name="T49" fmla="*/ 0 h 2226"/>
                <a:gd name="T50" fmla="*/ 0 w 1344"/>
                <a:gd name="T51" fmla="*/ 0 h 2226"/>
                <a:gd name="T52" fmla="*/ 0 w 1344"/>
                <a:gd name="T53" fmla="*/ 0 h 2226"/>
                <a:gd name="T54" fmla="*/ 0 w 1344"/>
                <a:gd name="T55" fmla="*/ 0 h 2226"/>
                <a:gd name="T56" fmla="*/ 0 w 1344"/>
                <a:gd name="T57" fmla="*/ 0 h 2226"/>
                <a:gd name="T58" fmla="*/ 0 w 1344"/>
                <a:gd name="T59" fmla="*/ 0 h 2226"/>
                <a:gd name="T60" fmla="*/ 0 w 1344"/>
                <a:gd name="T61" fmla="*/ 0 h 222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44"/>
                <a:gd name="T94" fmla="*/ 0 h 2226"/>
                <a:gd name="T95" fmla="*/ 1344 w 1344"/>
                <a:gd name="T96" fmla="*/ 2226 h 222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44" h="2226">
                  <a:moveTo>
                    <a:pt x="16" y="172"/>
                  </a:moveTo>
                  <a:lnTo>
                    <a:pt x="0" y="231"/>
                  </a:lnTo>
                  <a:lnTo>
                    <a:pt x="20" y="343"/>
                  </a:lnTo>
                  <a:lnTo>
                    <a:pt x="34" y="748"/>
                  </a:lnTo>
                  <a:lnTo>
                    <a:pt x="34" y="1049"/>
                  </a:lnTo>
                  <a:lnTo>
                    <a:pt x="30" y="1431"/>
                  </a:lnTo>
                  <a:lnTo>
                    <a:pt x="16" y="1903"/>
                  </a:lnTo>
                  <a:lnTo>
                    <a:pt x="0" y="2173"/>
                  </a:lnTo>
                  <a:lnTo>
                    <a:pt x="308" y="2211"/>
                  </a:lnTo>
                  <a:lnTo>
                    <a:pt x="461" y="2226"/>
                  </a:lnTo>
                  <a:lnTo>
                    <a:pt x="793" y="2226"/>
                  </a:lnTo>
                  <a:lnTo>
                    <a:pt x="1047" y="2211"/>
                  </a:lnTo>
                  <a:lnTo>
                    <a:pt x="1254" y="2188"/>
                  </a:lnTo>
                  <a:lnTo>
                    <a:pt x="1344" y="2173"/>
                  </a:lnTo>
                  <a:lnTo>
                    <a:pt x="1312" y="1837"/>
                  </a:lnTo>
                  <a:lnTo>
                    <a:pt x="1292" y="1483"/>
                  </a:lnTo>
                  <a:lnTo>
                    <a:pt x="1281" y="1033"/>
                  </a:lnTo>
                  <a:lnTo>
                    <a:pt x="1287" y="758"/>
                  </a:lnTo>
                  <a:lnTo>
                    <a:pt x="1308" y="538"/>
                  </a:lnTo>
                  <a:lnTo>
                    <a:pt x="1320" y="327"/>
                  </a:lnTo>
                  <a:lnTo>
                    <a:pt x="1320" y="255"/>
                  </a:lnTo>
                  <a:lnTo>
                    <a:pt x="1308" y="224"/>
                  </a:lnTo>
                  <a:lnTo>
                    <a:pt x="1061" y="87"/>
                  </a:lnTo>
                  <a:lnTo>
                    <a:pt x="916" y="28"/>
                  </a:lnTo>
                  <a:lnTo>
                    <a:pt x="840" y="5"/>
                  </a:lnTo>
                  <a:lnTo>
                    <a:pt x="764" y="0"/>
                  </a:lnTo>
                  <a:lnTo>
                    <a:pt x="524" y="5"/>
                  </a:lnTo>
                  <a:lnTo>
                    <a:pt x="390" y="43"/>
                  </a:lnTo>
                  <a:lnTo>
                    <a:pt x="245" y="83"/>
                  </a:lnTo>
                  <a:lnTo>
                    <a:pt x="73" y="149"/>
                  </a:lnTo>
                  <a:lnTo>
                    <a:pt x="16" y="172"/>
                  </a:lnTo>
                  <a:close/>
                </a:path>
              </a:pathLst>
            </a:custGeom>
            <a:solidFill>
              <a:srgbClr val="FFFFFF"/>
            </a:solidFill>
            <a:ln w="0">
              <a:solidFill>
                <a:srgbClr val="FFFFFF"/>
              </a:solidFill>
              <a:round/>
              <a:headEnd/>
              <a:tailEnd/>
            </a:ln>
          </p:spPr>
          <p:txBody>
            <a:bodyPr/>
            <a:lstStyle/>
            <a:p>
              <a:endParaRPr lang="zh-CN" altLang="en-US"/>
            </a:p>
          </p:txBody>
        </p:sp>
        <p:sp>
          <p:nvSpPr>
            <p:cNvPr id="5127" name="Freeform 7"/>
            <p:cNvSpPr>
              <a:spLocks/>
            </p:cNvSpPr>
            <p:nvPr/>
          </p:nvSpPr>
          <p:spPr bwMode="auto">
            <a:xfrm>
              <a:off x="813" y="1223"/>
              <a:ext cx="447" cy="671"/>
            </a:xfrm>
            <a:custGeom>
              <a:avLst/>
              <a:gdLst>
                <a:gd name="T0" fmla="*/ 0 w 1341"/>
                <a:gd name="T1" fmla="*/ 0 h 2012"/>
                <a:gd name="T2" fmla="*/ 0 w 1341"/>
                <a:gd name="T3" fmla="*/ 0 h 2012"/>
                <a:gd name="T4" fmla="*/ 0 w 1341"/>
                <a:gd name="T5" fmla="*/ 0 h 2012"/>
                <a:gd name="T6" fmla="*/ 0 w 1341"/>
                <a:gd name="T7" fmla="*/ 0 h 2012"/>
                <a:gd name="T8" fmla="*/ 0 w 1341"/>
                <a:gd name="T9" fmla="*/ 0 h 2012"/>
                <a:gd name="T10" fmla="*/ 0 w 1341"/>
                <a:gd name="T11" fmla="*/ 0 h 2012"/>
                <a:gd name="T12" fmla="*/ 0 w 1341"/>
                <a:gd name="T13" fmla="*/ 0 h 2012"/>
                <a:gd name="T14" fmla="*/ 0 w 1341"/>
                <a:gd name="T15" fmla="*/ 0 h 2012"/>
                <a:gd name="T16" fmla="*/ 0 w 1341"/>
                <a:gd name="T17" fmla="*/ 0 h 2012"/>
                <a:gd name="T18" fmla="*/ 0 w 1341"/>
                <a:gd name="T19" fmla="*/ 0 h 2012"/>
                <a:gd name="T20" fmla="*/ 0 w 1341"/>
                <a:gd name="T21" fmla="*/ 0 h 2012"/>
                <a:gd name="T22" fmla="*/ 0 w 1341"/>
                <a:gd name="T23" fmla="*/ 0 h 2012"/>
                <a:gd name="T24" fmla="*/ 0 w 1341"/>
                <a:gd name="T25" fmla="*/ 0 h 2012"/>
                <a:gd name="T26" fmla="*/ 0 w 1341"/>
                <a:gd name="T27" fmla="*/ 0 h 2012"/>
                <a:gd name="T28" fmla="*/ 0 w 1341"/>
                <a:gd name="T29" fmla="*/ 0 h 2012"/>
                <a:gd name="T30" fmla="*/ 0 w 1341"/>
                <a:gd name="T31" fmla="*/ 0 h 2012"/>
                <a:gd name="T32" fmla="*/ 0 w 1341"/>
                <a:gd name="T33" fmla="*/ 0 h 2012"/>
                <a:gd name="T34" fmla="*/ 0 w 1341"/>
                <a:gd name="T35" fmla="*/ 0 h 2012"/>
                <a:gd name="T36" fmla="*/ 0 w 1341"/>
                <a:gd name="T37" fmla="*/ 0 h 2012"/>
                <a:gd name="T38" fmla="*/ 0 w 1341"/>
                <a:gd name="T39" fmla="*/ 0 h 2012"/>
                <a:gd name="T40" fmla="*/ 0 w 1341"/>
                <a:gd name="T41" fmla="*/ 0 h 2012"/>
                <a:gd name="T42" fmla="*/ 0 w 1341"/>
                <a:gd name="T43" fmla="*/ 0 h 2012"/>
                <a:gd name="T44" fmla="*/ 0 w 1341"/>
                <a:gd name="T45" fmla="*/ 0 h 2012"/>
                <a:gd name="T46" fmla="*/ 0 w 1341"/>
                <a:gd name="T47" fmla="*/ 0 h 2012"/>
                <a:gd name="T48" fmla="*/ 0 w 1341"/>
                <a:gd name="T49" fmla="*/ 0 h 2012"/>
                <a:gd name="T50" fmla="*/ 0 w 1341"/>
                <a:gd name="T51" fmla="*/ 0 h 2012"/>
                <a:gd name="T52" fmla="*/ 0 w 1341"/>
                <a:gd name="T53" fmla="*/ 0 h 2012"/>
                <a:gd name="T54" fmla="*/ 0 w 1341"/>
                <a:gd name="T55" fmla="*/ 0 h 2012"/>
                <a:gd name="T56" fmla="*/ 0 w 1341"/>
                <a:gd name="T57" fmla="*/ 0 h 2012"/>
                <a:gd name="T58" fmla="*/ 0 w 1341"/>
                <a:gd name="T59" fmla="*/ 0 h 2012"/>
                <a:gd name="T60" fmla="*/ 0 w 1341"/>
                <a:gd name="T61" fmla="*/ 0 h 201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41"/>
                <a:gd name="T94" fmla="*/ 0 h 2012"/>
                <a:gd name="T95" fmla="*/ 1341 w 1341"/>
                <a:gd name="T96" fmla="*/ 2012 h 201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41" h="2012">
                  <a:moveTo>
                    <a:pt x="937" y="0"/>
                  </a:moveTo>
                  <a:lnTo>
                    <a:pt x="976" y="7"/>
                  </a:lnTo>
                  <a:lnTo>
                    <a:pt x="999" y="108"/>
                  </a:lnTo>
                  <a:lnTo>
                    <a:pt x="1006" y="381"/>
                  </a:lnTo>
                  <a:lnTo>
                    <a:pt x="1013" y="773"/>
                  </a:lnTo>
                  <a:lnTo>
                    <a:pt x="1003" y="1133"/>
                  </a:lnTo>
                  <a:lnTo>
                    <a:pt x="999" y="1584"/>
                  </a:lnTo>
                  <a:lnTo>
                    <a:pt x="981" y="1841"/>
                  </a:lnTo>
                  <a:lnTo>
                    <a:pt x="976" y="1969"/>
                  </a:lnTo>
                  <a:lnTo>
                    <a:pt x="1341" y="2012"/>
                  </a:lnTo>
                  <a:lnTo>
                    <a:pt x="483" y="2012"/>
                  </a:lnTo>
                  <a:lnTo>
                    <a:pt x="501" y="1920"/>
                  </a:lnTo>
                  <a:lnTo>
                    <a:pt x="509" y="1801"/>
                  </a:lnTo>
                  <a:lnTo>
                    <a:pt x="370" y="1772"/>
                  </a:lnTo>
                  <a:lnTo>
                    <a:pt x="324" y="1687"/>
                  </a:lnTo>
                  <a:lnTo>
                    <a:pt x="370" y="1547"/>
                  </a:lnTo>
                  <a:lnTo>
                    <a:pt x="374" y="1407"/>
                  </a:lnTo>
                  <a:lnTo>
                    <a:pt x="90" y="1315"/>
                  </a:lnTo>
                  <a:lnTo>
                    <a:pt x="0" y="1119"/>
                  </a:lnTo>
                  <a:lnTo>
                    <a:pt x="0" y="1007"/>
                  </a:lnTo>
                  <a:lnTo>
                    <a:pt x="36" y="958"/>
                  </a:lnTo>
                  <a:lnTo>
                    <a:pt x="22" y="922"/>
                  </a:lnTo>
                  <a:lnTo>
                    <a:pt x="95" y="731"/>
                  </a:lnTo>
                  <a:lnTo>
                    <a:pt x="55" y="540"/>
                  </a:lnTo>
                  <a:lnTo>
                    <a:pt x="86" y="399"/>
                  </a:lnTo>
                  <a:lnTo>
                    <a:pt x="126" y="374"/>
                  </a:lnTo>
                  <a:lnTo>
                    <a:pt x="144" y="303"/>
                  </a:lnTo>
                  <a:lnTo>
                    <a:pt x="230" y="269"/>
                  </a:lnTo>
                  <a:lnTo>
                    <a:pt x="365" y="134"/>
                  </a:lnTo>
                  <a:lnTo>
                    <a:pt x="531" y="58"/>
                  </a:lnTo>
                  <a:lnTo>
                    <a:pt x="937" y="0"/>
                  </a:lnTo>
                  <a:close/>
                </a:path>
              </a:pathLst>
            </a:custGeom>
            <a:solidFill>
              <a:srgbClr val="4F4F4F"/>
            </a:solidFill>
            <a:ln w="0">
              <a:solidFill>
                <a:srgbClr val="4F4F4F"/>
              </a:solidFill>
              <a:round/>
              <a:headEnd/>
              <a:tailEnd/>
            </a:ln>
          </p:spPr>
          <p:txBody>
            <a:bodyPr/>
            <a:lstStyle/>
            <a:p>
              <a:endParaRPr lang="zh-CN" altLang="en-US"/>
            </a:p>
          </p:txBody>
        </p:sp>
        <p:sp>
          <p:nvSpPr>
            <p:cNvPr id="5128" name="Freeform 8"/>
            <p:cNvSpPr>
              <a:spLocks/>
            </p:cNvSpPr>
            <p:nvPr/>
          </p:nvSpPr>
          <p:spPr bwMode="auto">
            <a:xfrm>
              <a:off x="997" y="1266"/>
              <a:ext cx="150" cy="237"/>
            </a:xfrm>
            <a:custGeom>
              <a:avLst/>
              <a:gdLst>
                <a:gd name="T0" fmla="*/ 0 w 451"/>
                <a:gd name="T1" fmla="*/ 0 h 710"/>
                <a:gd name="T2" fmla="*/ 0 w 451"/>
                <a:gd name="T3" fmla="*/ 0 h 710"/>
                <a:gd name="T4" fmla="*/ 0 w 451"/>
                <a:gd name="T5" fmla="*/ 0 h 710"/>
                <a:gd name="T6" fmla="*/ 0 w 451"/>
                <a:gd name="T7" fmla="*/ 0 h 710"/>
                <a:gd name="T8" fmla="*/ 0 w 451"/>
                <a:gd name="T9" fmla="*/ 0 h 710"/>
                <a:gd name="T10" fmla="*/ 0 w 451"/>
                <a:gd name="T11" fmla="*/ 0 h 710"/>
                <a:gd name="T12" fmla="*/ 0 w 451"/>
                <a:gd name="T13" fmla="*/ 0 h 710"/>
                <a:gd name="T14" fmla="*/ 0 w 451"/>
                <a:gd name="T15" fmla="*/ 0 h 710"/>
                <a:gd name="T16" fmla="*/ 0 w 451"/>
                <a:gd name="T17" fmla="*/ 0 h 710"/>
                <a:gd name="T18" fmla="*/ 0 w 451"/>
                <a:gd name="T19" fmla="*/ 0 h 710"/>
                <a:gd name="T20" fmla="*/ 0 w 451"/>
                <a:gd name="T21" fmla="*/ 0 h 710"/>
                <a:gd name="T22" fmla="*/ 0 w 451"/>
                <a:gd name="T23" fmla="*/ 0 h 710"/>
                <a:gd name="T24" fmla="*/ 0 w 451"/>
                <a:gd name="T25" fmla="*/ 0 h 7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1"/>
                <a:gd name="T40" fmla="*/ 0 h 710"/>
                <a:gd name="T41" fmla="*/ 451 w 451"/>
                <a:gd name="T42" fmla="*/ 710 h 7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1" h="710">
                  <a:moveTo>
                    <a:pt x="389" y="0"/>
                  </a:moveTo>
                  <a:lnTo>
                    <a:pt x="418" y="63"/>
                  </a:lnTo>
                  <a:lnTo>
                    <a:pt x="446" y="169"/>
                  </a:lnTo>
                  <a:lnTo>
                    <a:pt x="451" y="475"/>
                  </a:lnTo>
                  <a:lnTo>
                    <a:pt x="429" y="551"/>
                  </a:lnTo>
                  <a:lnTo>
                    <a:pt x="356" y="710"/>
                  </a:lnTo>
                  <a:lnTo>
                    <a:pt x="231" y="624"/>
                  </a:lnTo>
                  <a:lnTo>
                    <a:pt x="145" y="528"/>
                  </a:lnTo>
                  <a:lnTo>
                    <a:pt x="76" y="386"/>
                  </a:lnTo>
                  <a:lnTo>
                    <a:pt x="39" y="284"/>
                  </a:lnTo>
                  <a:lnTo>
                    <a:pt x="7" y="149"/>
                  </a:lnTo>
                  <a:lnTo>
                    <a:pt x="0" y="70"/>
                  </a:lnTo>
                  <a:lnTo>
                    <a:pt x="389" y="0"/>
                  </a:lnTo>
                  <a:close/>
                </a:path>
              </a:pathLst>
            </a:custGeom>
            <a:solidFill>
              <a:srgbClr val="FFFFFF"/>
            </a:solidFill>
            <a:ln w="0">
              <a:solidFill>
                <a:srgbClr val="FFFFFF"/>
              </a:solidFill>
              <a:round/>
              <a:headEnd/>
              <a:tailEnd/>
            </a:ln>
          </p:spPr>
          <p:txBody>
            <a:bodyPr/>
            <a:lstStyle/>
            <a:p>
              <a:endParaRPr lang="zh-CN" altLang="en-US"/>
            </a:p>
          </p:txBody>
        </p:sp>
        <p:sp>
          <p:nvSpPr>
            <p:cNvPr id="5129" name="Freeform 9"/>
            <p:cNvSpPr>
              <a:spLocks/>
            </p:cNvSpPr>
            <p:nvPr/>
          </p:nvSpPr>
          <p:spPr bwMode="auto">
            <a:xfrm>
              <a:off x="1056" y="1322"/>
              <a:ext cx="76" cy="184"/>
            </a:xfrm>
            <a:custGeom>
              <a:avLst/>
              <a:gdLst>
                <a:gd name="T0" fmla="*/ 0 w 227"/>
                <a:gd name="T1" fmla="*/ 0 h 553"/>
                <a:gd name="T2" fmla="*/ 0 w 227"/>
                <a:gd name="T3" fmla="*/ 0 h 553"/>
                <a:gd name="T4" fmla="*/ 0 w 227"/>
                <a:gd name="T5" fmla="*/ 0 h 553"/>
                <a:gd name="T6" fmla="*/ 0 w 227"/>
                <a:gd name="T7" fmla="*/ 0 h 553"/>
                <a:gd name="T8" fmla="*/ 0 w 227"/>
                <a:gd name="T9" fmla="*/ 0 h 553"/>
                <a:gd name="T10" fmla="*/ 0 w 227"/>
                <a:gd name="T11" fmla="*/ 0 h 553"/>
                <a:gd name="T12" fmla="*/ 0 w 227"/>
                <a:gd name="T13" fmla="*/ 0 h 553"/>
                <a:gd name="T14" fmla="*/ 0 w 227"/>
                <a:gd name="T15" fmla="*/ 0 h 553"/>
                <a:gd name="T16" fmla="*/ 0 w 227"/>
                <a:gd name="T17" fmla="*/ 0 h 553"/>
                <a:gd name="T18" fmla="*/ 0 w 227"/>
                <a:gd name="T19" fmla="*/ 0 h 553"/>
                <a:gd name="T20" fmla="*/ 0 w 227"/>
                <a:gd name="T21" fmla="*/ 0 h 5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7"/>
                <a:gd name="T34" fmla="*/ 0 h 553"/>
                <a:gd name="T35" fmla="*/ 227 w 227"/>
                <a:gd name="T36" fmla="*/ 553 h 5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7" h="553">
                  <a:moveTo>
                    <a:pt x="0" y="30"/>
                  </a:moveTo>
                  <a:lnTo>
                    <a:pt x="50" y="0"/>
                  </a:lnTo>
                  <a:lnTo>
                    <a:pt x="115" y="9"/>
                  </a:lnTo>
                  <a:lnTo>
                    <a:pt x="108" y="158"/>
                  </a:lnTo>
                  <a:lnTo>
                    <a:pt x="227" y="455"/>
                  </a:lnTo>
                  <a:lnTo>
                    <a:pt x="173" y="553"/>
                  </a:lnTo>
                  <a:lnTo>
                    <a:pt x="93" y="464"/>
                  </a:lnTo>
                  <a:lnTo>
                    <a:pt x="82" y="155"/>
                  </a:lnTo>
                  <a:lnTo>
                    <a:pt x="63" y="155"/>
                  </a:lnTo>
                  <a:lnTo>
                    <a:pt x="14" y="59"/>
                  </a:lnTo>
                  <a:lnTo>
                    <a:pt x="0" y="30"/>
                  </a:lnTo>
                  <a:close/>
                </a:path>
              </a:pathLst>
            </a:custGeom>
            <a:solidFill>
              <a:srgbClr val="FFFF00"/>
            </a:solidFill>
            <a:ln w="0">
              <a:solidFill>
                <a:srgbClr val="FFFF00"/>
              </a:solidFill>
              <a:round/>
              <a:headEnd/>
              <a:tailEnd/>
            </a:ln>
          </p:spPr>
          <p:txBody>
            <a:bodyPr/>
            <a:lstStyle/>
            <a:p>
              <a:endParaRPr lang="zh-CN" altLang="en-US"/>
            </a:p>
          </p:txBody>
        </p:sp>
        <p:sp>
          <p:nvSpPr>
            <p:cNvPr id="5130" name="Freeform 10"/>
            <p:cNvSpPr>
              <a:spLocks/>
            </p:cNvSpPr>
            <p:nvPr/>
          </p:nvSpPr>
          <p:spPr bwMode="auto">
            <a:xfrm>
              <a:off x="967" y="1460"/>
              <a:ext cx="173" cy="222"/>
            </a:xfrm>
            <a:custGeom>
              <a:avLst/>
              <a:gdLst>
                <a:gd name="T0" fmla="*/ 0 w 520"/>
                <a:gd name="T1" fmla="*/ 0 h 666"/>
                <a:gd name="T2" fmla="*/ 0 w 520"/>
                <a:gd name="T3" fmla="*/ 0 h 666"/>
                <a:gd name="T4" fmla="*/ 0 w 520"/>
                <a:gd name="T5" fmla="*/ 0 h 666"/>
                <a:gd name="T6" fmla="*/ 0 w 520"/>
                <a:gd name="T7" fmla="*/ 0 h 666"/>
                <a:gd name="T8" fmla="*/ 0 w 520"/>
                <a:gd name="T9" fmla="*/ 0 h 666"/>
                <a:gd name="T10" fmla="*/ 0 w 520"/>
                <a:gd name="T11" fmla="*/ 0 h 666"/>
                <a:gd name="T12" fmla="*/ 0 w 520"/>
                <a:gd name="T13" fmla="*/ 0 h 666"/>
                <a:gd name="T14" fmla="*/ 0 w 520"/>
                <a:gd name="T15" fmla="*/ 0 h 666"/>
                <a:gd name="T16" fmla="*/ 0 w 520"/>
                <a:gd name="T17" fmla="*/ 0 h 666"/>
                <a:gd name="T18" fmla="*/ 0 w 520"/>
                <a:gd name="T19" fmla="*/ 0 h 666"/>
                <a:gd name="T20" fmla="*/ 0 w 520"/>
                <a:gd name="T21" fmla="*/ 0 h 666"/>
                <a:gd name="T22" fmla="*/ 0 w 520"/>
                <a:gd name="T23" fmla="*/ 0 h 666"/>
                <a:gd name="T24" fmla="*/ 0 w 520"/>
                <a:gd name="T25" fmla="*/ 0 h 666"/>
                <a:gd name="T26" fmla="*/ 0 w 520"/>
                <a:gd name="T27" fmla="*/ 0 h 666"/>
                <a:gd name="T28" fmla="*/ 0 w 520"/>
                <a:gd name="T29" fmla="*/ 0 h 666"/>
                <a:gd name="T30" fmla="*/ 0 w 520"/>
                <a:gd name="T31" fmla="*/ 0 h 666"/>
                <a:gd name="T32" fmla="*/ 0 w 520"/>
                <a:gd name="T33" fmla="*/ 0 h 666"/>
                <a:gd name="T34" fmla="*/ 0 w 520"/>
                <a:gd name="T35" fmla="*/ 0 h 666"/>
                <a:gd name="T36" fmla="*/ 0 w 520"/>
                <a:gd name="T37" fmla="*/ 0 h 666"/>
                <a:gd name="T38" fmla="*/ 0 w 520"/>
                <a:gd name="T39" fmla="*/ 0 h 666"/>
                <a:gd name="T40" fmla="*/ 0 w 520"/>
                <a:gd name="T41" fmla="*/ 0 h 666"/>
                <a:gd name="T42" fmla="*/ 0 w 520"/>
                <a:gd name="T43" fmla="*/ 0 h 666"/>
                <a:gd name="T44" fmla="*/ 0 w 520"/>
                <a:gd name="T45" fmla="*/ 0 h 666"/>
                <a:gd name="T46" fmla="*/ 0 w 520"/>
                <a:gd name="T47" fmla="*/ 0 h 666"/>
                <a:gd name="T48" fmla="*/ 0 w 520"/>
                <a:gd name="T49" fmla="*/ 0 h 6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0"/>
                <a:gd name="T76" fmla="*/ 0 h 666"/>
                <a:gd name="T77" fmla="*/ 520 w 520"/>
                <a:gd name="T78" fmla="*/ 666 h 6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0" h="666">
                  <a:moveTo>
                    <a:pt x="158" y="0"/>
                  </a:moveTo>
                  <a:lnTo>
                    <a:pt x="183" y="0"/>
                  </a:lnTo>
                  <a:lnTo>
                    <a:pt x="226" y="49"/>
                  </a:lnTo>
                  <a:lnTo>
                    <a:pt x="234" y="132"/>
                  </a:lnTo>
                  <a:lnTo>
                    <a:pt x="213" y="218"/>
                  </a:lnTo>
                  <a:lnTo>
                    <a:pt x="213" y="253"/>
                  </a:lnTo>
                  <a:lnTo>
                    <a:pt x="234" y="271"/>
                  </a:lnTo>
                  <a:lnTo>
                    <a:pt x="473" y="253"/>
                  </a:lnTo>
                  <a:lnTo>
                    <a:pt x="520" y="280"/>
                  </a:lnTo>
                  <a:lnTo>
                    <a:pt x="520" y="350"/>
                  </a:lnTo>
                  <a:lnTo>
                    <a:pt x="500" y="376"/>
                  </a:lnTo>
                  <a:lnTo>
                    <a:pt x="365" y="380"/>
                  </a:lnTo>
                  <a:lnTo>
                    <a:pt x="285" y="411"/>
                  </a:lnTo>
                  <a:lnTo>
                    <a:pt x="266" y="583"/>
                  </a:lnTo>
                  <a:lnTo>
                    <a:pt x="232" y="619"/>
                  </a:lnTo>
                  <a:lnTo>
                    <a:pt x="226" y="650"/>
                  </a:lnTo>
                  <a:lnTo>
                    <a:pt x="190" y="666"/>
                  </a:lnTo>
                  <a:lnTo>
                    <a:pt x="102" y="666"/>
                  </a:lnTo>
                  <a:lnTo>
                    <a:pt x="15" y="636"/>
                  </a:lnTo>
                  <a:lnTo>
                    <a:pt x="0" y="538"/>
                  </a:lnTo>
                  <a:lnTo>
                    <a:pt x="11" y="413"/>
                  </a:lnTo>
                  <a:lnTo>
                    <a:pt x="50" y="297"/>
                  </a:lnTo>
                  <a:lnTo>
                    <a:pt x="90" y="223"/>
                  </a:lnTo>
                  <a:lnTo>
                    <a:pt x="148" y="154"/>
                  </a:lnTo>
                  <a:lnTo>
                    <a:pt x="158" y="0"/>
                  </a:lnTo>
                  <a:close/>
                </a:path>
              </a:pathLst>
            </a:custGeom>
            <a:solidFill>
              <a:srgbClr val="FFC281"/>
            </a:solidFill>
            <a:ln w="0">
              <a:solidFill>
                <a:srgbClr val="FFC281"/>
              </a:solidFill>
              <a:round/>
              <a:headEnd/>
              <a:tailEnd/>
            </a:ln>
          </p:spPr>
          <p:txBody>
            <a:bodyPr/>
            <a:lstStyle/>
            <a:p>
              <a:endParaRPr lang="zh-CN" altLang="en-US"/>
            </a:p>
          </p:txBody>
        </p:sp>
        <p:sp>
          <p:nvSpPr>
            <p:cNvPr id="5131" name="Freeform 11"/>
            <p:cNvSpPr>
              <a:spLocks/>
            </p:cNvSpPr>
            <p:nvPr/>
          </p:nvSpPr>
          <p:spPr bwMode="auto">
            <a:xfrm>
              <a:off x="1270" y="1123"/>
              <a:ext cx="129" cy="98"/>
            </a:xfrm>
            <a:custGeom>
              <a:avLst/>
              <a:gdLst>
                <a:gd name="T0" fmla="*/ 0 w 386"/>
                <a:gd name="T1" fmla="*/ 0 h 295"/>
                <a:gd name="T2" fmla="*/ 0 w 386"/>
                <a:gd name="T3" fmla="*/ 0 h 295"/>
                <a:gd name="T4" fmla="*/ 0 w 386"/>
                <a:gd name="T5" fmla="*/ 0 h 295"/>
                <a:gd name="T6" fmla="*/ 0 w 386"/>
                <a:gd name="T7" fmla="*/ 0 h 295"/>
                <a:gd name="T8" fmla="*/ 0 w 386"/>
                <a:gd name="T9" fmla="*/ 0 h 295"/>
                <a:gd name="T10" fmla="*/ 0 w 386"/>
                <a:gd name="T11" fmla="*/ 0 h 295"/>
                <a:gd name="T12" fmla="*/ 0 w 386"/>
                <a:gd name="T13" fmla="*/ 0 h 295"/>
                <a:gd name="T14" fmla="*/ 0 w 386"/>
                <a:gd name="T15" fmla="*/ 0 h 295"/>
                <a:gd name="T16" fmla="*/ 0 w 386"/>
                <a:gd name="T17" fmla="*/ 0 h 295"/>
                <a:gd name="T18" fmla="*/ 0 w 386"/>
                <a:gd name="T19" fmla="*/ 0 h 295"/>
                <a:gd name="T20" fmla="*/ 0 w 386"/>
                <a:gd name="T21" fmla="*/ 0 h 295"/>
                <a:gd name="T22" fmla="*/ 0 w 386"/>
                <a:gd name="T23" fmla="*/ 0 h 295"/>
                <a:gd name="T24" fmla="*/ 0 w 386"/>
                <a:gd name="T25" fmla="*/ 0 h 295"/>
                <a:gd name="T26" fmla="*/ 0 w 386"/>
                <a:gd name="T27" fmla="*/ 0 h 295"/>
                <a:gd name="T28" fmla="*/ 0 w 386"/>
                <a:gd name="T29" fmla="*/ 0 h 295"/>
                <a:gd name="T30" fmla="*/ 0 w 386"/>
                <a:gd name="T31" fmla="*/ 0 h 295"/>
                <a:gd name="T32" fmla="*/ 0 w 386"/>
                <a:gd name="T33" fmla="*/ 0 h 295"/>
                <a:gd name="T34" fmla="*/ 0 w 386"/>
                <a:gd name="T35" fmla="*/ 0 h 295"/>
                <a:gd name="T36" fmla="*/ 0 w 386"/>
                <a:gd name="T37" fmla="*/ 0 h 295"/>
                <a:gd name="T38" fmla="*/ 0 w 386"/>
                <a:gd name="T39" fmla="*/ 0 h 295"/>
                <a:gd name="T40" fmla="*/ 0 w 386"/>
                <a:gd name="T41" fmla="*/ 0 h 295"/>
                <a:gd name="T42" fmla="*/ 0 w 386"/>
                <a:gd name="T43" fmla="*/ 0 h 295"/>
                <a:gd name="T44" fmla="*/ 0 w 386"/>
                <a:gd name="T45" fmla="*/ 0 h 295"/>
                <a:gd name="T46" fmla="*/ 0 w 386"/>
                <a:gd name="T47" fmla="*/ 0 h 29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6"/>
                <a:gd name="T73" fmla="*/ 0 h 295"/>
                <a:gd name="T74" fmla="*/ 386 w 386"/>
                <a:gd name="T75" fmla="*/ 295 h 29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6" h="295">
                  <a:moveTo>
                    <a:pt x="12" y="112"/>
                  </a:moveTo>
                  <a:lnTo>
                    <a:pt x="76" y="92"/>
                  </a:lnTo>
                  <a:lnTo>
                    <a:pt x="142" y="86"/>
                  </a:lnTo>
                  <a:lnTo>
                    <a:pt x="139" y="129"/>
                  </a:lnTo>
                  <a:lnTo>
                    <a:pt x="127" y="223"/>
                  </a:lnTo>
                  <a:lnTo>
                    <a:pt x="149" y="277"/>
                  </a:lnTo>
                  <a:lnTo>
                    <a:pt x="188" y="295"/>
                  </a:lnTo>
                  <a:lnTo>
                    <a:pt x="236" y="262"/>
                  </a:lnTo>
                  <a:lnTo>
                    <a:pt x="254" y="236"/>
                  </a:lnTo>
                  <a:lnTo>
                    <a:pt x="301" y="244"/>
                  </a:lnTo>
                  <a:lnTo>
                    <a:pt x="324" y="226"/>
                  </a:lnTo>
                  <a:lnTo>
                    <a:pt x="337" y="184"/>
                  </a:lnTo>
                  <a:lnTo>
                    <a:pt x="344" y="168"/>
                  </a:lnTo>
                  <a:lnTo>
                    <a:pt x="386" y="121"/>
                  </a:lnTo>
                  <a:lnTo>
                    <a:pt x="357" y="25"/>
                  </a:lnTo>
                  <a:lnTo>
                    <a:pt x="249" y="0"/>
                  </a:lnTo>
                  <a:lnTo>
                    <a:pt x="199" y="16"/>
                  </a:lnTo>
                  <a:lnTo>
                    <a:pt x="182" y="2"/>
                  </a:lnTo>
                  <a:lnTo>
                    <a:pt x="131" y="16"/>
                  </a:lnTo>
                  <a:lnTo>
                    <a:pt x="102" y="52"/>
                  </a:lnTo>
                  <a:lnTo>
                    <a:pt x="66" y="16"/>
                  </a:lnTo>
                  <a:lnTo>
                    <a:pt x="19" y="12"/>
                  </a:lnTo>
                  <a:lnTo>
                    <a:pt x="0" y="26"/>
                  </a:lnTo>
                  <a:lnTo>
                    <a:pt x="12" y="112"/>
                  </a:lnTo>
                  <a:close/>
                </a:path>
              </a:pathLst>
            </a:custGeom>
            <a:solidFill>
              <a:srgbClr val="FFC281"/>
            </a:solidFill>
            <a:ln w="0">
              <a:solidFill>
                <a:srgbClr val="FFC281"/>
              </a:solidFill>
              <a:round/>
              <a:headEnd/>
              <a:tailEnd/>
            </a:ln>
          </p:spPr>
          <p:txBody>
            <a:bodyPr/>
            <a:lstStyle/>
            <a:p>
              <a:endParaRPr lang="zh-CN" altLang="en-US"/>
            </a:p>
          </p:txBody>
        </p:sp>
        <p:sp>
          <p:nvSpPr>
            <p:cNvPr id="5132" name="Freeform 12"/>
            <p:cNvSpPr>
              <a:spLocks/>
            </p:cNvSpPr>
            <p:nvPr/>
          </p:nvSpPr>
          <p:spPr bwMode="auto">
            <a:xfrm>
              <a:off x="933" y="996"/>
              <a:ext cx="213" cy="330"/>
            </a:xfrm>
            <a:custGeom>
              <a:avLst/>
              <a:gdLst>
                <a:gd name="T0" fmla="*/ 0 w 639"/>
                <a:gd name="T1" fmla="*/ 0 h 990"/>
                <a:gd name="T2" fmla="*/ 0 w 639"/>
                <a:gd name="T3" fmla="*/ 0 h 990"/>
                <a:gd name="T4" fmla="*/ 0 w 639"/>
                <a:gd name="T5" fmla="*/ 0 h 990"/>
                <a:gd name="T6" fmla="*/ 0 w 639"/>
                <a:gd name="T7" fmla="*/ 0 h 990"/>
                <a:gd name="T8" fmla="*/ 0 w 639"/>
                <a:gd name="T9" fmla="*/ 0 h 990"/>
                <a:gd name="T10" fmla="*/ 0 w 639"/>
                <a:gd name="T11" fmla="*/ 0 h 990"/>
                <a:gd name="T12" fmla="*/ 0 w 639"/>
                <a:gd name="T13" fmla="*/ 0 h 990"/>
                <a:gd name="T14" fmla="*/ 0 w 639"/>
                <a:gd name="T15" fmla="*/ 0 h 990"/>
                <a:gd name="T16" fmla="*/ 0 w 639"/>
                <a:gd name="T17" fmla="*/ 0 h 990"/>
                <a:gd name="T18" fmla="*/ 0 w 639"/>
                <a:gd name="T19" fmla="*/ 0 h 990"/>
                <a:gd name="T20" fmla="*/ 0 w 639"/>
                <a:gd name="T21" fmla="*/ 0 h 990"/>
                <a:gd name="T22" fmla="*/ 0 w 639"/>
                <a:gd name="T23" fmla="*/ 0 h 990"/>
                <a:gd name="T24" fmla="*/ 0 w 639"/>
                <a:gd name="T25" fmla="*/ 0 h 990"/>
                <a:gd name="T26" fmla="*/ 0 w 639"/>
                <a:gd name="T27" fmla="*/ 0 h 990"/>
                <a:gd name="T28" fmla="*/ 0 w 639"/>
                <a:gd name="T29" fmla="*/ 0 h 990"/>
                <a:gd name="T30" fmla="*/ 0 w 639"/>
                <a:gd name="T31" fmla="*/ 0 h 990"/>
                <a:gd name="T32" fmla="*/ 0 w 639"/>
                <a:gd name="T33" fmla="*/ 0 h 990"/>
                <a:gd name="T34" fmla="*/ 0 w 639"/>
                <a:gd name="T35" fmla="*/ 0 h 990"/>
                <a:gd name="T36" fmla="*/ 0 w 639"/>
                <a:gd name="T37" fmla="*/ 0 h 990"/>
                <a:gd name="T38" fmla="*/ 0 w 639"/>
                <a:gd name="T39" fmla="*/ 0 h 990"/>
                <a:gd name="T40" fmla="*/ 0 w 639"/>
                <a:gd name="T41" fmla="*/ 0 h 990"/>
                <a:gd name="T42" fmla="*/ 0 w 639"/>
                <a:gd name="T43" fmla="*/ 0 h 990"/>
                <a:gd name="T44" fmla="*/ 0 w 639"/>
                <a:gd name="T45" fmla="*/ 0 h 990"/>
                <a:gd name="T46" fmla="*/ 0 w 639"/>
                <a:gd name="T47" fmla="*/ 0 h 990"/>
                <a:gd name="T48" fmla="*/ 0 w 639"/>
                <a:gd name="T49" fmla="*/ 0 h 990"/>
                <a:gd name="T50" fmla="*/ 0 w 639"/>
                <a:gd name="T51" fmla="*/ 0 h 990"/>
                <a:gd name="T52" fmla="*/ 0 w 639"/>
                <a:gd name="T53" fmla="*/ 0 h 990"/>
                <a:gd name="T54" fmla="*/ 0 w 639"/>
                <a:gd name="T55" fmla="*/ 0 h 990"/>
                <a:gd name="T56" fmla="*/ 0 w 639"/>
                <a:gd name="T57" fmla="*/ 0 h 9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39"/>
                <a:gd name="T88" fmla="*/ 0 h 990"/>
                <a:gd name="T89" fmla="*/ 639 w 639"/>
                <a:gd name="T90" fmla="*/ 990 h 9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39" h="990">
                  <a:moveTo>
                    <a:pt x="7" y="356"/>
                  </a:moveTo>
                  <a:lnTo>
                    <a:pt x="37" y="325"/>
                  </a:lnTo>
                  <a:lnTo>
                    <a:pt x="72" y="101"/>
                  </a:lnTo>
                  <a:lnTo>
                    <a:pt x="97" y="61"/>
                  </a:lnTo>
                  <a:lnTo>
                    <a:pt x="436" y="0"/>
                  </a:lnTo>
                  <a:lnTo>
                    <a:pt x="540" y="246"/>
                  </a:lnTo>
                  <a:lnTo>
                    <a:pt x="548" y="310"/>
                  </a:lnTo>
                  <a:lnTo>
                    <a:pt x="606" y="315"/>
                  </a:lnTo>
                  <a:lnTo>
                    <a:pt x="635" y="364"/>
                  </a:lnTo>
                  <a:lnTo>
                    <a:pt x="639" y="434"/>
                  </a:lnTo>
                  <a:lnTo>
                    <a:pt x="578" y="516"/>
                  </a:lnTo>
                  <a:lnTo>
                    <a:pt x="581" y="751"/>
                  </a:lnTo>
                  <a:lnTo>
                    <a:pt x="551" y="869"/>
                  </a:lnTo>
                  <a:lnTo>
                    <a:pt x="469" y="938"/>
                  </a:lnTo>
                  <a:lnTo>
                    <a:pt x="443" y="975"/>
                  </a:lnTo>
                  <a:lnTo>
                    <a:pt x="389" y="990"/>
                  </a:lnTo>
                  <a:lnTo>
                    <a:pt x="374" y="975"/>
                  </a:lnTo>
                  <a:lnTo>
                    <a:pt x="353" y="990"/>
                  </a:lnTo>
                  <a:lnTo>
                    <a:pt x="310" y="961"/>
                  </a:lnTo>
                  <a:lnTo>
                    <a:pt x="281" y="938"/>
                  </a:lnTo>
                  <a:lnTo>
                    <a:pt x="241" y="926"/>
                  </a:lnTo>
                  <a:lnTo>
                    <a:pt x="181" y="872"/>
                  </a:lnTo>
                  <a:lnTo>
                    <a:pt x="155" y="832"/>
                  </a:lnTo>
                  <a:lnTo>
                    <a:pt x="133" y="722"/>
                  </a:lnTo>
                  <a:lnTo>
                    <a:pt x="108" y="519"/>
                  </a:lnTo>
                  <a:lnTo>
                    <a:pt x="66" y="537"/>
                  </a:lnTo>
                  <a:lnTo>
                    <a:pt x="33" y="516"/>
                  </a:lnTo>
                  <a:lnTo>
                    <a:pt x="0" y="408"/>
                  </a:lnTo>
                  <a:lnTo>
                    <a:pt x="7" y="356"/>
                  </a:lnTo>
                  <a:close/>
                </a:path>
              </a:pathLst>
            </a:custGeom>
            <a:solidFill>
              <a:srgbClr val="FFC281"/>
            </a:solidFill>
            <a:ln w="0">
              <a:solidFill>
                <a:srgbClr val="FFC281"/>
              </a:solidFill>
              <a:round/>
              <a:headEnd/>
              <a:tailEnd/>
            </a:ln>
          </p:spPr>
          <p:txBody>
            <a:bodyPr/>
            <a:lstStyle/>
            <a:p>
              <a:endParaRPr lang="zh-CN" altLang="en-US"/>
            </a:p>
          </p:txBody>
        </p:sp>
        <p:sp>
          <p:nvSpPr>
            <p:cNvPr id="5133" name="Freeform 13"/>
            <p:cNvSpPr>
              <a:spLocks/>
            </p:cNvSpPr>
            <p:nvPr/>
          </p:nvSpPr>
          <p:spPr bwMode="auto">
            <a:xfrm>
              <a:off x="1078" y="1000"/>
              <a:ext cx="39" cy="78"/>
            </a:xfrm>
            <a:custGeom>
              <a:avLst/>
              <a:gdLst>
                <a:gd name="T0" fmla="*/ 0 w 117"/>
                <a:gd name="T1" fmla="*/ 0 h 234"/>
                <a:gd name="T2" fmla="*/ 0 w 117"/>
                <a:gd name="T3" fmla="*/ 0 h 234"/>
                <a:gd name="T4" fmla="*/ 0 w 117"/>
                <a:gd name="T5" fmla="*/ 0 h 234"/>
                <a:gd name="T6" fmla="*/ 0 w 117"/>
                <a:gd name="T7" fmla="*/ 0 h 234"/>
                <a:gd name="T8" fmla="*/ 0 w 117"/>
                <a:gd name="T9" fmla="*/ 0 h 234"/>
                <a:gd name="T10" fmla="*/ 0 w 117"/>
                <a:gd name="T11" fmla="*/ 0 h 234"/>
                <a:gd name="T12" fmla="*/ 0 w 117"/>
                <a:gd name="T13" fmla="*/ 0 h 234"/>
                <a:gd name="T14" fmla="*/ 0 60000 65536"/>
                <a:gd name="T15" fmla="*/ 0 60000 65536"/>
                <a:gd name="T16" fmla="*/ 0 60000 65536"/>
                <a:gd name="T17" fmla="*/ 0 60000 65536"/>
                <a:gd name="T18" fmla="*/ 0 60000 65536"/>
                <a:gd name="T19" fmla="*/ 0 60000 65536"/>
                <a:gd name="T20" fmla="*/ 0 60000 65536"/>
                <a:gd name="T21" fmla="*/ 0 w 117"/>
                <a:gd name="T22" fmla="*/ 0 h 234"/>
                <a:gd name="T23" fmla="*/ 117 w 117"/>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 h="234">
                  <a:moveTo>
                    <a:pt x="6" y="0"/>
                  </a:moveTo>
                  <a:lnTo>
                    <a:pt x="0" y="83"/>
                  </a:lnTo>
                  <a:lnTo>
                    <a:pt x="13" y="151"/>
                  </a:lnTo>
                  <a:lnTo>
                    <a:pt x="117" y="234"/>
                  </a:lnTo>
                  <a:lnTo>
                    <a:pt x="102" y="95"/>
                  </a:lnTo>
                  <a:lnTo>
                    <a:pt x="72" y="39"/>
                  </a:lnTo>
                  <a:lnTo>
                    <a:pt x="6" y="0"/>
                  </a:lnTo>
                  <a:close/>
                </a:path>
              </a:pathLst>
            </a:custGeom>
            <a:solidFill>
              <a:srgbClr val="622100"/>
            </a:solidFill>
            <a:ln w="0">
              <a:solidFill>
                <a:srgbClr val="622100"/>
              </a:solidFill>
              <a:round/>
              <a:headEnd/>
              <a:tailEnd/>
            </a:ln>
          </p:spPr>
          <p:txBody>
            <a:bodyPr/>
            <a:lstStyle/>
            <a:p>
              <a:endParaRPr lang="zh-CN" altLang="en-US"/>
            </a:p>
          </p:txBody>
        </p:sp>
        <p:sp>
          <p:nvSpPr>
            <p:cNvPr id="5134" name="Freeform 14"/>
            <p:cNvSpPr>
              <a:spLocks/>
            </p:cNvSpPr>
            <p:nvPr/>
          </p:nvSpPr>
          <p:spPr bwMode="auto">
            <a:xfrm>
              <a:off x="966" y="963"/>
              <a:ext cx="112" cy="51"/>
            </a:xfrm>
            <a:custGeom>
              <a:avLst/>
              <a:gdLst>
                <a:gd name="T0" fmla="*/ 0 w 338"/>
                <a:gd name="T1" fmla="*/ 0 h 155"/>
                <a:gd name="T2" fmla="*/ 0 w 338"/>
                <a:gd name="T3" fmla="*/ 0 h 155"/>
                <a:gd name="T4" fmla="*/ 0 w 338"/>
                <a:gd name="T5" fmla="*/ 0 h 155"/>
                <a:gd name="T6" fmla="*/ 0 w 338"/>
                <a:gd name="T7" fmla="*/ 0 h 155"/>
                <a:gd name="T8" fmla="*/ 0 w 338"/>
                <a:gd name="T9" fmla="*/ 0 h 155"/>
                <a:gd name="T10" fmla="*/ 0 w 338"/>
                <a:gd name="T11" fmla="*/ 0 h 155"/>
                <a:gd name="T12" fmla="*/ 0 w 338"/>
                <a:gd name="T13" fmla="*/ 0 h 155"/>
                <a:gd name="T14" fmla="*/ 0 w 338"/>
                <a:gd name="T15" fmla="*/ 0 h 155"/>
                <a:gd name="T16" fmla="*/ 0 60000 65536"/>
                <a:gd name="T17" fmla="*/ 0 60000 65536"/>
                <a:gd name="T18" fmla="*/ 0 60000 65536"/>
                <a:gd name="T19" fmla="*/ 0 60000 65536"/>
                <a:gd name="T20" fmla="*/ 0 60000 65536"/>
                <a:gd name="T21" fmla="*/ 0 60000 65536"/>
                <a:gd name="T22" fmla="*/ 0 60000 65536"/>
                <a:gd name="T23" fmla="*/ 0 60000 65536"/>
                <a:gd name="T24" fmla="*/ 0 w 338"/>
                <a:gd name="T25" fmla="*/ 0 h 155"/>
                <a:gd name="T26" fmla="*/ 338 w 338"/>
                <a:gd name="T27" fmla="*/ 155 h 1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8" h="155">
                  <a:moveTo>
                    <a:pt x="0" y="155"/>
                  </a:moveTo>
                  <a:lnTo>
                    <a:pt x="54" y="28"/>
                  </a:lnTo>
                  <a:lnTo>
                    <a:pt x="109" y="0"/>
                  </a:lnTo>
                  <a:lnTo>
                    <a:pt x="242" y="0"/>
                  </a:lnTo>
                  <a:lnTo>
                    <a:pt x="305" y="22"/>
                  </a:lnTo>
                  <a:lnTo>
                    <a:pt x="338" y="69"/>
                  </a:lnTo>
                  <a:lnTo>
                    <a:pt x="76" y="155"/>
                  </a:lnTo>
                  <a:lnTo>
                    <a:pt x="0" y="155"/>
                  </a:lnTo>
                  <a:close/>
                </a:path>
              </a:pathLst>
            </a:custGeom>
            <a:solidFill>
              <a:srgbClr val="622100"/>
            </a:solidFill>
            <a:ln w="0">
              <a:solidFill>
                <a:srgbClr val="622100"/>
              </a:solidFill>
              <a:round/>
              <a:headEnd/>
              <a:tailEnd/>
            </a:ln>
          </p:spPr>
          <p:txBody>
            <a:bodyPr/>
            <a:lstStyle/>
            <a:p>
              <a:endParaRPr lang="zh-CN" altLang="en-US"/>
            </a:p>
          </p:txBody>
        </p:sp>
        <p:sp>
          <p:nvSpPr>
            <p:cNvPr id="5135" name="Freeform 15"/>
            <p:cNvSpPr>
              <a:spLocks/>
            </p:cNvSpPr>
            <p:nvPr/>
          </p:nvSpPr>
          <p:spPr bwMode="auto">
            <a:xfrm>
              <a:off x="1016" y="1202"/>
              <a:ext cx="62" cy="37"/>
            </a:xfrm>
            <a:custGeom>
              <a:avLst/>
              <a:gdLst>
                <a:gd name="T0" fmla="*/ 0 w 187"/>
                <a:gd name="T1" fmla="*/ 0 h 111"/>
                <a:gd name="T2" fmla="*/ 0 w 187"/>
                <a:gd name="T3" fmla="*/ 0 h 111"/>
                <a:gd name="T4" fmla="*/ 0 w 187"/>
                <a:gd name="T5" fmla="*/ 0 h 111"/>
                <a:gd name="T6" fmla="*/ 0 w 187"/>
                <a:gd name="T7" fmla="*/ 0 h 111"/>
                <a:gd name="T8" fmla="*/ 0 w 187"/>
                <a:gd name="T9" fmla="*/ 0 h 111"/>
                <a:gd name="T10" fmla="*/ 0 w 187"/>
                <a:gd name="T11" fmla="*/ 0 h 111"/>
                <a:gd name="T12" fmla="*/ 0 w 187"/>
                <a:gd name="T13" fmla="*/ 0 h 111"/>
                <a:gd name="T14" fmla="*/ 0 w 187"/>
                <a:gd name="T15" fmla="*/ 0 h 111"/>
                <a:gd name="T16" fmla="*/ 0 w 187"/>
                <a:gd name="T17" fmla="*/ 0 h 111"/>
                <a:gd name="T18" fmla="*/ 0 w 187"/>
                <a:gd name="T19" fmla="*/ 0 h 111"/>
                <a:gd name="T20" fmla="*/ 0 w 187"/>
                <a:gd name="T21" fmla="*/ 0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7"/>
                <a:gd name="T34" fmla="*/ 0 h 111"/>
                <a:gd name="T35" fmla="*/ 187 w 187"/>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7" h="111">
                  <a:moveTo>
                    <a:pt x="0" y="4"/>
                  </a:moveTo>
                  <a:lnTo>
                    <a:pt x="17" y="42"/>
                  </a:lnTo>
                  <a:lnTo>
                    <a:pt x="35" y="95"/>
                  </a:lnTo>
                  <a:lnTo>
                    <a:pt x="61" y="111"/>
                  </a:lnTo>
                  <a:lnTo>
                    <a:pt x="129" y="111"/>
                  </a:lnTo>
                  <a:lnTo>
                    <a:pt x="140" y="95"/>
                  </a:lnTo>
                  <a:lnTo>
                    <a:pt x="187" y="0"/>
                  </a:lnTo>
                  <a:lnTo>
                    <a:pt x="87" y="35"/>
                  </a:lnTo>
                  <a:lnTo>
                    <a:pt x="42" y="35"/>
                  </a:lnTo>
                  <a:lnTo>
                    <a:pt x="17" y="16"/>
                  </a:lnTo>
                  <a:lnTo>
                    <a:pt x="0" y="4"/>
                  </a:lnTo>
                  <a:close/>
                </a:path>
              </a:pathLst>
            </a:custGeom>
            <a:solidFill>
              <a:srgbClr val="FFFFFF"/>
            </a:solidFill>
            <a:ln w="0">
              <a:solidFill>
                <a:srgbClr val="FFFFFF"/>
              </a:solidFill>
              <a:round/>
              <a:headEnd/>
              <a:tailEnd/>
            </a:ln>
          </p:spPr>
          <p:txBody>
            <a:bodyPr/>
            <a:lstStyle/>
            <a:p>
              <a:endParaRPr lang="zh-CN" altLang="en-US"/>
            </a:p>
          </p:txBody>
        </p:sp>
        <p:sp>
          <p:nvSpPr>
            <p:cNvPr id="5136" name="Freeform 16"/>
            <p:cNvSpPr>
              <a:spLocks/>
            </p:cNvSpPr>
            <p:nvPr/>
          </p:nvSpPr>
          <p:spPr bwMode="auto">
            <a:xfrm>
              <a:off x="932" y="960"/>
              <a:ext cx="186" cy="178"/>
            </a:xfrm>
            <a:custGeom>
              <a:avLst/>
              <a:gdLst>
                <a:gd name="T0" fmla="*/ 0 w 556"/>
                <a:gd name="T1" fmla="*/ 0 h 535"/>
                <a:gd name="T2" fmla="*/ 0 w 556"/>
                <a:gd name="T3" fmla="*/ 0 h 535"/>
                <a:gd name="T4" fmla="*/ 0 w 556"/>
                <a:gd name="T5" fmla="*/ 0 h 535"/>
                <a:gd name="T6" fmla="*/ 0 w 556"/>
                <a:gd name="T7" fmla="*/ 0 h 535"/>
                <a:gd name="T8" fmla="*/ 0 w 556"/>
                <a:gd name="T9" fmla="*/ 0 h 535"/>
                <a:gd name="T10" fmla="*/ 0 w 556"/>
                <a:gd name="T11" fmla="*/ 0 h 535"/>
                <a:gd name="T12" fmla="*/ 0 w 556"/>
                <a:gd name="T13" fmla="*/ 0 h 535"/>
                <a:gd name="T14" fmla="*/ 0 w 556"/>
                <a:gd name="T15" fmla="*/ 0 h 535"/>
                <a:gd name="T16" fmla="*/ 0 w 556"/>
                <a:gd name="T17" fmla="*/ 0 h 535"/>
                <a:gd name="T18" fmla="*/ 0 w 556"/>
                <a:gd name="T19" fmla="*/ 0 h 535"/>
                <a:gd name="T20" fmla="*/ 0 w 556"/>
                <a:gd name="T21" fmla="*/ 0 h 535"/>
                <a:gd name="T22" fmla="*/ 0 w 556"/>
                <a:gd name="T23" fmla="*/ 0 h 535"/>
                <a:gd name="T24" fmla="*/ 0 w 556"/>
                <a:gd name="T25" fmla="*/ 0 h 535"/>
                <a:gd name="T26" fmla="*/ 0 w 556"/>
                <a:gd name="T27" fmla="*/ 0 h 535"/>
                <a:gd name="T28" fmla="*/ 0 w 556"/>
                <a:gd name="T29" fmla="*/ 0 h 535"/>
                <a:gd name="T30" fmla="*/ 0 w 556"/>
                <a:gd name="T31" fmla="*/ 0 h 535"/>
                <a:gd name="T32" fmla="*/ 0 w 556"/>
                <a:gd name="T33" fmla="*/ 0 h 535"/>
                <a:gd name="T34" fmla="*/ 0 w 556"/>
                <a:gd name="T35" fmla="*/ 0 h 535"/>
                <a:gd name="T36" fmla="*/ 0 w 556"/>
                <a:gd name="T37" fmla="*/ 0 h 535"/>
                <a:gd name="T38" fmla="*/ 0 w 556"/>
                <a:gd name="T39" fmla="*/ 0 h 535"/>
                <a:gd name="T40" fmla="*/ 0 w 556"/>
                <a:gd name="T41" fmla="*/ 0 h 535"/>
                <a:gd name="T42" fmla="*/ 0 w 556"/>
                <a:gd name="T43" fmla="*/ 0 h 535"/>
                <a:gd name="T44" fmla="*/ 0 w 556"/>
                <a:gd name="T45" fmla="*/ 0 h 535"/>
                <a:gd name="T46" fmla="*/ 0 w 556"/>
                <a:gd name="T47" fmla="*/ 0 h 535"/>
                <a:gd name="T48" fmla="*/ 0 w 556"/>
                <a:gd name="T49" fmla="*/ 0 h 535"/>
                <a:gd name="T50" fmla="*/ 0 w 556"/>
                <a:gd name="T51" fmla="*/ 0 h 535"/>
                <a:gd name="T52" fmla="*/ 0 w 556"/>
                <a:gd name="T53" fmla="*/ 0 h 535"/>
                <a:gd name="T54" fmla="*/ 0 w 556"/>
                <a:gd name="T55" fmla="*/ 0 h 535"/>
                <a:gd name="T56" fmla="*/ 0 w 556"/>
                <a:gd name="T57" fmla="*/ 0 h 535"/>
                <a:gd name="T58" fmla="*/ 0 w 556"/>
                <a:gd name="T59" fmla="*/ 0 h 535"/>
                <a:gd name="T60" fmla="*/ 0 w 556"/>
                <a:gd name="T61" fmla="*/ 0 h 535"/>
                <a:gd name="T62" fmla="*/ 0 w 556"/>
                <a:gd name="T63" fmla="*/ 0 h 535"/>
                <a:gd name="T64" fmla="*/ 0 w 556"/>
                <a:gd name="T65" fmla="*/ 0 h 535"/>
                <a:gd name="T66" fmla="*/ 0 w 556"/>
                <a:gd name="T67" fmla="*/ 0 h 535"/>
                <a:gd name="T68" fmla="*/ 0 w 556"/>
                <a:gd name="T69" fmla="*/ 0 h 535"/>
                <a:gd name="T70" fmla="*/ 0 w 556"/>
                <a:gd name="T71" fmla="*/ 0 h 535"/>
                <a:gd name="T72" fmla="*/ 0 w 556"/>
                <a:gd name="T73" fmla="*/ 0 h 535"/>
                <a:gd name="T74" fmla="*/ 0 w 556"/>
                <a:gd name="T75" fmla="*/ 0 h 535"/>
                <a:gd name="T76" fmla="*/ 0 w 556"/>
                <a:gd name="T77" fmla="*/ 0 h 535"/>
                <a:gd name="T78" fmla="*/ 0 w 556"/>
                <a:gd name="T79" fmla="*/ 0 h 535"/>
                <a:gd name="T80" fmla="*/ 0 w 556"/>
                <a:gd name="T81" fmla="*/ 0 h 535"/>
                <a:gd name="T82" fmla="*/ 0 w 556"/>
                <a:gd name="T83" fmla="*/ 0 h 535"/>
                <a:gd name="T84" fmla="*/ 0 w 556"/>
                <a:gd name="T85" fmla="*/ 0 h 535"/>
                <a:gd name="T86" fmla="*/ 0 w 556"/>
                <a:gd name="T87" fmla="*/ 0 h 535"/>
                <a:gd name="T88" fmla="*/ 0 w 556"/>
                <a:gd name="T89" fmla="*/ 0 h 535"/>
                <a:gd name="T90" fmla="*/ 0 w 556"/>
                <a:gd name="T91" fmla="*/ 0 h 535"/>
                <a:gd name="T92" fmla="*/ 0 w 556"/>
                <a:gd name="T93" fmla="*/ 0 h 535"/>
                <a:gd name="T94" fmla="*/ 0 w 556"/>
                <a:gd name="T95" fmla="*/ 0 h 535"/>
                <a:gd name="T96" fmla="*/ 0 w 556"/>
                <a:gd name="T97" fmla="*/ 0 h 535"/>
                <a:gd name="T98" fmla="*/ 0 w 556"/>
                <a:gd name="T99" fmla="*/ 0 h 535"/>
                <a:gd name="T100" fmla="*/ 0 w 556"/>
                <a:gd name="T101" fmla="*/ 0 h 535"/>
                <a:gd name="T102" fmla="*/ 0 w 556"/>
                <a:gd name="T103" fmla="*/ 0 h 535"/>
                <a:gd name="T104" fmla="*/ 0 w 556"/>
                <a:gd name="T105" fmla="*/ 0 h 535"/>
                <a:gd name="T106" fmla="*/ 0 w 556"/>
                <a:gd name="T107" fmla="*/ 0 h 535"/>
                <a:gd name="T108" fmla="*/ 0 w 556"/>
                <a:gd name="T109" fmla="*/ 0 h 535"/>
                <a:gd name="T110" fmla="*/ 0 w 556"/>
                <a:gd name="T111" fmla="*/ 0 h 53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56"/>
                <a:gd name="T169" fmla="*/ 0 h 535"/>
                <a:gd name="T170" fmla="*/ 556 w 556"/>
                <a:gd name="T171" fmla="*/ 535 h 53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56" h="535">
                  <a:moveTo>
                    <a:pt x="100" y="178"/>
                  </a:moveTo>
                  <a:lnTo>
                    <a:pt x="190" y="186"/>
                  </a:lnTo>
                  <a:lnTo>
                    <a:pt x="294" y="173"/>
                  </a:lnTo>
                  <a:lnTo>
                    <a:pt x="373" y="150"/>
                  </a:lnTo>
                  <a:lnTo>
                    <a:pt x="428" y="122"/>
                  </a:lnTo>
                  <a:lnTo>
                    <a:pt x="424" y="191"/>
                  </a:lnTo>
                  <a:lnTo>
                    <a:pt x="432" y="251"/>
                  </a:lnTo>
                  <a:lnTo>
                    <a:pt x="454" y="288"/>
                  </a:lnTo>
                  <a:lnTo>
                    <a:pt x="496" y="314"/>
                  </a:lnTo>
                  <a:lnTo>
                    <a:pt x="525" y="367"/>
                  </a:lnTo>
                  <a:lnTo>
                    <a:pt x="538" y="453"/>
                  </a:lnTo>
                  <a:lnTo>
                    <a:pt x="556" y="453"/>
                  </a:lnTo>
                  <a:lnTo>
                    <a:pt x="551" y="405"/>
                  </a:lnTo>
                  <a:lnTo>
                    <a:pt x="546" y="314"/>
                  </a:lnTo>
                  <a:lnTo>
                    <a:pt x="529" y="216"/>
                  </a:lnTo>
                  <a:lnTo>
                    <a:pt x="538" y="324"/>
                  </a:lnTo>
                  <a:lnTo>
                    <a:pt x="484" y="285"/>
                  </a:lnTo>
                  <a:lnTo>
                    <a:pt x="450" y="247"/>
                  </a:lnTo>
                  <a:lnTo>
                    <a:pt x="438" y="208"/>
                  </a:lnTo>
                  <a:lnTo>
                    <a:pt x="435" y="169"/>
                  </a:lnTo>
                  <a:lnTo>
                    <a:pt x="468" y="216"/>
                  </a:lnTo>
                  <a:lnTo>
                    <a:pt x="435" y="130"/>
                  </a:lnTo>
                  <a:lnTo>
                    <a:pt x="460" y="139"/>
                  </a:lnTo>
                  <a:lnTo>
                    <a:pt x="503" y="163"/>
                  </a:lnTo>
                  <a:lnTo>
                    <a:pt x="525" y="198"/>
                  </a:lnTo>
                  <a:lnTo>
                    <a:pt x="503" y="148"/>
                  </a:lnTo>
                  <a:lnTo>
                    <a:pt x="445" y="79"/>
                  </a:lnTo>
                  <a:lnTo>
                    <a:pt x="410" y="24"/>
                  </a:lnTo>
                  <a:lnTo>
                    <a:pt x="335" y="0"/>
                  </a:lnTo>
                  <a:lnTo>
                    <a:pt x="252" y="5"/>
                  </a:lnTo>
                  <a:lnTo>
                    <a:pt x="315" y="8"/>
                  </a:lnTo>
                  <a:lnTo>
                    <a:pt x="381" y="24"/>
                  </a:lnTo>
                  <a:lnTo>
                    <a:pt x="414" y="50"/>
                  </a:lnTo>
                  <a:lnTo>
                    <a:pt x="346" y="44"/>
                  </a:lnTo>
                  <a:lnTo>
                    <a:pt x="263" y="63"/>
                  </a:lnTo>
                  <a:lnTo>
                    <a:pt x="193" y="103"/>
                  </a:lnTo>
                  <a:lnTo>
                    <a:pt x="204" y="63"/>
                  </a:lnTo>
                  <a:lnTo>
                    <a:pt x="165" y="81"/>
                  </a:lnTo>
                  <a:lnTo>
                    <a:pt x="135" y="127"/>
                  </a:lnTo>
                  <a:lnTo>
                    <a:pt x="139" y="81"/>
                  </a:lnTo>
                  <a:lnTo>
                    <a:pt x="153" y="36"/>
                  </a:lnTo>
                  <a:lnTo>
                    <a:pt x="204" y="5"/>
                  </a:lnTo>
                  <a:lnTo>
                    <a:pt x="139" y="36"/>
                  </a:lnTo>
                  <a:lnTo>
                    <a:pt x="100" y="99"/>
                  </a:lnTo>
                  <a:lnTo>
                    <a:pt x="79" y="173"/>
                  </a:lnTo>
                  <a:lnTo>
                    <a:pt x="17" y="242"/>
                  </a:lnTo>
                  <a:lnTo>
                    <a:pt x="0" y="301"/>
                  </a:lnTo>
                  <a:lnTo>
                    <a:pt x="3" y="387"/>
                  </a:lnTo>
                  <a:lnTo>
                    <a:pt x="25" y="440"/>
                  </a:lnTo>
                  <a:lnTo>
                    <a:pt x="60" y="461"/>
                  </a:lnTo>
                  <a:lnTo>
                    <a:pt x="89" y="535"/>
                  </a:lnTo>
                  <a:lnTo>
                    <a:pt x="89" y="499"/>
                  </a:lnTo>
                  <a:lnTo>
                    <a:pt x="82" y="407"/>
                  </a:lnTo>
                  <a:lnTo>
                    <a:pt x="77" y="216"/>
                  </a:lnTo>
                  <a:lnTo>
                    <a:pt x="88" y="182"/>
                  </a:lnTo>
                  <a:lnTo>
                    <a:pt x="100" y="178"/>
                  </a:lnTo>
                  <a:close/>
                </a:path>
              </a:pathLst>
            </a:custGeom>
            <a:solidFill>
              <a:srgbClr val="000000"/>
            </a:solidFill>
            <a:ln w="0">
              <a:solidFill>
                <a:srgbClr val="000000"/>
              </a:solidFill>
              <a:round/>
              <a:headEnd/>
              <a:tailEnd/>
            </a:ln>
          </p:spPr>
          <p:txBody>
            <a:bodyPr/>
            <a:lstStyle/>
            <a:p>
              <a:endParaRPr lang="zh-CN" altLang="en-US"/>
            </a:p>
          </p:txBody>
        </p:sp>
        <p:sp>
          <p:nvSpPr>
            <p:cNvPr id="5137" name="Freeform 17"/>
            <p:cNvSpPr>
              <a:spLocks/>
            </p:cNvSpPr>
            <p:nvPr/>
          </p:nvSpPr>
          <p:spPr bwMode="auto">
            <a:xfrm>
              <a:off x="989" y="1051"/>
              <a:ext cx="30" cy="27"/>
            </a:xfrm>
            <a:custGeom>
              <a:avLst/>
              <a:gdLst>
                <a:gd name="T0" fmla="*/ 0 w 90"/>
                <a:gd name="T1" fmla="*/ 0 h 79"/>
                <a:gd name="T2" fmla="*/ 0 w 90"/>
                <a:gd name="T3" fmla="*/ 0 h 79"/>
                <a:gd name="T4" fmla="*/ 0 w 90"/>
                <a:gd name="T5" fmla="*/ 0 h 79"/>
                <a:gd name="T6" fmla="*/ 0 w 90"/>
                <a:gd name="T7" fmla="*/ 0 h 79"/>
                <a:gd name="T8" fmla="*/ 0 w 90"/>
                <a:gd name="T9" fmla="*/ 0 h 79"/>
                <a:gd name="T10" fmla="*/ 0 w 90"/>
                <a:gd name="T11" fmla="*/ 0 h 79"/>
                <a:gd name="T12" fmla="*/ 0 w 90"/>
                <a:gd name="T13" fmla="*/ 0 h 79"/>
                <a:gd name="T14" fmla="*/ 0 w 90"/>
                <a:gd name="T15" fmla="*/ 0 h 79"/>
                <a:gd name="T16" fmla="*/ 0 w 90"/>
                <a:gd name="T17" fmla="*/ 0 h 79"/>
                <a:gd name="T18" fmla="*/ 0 w 90"/>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79"/>
                <a:gd name="T32" fmla="*/ 90 w 90"/>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79">
                  <a:moveTo>
                    <a:pt x="9" y="79"/>
                  </a:moveTo>
                  <a:lnTo>
                    <a:pt x="52" y="63"/>
                  </a:lnTo>
                  <a:lnTo>
                    <a:pt x="86" y="40"/>
                  </a:lnTo>
                  <a:lnTo>
                    <a:pt x="90" y="11"/>
                  </a:lnTo>
                  <a:lnTo>
                    <a:pt x="78" y="0"/>
                  </a:lnTo>
                  <a:lnTo>
                    <a:pt x="60" y="6"/>
                  </a:lnTo>
                  <a:lnTo>
                    <a:pt x="39" y="40"/>
                  </a:lnTo>
                  <a:lnTo>
                    <a:pt x="3" y="63"/>
                  </a:lnTo>
                  <a:lnTo>
                    <a:pt x="0" y="79"/>
                  </a:lnTo>
                  <a:lnTo>
                    <a:pt x="9" y="79"/>
                  </a:lnTo>
                  <a:close/>
                </a:path>
              </a:pathLst>
            </a:custGeom>
            <a:solidFill>
              <a:srgbClr val="000000"/>
            </a:solidFill>
            <a:ln w="0">
              <a:solidFill>
                <a:srgbClr val="000000"/>
              </a:solidFill>
              <a:round/>
              <a:headEnd/>
              <a:tailEnd/>
            </a:ln>
          </p:spPr>
          <p:txBody>
            <a:bodyPr/>
            <a:lstStyle/>
            <a:p>
              <a:endParaRPr lang="zh-CN" altLang="en-US"/>
            </a:p>
          </p:txBody>
        </p:sp>
        <p:sp>
          <p:nvSpPr>
            <p:cNvPr id="5138" name="Freeform 18"/>
            <p:cNvSpPr>
              <a:spLocks/>
            </p:cNvSpPr>
            <p:nvPr/>
          </p:nvSpPr>
          <p:spPr bwMode="auto">
            <a:xfrm>
              <a:off x="1029" y="1046"/>
              <a:ext cx="30" cy="24"/>
            </a:xfrm>
            <a:custGeom>
              <a:avLst/>
              <a:gdLst>
                <a:gd name="T0" fmla="*/ 0 w 90"/>
                <a:gd name="T1" fmla="*/ 0 h 72"/>
                <a:gd name="T2" fmla="*/ 0 w 90"/>
                <a:gd name="T3" fmla="*/ 0 h 72"/>
                <a:gd name="T4" fmla="*/ 0 w 90"/>
                <a:gd name="T5" fmla="*/ 0 h 72"/>
                <a:gd name="T6" fmla="*/ 0 w 90"/>
                <a:gd name="T7" fmla="*/ 0 h 72"/>
                <a:gd name="T8" fmla="*/ 0 w 90"/>
                <a:gd name="T9" fmla="*/ 0 h 72"/>
                <a:gd name="T10" fmla="*/ 0 w 90"/>
                <a:gd name="T11" fmla="*/ 0 h 72"/>
                <a:gd name="T12" fmla="*/ 0 w 90"/>
                <a:gd name="T13" fmla="*/ 0 h 72"/>
                <a:gd name="T14" fmla="*/ 0 w 90"/>
                <a:gd name="T15" fmla="*/ 0 h 72"/>
                <a:gd name="T16" fmla="*/ 0 w 90"/>
                <a:gd name="T17" fmla="*/ 0 h 72"/>
                <a:gd name="T18" fmla="*/ 0 w 90"/>
                <a:gd name="T19" fmla="*/ 0 h 72"/>
                <a:gd name="T20" fmla="*/ 0 w 90"/>
                <a:gd name="T21" fmla="*/ 0 h 72"/>
                <a:gd name="T22" fmla="*/ 0 w 90"/>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0"/>
                <a:gd name="T37" fmla="*/ 0 h 72"/>
                <a:gd name="T38" fmla="*/ 90 w 90"/>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0" h="72">
                  <a:moveTo>
                    <a:pt x="15" y="0"/>
                  </a:moveTo>
                  <a:lnTo>
                    <a:pt x="0" y="4"/>
                  </a:lnTo>
                  <a:lnTo>
                    <a:pt x="0" y="30"/>
                  </a:lnTo>
                  <a:lnTo>
                    <a:pt x="22" y="47"/>
                  </a:lnTo>
                  <a:lnTo>
                    <a:pt x="58" y="56"/>
                  </a:lnTo>
                  <a:lnTo>
                    <a:pt x="81" y="72"/>
                  </a:lnTo>
                  <a:lnTo>
                    <a:pt x="90" y="62"/>
                  </a:lnTo>
                  <a:lnTo>
                    <a:pt x="86" y="50"/>
                  </a:lnTo>
                  <a:lnTo>
                    <a:pt x="68" y="22"/>
                  </a:lnTo>
                  <a:lnTo>
                    <a:pt x="39" y="19"/>
                  </a:lnTo>
                  <a:lnTo>
                    <a:pt x="27" y="7"/>
                  </a:lnTo>
                  <a:lnTo>
                    <a:pt x="15" y="0"/>
                  </a:lnTo>
                  <a:close/>
                </a:path>
              </a:pathLst>
            </a:custGeom>
            <a:solidFill>
              <a:srgbClr val="000000"/>
            </a:solidFill>
            <a:ln w="0">
              <a:solidFill>
                <a:srgbClr val="000000"/>
              </a:solidFill>
              <a:round/>
              <a:headEnd/>
              <a:tailEnd/>
            </a:ln>
          </p:spPr>
          <p:txBody>
            <a:bodyPr/>
            <a:lstStyle/>
            <a:p>
              <a:endParaRPr lang="zh-CN" altLang="en-US"/>
            </a:p>
          </p:txBody>
        </p:sp>
        <p:sp>
          <p:nvSpPr>
            <p:cNvPr id="5139" name="Freeform 19"/>
            <p:cNvSpPr>
              <a:spLocks/>
            </p:cNvSpPr>
            <p:nvPr/>
          </p:nvSpPr>
          <p:spPr bwMode="auto">
            <a:xfrm>
              <a:off x="1010" y="1084"/>
              <a:ext cx="6" cy="10"/>
            </a:xfrm>
            <a:custGeom>
              <a:avLst/>
              <a:gdLst>
                <a:gd name="T0" fmla="*/ 0 w 20"/>
                <a:gd name="T1" fmla="*/ 0 h 31"/>
                <a:gd name="T2" fmla="*/ 0 w 20"/>
                <a:gd name="T3" fmla="*/ 0 h 31"/>
                <a:gd name="T4" fmla="*/ 0 w 20"/>
                <a:gd name="T5" fmla="*/ 0 h 31"/>
                <a:gd name="T6" fmla="*/ 0 w 20"/>
                <a:gd name="T7" fmla="*/ 0 h 31"/>
                <a:gd name="T8" fmla="*/ 0 w 20"/>
                <a:gd name="T9" fmla="*/ 0 h 31"/>
                <a:gd name="T10" fmla="*/ 0 w 20"/>
                <a:gd name="T11" fmla="*/ 0 h 31"/>
                <a:gd name="T12" fmla="*/ 0 60000 65536"/>
                <a:gd name="T13" fmla="*/ 0 60000 65536"/>
                <a:gd name="T14" fmla="*/ 0 60000 65536"/>
                <a:gd name="T15" fmla="*/ 0 60000 65536"/>
                <a:gd name="T16" fmla="*/ 0 60000 65536"/>
                <a:gd name="T17" fmla="*/ 0 60000 65536"/>
                <a:gd name="T18" fmla="*/ 0 w 20"/>
                <a:gd name="T19" fmla="*/ 0 h 31"/>
                <a:gd name="T20" fmla="*/ 20 w 20"/>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0" h="31">
                  <a:moveTo>
                    <a:pt x="20" y="9"/>
                  </a:moveTo>
                  <a:lnTo>
                    <a:pt x="11" y="0"/>
                  </a:lnTo>
                  <a:lnTo>
                    <a:pt x="0" y="16"/>
                  </a:lnTo>
                  <a:lnTo>
                    <a:pt x="7" y="31"/>
                  </a:lnTo>
                  <a:lnTo>
                    <a:pt x="19" y="31"/>
                  </a:lnTo>
                  <a:lnTo>
                    <a:pt x="20" y="9"/>
                  </a:lnTo>
                  <a:close/>
                </a:path>
              </a:pathLst>
            </a:custGeom>
            <a:solidFill>
              <a:srgbClr val="000000"/>
            </a:solidFill>
            <a:ln w="0">
              <a:solidFill>
                <a:srgbClr val="000000"/>
              </a:solidFill>
              <a:round/>
              <a:headEnd/>
              <a:tailEnd/>
            </a:ln>
          </p:spPr>
          <p:txBody>
            <a:bodyPr/>
            <a:lstStyle/>
            <a:p>
              <a:endParaRPr lang="zh-CN" altLang="en-US"/>
            </a:p>
          </p:txBody>
        </p:sp>
        <p:sp>
          <p:nvSpPr>
            <p:cNvPr id="5140" name="Freeform 20"/>
            <p:cNvSpPr>
              <a:spLocks/>
            </p:cNvSpPr>
            <p:nvPr/>
          </p:nvSpPr>
          <p:spPr bwMode="auto">
            <a:xfrm>
              <a:off x="1035" y="1081"/>
              <a:ext cx="7" cy="8"/>
            </a:xfrm>
            <a:custGeom>
              <a:avLst/>
              <a:gdLst>
                <a:gd name="T0" fmla="*/ 0 w 21"/>
                <a:gd name="T1" fmla="*/ 0 h 24"/>
                <a:gd name="T2" fmla="*/ 0 w 21"/>
                <a:gd name="T3" fmla="*/ 0 h 24"/>
                <a:gd name="T4" fmla="*/ 0 w 21"/>
                <a:gd name="T5" fmla="*/ 0 h 24"/>
                <a:gd name="T6" fmla="*/ 0 w 21"/>
                <a:gd name="T7" fmla="*/ 0 h 24"/>
                <a:gd name="T8" fmla="*/ 0 w 21"/>
                <a:gd name="T9" fmla="*/ 0 h 24"/>
                <a:gd name="T10" fmla="*/ 0 w 21"/>
                <a:gd name="T11" fmla="*/ 0 h 24"/>
                <a:gd name="T12" fmla="*/ 0 60000 65536"/>
                <a:gd name="T13" fmla="*/ 0 60000 65536"/>
                <a:gd name="T14" fmla="*/ 0 60000 65536"/>
                <a:gd name="T15" fmla="*/ 0 60000 65536"/>
                <a:gd name="T16" fmla="*/ 0 60000 65536"/>
                <a:gd name="T17" fmla="*/ 0 60000 65536"/>
                <a:gd name="T18" fmla="*/ 0 w 21"/>
                <a:gd name="T19" fmla="*/ 0 h 24"/>
                <a:gd name="T20" fmla="*/ 21 w 21"/>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1" h="24">
                  <a:moveTo>
                    <a:pt x="9" y="0"/>
                  </a:moveTo>
                  <a:lnTo>
                    <a:pt x="0" y="13"/>
                  </a:lnTo>
                  <a:lnTo>
                    <a:pt x="7" y="24"/>
                  </a:lnTo>
                  <a:lnTo>
                    <a:pt x="18" y="24"/>
                  </a:lnTo>
                  <a:lnTo>
                    <a:pt x="21" y="4"/>
                  </a:lnTo>
                  <a:lnTo>
                    <a:pt x="9" y="0"/>
                  </a:lnTo>
                  <a:close/>
                </a:path>
              </a:pathLst>
            </a:custGeom>
            <a:solidFill>
              <a:srgbClr val="000000"/>
            </a:solidFill>
            <a:ln w="0">
              <a:solidFill>
                <a:srgbClr val="000000"/>
              </a:solidFill>
              <a:round/>
              <a:headEnd/>
              <a:tailEnd/>
            </a:ln>
          </p:spPr>
          <p:txBody>
            <a:bodyPr/>
            <a:lstStyle/>
            <a:p>
              <a:endParaRPr lang="zh-CN" altLang="en-US"/>
            </a:p>
          </p:txBody>
        </p:sp>
        <p:sp>
          <p:nvSpPr>
            <p:cNvPr id="5141" name="Freeform 21"/>
            <p:cNvSpPr>
              <a:spLocks/>
            </p:cNvSpPr>
            <p:nvPr/>
          </p:nvSpPr>
          <p:spPr bwMode="auto">
            <a:xfrm>
              <a:off x="1016" y="1100"/>
              <a:ext cx="42" cy="95"/>
            </a:xfrm>
            <a:custGeom>
              <a:avLst/>
              <a:gdLst>
                <a:gd name="T0" fmla="*/ 0 w 124"/>
                <a:gd name="T1" fmla="*/ 0 h 286"/>
                <a:gd name="T2" fmla="*/ 0 w 124"/>
                <a:gd name="T3" fmla="*/ 0 h 286"/>
                <a:gd name="T4" fmla="*/ 0 w 124"/>
                <a:gd name="T5" fmla="*/ 0 h 286"/>
                <a:gd name="T6" fmla="*/ 0 w 124"/>
                <a:gd name="T7" fmla="*/ 0 h 286"/>
                <a:gd name="T8" fmla="*/ 0 w 124"/>
                <a:gd name="T9" fmla="*/ 0 h 286"/>
                <a:gd name="T10" fmla="*/ 0 w 124"/>
                <a:gd name="T11" fmla="*/ 0 h 286"/>
                <a:gd name="T12" fmla="*/ 0 w 124"/>
                <a:gd name="T13" fmla="*/ 0 h 286"/>
                <a:gd name="T14" fmla="*/ 0 w 124"/>
                <a:gd name="T15" fmla="*/ 0 h 286"/>
                <a:gd name="T16" fmla="*/ 0 w 124"/>
                <a:gd name="T17" fmla="*/ 0 h 286"/>
                <a:gd name="T18" fmla="*/ 0 w 124"/>
                <a:gd name="T19" fmla="*/ 0 h 286"/>
                <a:gd name="T20" fmla="*/ 0 w 124"/>
                <a:gd name="T21" fmla="*/ 0 h 286"/>
                <a:gd name="T22" fmla="*/ 0 w 124"/>
                <a:gd name="T23" fmla="*/ 0 h 286"/>
                <a:gd name="T24" fmla="*/ 0 w 124"/>
                <a:gd name="T25" fmla="*/ 0 h 286"/>
                <a:gd name="T26" fmla="*/ 0 w 124"/>
                <a:gd name="T27" fmla="*/ 0 h 286"/>
                <a:gd name="T28" fmla="*/ 0 w 124"/>
                <a:gd name="T29" fmla="*/ 0 h 286"/>
                <a:gd name="T30" fmla="*/ 0 w 124"/>
                <a:gd name="T31" fmla="*/ 0 h 286"/>
                <a:gd name="T32" fmla="*/ 0 w 124"/>
                <a:gd name="T33" fmla="*/ 0 h 286"/>
                <a:gd name="T34" fmla="*/ 0 w 124"/>
                <a:gd name="T35" fmla="*/ 0 h 286"/>
                <a:gd name="T36" fmla="*/ 0 w 124"/>
                <a:gd name="T37" fmla="*/ 0 h 286"/>
                <a:gd name="T38" fmla="*/ 0 w 124"/>
                <a:gd name="T39" fmla="*/ 0 h 286"/>
                <a:gd name="T40" fmla="*/ 0 w 124"/>
                <a:gd name="T41" fmla="*/ 0 h 286"/>
                <a:gd name="T42" fmla="*/ 0 w 124"/>
                <a:gd name="T43" fmla="*/ 0 h 2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
                <a:gd name="T67" fmla="*/ 0 h 286"/>
                <a:gd name="T68" fmla="*/ 124 w 124"/>
                <a:gd name="T69" fmla="*/ 286 h 28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 h="286">
                  <a:moveTo>
                    <a:pt x="16" y="6"/>
                  </a:moveTo>
                  <a:lnTo>
                    <a:pt x="3" y="97"/>
                  </a:lnTo>
                  <a:lnTo>
                    <a:pt x="0" y="180"/>
                  </a:lnTo>
                  <a:lnTo>
                    <a:pt x="11" y="236"/>
                  </a:lnTo>
                  <a:lnTo>
                    <a:pt x="35" y="273"/>
                  </a:lnTo>
                  <a:lnTo>
                    <a:pt x="71" y="286"/>
                  </a:lnTo>
                  <a:lnTo>
                    <a:pt x="108" y="266"/>
                  </a:lnTo>
                  <a:lnTo>
                    <a:pt x="121" y="223"/>
                  </a:lnTo>
                  <a:lnTo>
                    <a:pt x="124" y="164"/>
                  </a:lnTo>
                  <a:lnTo>
                    <a:pt x="111" y="108"/>
                  </a:lnTo>
                  <a:lnTo>
                    <a:pt x="60" y="0"/>
                  </a:lnTo>
                  <a:lnTo>
                    <a:pt x="103" y="104"/>
                  </a:lnTo>
                  <a:lnTo>
                    <a:pt x="114" y="180"/>
                  </a:lnTo>
                  <a:lnTo>
                    <a:pt x="111" y="223"/>
                  </a:lnTo>
                  <a:lnTo>
                    <a:pt x="99" y="257"/>
                  </a:lnTo>
                  <a:lnTo>
                    <a:pt x="71" y="266"/>
                  </a:lnTo>
                  <a:lnTo>
                    <a:pt x="38" y="257"/>
                  </a:lnTo>
                  <a:lnTo>
                    <a:pt x="17" y="223"/>
                  </a:lnTo>
                  <a:lnTo>
                    <a:pt x="7" y="183"/>
                  </a:lnTo>
                  <a:lnTo>
                    <a:pt x="7" y="108"/>
                  </a:lnTo>
                  <a:lnTo>
                    <a:pt x="11" y="51"/>
                  </a:lnTo>
                  <a:lnTo>
                    <a:pt x="16" y="6"/>
                  </a:lnTo>
                  <a:close/>
                </a:path>
              </a:pathLst>
            </a:custGeom>
            <a:solidFill>
              <a:srgbClr val="000000"/>
            </a:solidFill>
            <a:ln w="0">
              <a:solidFill>
                <a:srgbClr val="000000"/>
              </a:solidFill>
              <a:round/>
              <a:headEnd/>
              <a:tailEnd/>
            </a:ln>
          </p:spPr>
          <p:txBody>
            <a:bodyPr/>
            <a:lstStyle/>
            <a:p>
              <a:endParaRPr lang="zh-CN" altLang="en-US"/>
            </a:p>
          </p:txBody>
        </p:sp>
        <p:sp>
          <p:nvSpPr>
            <p:cNvPr id="5142" name="Freeform 22"/>
            <p:cNvSpPr>
              <a:spLocks/>
            </p:cNvSpPr>
            <p:nvPr/>
          </p:nvSpPr>
          <p:spPr bwMode="auto">
            <a:xfrm>
              <a:off x="1004" y="1188"/>
              <a:ext cx="82" cy="26"/>
            </a:xfrm>
            <a:custGeom>
              <a:avLst/>
              <a:gdLst>
                <a:gd name="T0" fmla="*/ 0 w 246"/>
                <a:gd name="T1" fmla="*/ 0 h 80"/>
                <a:gd name="T2" fmla="*/ 0 w 246"/>
                <a:gd name="T3" fmla="*/ 0 h 80"/>
                <a:gd name="T4" fmla="*/ 0 w 246"/>
                <a:gd name="T5" fmla="*/ 0 h 80"/>
                <a:gd name="T6" fmla="*/ 0 w 246"/>
                <a:gd name="T7" fmla="*/ 0 h 80"/>
                <a:gd name="T8" fmla="*/ 0 w 246"/>
                <a:gd name="T9" fmla="*/ 0 h 80"/>
                <a:gd name="T10" fmla="*/ 0 w 246"/>
                <a:gd name="T11" fmla="*/ 0 h 80"/>
                <a:gd name="T12" fmla="*/ 0 w 246"/>
                <a:gd name="T13" fmla="*/ 0 h 80"/>
                <a:gd name="T14" fmla="*/ 0 w 246"/>
                <a:gd name="T15" fmla="*/ 0 h 80"/>
                <a:gd name="T16" fmla="*/ 0 w 246"/>
                <a:gd name="T17" fmla="*/ 0 h 80"/>
                <a:gd name="T18" fmla="*/ 0 w 246"/>
                <a:gd name="T19" fmla="*/ 0 h 80"/>
                <a:gd name="T20" fmla="*/ 0 w 246"/>
                <a:gd name="T21" fmla="*/ 0 h 80"/>
                <a:gd name="T22" fmla="*/ 0 w 246"/>
                <a:gd name="T23" fmla="*/ 0 h 80"/>
                <a:gd name="T24" fmla="*/ 0 w 246"/>
                <a:gd name="T25" fmla="*/ 0 h 80"/>
                <a:gd name="T26" fmla="*/ 0 w 246"/>
                <a:gd name="T27" fmla="*/ 0 h 80"/>
                <a:gd name="T28" fmla="*/ 0 w 246"/>
                <a:gd name="T29" fmla="*/ 0 h 80"/>
                <a:gd name="T30" fmla="*/ 0 w 246"/>
                <a:gd name="T31" fmla="*/ 0 h 80"/>
                <a:gd name="T32" fmla="*/ 0 w 246"/>
                <a:gd name="T33" fmla="*/ 0 h 80"/>
                <a:gd name="T34" fmla="*/ 0 w 246"/>
                <a:gd name="T35" fmla="*/ 0 h 80"/>
                <a:gd name="T36" fmla="*/ 0 w 246"/>
                <a:gd name="T37" fmla="*/ 0 h 80"/>
                <a:gd name="T38" fmla="*/ 0 w 246"/>
                <a:gd name="T39" fmla="*/ 0 h 80"/>
                <a:gd name="T40" fmla="*/ 0 w 246"/>
                <a:gd name="T41" fmla="*/ 0 h 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6"/>
                <a:gd name="T64" fmla="*/ 0 h 80"/>
                <a:gd name="T65" fmla="*/ 246 w 246"/>
                <a:gd name="T66" fmla="*/ 80 h 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6" h="80">
                  <a:moveTo>
                    <a:pt x="0" y="19"/>
                  </a:moveTo>
                  <a:lnTo>
                    <a:pt x="18" y="0"/>
                  </a:lnTo>
                  <a:lnTo>
                    <a:pt x="30" y="9"/>
                  </a:lnTo>
                  <a:lnTo>
                    <a:pt x="19" y="30"/>
                  </a:lnTo>
                  <a:lnTo>
                    <a:pt x="49" y="50"/>
                  </a:lnTo>
                  <a:lnTo>
                    <a:pt x="80" y="75"/>
                  </a:lnTo>
                  <a:lnTo>
                    <a:pt x="112" y="75"/>
                  </a:lnTo>
                  <a:lnTo>
                    <a:pt x="153" y="59"/>
                  </a:lnTo>
                  <a:lnTo>
                    <a:pt x="225" y="30"/>
                  </a:lnTo>
                  <a:lnTo>
                    <a:pt x="225" y="9"/>
                  </a:lnTo>
                  <a:lnTo>
                    <a:pt x="246" y="10"/>
                  </a:lnTo>
                  <a:lnTo>
                    <a:pt x="246" y="46"/>
                  </a:lnTo>
                  <a:lnTo>
                    <a:pt x="231" y="50"/>
                  </a:lnTo>
                  <a:lnTo>
                    <a:pt x="221" y="43"/>
                  </a:lnTo>
                  <a:lnTo>
                    <a:pt x="121" y="80"/>
                  </a:lnTo>
                  <a:lnTo>
                    <a:pt x="79" y="80"/>
                  </a:lnTo>
                  <a:lnTo>
                    <a:pt x="30" y="46"/>
                  </a:lnTo>
                  <a:lnTo>
                    <a:pt x="19" y="43"/>
                  </a:lnTo>
                  <a:lnTo>
                    <a:pt x="9" y="50"/>
                  </a:lnTo>
                  <a:lnTo>
                    <a:pt x="0" y="43"/>
                  </a:lnTo>
                  <a:lnTo>
                    <a:pt x="0" y="19"/>
                  </a:lnTo>
                  <a:close/>
                </a:path>
              </a:pathLst>
            </a:custGeom>
            <a:solidFill>
              <a:srgbClr val="000000"/>
            </a:solidFill>
            <a:ln w="0">
              <a:solidFill>
                <a:srgbClr val="000000"/>
              </a:solidFill>
              <a:round/>
              <a:headEnd/>
              <a:tailEnd/>
            </a:ln>
          </p:spPr>
          <p:txBody>
            <a:bodyPr/>
            <a:lstStyle/>
            <a:p>
              <a:endParaRPr lang="zh-CN" altLang="en-US"/>
            </a:p>
          </p:txBody>
        </p:sp>
        <p:sp>
          <p:nvSpPr>
            <p:cNvPr id="5143" name="Freeform 23"/>
            <p:cNvSpPr>
              <a:spLocks/>
            </p:cNvSpPr>
            <p:nvPr/>
          </p:nvSpPr>
          <p:spPr bwMode="auto">
            <a:xfrm>
              <a:off x="1016" y="1202"/>
              <a:ext cx="62" cy="38"/>
            </a:xfrm>
            <a:custGeom>
              <a:avLst/>
              <a:gdLst>
                <a:gd name="T0" fmla="*/ 0 w 187"/>
                <a:gd name="T1" fmla="*/ 0 h 115"/>
                <a:gd name="T2" fmla="*/ 0 w 187"/>
                <a:gd name="T3" fmla="*/ 0 h 115"/>
                <a:gd name="T4" fmla="*/ 0 w 187"/>
                <a:gd name="T5" fmla="*/ 0 h 115"/>
                <a:gd name="T6" fmla="*/ 0 w 187"/>
                <a:gd name="T7" fmla="*/ 0 h 115"/>
                <a:gd name="T8" fmla="*/ 0 w 187"/>
                <a:gd name="T9" fmla="*/ 0 h 115"/>
                <a:gd name="T10" fmla="*/ 0 w 187"/>
                <a:gd name="T11" fmla="*/ 0 h 115"/>
                <a:gd name="T12" fmla="*/ 0 w 187"/>
                <a:gd name="T13" fmla="*/ 0 h 115"/>
                <a:gd name="T14" fmla="*/ 0 w 187"/>
                <a:gd name="T15" fmla="*/ 0 h 115"/>
                <a:gd name="T16" fmla="*/ 0 w 187"/>
                <a:gd name="T17" fmla="*/ 0 h 115"/>
                <a:gd name="T18" fmla="*/ 0 w 187"/>
                <a:gd name="T19" fmla="*/ 0 h 115"/>
                <a:gd name="T20" fmla="*/ 0 w 187"/>
                <a:gd name="T21" fmla="*/ 0 h 115"/>
                <a:gd name="T22" fmla="*/ 0 w 187"/>
                <a:gd name="T23" fmla="*/ 0 h 115"/>
                <a:gd name="T24" fmla="*/ 0 w 187"/>
                <a:gd name="T25" fmla="*/ 0 h 115"/>
                <a:gd name="T26" fmla="*/ 0 w 187"/>
                <a:gd name="T27" fmla="*/ 0 h 115"/>
                <a:gd name="T28" fmla="*/ 0 w 187"/>
                <a:gd name="T29" fmla="*/ 0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
                <a:gd name="T46" fmla="*/ 0 h 115"/>
                <a:gd name="T47" fmla="*/ 187 w 187"/>
                <a:gd name="T48" fmla="*/ 115 h 1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 h="115">
                  <a:moveTo>
                    <a:pt x="0" y="16"/>
                  </a:moveTo>
                  <a:lnTo>
                    <a:pt x="11" y="45"/>
                  </a:lnTo>
                  <a:lnTo>
                    <a:pt x="25" y="95"/>
                  </a:lnTo>
                  <a:lnTo>
                    <a:pt x="51" y="115"/>
                  </a:lnTo>
                  <a:lnTo>
                    <a:pt x="116" y="115"/>
                  </a:lnTo>
                  <a:lnTo>
                    <a:pt x="133" y="103"/>
                  </a:lnTo>
                  <a:lnTo>
                    <a:pt x="187" y="0"/>
                  </a:lnTo>
                  <a:lnTo>
                    <a:pt x="173" y="3"/>
                  </a:lnTo>
                  <a:lnTo>
                    <a:pt x="125" y="95"/>
                  </a:lnTo>
                  <a:lnTo>
                    <a:pt x="109" y="99"/>
                  </a:lnTo>
                  <a:lnTo>
                    <a:pt x="60" y="103"/>
                  </a:lnTo>
                  <a:lnTo>
                    <a:pt x="35" y="93"/>
                  </a:lnTo>
                  <a:lnTo>
                    <a:pt x="26" y="75"/>
                  </a:lnTo>
                  <a:lnTo>
                    <a:pt x="17" y="37"/>
                  </a:lnTo>
                  <a:lnTo>
                    <a:pt x="0" y="16"/>
                  </a:lnTo>
                  <a:close/>
                </a:path>
              </a:pathLst>
            </a:custGeom>
            <a:solidFill>
              <a:srgbClr val="000000"/>
            </a:solidFill>
            <a:ln w="0">
              <a:solidFill>
                <a:srgbClr val="000000"/>
              </a:solidFill>
              <a:round/>
              <a:headEnd/>
              <a:tailEnd/>
            </a:ln>
          </p:spPr>
          <p:txBody>
            <a:bodyPr/>
            <a:lstStyle/>
            <a:p>
              <a:endParaRPr lang="zh-CN" altLang="en-US"/>
            </a:p>
          </p:txBody>
        </p:sp>
        <p:sp>
          <p:nvSpPr>
            <p:cNvPr id="5144" name="Freeform 24"/>
            <p:cNvSpPr>
              <a:spLocks/>
            </p:cNvSpPr>
            <p:nvPr/>
          </p:nvSpPr>
          <p:spPr bwMode="auto">
            <a:xfrm>
              <a:off x="928" y="1095"/>
              <a:ext cx="219" cy="237"/>
            </a:xfrm>
            <a:custGeom>
              <a:avLst/>
              <a:gdLst>
                <a:gd name="T0" fmla="*/ 0 w 655"/>
                <a:gd name="T1" fmla="*/ 0 h 710"/>
                <a:gd name="T2" fmla="*/ 0 w 655"/>
                <a:gd name="T3" fmla="*/ 0 h 710"/>
                <a:gd name="T4" fmla="*/ 0 w 655"/>
                <a:gd name="T5" fmla="*/ 0 h 710"/>
                <a:gd name="T6" fmla="*/ 0 w 655"/>
                <a:gd name="T7" fmla="*/ 0 h 710"/>
                <a:gd name="T8" fmla="*/ 0 w 655"/>
                <a:gd name="T9" fmla="*/ 0 h 710"/>
                <a:gd name="T10" fmla="*/ 0 w 655"/>
                <a:gd name="T11" fmla="*/ 0 h 710"/>
                <a:gd name="T12" fmla="*/ 0 w 655"/>
                <a:gd name="T13" fmla="*/ 0 h 710"/>
                <a:gd name="T14" fmla="*/ 0 w 655"/>
                <a:gd name="T15" fmla="*/ 0 h 710"/>
                <a:gd name="T16" fmla="*/ 0 w 655"/>
                <a:gd name="T17" fmla="*/ 0 h 710"/>
                <a:gd name="T18" fmla="*/ 0 w 655"/>
                <a:gd name="T19" fmla="*/ 0 h 710"/>
                <a:gd name="T20" fmla="*/ 0 w 655"/>
                <a:gd name="T21" fmla="*/ 0 h 710"/>
                <a:gd name="T22" fmla="*/ 0 w 655"/>
                <a:gd name="T23" fmla="*/ 0 h 710"/>
                <a:gd name="T24" fmla="*/ 0 w 655"/>
                <a:gd name="T25" fmla="*/ 0 h 710"/>
                <a:gd name="T26" fmla="*/ 0 w 655"/>
                <a:gd name="T27" fmla="*/ 0 h 710"/>
                <a:gd name="T28" fmla="*/ 0 w 655"/>
                <a:gd name="T29" fmla="*/ 0 h 710"/>
                <a:gd name="T30" fmla="*/ 0 w 655"/>
                <a:gd name="T31" fmla="*/ 0 h 710"/>
                <a:gd name="T32" fmla="*/ 0 w 655"/>
                <a:gd name="T33" fmla="*/ 0 h 710"/>
                <a:gd name="T34" fmla="*/ 0 w 655"/>
                <a:gd name="T35" fmla="*/ 0 h 710"/>
                <a:gd name="T36" fmla="*/ 0 w 655"/>
                <a:gd name="T37" fmla="*/ 0 h 710"/>
                <a:gd name="T38" fmla="*/ 0 w 655"/>
                <a:gd name="T39" fmla="*/ 0 h 710"/>
                <a:gd name="T40" fmla="*/ 0 w 655"/>
                <a:gd name="T41" fmla="*/ 0 h 710"/>
                <a:gd name="T42" fmla="*/ 0 w 655"/>
                <a:gd name="T43" fmla="*/ 0 h 710"/>
                <a:gd name="T44" fmla="*/ 0 w 655"/>
                <a:gd name="T45" fmla="*/ 0 h 710"/>
                <a:gd name="T46" fmla="*/ 0 w 655"/>
                <a:gd name="T47" fmla="*/ 0 h 710"/>
                <a:gd name="T48" fmla="*/ 0 w 655"/>
                <a:gd name="T49" fmla="*/ 0 h 710"/>
                <a:gd name="T50" fmla="*/ 0 w 655"/>
                <a:gd name="T51" fmla="*/ 0 h 710"/>
                <a:gd name="T52" fmla="*/ 0 w 655"/>
                <a:gd name="T53" fmla="*/ 0 h 710"/>
                <a:gd name="T54" fmla="*/ 0 w 655"/>
                <a:gd name="T55" fmla="*/ 0 h 710"/>
                <a:gd name="T56" fmla="*/ 0 w 655"/>
                <a:gd name="T57" fmla="*/ 0 h 710"/>
                <a:gd name="T58" fmla="*/ 0 w 655"/>
                <a:gd name="T59" fmla="*/ 0 h 710"/>
                <a:gd name="T60" fmla="*/ 0 w 655"/>
                <a:gd name="T61" fmla="*/ 0 h 710"/>
                <a:gd name="T62" fmla="*/ 0 w 655"/>
                <a:gd name="T63" fmla="*/ 0 h 710"/>
                <a:gd name="T64" fmla="*/ 0 w 655"/>
                <a:gd name="T65" fmla="*/ 0 h 710"/>
                <a:gd name="T66" fmla="*/ 0 w 655"/>
                <a:gd name="T67" fmla="*/ 0 h 710"/>
                <a:gd name="T68" fmla="*/ 0 w 655"/>
                <a:gd name="T69" fmla="*/ 0 h 710"/>
                <a:gd name="T70" fmla="*/ 0 w 655"/>
                <a:gd name="T71" fmla="*/ 0 h 710"/>
                <a:gd name="T72" fmla="*/ 0 w 655"/>
                <a:gd name="T73" fmla="*/ 0 h 710"/>
                <a:gd name="T74" fmla="*/ 0 w 655"/>
                <a:gd name="T75" fmla="*/ 0 h 710"/>
                <a:gd name="T76" fmla="*/ 0 w 655"/>
                <a:gd name="T77" fmla="*/ 0 h 710"/>
                <a:gd name="T78" fmla="*/ 0 w 655"/>
                <a:gd name="T79" fmla="*/ 0 h 710"/>
                <a:gd name="T80" fmla="*/ 0 w 655"/>
                <a:gd name="T81" fmla="*/ 0 h 710"/>
                <a:gd name="T82" fmla="*/ 0 w 655"/>
                <a:gd name="T83" fmla="*/ 0 h 710"/>
                <a:gd name="T84" fmla="*/ 0 w 655"/>
                <a:gd name="T85" fmla="*/ 0 h 710"/>
                <a:gd name="T86" fmla="*/ 0 w 655"/>
                <a:gd name="T87" fmla="*/ 0 h 710"/>
                <a:gd name="T88" fmla="*/ 0 w 655"/>
                <a:gd name="T89" fmla="*/ 0 h 710"/>
                <a:gd name="T90" fmla="*/ 0 w 655"/>
                <a:gd name="T91" fmla="*/ 0 h 710"/>
                <a:gd name="T92" fmla="*/ 0 w 655"/>
                <a:gd name="T93" fmla="*/ 0 h 710"/>
                <a:gd name="T94" fmla="*/ 0 w 655"/>
                <a:gd name="T95" fmla="*/ 0 h 7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55"/>
                <a:gd name="T145" fmla="*/ 0 h 710"/>
                <a:gd name="T146" fmla="*/ 655 w 655"/>
                <a:gd name="T147" fmla="*/ 710 h 71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55" h="710">
                  <a:moveTo>
                    <a:pt x="112" y="162"/>
                  </a:moveTo>
                  <a:lnTo>
                    <a:pt x="126" y="252"/>
                  </a:lnTo>
                  <a:lnTo>
                    <a:pt x="147" y="424"/>
                  </a:lnTo>
                  <a:lnTo>
                    <a:pt x="167" y="524"/>
                  </a:lnTo>
                  <a:lnTo>
                    <a:pt x="195" y="562"/>
                  </a:lnTo>
                  <a:lnTo>
                    <a:pt x="259" y="611"/>
                  </a:lnTo>
                  <a:lnTo>
                    <a:pt x="302" y="630"/>
                  </a:lnTo>
                  <a:lnTo>
                    <a:pt x="327" y="663"/>
                  </a:lnTo>
                  <a:lnTo>
                    <a:pt x="363" y="674"/>
                  </a:lnTo>
                  <a:lnTo>
                    <a:pt x="379" y="643"/>
                  </a:lnTo>
                  <a:lnTo>
                    <a:pt x="407" y="663"/>
                  </a:lnTo>
                  <a:lnTo>
                    <a:pt x="450" y="659"/>
                  </a:lnTo>
                  <a:lnTo>
                    <a:pt x="465" y="630"/>
                  </a:lnTo>
                  <a:lnTo>
                    <a:pt x="498" y="598"/>
                  </a:lnTo>
                  <a:lnTo>
                    <a:pt x="548" y="554"/>
                  </a:lnTo>
                  <a:lnTo>
                    <a:pt x="574" y="501"/>
                  </a:lnTo>
                  <a:lnTo>
                    <a:pt x="583" y="432"/>
                  </a:lnTo>
                  <a:lnTo>
                    <a:pt x="579" y="106"/>
                  </a:lnTo>
                  <a:lnTo>
                    <a:pt x="595" y="155"/>
                  </a:lnTo>
                  <a:lnTo>
                    <a:pt x="645" y="130"/>
                  </a:lnTo>
                  <a:lnTo>
                    <a:pt x="616" y="21"/>
                  </a:lnTo>
                  <a:lnTo>
                    <a:pt x="563" y="8"/>
                  </a:lnTo>
                  <a:lnTo>
                    <a:pt x="621" y="0"/>
                  </a:lnTo>
                  <a:lnTo>
                    <a:pt x="655" y="66"/>
                  </a:lnTo>
                  <a:lnTo>
                    <a:pt x="652" y="142"/>
                  </a:lnTo>
                  <a:lnTo>
                    <a:pt x="595" y="218"/>
                  </a:lnTo>
                  <a:lnTo>
                    <a:pt x="591" y="492"/>
                  </a:lnTo>
                  <a:lnTo>
                    <a:pt x="558" y="594"/>
                  </a:lnTo>
                  <a:lnTo>
                    <a:pt x="457" y="674"/>
                  </a:lnTo>
                  <a:lnTo>
                    <a:pt x="379" y="710"/>
                  </a:lnTo>
                  <a:lnTo>
                    <a:pt x="317" y="663"/>
                  </a:lnTo>
                  <a:lnTo>
                    <a:pt x="256" y="650"/>
                  </a:lnTo>
                  <a:lnTo>
                    <a:pt x="198" y="598"/>
                  </a:lnTo>
                  <a:lnTo>
                    <a:pt x="167" y="544"/>
                  </a:lnTo>
                  <a:lnTo>
                    <a:pt x="136" y="432"/>
                  </a:lnTo>
                  <a:lnTo>
                    <a:pt x="112" y="226"/>
                  </a:lnTo>
                  <a:lnTo>
                    <a:pt x="76" y="251"/>
                  </a:lnTo>
                  <a:lnTo>
                    <a:pt x="35" y="215"/>
                  </a:lnTo>
                  <a:lnTo>
                    <a:pt x="0" y="112"/>
                  </a:lnTo>
                  <a:lnTo>
                    <a:pt x="10" y="50"/>
                  </a:lnTo>
                  <a:lnTo>
                    <a:pt x="35" y="27"/>
                  </a:lnTo>
                  <a:lnTo>
                    <a:pt x="39" y="38"/>
                  </a:lnTo>
                  <a:lnTo>
                    <a:pt x="17" y="60"/>
                  </a:lnTo>
                  <a:lnTo>
                    <a:pt x="10" y="106"/>
                  </a:lnTo>
                  <a:lnTo>
                    <a:pt x="46" y="209"/>
                  </a:lnTo>
                  <a:lnTo>
                    <a:pt x="108" y="209"/>
                  </a:lnTo>
                  <a:lnTo>
                    <a:pt x="97" y="106"/>
                  </a:lnTo>
                  <a:lnTo>
                    <a:pt x="112" y="162"/>
                  </a:lnTo>
                  <a:close/>
                </a:path>
              </a:pathLst>
            </a:custGeom>
            <a:solidFill>
              <a:srgbClr val="000000"/>
            </a:solidFill>
            <a:ln w="0">
              <a:solidFill>
                <a:srgbClr val="000000"/>
              </a:solidFill>
              <a:round/>
              <a:headEnd/>
              <a:tailEnd/>
            </a:ln>
          </p:spPr>
          <p:txBody>
            <a:bodyPr/>
            <a:lstStyle/>
            <a:p>
              <a:endParaRPr lang="zh-CN" altLang="en-US"/>
            </a:p>
          </p:txBody>
        </p:sp>
        <p:sp>
          <p:nvSpPr>
            <p:cNvPr id="5145" name="Freeform 25"/>
            <p:cNvSpPr>
              <a:spLocks/>
            </p:cNvSpPr>
            <p:nvPr/>
          </p:nvSpPr>
          <p:spPr bwMode="auto">
            <a:xfrm>
              <a:off x="1025" y="1258"/>
              <a:ext cx="36" cy="10"/>
            </a:xfrm>
            <a:custGeom>
              <a:avLst/>
              <a:gdLst>
                <a:gd name="T0" fmla="*/ 0 w 108"/>
                <a:gd name="T1" fmla="*/ 0 h 31"/>
                <a:gd name="T2" fmla="*/ 0 w 108"/>
                <a:gd name="T3" fmla="*/ 0 h 31"/>
                <a:gd name="T4" fmla="*/ 0 w 108"/>
                <a:gd name="T5" fmla="*/ 0 h 31"/>
                <a:gd name="T6" fmla="*/ 0 w 108"/>
                <a:gd name="T7" fmla="*/ 0 h 31"/>
                <a:gd name="T8" fmla="*/ 0 w 108"/>
                <a:gd name="T9" fmla="*/ 0 h 31"/>
                <a:gd name="T10" fmla="*/ 0 w 108"/>
                <a:gd name="T11" fmla="*/ 0 h 31"/>
                <a:gd name="T12" fmla="*/ 0 w 108"/>
                <a:gd name="T13" fmla="*/ 0 h 31"/>
                <a:gd name="T14" fmla="*/ 0 w 108"/>
                <a:gd name="T15" fmla="*/ 0 h 31"/>
                <a:gd name="T16" fmla="*/ 0 w 108"/>
                <a:gd name="T17" fmla="*/ 0 h 31"/>
                <a:gd name="T18" fmla="*/ 0 w 108"/>
                <a:gd name="T19" fmla="*/ 0 h 31"/>
                <a:gd name="T20" fmla="*/ 0 w 108"/>
                <a:gd name="T21" fmla="*/ 0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8"/>
                <a:gd name="T34" fmla="*/ 0 h 31"/>
                <a:gd name="T35" fmla="*/ 108 w 108"/>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8" h="31">
                  <a:moveTo>
                    <a:pt x="6" y="0"/>
                  </a:moveTo>
                  <a:lnTo>
                    <a:pt x="21" y="13"/>
                  </a:lnTo>
                  <a:lnTo>
                    <a:pt x="52" y="18"/>
                  </a:lnTo>
                  <a:lnTo>
                    <a:pt x="74" y="18"/>
                  </a:lnTo>
                  <a:lnTo>
                    <a:pt x="104" y="13"/>
                  </a:lnTo>
                  <a:lnTo>
                    <a:pt x="108" y="26"/>
                  </a:lnTo>
                  <a:lnTo>
                    <a:pt x="89" y="31"/>
                  </a:lnTo>
                  <a:lnTo>
                    <a:pt x="52" y="31"/>
                  </a:lnTo>
                  <a:lnTo>
                    <a:pt x="21" y="26"/>
                  </a:lnTo>
                  <a:lnTo>
                    <a:pt x="0" y="7"/>
                  </a:lnTo>
                  <a:lnTo>
                    <a:pt x="6" y="0"/>
                  </a:lnTo>
                  <a:close/>
                </a:path>
              </a:pathLst>
            </a:custGeom>
            <a:solidFill>
              <a:srgbClr val="000000"/>
            </a:solidFill>
            <a:ln w="0">
              <a:solidFill>
                <a:srgbClr val="000000"/>
              </a:solidFill>
              <a:round/>
              <a:headEnd/>
              <a:tailEnd/>
            </a:ln>
          </p:spPr>
          <p:txBody>
            <a:bodyPr/>
            <a:lstStyle/>
            <a:p>
              <a:endParaRPr lang="zh-CN" altLang="en-US"/>
            </a:p>
          </p:txBody>
        </p:sp>
        <p:sp>
          <p:nvSpPr>
            <p:cNvPr id="5146" name="Freeform 26"/>
            <p:cNvSpPr>
              <a:spLocks/>
            </p:cNvSpPr>
            <p:nvPr/>
          </p:nvSpPr>
          <p:spPr bwMode="auto">
            <a:xfrm>
              <a:off x="931" y="1125"/>
              <a:ext cx="31" cy="16"/>
            </a:xfrm>
            <a:custGeom>
              <a:avLst/>
              <a:gdLst>
                <a:gd name="T0" fmla="*/ 0 w 94"/>
                <a:gd name="T1" fmla="*/ 0 h 50"/>
                <a:gd name="T2" fmla="*/ 0 w 94"/>
                <a:gd name="T3" fmla="*/ 0 h 50"/>
                <a:gd name="T4" fmla="*/ 0 w 94"/>
                <a:gd name="T5" fmla="*/ 0 h 50"/>
                <a:gd name="T6" fmla="*/ 0 w 94"/>
                <a:gd name="T7" fmla="*/ 0 h 50"/>
                <a:gd name="T8" fmla="*/ 0 w 94"/>
                <a:gd name="T9" fmla="*/ 0 h 50"/>
                <a:gd name="T10" fmla="*/ 0 w 94"/>
                <a:gd name="T11" fmla="*/ 0 h 50"/>
                <a:gd name="T12" fmla="*/ 0 w 94"/>
                <a:gd name="T13" fmla="*/ 0 h 50"/>
                <a:gd name="T14" fmla="*/ 0 w 94"/>
                <a:gd name="T15" fmla="*/ 0 h 50"/>
                <a:gd name="T16" fmla="*/ 0 w 94"/>
                <a:gd name="T17" fmla="*/ 0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
                <a:gd name="T28" fmla="*/ 0 h 50"/>
                <a:gd name="T29" fmla="*/ 94 w 94"/>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 h="50">
                  <a:moveTo>
                    <a:pt x="92" y="30"/>
                  </a:moveTo>
                  <a:lnTo>
                    <a:pt x="64" y="5"/>
                  </a:lnTo>
                  <a:lnTo>
                    <a:pt x="29" y="0"/>
                  </a:lnTo>
                  <a:lnTo>
                    <a:pt x="2" y="0"/>
                  </a:lnTo>
                  <a:lnTo>
                    <a:pt x="0" y="14"/>
                  </a:lnTo>
                  <a:lnTo>
                    <a:pt x="35" y="14"/>
                  </a:lnTo>
                  <a:lnTo>
                    <a:pt x="68" y="25"/>
                  </a:lnTo>
                  <a:lnTo>
                    <a:pt x="94" y="50"/>
                  </a:lnTo>
                  <a:lnTo>
                    <a:pt x="92" y="30"/>
                  </a:lnTo>
                  <a:close/>
                </a:path>
              </a:pathLst>
            </a:custGeom>
            <a:solidFill>
              <a:srgbClr val="000000"/>
            </a:solidFill>
            <a:ln w="0">
              <a:solidFill>
                <a:srgbClr val="000000"/>
              </a:solidFill>
              <a:round/>
              <a:headEnd/>
              <a:tailEnd/>
            </a:ln>
          </p:spPr>
          <p:txBody>
            <a:bodyPr/>
            <a:lstStyle/>
            <a:p>
              <a:endParaRPr lang="zh-CN" altLang="en-US"/>
            </a:p>
          </p:txBody>
        </p:sp>
        <p:sp>
          <p:nvSpPr>
            <p:cNvPr id="5147" name="Freeform 27"/>
            <p:cNvSpPr>
              <a:spLocks/>
            </p:cNvSpPr>
            <p:nvPr/>
          </p:nvSpPr>
          <p:spPr bwMode="auto">
            <a:xfrm>
              <a:off x="1121" y="1104"/>
              <a:ext cx="16" cy="28"/>
            </a:xfrm>
            <a:custGeom>
              <a:avLst/>
              <a:gdLst>
                <a:gd name="T0" fmla="*/ 0 w 47"/>
                <a:gd name="T1" fmla="*/ 0 h 85"/>
                <a:gd name="T2" fmla="*/ 0 w 47"/>
                <a:gd name="T3" fmla="*/ 0 h 85"/>
                <a:gd name="T4" fmla="*/ 0 w 47"/>
                <a:gd name="T5" fmla="*/ 0 h 85"/>
                <a:gd name="T6" fmla="*/ 0 w 47"/>
                <a:gd name="T7" fmla="*/ 0 h 85"/>
                <a:gd name="T8" fmla="*/ 0 w 47"/>
                <a:gd name="T9" fmla="*/ 0 h 85"/>
                <a:gd name="T10" fmla="*/ 0 w 47"/>
                <a:gd name="T11" fmla="*/ 0 h 85"/>
                <a:gd name="T12" fmla="*/ 0 w 47"/>
                <a:gd name="T13" fmla="*/ 0 h 85"/>
                <a:gd name="T14" fmla="*/ 0 60000 65536"/>
                <a:gd name="T15" fmla="*/ 0 60000 65536"/>
                <a:gd name="T16" fmla="*/ 0 60000 65536"/>
                <a:gd name="T17" fmla="*/ 0 60000 65536"/>
                <a:gd name="T18" fmla="*/ 0 60000 65536"/>
                <a:gd name="T19" fmla="*/ 0 60000 65536"/>
                <a:gd name="T20" fmla="*/ 0 60000 65536"/>
                <a:gd name="T21" fmla="*/ 0 w 47"/>
                <a:gd name="T22" fmla="*/ 0 h 85"/>
                <a:gd name="T23" fmla="*/ 47 w 47"/>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85">
                  <a:moveTo>
                    <a:pt x="0" y="64"/>
                  </a:moveTo>
                  <a:lnTo>
                    <a:pt x="15" y="33"/>
                  </a:lnTo>
                  <a:lnTo>
                    <a:pt x="44" y="0"/>
                  </a:lnTo>
                  <a:lnTo>
                    <a:pt x="47" y="16"/>
                  </a:lnTo>
                  <a:lnTo>
                    <a:pt x="23" y="39"/>
                  </a:lnTo>
                  <a:lnTo>
                    <a:pt x="0" y="85"/>
                  </a:lnTo>
                  <a:lnTo>
                    <a:pt x="0" y="64"/>
                  </a:lnTo>
                  <a:close/>
                </a:path>
              </a:pathLst>
            </a:custGeom>
            <a:solidFill>
              <a:srgbClr val="000000"/>
            </a:solidFill>
            <a:ln w="0">
              <a:solidFill>
                <a:srgbClr val="000000"/>
              </a:solidFill>
              <a:round/>
              <a:headEnd/>
              <a:tailEnd/>
            </a:ln>
          </p:spPr>
          <p:txBody>
            <a:bodyPr/>
            <a:lstStyle/>
            <a:p>
              <a:endParaRPr lang="zh-CN" altLang="en-US"/>
            </a:p>
          </p:txBody>
        </p:sp>
        <p:sp>
          <p:nvSpPr>
            <p:cNvPr id="5148" name="Freeform 28"/>
            <p:cNvSpPr>
              <a:spLocks/>
            </p:cNvSpPr>
            <p:nvPr/>
          </p:nvSpPr>
          <p:spPr bwMode="auto">
            <a:xfrm>
              <a:off x="814" y="1246"/>
              <a:ext cx="165" cy="309"/>
            </a:xfrm>
            <a:custGeom>
              <a:avLst/>
              <a:gdLst>
                <a:gd name="T0" fmla="*/ 0 w 493"/>
                <a:gd name="T1" fmla="*/ 0 h 928"/>
                <a:gd name="T2" fmla="*/ 0 w 493"/>
                <a:gd name="T3" fmla="*/ 0 h 928"/>
                <a:gd name="T4" fmla="*/ 0 w 493"/>
                <a:gd name="T5" fmla="*/ 0 h 928"/>
                <a:gd name="T6" fmla="*/ 0 w 493"/>
                <a:gd name="T7" fmla="*/ 0 h 928"/>
                <a:gd name="T8" fmla="*/ 0 w 493"/>
                <a:gd name="T9" fmla="*/ 0 h 928"/>
                <a:gd name="T10" fmla="*/ 0 w 493"/>
                <a:gd name="T11" fmla="*/ 0 h 928"/>
                <a:gd name="T12" fmla="*/ 0 w 493"/>
                <a:gd name="T13" fmla="*/ 0 h 928"/>
                <a:gd name="T14" fmla="*/ 0 w 493"/>
                <a:gd name="T15" fmla="*/ 0 h 928"/>
                <a:gd name="T16" fmla="*/ 0 w 493"/>
                <a:gd name="T17" fmla="*/ 0 h 928"/>
                <a:gd name="T18" fmla="*/ 0 w 493"/>
                <a:gd name="T19" fmla="*/ 0 h 928"/>
                <a:gd name="T20" fmla="*/ 0 w 493"/>
                <a:gd name="T21" fmla="*/ 0 h 928"/>
                <a:gd name="T22" fmla="*/ 0 w 493"/>
                <a:gd name="T23" fmla="*/ 0 h 928"/>
                <a:gd name="T24" fmla="*/ 0 w 493"/>
                <a:gd name="T25" fmla="*/ 0 h 928"/>
                <a:gd name="T26" fmla="*/ 0 w 493"/>
                <a:gd name="T27" fmla="*/ 0 h 928"/>
                <a:gd name="T28" fmla="*/ 0 w 493"/>
                <a:gd name="T29" fmla="*/ 0 h 928"/>
                <a:gd name="T30" fmla="*/ 0 w 493"/>
                <a:gd name="T31" fmla="*/ 0 h 928"/>
                <a:gd name="T32" fmla="*/ 0 w 493"/>
                <a:gd name="T33" fmla="*/ 0 h 928"/>
                <a:gd name="T34" fmla="*/ 0 w 493"/>
                <a:gd name="T35" fmla="*/ 0 h 928"/>
                <a:gd name="T36" fmla="*/ 0 w 493"/>
                <a:gd name="T37" fmla="*/ 0 h 928"/>
                <a:gd name="T38" fmla="*/ 0 w 493"/>
                <a:gd name="T39" fmla="*/ 0 h 928"/>
                <a:gd name="T40" fmla="*/ 0 w 493"/>
                <a:gd name="T41" fmla="*/ 0 h 928"/>
                <a:gd name="T42" fmla="*/ 0 w 493"/>
                <a:gd name="T43" fmla="*/ 0 h 928"/>
                <a:gd name="T44" fmla="*/ 0 w 493"/>
                <a:gd name="T45" fmla="*/ 0 h 928"/>
                <a:gd name="T46" fmla="*/ 0 w 493"/>
                <a:gd name="T47" fmla="*/ 0 h 928"/>
                <a:gd name="T48" fmla="*/ 0 w 493"/>
                <a:gd name="T49" fmla="*/ 0 h 928"/>
                <a:gd name="T50" fmla="*/ 0 w 493"/>
                <a:gd name="T51" fmla="*/ 0 h 928"/>
                <a:gd name="T52" fmla="*/ 0 w 493"/>
                <a:gd name="T53" fmla="*/ 0 h 928"/>
                <a:gd name="T54" fmla="*/ 0 w 493"/>
                <a:gd name="T55" fmla="*/ 0 h 928"/>
                <a:gd name="T56" fmla="*/ 0 w 493"/>
                <a:gd name="T57" fmla="*/ 0 h 928"/>
                <a:gd name="T58" fmla="*/ 0 w 493"/>
                <a:gd name="T59" fmla="*/ 0 h 928"/>
                <a:gd name="T60" fmla="*/ 0 w 493"/>
                <a:gd name="T61" fmla="*/ 0 h 928"/>
                <a:gd name="T62" fmla="*/ 0 w 493"/>
                <a:gd name="T63" fmla="*/ 0 h 928"/>
                <a:gd name="T64" fmla="*/ 0 w 493"/>
                <a:gd name="T65" fmla="*/ 0 h 928"/>
                <a:gd name="T66" fmla="*/ 0 w 493"/>
                <a:gd name="T67" fmla="*/ 0 h 928"/>
                <a:gd name="T68" fmla="*/ 0 w 493"/>
                <a:gd name="T69" fmla="*/ 0 h 928"/>
                <a:gd name="T70" fmla="*/ 0 w 493"/>
                <a:gd name="T71" fmla="*/ 0 h 928"/>
                <a:gd name="T72" fmla="*/ 0 w 493"/>
                <a:gd name="T73" fmla="*/ 0 h 928"/>
                <a:gd name="T74" fmla="*/ 0 w 493"/>
                <a:gd name="T75" fmla="*/ 0 h 928"/>
                <a:gd name="T76" fmla="*/ 0 w 493"/>
                <a:gd name="T77" fmla="*/ 0 h 928"/>
                <a:gd name="T78" fmla="*/ 0 w 493"/>
                <a:gd name="T79" fmla="*/ 0 h 928"/>
                <a:gd name="T80" fmla="*/ 0 w 493"/>
                <a:gd name="T81" fmla="*/ 0 h 928"/>
                <a:gd name="T82" fmla="*/ 0 w 493"/>
                <a:gd name="T83" fmla="*/ 0 h 9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93"/>
                <a:gd name="T127" fmla="*/ 0 h 928"/>
                <a:gd name="T128" fmla="*/ 493 w 493"/>
                <a:gd name="T129" fmla="*/ 928 h 9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93" h="928">
                  <a:moveTo>
                    <a:pt x="483" y="0"/>
                  </a:moveTo>
                  <a:lnTo>
                    <a:pt x="350" y="61"/>
                  </a:lnTo>
                  <a:lnTo>
                    <a:pt x="205" y="195"/>
                  </a:lnTo>
                  <a:lnTo>
                    <a:pt x="119" y="231"/>
                  </a:lnTo>
                  <a:lnTo>
                    <a:pt x="104" y="309"/>
                  </a:lnTo>
                  <a:lnTo>
                    <a:pt x="73" y="323"/>
                  </a:lnTo>
                  <a:lnTo>
                    <a:pt x="35" y="465"/>
                  </a:lnTo>
                  <a:lnTo>
                    <a:pt x="61" y="590"/>
                  </a:lnTo>
                  <a:lnTo>
                    <a:pt x="39" y="666"/>
                  </a:lnTo>
                  <a:lnTo>
                    <a:pt x="55" y="714"/>
                  </a:lnTo>
                  <a:lnTo>
                    <a:pt x="0" y="863"/>
                  </a:lnTo>
                  <a:lnTo>
                    <a:pt x="15" y="892"/>
                  </a:lnTo>
                  <a:lnTo>
                    <a:pt x="32" y="877"/>
                  </a:lnTo>
                  <a:lnTo>
                    <a:pt x="22" y="853"/>
                  </a:lnTo>
                  <a:lnTo>
                    <a:pt x="79" y="698"/>
                  </a:lnTo>
                  <a:lnTo>
                    <a:pt x="208" y="704"/>
                  </a:lnTo>
                  <a:lnTo>
                    <a:pt x="346" y="882"/>
                  </a:lnTo>
                  <a:lnTo>
                    <a:pt x="151" y="869"/>
                  </a:lnTo>
                  <a:lnTo>
                    <a:pt x="209" y="877"/>
                  </a:lnTo>
                  <a:lnTo>
                    <a:pt x="266" y="928"/>
                  </a:lnTo>
                  <a:lnTo>
                    <a:pt x="408" y="908"/>
                  </a:lnTo>
                  <a:lnTo>
                    <a:pt x="493" y="908"/>
                  </a:lnTo>
                  <a:lnTo>
                    <a:pt x="406" y="892"/>
                  </a:lnTo>
                  <a:lnTo>
                    <a:pt x="406" y="791"/>
                  </a:lnTo>
                  <a:lnTo>
                    <a:pt x="309" y="507"/>
                  </a:lnTo>
                  <a:lnTo>
                    <a:pt x="222" y="408"/>
                  </a:lnTo>
                  <a:lnTo>
                    <a:pt x="305" y="526"/>
                  </a:lnTo>
                  <a:lnTo>
                    <a:pt x="357" y="722"/>
                  </a:lnTo>
                  <a:lnTo>
                    <a:pt x="357" y="863"/>
                  </a:lnTo>
                  <a:lnTo>
                    <a:pt x="208" y="682"/>
                  </a:lnTo>
                  <a:lnTo>
                    <a:pt x="144" y="653"/>
                  </a:lnTo>
                  <a:lnTo>
                    <a:pt x="69" y="580"/>
                  </a:lnTo>
                  <a:lnTo>
                    <a:pt x="51" y="480"/>
                  </a:lnTo>
                  <a:lnTo>
                    <a:pt x="73" y="425"/>
                  </a:lnTo>
                  <a:lnTo>
                    <a:pt x="73" y="346"/>
                  </a:lnTo>
                  <a:lnTo>
                    <a:pt x="108" y="319"/>
                  </a:lnTo>
                  <a:lnTo>
                    <a:pt x="151" y="346"/>
                  </a:lnTo>
                  <a:lnTo>
                    <a:pt x="129" y="282"/>
                  </a:lnTo>
                  <a:lnTo>
                    <a:pt x="144" y="230"/>
                  </a:lnTo>
                  <a:lnTo>
                    <a:pt x="209" y="206"/>
                  </a:lnTo>
                  <a:lnTo>
                    <a:pt x="359" y="61"/>
                  </a:lnTo>
                  <a:lnTo>
                    <a:pt x="483" y="0"/>
                  </a:lnTo>
                  <a:close/>
                </a:path>
              </a:pathLst>
            </a:custGeom>
            <a:solidFill>
              <a:srgbClr val="000000"/>
            </a:solidFill>
            <a:ln w="0">
              <a:solidFill>
                <a:srgbClr val="000000"/>
              </a:solidFill>
              <a:round/>
              <a:headEnd/>
              <a:tailEnd/>
            </a:ln>
          </p:spPr>
          <p:txBody>
            <a:bodyPr/>
            <a:lstStyle/>
            <a:p>
              <a:endParaRPr lang="zh-CN" altLang="en-US"/>
            </a:p>
          </p:txBody>
        </p:sp>
        <p:sp>
          <p:nvSpPr>
            <p:cNvPr id="5149" name="Freeform 29"/>
            <p:cNvSpPr>
              <a:spLocks/>
            </p:cNvSpPr>
            <p:nvPr/>
          </p:nvSpPr>
          <p:spPr bwMode="auto">
            <a:xfrm>
              <a:off x="810" y="1530"/>
              <a:ext cx="172" cy="168"/>
            </a:xfrm>
            <a:custGeom>
              <a:avLst/>
              <a:gdLst>
                <a:gd name="T0" fmla="*/ 0 w 515"/>
                <a:gd name="T1" fmla="*/ 0 h 504"/>
                <a:gd name="T2" fmla="*/ 0 w 515"/>
                <a:gd name="T3" fmla="*/ 0 h 504"/>
                <a:gd name="T4" fmla="*/ 0 w 515"/>
                <a:gd name="T5" fmla="*/ 0 h 504"/>
                <a:gd name="T6" fmla="*/ 0 w 515"/>
                <a:gd name="T7" fmla="*/ 0 h 504"/>
                <a:gd name="T8" fmla="*/ 0 w 515"/>
                <a:gd name="T9" fmla="*/ 0 h 504"/>
                <a:gd name="T10" fmla="*/ 0 w 515"/>
                <a:gd name="T11" fmla="*/ 0 h 504"/>
                <a:gd name="T12" fmla="*/ 0 w 515"/>
                <a:gd name="T13" fmla="*/ 0 h 504"/>
                <a:gd name="T14" fmla="*/ 0 w 515"/>
                <a:gd name="T15" fmla="*/ 0 h 504"/>
                <a:gd name="T16" fmla="*/ 0 w 515"/>
                <a:gd name="T17" fmla="*/ 0 h 504"/>
                <a:gd name="T18" fmla="*/ 0 w 515"/>
                <a:gd name="T19" fmla="*/ 0 h 504"/>
                <a:gd name="T20" fmla="*/ 0 w 515"/>
                <a:gd name="T21" fmla="*/ 0 h 504"/>
                <a:gd name="T22" fmla="*/ 0 w 515"/>
                <a:gd name="T23" fmla="*/ 0 h 504"/>
                <a:gd name="T24" fmla="*/ 0 w 515"/>
                <a:gd name="T25" fmla="*/ 0 h 504"/>
                <a:gd name="T26" fmla="*/ 0 w 515"/>
                <a:gd name="T27" fmla="*/ 0 h 504"/>
                <a:gd name="T28" fmla="*/ 0 w 515"/>
                <a:gd name="T29" fmla="*/ 0 h 504"/>
                <a:gd name="T30" fmla="*/ 0 w 515"/>
                <a:gd name="T31" fmla="*/ 0 h 504"/>
                <a:gd name="T32" fmla="*/ 0 w 515"/>
                <a:gd name="T33" fmla="*/ 0 h 504"/>
                <a:gd name="T34" fmla="*/ 0 w 515"/>
                <a:gd name="T35" fmla="*/ 0 h 504"/>
                <a:gd name="T36" fmla="*/ 0 w 515"/>
                <a:gd name="T37" fmla="*/ 0 h 5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15"/>
                <a:gd name="T58" fmla="*/ 0 h 504"/>
                <a:gd name="T59" fmla="*/ 515 w 515"/>
                <a:gd name="T60" fmla="*/ 504 h 5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15" h="504">
                  <a:moveTo>
                    <a:pt x="81" y="0"/>
                  </a:moveTo>
                  <a:lnTo>
                    <a:pt x="12" y="85"/>
                  </a:lnTo>
                  <a:lnTo>
                    <a:pt x="12" y="194"/>
                  </a:lnTo>
                  <a:lnTo>
                    <a:pt x="101" y="376"/>
                  </a:lnTo>
                  <a:lnTo>
                    <a:pt x="289" y="345"/>
                  </a:lnTo>
                  <a:lnTo>
                    <a:pt x="375" y="435"/>
                  </a:lnTo>
                  <a:lnTo>
                    <a:pt x="443" y="432"/>
                  </a:lnTo>
                  <a:lnTo>
                    <a:pt x="452" y="248"/>
                  </a:lnTo>
                  <a:lnTo>
                    <a:pt x="515" y="69"/>
                  </a:lnTo>
                  <a:lnTo>
                    <a:pt x="477" y="221"/>
                  </a:lnTo>
                  <a:lnTo>
                    <a:pt x="477" y="376"/>
                  </a:lnTo>
                  <a:lnTo>
                    <a:pt x="497" y="504"/>
                  </a:lnTo>
                  <a:lnTo>
                    <a:pt x="369" y="493"/>
                  </a:lnTo>
                  <a:lnTo>
                    <a:pt x="249" y="454"/>
                  </a:lnTo>
                  <a:lnTo>
                    <a:pt x="115" y="454"/>
                  </a:lnTo>
                  <a:lnTo>
                    <a:pt x="55" y="358"/>
                  </a:lnTo>
                  <a:lnTo>
                    <a:pt x="0" y="187"/>
                  </a:lnTo>
                  <a:lnTo>
                    <a:pt x="0" y="55"/>
                  </a:lnTo>
                  <a:lnTo>
                    <a:pt x="81" y="0"/>
                  </a:lnTo>
                  <a:close/>
                </a:path>
              </a:pathLst>
            </a:custGeom>
            <a:solidFill>
              <a:srgbClr val="000000"/>
            </a:solidFill>
            <a:ln w="0">
              <a:solidFill>
                <a:srgbClr val="000000"/>
              </a:solidFill>
              <a:round/>
              <a:headEnd/>
              <a:tailEnd/>
            </a:ln>
          </p:spPr>
          <p:txBody>
            <a:bodyPr/>
            <a:lstStyle/>
            <a:p>
              <a:endParaRPr lang="zh-CN" altLang="en-US"/>
            </a:p>
          </p:txBody>
        </p:sp>
        <p:sp>
          <p:nvSpPr>
            <p:cNvPr id="5150" name="Freeform 30"/>
            <p:cNvSpPr>
              <a:spLocks/>
            </p:cNvSpPr>
            <p:nvPr/>
          </p:nvSpPr>
          <p:spPr bwMode="auto">
            <a:xfrm>
              <a:off x="1112" y="1423"/>
              <a:ext cx="31" cy="85"/>
            </a:xfrm>
            <a:custGeom>
              <a:avLst/>
              <a:gdLst>
                <a:gd name="T0" fmla="*/ 0 w 95"/>
                <a:gd name="T1" fmla="*/ 0 h 257"/>
                <a:gd name="T2" fmla="*/ 0 w 95"/>
                <a:gd name="T3" fmla="*/ 0 h 257"/>
                <a:gd name="T4" fmla="*/ 0 w 95"/>
                <a:gd name="T5" fmla="*/ 0 h 257"/>
                <a:gd name="T6" fmla="*/ 0 w 95"/>
                <a:gd name="T7" fmla="*/ 0 h 257"/>
                <a:gd name="T8" fmla="*/ 0 w 95"/>
                <a:gd name="T9" fmla="*/ 0 h 257"/>
                <a:gd name="T10" fmla="*/ 0 w 95"/>
                <a:gd name="T11" fmla="*/ 0 h 257"/>
                <a:gd name="T12" fmla="*/ 0 w 95"/>
                <a:gd name="T13" fmla="*/ 0 h 257"/>
                <a:gd name="T14" fmla="*/ 0 60000 65536"/>
                <a:gd name="T15" fmla="*/ 0 60000 65536"/>
                <a:gd name="T16" fmla="*/ 0 60000 65536"/>
                <a:gd name="T17" fmla="*/ 0 60000 65536"/>
                <a:gd name="T18" fmla="*/ 0 60000 65536"/>
                <a:gd name="T19" fmla="*/ 0 60000 65536"/>
                <a:gd name="T20" fmla="*/ 0 60000 65536"/>
                <a:gd name="T21" fmla="*/ 0 w 95"/>
                <a:gd name="T22" fmla="*/ 0 h 257"/>
                <a:gd name="T23" fmla="*/ 95 w 95"/>
                <a:gd name="T24" fmla="*/ 257 h 2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257">
                  <a:moveTo>
                    <a:pt x="0" y="238"/>
                  </a:moveTo>
                  <a:lnTo>
                    <a:pt x="42" y="146"/>
                  </a:lnTo>
                  <a:lnTo>
                    <a:pt x="89" y="0"/>
                  </a:lnTo>
                  <a:lnTo>
                    <a:pt x="95" y="45"/>
                  </a:lnTo>
                  <a:lnTo>
                    <a:pt x="53" y="165"/>
                  </a:lnTo>
                  <a:lnTo>
                    <a:pt x="12" y="257"/>
                  </a:lnTo>
                  <a:lnTo>
                    <a:pt x="0" y="238"/>
                  </a:lnTo>
                  <a:close/>
                </a:path>
              </a:pathLst>
            </a:custGeom>
            <a:solidFill>
              <a:srgbClr val="000000"/>
            </a:solidFill>
            <a:ln w="0">
              <a:solidFill>
                <a:srgbClr val="000000"/>
              </a:solidFill>
              <a:round/>
              <a:headEnd/>
              <a:tailEnd/>
            </a:ln>
          </p:spPr>
          <p:txBody>
            <a:bodyPr/>
            <a:lstStyle/>
            <a:p>
              <a:endParaRPr lang="zh-CN" altLang="en-US"/>
            </a:p>
          </p:txBody>
        </p:sp>
        <p:sp>
          <p:nvSpPr>
            <p:cNvPr id="5151" name="Freeform 31"/>
            <p:cNvSpPr>
              <a:spLocks/>
            </p:cNvSpPr>
            <p:nvPr/>
          </p:nvSpPr>
          <p:spPr bwMode="auto">
            <a:xfrm>
              <a:off x="998" y="1316"/>
              <a:ext cx="132" cy="225"/>
            </a:xfrm>
            <a:custGeom>
              <a:avLst/>
              <a:gdLst>
                <a:gd name="T0" fmla="*/ 0 w 397"/>
                <a:gd name="T1" fmla="*/ 0 h 676"/>
                <a:gd name="T2" fmla="*/ 0 w 397"/>
                <a:gd name="T3" fmla="*/ 0 h 676"/>
                <a:gd name="T4" fmla="*/ 0 w 397"/>
                <a:gd name="T5" fmla="*/ 0 h 676"/>
                <a:gd name="T6" fmla="*/ 0 w 397"/>
                <a:gd name="T7" fmla="*/ 0 h 676"/>
                <a:gd name="T8" fmla="*/ 0 w 397"/>
                <a:gd name="T9" fmla="*/ 0 h 676"/>
                <a:gd name="T10" fmla="*/ 0 w 397"/>
                <a:gd name="T11" fmla="*/ 0 h 676"/>
                <a:gd name="T12" fmla="*/ 0 w 397"/>
                <a:gd name="T13" fmla="*/ 0 h 676"/>
                <a:gd name="T14" fmla="*/ 0 w 397"/>
                <a:gd name="T15" fmla="*/ 0 h 676"/>
                <a:gd name="T16" fmla="*/ 0 w 397"/>
                <a:gd name="T17" fmla="*/ 0 h 676"/>
                <a:gd name="T18" fmla="*/ 0 w 397"/>
                <a:gd name="T19" fmla="*/ 0 h 676"/>
                <a:gd name="T20" fmla="*/ 0 w 397"/>
                <a:gd name="T21" fmla="*/ 0 h 676"/>
                <a:gd name="T22" fmla="*/ 0 w 397"/>
                <a:gd name="T23" fmla="*/ 0 h 6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7"/>
                <a:gd name="T37" fmla="*/ 0 h 676"/>
                <a:gd name="T38" fmla="*/ 397 w 397"/>
                <a:gd name="T39" fmla="*/ 676 h 6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7" h="676">
                  <a:moveTo>
                    <a:pt x="397" y="676"/>
                  </a:moveTo>
                  <a:lnTo>
                    <a:pt x="356" y="544"/>
                  </a:lnTo>
                  <a:lnTo>
                    <a:pt x="194" y="421"/>
                  </a:lnTo>
                  <a:lnTo>
                    <a:pt x="105" y="293"/>
                  </a:lnTo>
                  <a:lnTo>
                    <a:pt x="28" y="119"/>
                  </a:lnTo>
                  <a:lnTo>
                    <a:pt x="0" y="0"/>
                  </a:lnTo>
                  <a:lnTo>
                    <a:pt x="35" y="181"/>
                  </a:lnTo>
                  <a:lnTo>
                    <a:pt x="133" y="389"/>
                  </a:lnTo>
                  <a:lnTo>
                    <a:pt x="263" y="531"/>
                  </a:lnTo>
                  <a:lnTo>
                    <a:pt x="352" y="609"/>
                  </a:lnTo>
                  <a:lnTo>
                    <a:pt x="371" y="667"/>
                  </a:lnTo>
                  <a:lnTo>
                    <a:pt x="397" y="676"/>
                  </a:lnTo>
                  <a:close/>
                </a:path>
              </a:pathLst>
            </a:custGeom>
            <a:solidFill>
              <a:srgbClr val="000000"/>
            </a:solidFill>
            <a:ln w="0">
              <a:solidFill>
                <a:srgbClr val="000000"/>
              </a:solidFill>
              <a:round/>
              <a:headEnd/>
              <a:tailEnd/>
            </a:ln>
          </p:spPr>
          <p:txBody>
            <a:bodyPr/>
            <a:lstStyle/>
            <a:p>
              <a:endParaRPr lang="zh-CN" altLang="en-US"/>
            </a:p>
          </p:txBody>
        </p:sp>
        <p:sp>
          <p:nvSpPr>
            <p:cNvPr id="5152" name="Freeform 32"/>
            <p:cNvSpPr>
              <a:spLocks/>
            </p:cNvSpPr>
            <p:nvPr/>
          </p:nvSpPr>
          <p:spPr bwMode="auto">
            <a:xfrm>
              <a:off x="980" y="1459"/>
              <a:ext cx="42" cy="101"/>
            </a:xfrm>
            <a:custGeom>
              <a:avLst/>
              <a:gdLst>
                <a:gd name="T0" fmla="*/ 0 w 126"/>
                <a:gd name="T1" fmla="*/ 0 h 303"/>
                <a:gd name="T2" fmla="*/ 0 w 126"/>
                <a:gd name="T3" fmla="*/ 0 h 303"/>
                <a:gd name="T4" fmla="*/ 0 w 126"/>
                <a:gd name="T5" fmla="*/ 0 h 303"/>
                <a:gd name="T6" fmla="*/ 0 w 126"/>
                <a:gd name="T7" fmla="*/ 0 h 303"/>
                <a:gd name="T8" fmla="*/ 0 w 126"/>
                <a:gd name="T9" fmla="*/ 0 h 303"/>
                <a:gd name="T10" fmla="*/ 0 w 126"/>
                <a:gd name="T11" fmla="*/ 0 h 303"/>
                <a:gd name="T12" fmla="*/ 0 w 126"/>
                <a:gd name="T13" fmla="*/ 0 h 303"/>
                <a:gd name="T14" fmla="*/ 0 w 126"/>
                <a:gd name="T15" fmla="*/ 0 h 303"/>
                <a:gd name="T16" fmla="*/ 0 w 126"/>
                <a:gd name="T17" fmla="*/ 0 h 303"/>
                <a:gd name="T18" fmla="*/ 0 w 126"/>
                <a:gd name="T19" fmla="*/ 0 h 3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303"/>
                <a:gd name="T32" fmla="*/ 126 w 126"/>
                <a:gd name="T33" fmla="*/ 303 h 3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303">
                  <a:moveTo>
                    <a:pt x="6" y="274"/>
                  </a:moveTo>
                  <a:lnTo>
                    <a:pt x="33" y="204"/>
                  </a:lnTo>
                  <a:lnTo>
                    <a:pt x="90" y="152"/>
                  </a:lnTo>
                  <a:lnTo>
                    <a:pt x="112" y="0"/>
                  </a:lnTo>
                  <a:lnTo>
                    <a:pt x="126" y="50"/>
                  </a:lnTo>
                  <a:lnTo>
                    <a:pt x="119" y="129"/>
                  </a:lnTo>
                  <a:lnTo>
                    <a:pt x="96" y="204"/>
                  </a:lnTo>
                  <a:lnTo>
                    <a:pt x="43" y="230"/>
                  </a:lnTo>
                  <a:lnTo>
                    <a:pt x="0" y="303"/>
                  </a:lnTo>
                  <a:lnTo>
                    <a:pt x="6" y="274"/>
                  </a:lnTo>
                  <a:close/>
                </a:path>
              </a:pathLst>
            </a:custGeom>
            <a:solidFill>
              <a:srgbClr val="000000"/>
            </a:solidFill>
            <a:ln w="0">
              <a:solidFill>
                <a:srgbClr val="000000"/>
              </a:solidFill>
              <a:round/>
              <a:headEnd/>
              <a:tailEnd/>
            </a:ln>
          </p:spPr>
          <p:txBody>
            <a:bodyPr/>
            <a:lstStyle/>
            <a:p>
              <a:endParaRPr lang="zh-CN" altLang="en-US"/>
            </a:p>
          </p:txBody>
        </p:sp>
        <p:sp>
          <p:nvSpPr>
            <p:cNvPr id="5153" name="Freeform 33"/>
            <p:cNvSpPr>
              <a:spLocks/>
            </p:cNvSpPr>
            <p:nvPr/>
          </p:nvSpPr>
          <p:spPr bwMode="auto">
            <a:xfrm>
              <a:off x="968" y="1459"/>
              <a:ext cx="174" cy="226"/>
            </a:xfrm>
            <a:custGeom>
              <a:avLst/>
              <a:gdLst>
                <a:gd name="T0" fmla="*/ 0 w 523"/>
                <a:gd name="T1" fmla="*/ 0 h 678"/>
                <a:gd name="T2" fmla="*/ 0 w 523"/>
                <a:gd name="T3" fmla="*/ 0 h 678"/>
                <a:gd name="T4" fmla="*/ 0 w 523"/>
                <a:gd name="T5" fmla="*/ 0 h 678"/>
                <a:gd name="T6" fmla="*/ 0 w 523"/>
                <a:gd name="T7" fmla="*/ 0 h 678"/>
                <a:gd name="T8" fmla="*/ 0 w 523"/>
                <a:gd name="T9" fmla="*/ 0 h 678"/>
                <a:gd name="T10" fmla="*/ 0 w 523"/>
                <a:gd name="T11" fmla="*/ 0 h 678"/>
                <a:gd name="T12" fmla="*/ 0 w 523"/>
                <a:gd name="T13" fmla="*/ 0 h 678"/>
                <a:gd name="T14" fmla="*/ 0 w 523"/>
                <a:gd name="T15" fmla="*/ 0 h 678"/>
                <a:gd name="T16" fmla="*/ 0 w 523"/>
                <a:gd name="T17" fmla="*/ 0 h 678"/>
                <a:gd name="T18" fmla="*/ 0 w 523"/>
                <a:gd name="T19" fmla="*/ 0 h 678"/>
                <a:gd name="T20" fmla="*/ 0 w 523"/>
                <a:gd name="T21" fmla="*/ 0 h 678"/>
                <a:gd name="T22" fmla="*/ 0 w 523"/>
                <a:gd name="T23" fmla="*/ 0 h 678"/>
                <a:gd name="T24" fmla="*/ 0 w 523"/>
                <a:gd name="T25" fmla="*/ 0 h 678"/>
                <a:gd name="T26" fmla="*/ 0 w 523"/>
                <a:gd name="T27" fmla="*/ 0 h 678"/>
                <a:gd name="T28" fmla="*/ 0 w 523"/>
                <a:gd name="T29" fmla="*/ 0 h 678"/>
                <a:gd name="T30" fmla="*/ 0 w 523"/>
                <a:gd name="T31" fmla="*/ 0 h 678"/>
                <a:gd name="T32" fmla="*/ 0 w 523"/>
                <a:gd name="T33" fmla="*/ 0 h 678"/>
                <a:gd name="T34" fmla="*/ 0 w 523"/>
                <a:gd name="T35" fmla="*/ 0 h 678"/>
                <a:gd name="T36" fmla="*/ 0 w 523"/>
                <a:gd name="T37" fmla="*/ 0 h 678"/>
                <a:gd name="T38" fmla="*/ 0 w 523"/>
                <a:gd name="T39" fmla="*/ 0 h 678"/>
                <a:gd name="T40" fmla="*/ 0 w 523"/>
                <a:gd name="T41" fmla="*/ 0 h 678"/>
                <a:gd name="T42" fmla="*/ 0 w 523"/>
                <a:gd name="T43" fmla="*/ 0 h 678"/>
                <a:gd name="T44" fmla="*/ 0 w 523"/>
                <a:gd name="T45" fmla="*/ 0 h 678"/>
                <a:gd name="T46" fmla="*/ 0 w 523"/>
                <a:gd name="T47" fmla="*/ 0 h 678"/>
                <a:gd name="T48" fmla="*/ 0 w 523"/>
                <a:gd name="T49" fmla="*/ 0 h 678"/>
                <a:gd name="T50" fmla="*/ 0 w 523"/>
                <a:gd name="T51" fmla="*/ 0 h 678"/>
                <a:gd name="T52" fmla="*/ 0 w 523"/>
                <a:gd name="T53" fmla="*/ 0 h 678"/>
                <a:gd name="T54" fmla="*/ 0 w 523"/>
                <a:gd name="T55" fmla="*/ 0 h 678"/>
                <a:gd name="T56" fmla="*/ 0 w 523"/>
                <a:gd name="T57" fmla="*/ 0 h 678"/>
                <a:gd name="T58" fmla="*/ 0 w 523"/>
                <a:gd name="T59" fmla="*/ 0 h 678"/>
                <a:gd name="T60" fmla="*/ 0 w 523"/>
                <a:gd name="T61" fmla="*/ 0 h 678"/>
                <a:gd name="T62" fmla="*/ 0 w 523"/>
                <a:gd name="T63" fmla="*/ 0 h 678"/>
                <a:gd name="T64" fmla="*/ 0 w 523"/>
                <a:gd name="T65" fmla="*/ 0 h 678"/>
                <a:gd name="T66" fmla="*/ 0 w 523"/>
                <a:gd name="T67" fmla="*/ 0 h 678"/>
                <a:gd name="T68" fmla="*/ 0 w 523"/>
                <a:gd name="T69" fmla="*/ 0 h 678"/>
                <a:gd name="T70" fmla="*/ 0 w 523"/>
                <a:gd name="T71" fmla="*/ 0 h 678"/>
                <a:gd name="T72" fmla="*/ 0 w 523"/>
                <a:gd name="T73" fmla="*/ 0 h 678"/>
                <a:gd name="T74" fmla="*/ 0 w 523"/>
                <a:gd name="T75" fmla="*/ 0 h 678"/>
                <a:gd name="T76" fmla="*/ 0 w 523"/>
                <a:gd name="T77" fmla="*/ 0 h 678"/>
                <a:gd name="T78" fmla="*/ 0 w 523"/>
                <a:gd name="T79" fmla="*/ 0 h 678"/>
                <a:gd name="T80" fmla="*/ 0 w 523"/>
                <a:gd name="T81" fmla="*/ 0 h 678"/>
                <a:gd name="T82" fmla="*/ 0 w 523"/>
                <a:gd name="T83" fmla="*/ 0 h 678"/>
                <a:gd name="T84" fmla="*/ 0 w 523"/>
                <a:gd name="T85" fmla="*/ 0 h 678"/>
                <a:gd name="T86" fmla="*/ 0 w 523"/>
                <a:gd name="T87" fmla="*/ 0 h 678"/>
                <a:gd name="T88" fmla="*/ 0 w 523"/>
                <a:gd name="T89" fmla="*/ 0 h 678"/>
                <a:gd name="T90" fmla="*/ 0 w 523"/>
                <a:gd name="T91" fmla="*/ 0 h 67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23"/>
                <a:gd name="T139" fmla="*/ 0 h 678"/>
                <a:gd name="T140" fmla="*/ 523 w 523"/>
                <a:gd name="T141" fmla="*/ 678 h 67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23" h="678">
                  <a:moveTo>
                    <a:pt x="174" y="0"/>
                  </a:moveTo>
                  <a:lnTo>
                    <a:pt x="223" y="46"/>
                  </a:lnTo>
                  <a:lnTo>
                    <a:pt x="231" y="115"/>
                  </a:lnTo>
                  <a:lnTo>
                    <a:pt x="226" y="159"/>
                  </a:lnTo>
                  <a:lnTo>
                    <a:pt x="205" y="211"/>
                  </a:lnTo>
                  <a:lnTo>
                    <a:pt x="205" y="247"/>
                  </a:lnTo>
                  <a:lnTo>
                    <a:pt x="231" y="260"/>
                  </a:lnTo>
                  <a:lnTo>
                    <a:pt x="295" y="260"/>
                  </a:lnTo>
                  <a:lnTo>
                    <a:pt x="443" y="243"/>
                  </a:lnTo>
                  <a:lnTo>
                    <a:pt x="465" y="238"/>
                  </a:lnTo>
                  <a:lnTo>
                    <a:pt x="507" y="257"/>
                  </a:lnTo>
                  <a:lnTo>
                    <a:pt x="523" y="299"/>
                  </a:lnTo>
                  <a:lnTo>
                    <a:pt x="523" y="362"/>
                  </a:lnTo>
                  <a:lnTo>
                    <a:pt x="491" y="389"/>
                  </a:lnTo>
                  <a:lnTo>
                    <a:pt x="372" y="389"/>
                  </a:lnTo>
                  <a:lnTo>
                    <a:pt x="295" y="408"/>
                  </a:lnTo>
                  <a:lnTo>
                    <a:pt x="306" y="454"/>
                  </a:lnTo>
                  <a:lnTo>
                    <a:pt x="295" y="504"/>
                  </a:lnTo>
                  <a:lnTo>
                    <a:pt x="284" y="520"/>
                  </a:lnTo>
                  <a:lnTo>
                    <a:pt x="284" y="580"/>
                  </a:lnTo>
                  <a:lnTo>
                    <a:pt x="249" y="609"/>
                  </a:lnTo>
                  <a:lnTo>
                    <a:pt x="241" y="646"/>
                  </a:lnTo>
                  <a:lnTo>
                    <a:pt x="183" y="671"/>
                  </a:lnTo>
                  <a:lnTo>
                    <a:pt x="86" y="678"/>
                  </a:lnTo>
                  <a:lnTo>
                    <a:pt x="0" y="632"/>
                  </a:lnTo>
                  <a:lnTo>
                    <a:pt x="98" y="655"/>
                  </a:lnTo>
                  <a:lnTo>
                    <a:pt x="180" y="655"/>
                  </a:lnTo>
                  <a:lnTo>
                    <a:pt x="212" y="632"/>
                  </a:lnTo>
                  <a:lnTo>
                    <a:pt x="217" y="590"/>
                  </a:lnTo>
                  <a:lnTo>
                    <a:pt x="244" y="572"/>
                  </a:lnTo>
                  <a:lnTo>
                    <a:pt x="246" y="504"/>
                  </a:lnTo>
                  <a:lnTo>
                    <a:pt x="256" y="458"/>
                  </a:lnTo>
                  <a:lnTo>
                    <a:pt x="252" y="408"/>
                  </a:lnTo>
                  <a:lnTo>
                    <a:pt x="354" y="375"/>
                  </a:lnTo>
                  <a:lnTo>
                    <a:pt x="483" y="372"/>
                  </a:lnTo>
                  <a:lnTo>
                    <a:pt x="502" y="343"/>
                  </a:lnTo>
                  <a:lnTo>
                    <a:pt x="498" y="277"/>
                  </a:lnTo>
                  <a:lnTo>
                    <a:pt x="473" y="264"/>
                  </a:lnTo>
                  <a:lnTo>
                    <a:pt x="431" y="260"/>
                  </a:lnTo>
                  <a:lnTo>
                    <a:pt x="295" y="274"/>
                  </a:lnTo>
                  <a:lnTo>
                    <a:pt x="223" y="274"/>
                  </a:lnTo>
                  <a:lnTo>
                    <a:pt x="186" y="257"/>
                  </a:lnTo>
                  <a:lnTo>
                    <a:pt x="204" y="204"/>
                  </a:lnTo>
                  <a:lnTo>
                    <a:pt x="217" y="115"/>
                  </a:lnTo>
                  <a:lnTo>
                    <a:pt x="212" y="50"/>
                  </a:lnTo>
                  <a:lnTo>
                    <a:pt x="174" y="0"/>
                  </a:lnTo>
                  <a:close/>
                </a:path>
              </a:pathLst>
            </a:custGeom>
            <a:solidFill>
              <a:srgbClr val="000000"/>
            </a:solidFill>
            <a:ln w="0">
              <a:solidFill>
                <a:srgbClr val="000000"/>
              </a:solidFill>
              <a:round/>
              <a:headEnd/>
              <a:tailEnd/>
            </a:ln>
          </p:spPr>
          <p:txBody>
            <a:bodyPr/>
            <a:lstStyle/>
            <a:p>
              <a:endParaRPr lang="zh-CN" altLang="en-US"/>
            </a:p>
          </p:txBody>
        </p:sp>
        <p:sp>
          <p:nvSpPr>
            <p:cNvPr id="5154" name="Freeform 34"/>
            <p:cNvSpPr>
              <a:spLocks/>
            </p:cNvSpPr>
            <p:nvPr/>
          </p:nvSpPr>
          <p:spPr bwMode="auto">
            <a:xfrm>
              <a:off x="970" y="1298"/>
              <a:ext cx="24" cy="68"/>
            </a:xfrm>
            <a:custGeom>
              <a:avLst/>
              <a:gdLst>
                <a:gd name="T0" fmla="*/ 0 w 72"/>
                <a:gd name="T1" fmla="*/ 0 h 206"/>
                <a:gd name="T2" fmla="*/ 0 w 72"/>
                <a:gd name="T3" fmla="*/ 0 h 206"/>
                <a:gd name="T4" fmla="*/ 0 w 72"/>
                <a:gd name="T5" fmla="*/ 0 h 206"/>
                <a:gd name="T6" fmla="*/ 0 w 72"/>
                <a:gd name="T7" fmla="*/ 0 h 206"/>
                <a:gd name="T8" fmla="*/ 0 w 72"/>
                <a:gd name="T9" fmla="*/ 0 h 206"/>
                <a:gd name="T10" fmla="*/ 0 w 72"/>
                <a:gd name="T11" fmla="*/ 0 h 206"/>
                <a:gd name="T12" fmla="*/ 0 w 72"/>
                <a:gd name="T13" fmla="*/ 0 h 206"/>
                <a:gd name="T14" fmla="*/ 0 w 72"/>
                <a:gd name="T15" fmla="*/ 0 h 206"/>
                <a:gd name="T16" fmla="*/ 0 w 72"/>
                <a:gd name="T17" fmla="*/ 0 h 206"/>
                <a:gd name="T18" fmla="*/ 0 w 72"/>
                <a:gd name="T19" fmla="*/ 0 h 206"/>
                <a:gd name="T20" fmla="*/ 0 w 72"/>
                <a:gd name="T21" fmla="*/ 0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
                <a:gd name="T34" fmla="*/ 0 h 206"/>
                <a:gd name="T35" fmla="*/ 72 w 72"/>
                <a:gd name="T36" fmla="*/ 206 h 2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 h="206">
                  <a:moveTo>
                    <a:pt x="4" y="0"/>
                  </a:moveTo>
                  <a:lnTo>
                    <a:pt x="0" y="114"/>
                  </a:lnTo>
                  <a:lnTo>
                    <a:pt x="11" y="178"/>
                  </a:lnTo>
                  <a:lnTo>
                    <a:pt x="29" y="174"/>
                  </a:lnTo>
                  <a:lnTo>
                    <a:pt x="32" y="206"/>
                  </a:lnTo>
                  <a:lnTo>
                    <a:pt x="72" y="161"/>
                  </a:lnTo>
                  <a:lnTo>
                    <a:pt x="35" y="161"/>
                  </a:lnTo>
                  <a:lnTo>
                    <a:pt x="15" y="164"/>
                  </a:lnTo>
                  <a:lnTo>
                    <a:pt x="7" y="124"/>
                  </a:lnTo>
                  <a:lnTo>
                    <a:pt x="7" y="66"/>
                  </a:lnTo>
                  <a:lnTo>
                    <a:pt x="4" y="0"/>
                  </a:lnTo>
                  <a:close/>
                </a:path>
              </a:pathLst>
            </a:custGeom>
            <a:solidFill>
              <a:srgbClr val="000000"/>
            </a:solidFill>
            <a:ln w="0">
              <a:solidFill>
                <a:srgbClr val="000000"/>
              </a:solidFill>
              <a:round/>
              <a:headEnd/>
              <a:tailEnd/>
            </a:ln>
          </p:spPr>
          <p:txBody>
            <a:bodyPr/>
            <a:lstStyle/>
            <a:p>
              <a:endParaRPr lang="zh-CN" altLang="en-US"/>
            </a:p>
          </p:txBody>
        </p:sp>
        <p:sp>
          <p:nvSpPr>
            <p:cNvPr id="5155" name="Freeform 35"/>
            <p:cNvSpPr>
              <a:spLocks/>
            </p:cNvSpPr>
            <p:nvPr/>
          </p:nvSpPr>
          <p:spPr bwMode="auto">
            <a:xfrm>
              <a:off x="989" y="1389"/>
              <a:ext cx="134" cy="149"/>
            </a:xfrm>
            <a:custGeom>
              <a:avLst/>
              <a:gdLst>
                <a:gd name="T0" fmla="*/ 0 w 401"/>
                <a:gd name="T1" fmla="*/ 0 h 447"/>
                <a:gd name="T2" fmla="*/ 0 w 401"/>
                <a:gd name="T3" fmla="*/ 0 h 447"/>
                <a:gd name="T4" fmla="*/ 0 w 401"/>
                <a:gd name="T5" fmla="*/ 0 h 447"/>
                <a:gd name="T6" fmla="*/ 0 w 401"/>
                <a:gd name="T7" fmla="*/ 0 h 447"/>
                <a:gd name="T8" fmla="*/ 0 w 401"/>
                <a:gd name="T9" fmla="*/ 0 h 447"/>
                <a:gd name="T10" fmla="*/ 0 w 401"/>
                <a:gd name="T11" fmla="*/ 0 h 447"/>
                <a:gd name="T12" fmla="*/ 0 w 401"/>
                <a:gd name="T13" fmla="*/ 0 h 447"/>
                <a:gd name="T14" fmla="*/ 0 w 401"/>
                <a:gd name="T15" fmla="*/ 0 h 447"/>
                <a:gd name="T16" fmla="*/ 0 w 401"/>
                <a:gd name="T17" fmla="*/ 0 h 447"/>
                <a:gd name="T18" fmla="*/ 0 w 401"/>
                <a:gd name="T19" fmla="*/ 0 h 447"/>
                <a:gd name="T20" fmla="*/ 0 w 401"/>
                <a:gd name="T21" fmla="*/ 0 h 447"/>
                <a:gd name="T22" fmla="*/ 0 w 401"/>
                <a:gd name="T23" fmla="*/ 0 h 447"/>
                <a:gd name="T24" fmla="*/ 0 w 401"/>
                <a:gd name="T25" fmla="*/ 0 h 447"/>
                <a:gd name="T26" fmla="*/ 0 w 401"/>
                <a:gd name="T27" fmla="*/ 0 h 4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1"/>
                <a:gd name="T43" fmla="*/ 0 h 447"/>
                <a:gd name="T44" fmla="*/ 401 w 401"/>
                <a:gd name="T45" fmla="*/ 447 h 4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1" h="447">
                  <a:moveTo>
                    <a:pt x="7" y="0"/>
                  </a:moveTo>
                  <a:lnTo>
                    <a:pt x="0" y="17"/>
                  </a:lnTo>
                  <a:lnTo>
                    <a:pt x="47" y="119"/>
                  </a:lnTo>
                  <a:lnTo>
                    <a:pt x="110" y="195"/>
                  </a:lnTo>
                  <a:lnTo>
                    <a:pt x="188" y="297"/>
                  </a:lnTo>
                  <a:lnTo>
                    <a:pt x="329" y="384"/>
                  </a:lnTo>
                  <a:lnTo>
                    <a:pt x="378" y="413"/>
                  </a:lnTo>
                  <a:lnTo>
                    <a:pt x="401" y="447"/>
                  </a:lnTo>
                  <a:lnTo>
                    <a:pt x="382" y="403"/>
                  </a:lnTo>
                  <a:lnTo>
                    <a:pt x="231" y="305"/>
                  </a:lnTo>
                  <a:lnTo>
                    <a:pt x="158" y="228"/>
                  </a:lnTo>
                  <a:lnTo>
                    <a:pt x="68" y="106"/>
                  </a:lnTo>
                  <a:lnTo>
                    <a:pt x="19" y="17"/>
                  </a:lnTo>
                  <a:lnTo>
                    <a:pt x="7" y="0"/>
                  </a:lnTo>
                  <a:close/>
                </a:path>
              </a:pathLst>
            </a:custGeom>
            <a:solidFill>
              <a:srgbClr val="000000"/>
            </a:solidFill>
            <a:ln w="0">
              <a:solidFill>
                <a:srgbClr val="000000"/>
              </a:solidFill>
              <a:round/>
              <a:headEnd/>
              <a:tailEnd/>
            </a:ln>
          </p:spPr>
          <p:txBody>
            <a:bodyPr/>
            <a:lstStyle/>
            <a:p>
              <a:endParaRPr lang="zh-CN" altLang="en-US"/>
            </a:p>
          </p:txBody>
        </p:sp>
        <p:sp>
          <p:nvSpPr>
            <p:cNvPr id="5156" name="Freeform 36"/>
            <p:cNvSpPr>
              <a:spLocks/>
            </p:cNvSpPr>
            <p:nvPr/>
          </p:nvSpPr>
          <p:spPr bwMode="auto">
            <a:xfrm>
              <a:off x="1036" y="1316"/>
              <a:ext cx="92" cy="69"/>
            </a:xfrm>
            <a:custGeom>
              <a:avLst/>
              <a:gdLst>
                <a:gd name="T0" fmla="*/ 0 w 275"/>
                <a:gd name="T1" fmla="*/ 0 h 208"/>
                <a:gd name="T2" fmla="*/ 0 w 275"/>
                <a:gd name="T3" fmla="*/ 0 h 208"/>
                <a:gd name="T4" fmla="*/ 0 w 275"/>
                <a:gd name="T5" fmla="*/ 0 h 208"/>
                <a:gd name="T6" fmla="*/ 0 w 275"/>
                <a:gd name="T7" fmla="*/ 0 h 208"/>
                <a:gd name="T8" fmla="*/ 0 w 275"/>
                <a:gd name="T9" fmla="*/ 0 h 208"/>
                <a:gd name="T10" fmla="*/ 0 w 275"/>
                <a:gd name="T11" fmla="*/ 0 h 208"/>
                <a:gd name="T12" fmla="*/ 0 w 275"/>
                <a:gd name="T13" fmla="*/ 0 h 208"/>
                <a:gd name="T14" fmla="*/ 0 w 275"/>
                <a:gd name="T15" fmla="*/ 0 h 208"/>
                <a:gd name="T16" fmla="*/ 0 w 275"/>
                <a:gd name="T17" fmla="*/ 0 h 208"/>
                <a:gd name="T18" fmla="*/ 0 w 275"/>
                <a:gd name="T19" fmla="*/ 0 h 208"/>
                <a:gd name="T20" fmla="*/ 0 w 275"/>
                <a:gd name="T21" fmla="*/ 0 h 208"/>
                <a:gd name="T22" fmla="*/ 0 w 275"/>
                <a:gd name="T23" fmla="*/ 0 h 208"/>
                <a:gd name="T24" fmla="*/ 0 w 275"/>
                <a:gd name="T25" fmla="*/ 0 h 2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5"/>
                <a:gd name="T40" fmla="*/ 0 h 208"/>
                <a:gd name="T41" fmla="*/ 275 w 275"/>
                <a:gd name="T42" fmla="*/ 208 h 2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5" h="208">
                  <a:moveTo>
                    <a:pt x="0" y="208"/>
                  </a:moveTo>
                  <a:lnTo>
                    <a:pt x="40" y="27"/>
                  </a:lnTo>
                  <a:lnTo>
                    <a:pt x="139" y="0"/>
                  </a:lnTo>
                  <a:lnTo>
                    <a:pt x="227" y="47"/>
                  </a:lnTo>
                  <a:lnTo>
                    <a:pt x="275" y="132"/>
                  </a:lnTo>
                  <a:lnTo>
                    <a:pt x="192" y="47"/>
                  </a:lnTo>
                  <a:lnTo>
                    <a:pt x="164" y="169"/>
                  </a:lnTo>
                  <a:lnTo>
                    <a:pt x="164" y="27"/>
                  </a:lnTo>
                  <a:lnTo>
                    <a:pt x="120" y="21"/>
                  </a:lnTo>
                  <a:lnTo>
                    <a:pt x="66" y="40"/>
                  </a:lnTo>
                  <a:lnTo>
                    <a:pt x="117" y="169"/>
                  </a:lnTo>
                  <a:lnTo>
                    <a:pt x="45" y="63"/>
                  </a:lnTo>
                  <a:lnTo>
                    <a:pt x="0" y="208"/>
                  </a:lnTo>
                  <a:close/>
                </a:path>
              </a:pathLst>
            </a:custGeom>
            <a:solidFill>
              <a:srgbClr val="000000"/>
            </a:solidFill>
            <a:ln w="0">
              <a:solidFill>
                <a:srgbClr val="000000"/>
              </a:solidFill>
              <a:round/>
              <a:headEnd/>
              <a:tailEnd/>
            </a:ln>
          </p:spPr>
          <p:txBody>
            <a:bodyPr/>
            <a:lstStyle/>
            <a:p>
              <a:endParaRPr lang="zh-CN" altLang="en-US"/>
            </a:p>
          </p:txBody>
        </p:sp>
        <p:sp>
          <p:nvSpPr>
            <p:cNvPr id="5157" name="Freeform 37"/>
            <p:cNvSpPr>
              <a:spLocks/>
            </p:cNvSpPr>
            <p:nvPr/>
          </p:nvSpPr>
          <p:spPr bwMode="auto">
            <a:xfrm>
              <a:off x="1081" y="1372"/>
              <a:ext cx="48" cy="112"/>
            </a:xfrm>
            <a:custGeom>
              <a:avLst/>
              <a:gdLst>
                <a:gd name="T0" fmla="*/ 0 w 146"/>
                <a:gd name="T1" fmla="*/ 0 h 335"/>
                <a:gd name="T2" fmla="*/ 0 w 146"/>
                <a:gd name="T3" fmla="*/ 0 h 335"/>
                <a:gd name="T4" fmla="*/ 0 w 146"/>
                <a:gd name="T5" fmla="*/ 0 h 335"/>
                <a:gd name="T6" fmla="*/ 0 w 146"/>
                <a:gd name="T7" fmla="*/ 0 h 335"/>
                <a:gd name="T8" fmla="*/ 0 w 146"/>
                <a:gd name="T9" fmla="*/ 0 h 335"/>
                <a:gd name="T10" fmla="*/ 0 w 146"/>
                <a:gd name="T11" fmla="*/ 0 h 335"/>
                <a:gd name="T12" fmla="*/ 0 w 146"/>
                <a:gd name="T13" fmla="*/ 0 h 335"/>
                <a:gd name="T14" fmla="*/ 0 w 146"/>
                <a:gd name="T15" fmla="*/ 0 h 335"/>
                <a:gd name="T16" fmla="*/ 0 w 146"/>
                <a:gd name="T17" fmla="*/ 0 h 335"/>
                <a:gd name="T18" fmla="*/ 0 w 146"/>
                <a:gd name="T19" fmla="*/ 0 h 335"/>
                <a:gd name="T20" fmla="*/ 0 w 146"/>
                <a:gd name="T21" fmla="*/ 0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
                <a:gd name="T34" fmla="*/ 0 h 335"/>
                <a:gd name="T35" fmla="*/ 146 w 146"/>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 h="335">
                  <a:moveTo>
                    <a:pt x="30" y="0"/>
                  </a:moveTo>
                  <a:lnTo>
                    <a:pt x="0" y="0"/>
                  </a:lnTo>
                  <a:lnTo>
                    <a:pt x="0" y="297"/>
                  </a:lnTo>
                  <a:lnTo>
                    <a:pt x="34" y="335"/>
                  </a:lnTo>
                  <a:lnTo>
                    <a:pt x="32" y="269"/>
                  </a:lnTo>
                  <a:lnTo>
                    <a:pt x="12" y="165"/>
                  </a:lnTo>
                  <a:lnTo>
                    <a:pt x="30" y="22"/>
                  </a:lnTo>
                  <a:lnTo>
                    <a:pt x="141" y="303"/>
                  </a:lnTo>
                  <a:lnTo>
                    <a:pt x="146" y="274"/>
                  </a:lnTo>
                  <a:lnTo>
                    <a:pt x="39" y="9"/>
                  </a:lnTo>
                  <a:lnTo>
                    <a:pt x="30" y="0"/>
                  </a:lnTo>
                  <a:close/>
                </a:path>
              </a:pathLst>
            </a:custGeom>
            <a:solidFill>
              <a:srgbClr val="000000"/>
            </a:solidFill>
            <a:ln w="0">
              <a:solidFill>
                <a:srgbClr val="000000"/>
              </a:solidFill>
              <a:round/>
              <a:headEnd/>
              <a:tailEnd/>
            </a:ln>
          </p:spPr>
          <p:txBody>
            <a:bodyPr/>
            <a:lstStyle/>
            <a:p>
              <a:endParaRPr lang="zh-CN" altLang="en-US"/>
            </a:p>
          </p:txBody>
        </p:sp>
        <p:sp>
          <p:nvSpPr>
            <p:cNvPr id="5158" name="Freeform 38"/>
            <p:cNvSpPr>
              <a:spLocks/>
            </p:cNvSpPr>
            <p:nvPr/>
          </p:nvSpPr>
          <p:spPr bwMode="auto">
            <a:xfrm>
              <a:off x="1130" y="1583"/>
              <a:ext cx="14" cy="69"/>
            </a:xfrm>
            <a:custGeom>
              <a:avLst/>
              <a:gdLst>
                <a:gd name="T0" fmla="*/ 0 w 40"/>
                <a:gd name="T1" fmla="*/ 0 h 207"/>
                <a:gd name="T2" fmla="*/ 0 w 40"/>
                <a:gd name="T3" fmla="*/ 0 h 207"/>
                <a:gd name="T4" fmla="*/ 0 w 40"/>
                <a:gd name="T5" fmla="*/ 0 h 207"/>
                <a:gd name="T6" fmla="*/ 0 w 40"/>
                <a:gd name="T7" fmla="*/ 0 h 207"/>
                <a:gd name="T8" fmla="*/ 0 w 40"/>
                <a:gd name="T9" fmla="*/ 0 h 207"/>
                <a:gd name="T10" fmla="*/ 0 60000 65536"/>
                <a:gd name="T11" fmla="*/ 0 60000 65536"/>
                <a:gd name="T12" fmla="*/ 0 60000 65536"/>
                <a:gd name="T13" fmla="*/ 0 60000 65536"/>
                <a:gd name="T14" fmla="*/ 0 60000 65536"/>
                <a:gd name="T15" fmla="*/ 0 w 40"/>
                <a:gd name="T16" fmla="*/ 0 h 207"/>
                <a:gd name="T17" fmla="*/ 40 w 40"/>
                <a:gd name="T18" fmla="*/ 207 h 207"/>
              </a:gdLst>
              <a:ahLst/>
              <a:cxnLst>
                <a:cxn ang="T10">
                  <a:pos x="T0" y="T1"/>
                </a:cxn>
                <a:cxn ang="T11">
                  <a:pos x="T2" y="T3"/>
                </a:cxn>
                <a:cxn ang="T12">
                  <a:pos x="T4" y="T5"/>
                </a:cxn>
                <a:cxn ang="T13">
                  <a:pos x="T6" y="T7"/>
                </a:cxn>
                <a:cxn ang="T14">
                  <a:pos x="T8" y="T9"/>
                </a:cxn>
              </a:cxnLst>
              <a:rect l="T15" t="T16" r="T17" b="T18"/>
              <a:pathLst>
                <a:path w="40" h="207">
                  <a:moveTo>
                    <a:pt x="14" y="0"/>
                  </a:moveTo>
                  <a:lnTo>
                    <a:pt x="40" y="128"/>
                  </a:lnTo>
                  <a:lnTo>
                    <a:pt x="40" y="207"/>
                  </a:lnTo>
                  <a:lnTo>
                    <a:pt x="0" y="11"/>
                  </a:lnTo>
                  <a:lnTo>
                    <a:pt x="14" y="0"/>
                  </a:lnTo>
                  <a:close/>
                </a:path>
              </a:pathLst>
            </a:custGeom>
            <a:solidFill>
              <a:srgbClr val="000000"/>
            </a:solidFill>
            <a:ln w="0">
              <a:solidFill>
                <a:srgbClr val="000000"/>
              </a:solidFill>
              <a:round/>
              <a:headEnd/>
              <a:tailEnd/>
            </a:ln>
          </p:spPr>
          <p:txBody>
            <a:bodyPr/>
            <a:lstStyle/>
            <a:p>
              <a:endParaRPr lang="zh-CN" altLang="en-US"/>
            </a:p>
          </p:txBody>
        </p:sp>
        <p:sp>
          <p:nvSpPr>
            <p:cNvPr id="5159" name="Freeform 39"/>
            <p:cNvSpPr>
              <a:spLocks/>
            </p:cNvSpPr>
            <p:nvPr/>
          </p:nvSpPr>
          <p:spPr bwMode="auto">
            <a:xfrm>
              <a:off x="915" y="1684"/>
              <a:ext cx="210" cy="189"/>
            </a:xfrm>
            <a:custGeom>
              <a:avLst/>
              <a:gdLst>
                <a:gd name="T0" fmla="*/ 0 w 631"/>
                <a:gd name="T1" fmla="*/ 0 h 565"/>
                <a:gd name="T2" fmla="*/ 0 w 631"/>
                <a:gd name="T3" fmla="*/ 0 h 565"/>
                <a:gd name="T4" fmla="*/ 0 w 631"/>
                <a:gd name="T5" fmla="*/ 0 h 565"/>
                <a:gd name="T6" fmla="*/ 0 w 631"/>
                <a:gd name="T7" fmla="*/ 0 h 565"/>
                <a:gd name="T8" fmla="*/ 0 w 631"/>
                <a:gd name="T9" fmla="*/ 0 h 565"/>
                <a:gd name="T10" fmla="*/ 0 w 631"/>
                <a:gd name="T11" fmla="*/ 0 h 565"/>
                <a:gd name="T12" fmla="*/ 0 w 631"/>
                <a:gd name="T13" fmla="*/ 0 h 565"/>
                <a:gd name="T14" fmla="*/ 0 w 631"/>
                <a:gd name="T15" fmla="*/ 0 h 565"/>
                <a:gd name="T16" fmla="*/ 0 w 631"/>
                <a:gd name="T17" fmla="*/ 0 h 565"/>
                <a:gd name="T18" fmla="*/ 0 w 631"/>
                <a:gd name="T19" fmla="*/ 0 h 565"/>
                <a:gd name="T20" fmla="*/ 0 w 631"/>
                <a:gd name="T21" fmla="*/ 0 h 565"/>
                <a:gd name="T22" fmla="*/ 0 w 631"/>
                <a:gd name="T23" fmla="*/ 0 h 565"/>
                <a:gd name="T24" fmla="*/ 0 w 631"/>
                <a:gd name="T25" fmla="*/ 0 h 565"/>
                <a:gd name="T26" fmla="*/ 0 w 631"/>
                <a:gd name="T27" fmla="*/ 0 h 565"/>
                <a:gd name="T28" fmla="*/ 0 w 631"/>
                <a:gd name="T29" fmla="*/ 0 h 565"/>
                <a:gd name="T30" fmla="*/ 0 w 631"/>
                <a:gd name="T31" fmla="*/ 0 h 565"/>
                <a:gd name="T32" fmla="*/ 0 w 631"/>
                <a:gd name="T33" fmla="*/ 0 h 5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565"/>
                <a:gd name="T53" fmla="*/ 631 w 631"/>
                <a:gd name="T54" fmla="*/ 565 h 5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565">
                  <a:moveTo>
                    <a:pt x="54" y="23"/>
                  </a:moveTo>
                  <a:lnTo>
                    <a:pt x="48" y="160"/>
                  </a:lnTo>
                  <a:lnTo>
                    <a:pt x="0" y="309"/>
                  </a:lnTo>
                  <a:lnTo>
                    <a:pt x="54" y="388"/>
                  </a:lnTo>
                  <a:lnTo>
                    <a:pt x="189" y="428"/>
                  </a:lnTo>
                  <a:lnTo>
                    <a:pt x="185" y="565"/>
                  </a:lnTo>
                  <a:lnTo>
                    <a:pt x="207" y="486"/>
                  </a:lnTo>
                  <a:lnTo>
                    <a:pt x="210" y="421"/>
                  </a:lnTo>
                  <a:lnTo>
                    <a:pt x="545" y="319"/>
                  </a:lnTo>
                  <a:lnTo>
                    <a:pt x="631" y="210"/>
                  </a:lnTo>
                  <a:lnTo>
                    <a:pt x="529" y="313"/>
                  </a:lnTo>
                  <a:lnTo>
                    <a:pt x="277" y="369"/>
                  </a:lnTo>
                  <a:lnTo>
                    <a:pt x="72" y="369"/>
                  </a:lnTo>
                  <a:lnTo>
                    <a:pt x="18" y="303"/>
                  </a:lnTo>
                  <a:lnTo>
                    <a:pt x="61" y="160"/>
                  </a:lnTo>
                  <a:lnTo>
                    <a:pt x="69" y="0"/>
                  </a:lnTo>
                  <a:lnTo>
                    <a:pt x="54" y="23"/>
                  </a:lnTo>
                  <a:close/>
                </a:path>
              </a:pathLst>
            </a:custGeom>
            <a:solidFill>
              <a:srgbClr val="000000"/>
            </a:solidFill>
            <a:ln w="0">
              <a:solidFill>
                <a:srgbClr val="000000"/>
              </a:solidFill>
              <a:round/>
              <a:headEnd/>
              <a:tailEnd/>
            </a:ln>
          </p:spPr>
          <p:txBody>
            <a:bodyPr/>
            <a:lstStyle/>
            <a:p>
              <a:endParaRPr lang="zh-CN" altLang="en-US"/>
            </a:p>
          </p:txBody>
        </p:sp>
        <p:sp>
          <p:nvSpPr>
            <p:cNvPr id="5160" name="Freeform 40"/>
            <p:cNvSpPr>
              <a:spLocks/>
            </p:cNvSpPr>
            <p:nvPr/>
          </p:nvSpPr>
          <p:spPr bwMode="auto">
            <a:xfrm>
              <a:off x="1134" y="1120"/>
              <a:ext cx="224" cy="129"/>
            </a:xfrm>
            <a:custGeom>
              <a:avLst/>
              <a:gdLst>
                <a:gd name="T0" fmla="*/ 0 w 672"/>
                <a:gd name="T1" fmla="*/ 0 h 386"/>
                <a:gd name="T2" fmla="*/ 0 w 672"/>
                <a:gd name="T3" fmla="*/ 0 h 386"/>
                <a:gd name="T4" fmla="*/ 0 w 672"/>
                <a:gd name="T5" fmla="*/ 0 h 386"/>
                <a:gd name="T6" fmla="*/ 0 w 672"/>
                <a:gd name="T7" fmla="*/ 0 h 386"/>
                <a:gd name="T8" fmla="*/ 0 w 672"/>
                <a:gd name="T9" fmla="*/ 0 h 386"/>
                <a:gd name="T10" fmla="*/ 0 w 672"/>
                <a:gd name="T11" fmla="*/ 0 h 386"/>
                <a:gd name="T12" fmla="*/ 0 w 672"/>
                <a:gd name="T13" fmla="*/ 0 h 386"/>
                <a:gd name="T14" fmla="*/ 0 w 672"/>
                <a:gd name="T15" fmla="*/ 0 h 386"/>
                <a:gd name="T16" fmla="*/ 0 w 672"/>
                <a:gd name="T17" fmla="*/ 0 h 386"/>
                <a:gd name="T18" fmla="*/ 0 w 672"/>
                <a:gd name="T19" fmla="*/ 0 h 386"/>
                <a:gd name="T20" fmla="*/ 0 w 672"/>
                <a:gd name="T21" fmla="*/ 0 h 386"/>
                <a:gd name="T22" fmla="*/ 0 w 672"/>
                <a:gd name="T23" fmla="*/ 0 h 386"/>
                <a:gd name="T24" fmla="*/ 0 w 672"/>
                <a:gd name="T25" fmla="*/ 0 h 386"/>
                <a:gd name="T26" fmla="*/ 0 w 672"/>
                <a:gd name="T27" fmla="*/ 0 h 386"/>
                <a:gd name="T28" fmla="*/ 0 w 672"/>
                <a:gd name="T29" fmla="*/ 0 h 386"/>
                <a:gd name="T30" fmla="*/ 0 w 672"/>
                <a:gd name="T31" fmla="*/ 0 h 386"/>
                <a:gd name="T32" fmla="*/ 0 w 672"/>
                <a:gd name="T33" fmla="*/ 0 h 386"/>
                <a:gd name="T34" fmla="*/ 0 w 672"/>
                <a:gd name="T35" fmla="*/ 0 h 386"/>
                <a:gd name="T36" fmla="*/ 0 w 672"/>
                <a:gd name="T37" fmla="*/ 0 h 386"/>
                <a:gd name="T38" fmla="*/ 0 w 672"/>
                <a:gd name="T39" fmla="*/ 0 h 386"/>
                <a:gd name="T40" fmla="*/ 0 w 672"/>
                <a:gd name="T41" fmla="*/ 0 h 386"/>
                <a:gd name="T42" fmla="*/ 0 w 672"/>
                <a:gd name="T43" fmla="*/ 0 h 386"/>
                <a:gd name="T44" fmla="*/ 0 w 672"/>
                <a:gd name="T45" fmla="*/ 0 h 386"/>
                <a:gd name="T46" fmla="*/ 0 w 672"/>
                <a:gd name="T47" fmla="*/ 0 h 386"/>
                <a:gd name="T48" fmla="*/ 0 w 672"/>
                <a:gd name="T49" fmla="*/ 0 h 386"/>
                <a:gd name="T50" fmla="*/ 0 w 672"/>
                <a:gd name="T51" fmla="*/ 0 h 386"/>
                <a:gd name="T52" fmla="*/ 0 w 672"/>
                <a:gd name="T53" fmla="*/ 0 h 386"/>
                <a:gd name="T54" fmla="*/ 0 w 672"/>
                <a:gd name="T55" fmla="*/ 0 h 386"/>
                <a:gd name="T56" fmla="*/ 0 w 672"/>
                <a:gd name="T57" fmla="*/ 0 h 386"/>
                <a:gd name="T58" fmla="*/ 0 w 672"/>
                <a:gd name="T59" fmla="*/ 0 h 386"/>
                <a:gd name="T60" fmla="*/ 0 w 672"/>
                <a:gd name="T61" fmla="*/ 0 h 386"/>
                <a:gd name="T62" fmla="*/ 0 w 672"/>
                <a:gd name="T63" fmla="*/ 0 h 386"/>
                <a:gd name="T64" fmla="*/ 0 w 672"/>
                <a:gd name="T65" fmla="*/ 0 h 386"/>
                <a:gd name="T66" fmla="*/ 0 w 672"/>
                <a:gd name="T67" fmla="*/ 0 h 386"/>
                <a:gd name="T68" fmla="*/ 0 w 672"/>
                <a:gd name="T69" fmla="*/ 0 h 386"/>
                <a:gd name="T70" fmla="*/ 0 w 672"/>
                <a:gd name="T71" fmla="*/ 0 h 386"/>
                <a:gd name="T72" fmla="*/ 0 w 672"/>
                <a:gd name="T73" fmla="*/ 0 h 386"/>
                <a:gd name="T74" fmla="*/ 0 w 672"/>
                <a:gd name="T75" fmla="*/ 0 h 386"/>
                <a:gd name="T76" fmla="*/ 0 w 672"/>
                <a:gd name="T77" fmla="*/ 0 h 386"/>
                <a:gd name="T78" fmla="*/ 0 w 672"/>
                <a:gd name="T79" fmla="*/ 0 h 386"/>
                <a:gd name="T80" fmla="*/ 0 w 672"/>
                <a:gd name="T81" fmla="*/ 0 h 386"/>
                <a:gd name="T82" fmla="*/ 0 w 672"/>
                <a:gd name="T83" fmla="*/ 0 h 386"/>
                <a:gd name="T84" fmla="*/ 0 w 672"/>
                <a:gd name="T85" fmla="*/ 0 h 386"/>
                <a:gd name="T86" fmla="*/ 0 w 672"/>
                <a:gd name="T87" fmla="*/ 0 h 386"/>
                <a:gd name="T88" fmla="*/ 0 w 672"/>
                <a:gd name="T89" fmla="*/ 0 h 386"/>
                <a:gd name="T90" fmla="*/ 0 w 672"/>
                <a:gd name="T91" fmla="*/ 0 h 386"/>
                <a:gd name="T92" fmla="*/ 0 w 672"/>
                <a:gd name="T93" fmla="*/ 0 h 386"/>
                <a:gd name="T94" fmla="*/ 0 w 672"/>
                <a:gd name="T95" fmla="*/ 0 h 386"/>
                <a:gd name="T96" fmla="*/ 0 w 672"/>
                <a:gd name="T97" fmla="*/ 0 h 386"/>
                <a:gd name="T98" fmla="*/ 0 w 672"/>
                <a:gd name="T99" fmla="*/ 0 h 386"/>
                <a:gd name="T100" fmla="*/ 0 w 672"/>
                <a:gd name="T101" fmla="*/ 0 h 386"/>
                <a:gd name="T102" fmla="*/ 0 w 672"/>
                <a:gd name="T103" fmla="*/ 0 h 386"/>
                <a:gd name="T104" fmla="*/ 0 w 672"/>
                <a:gd name="T105" fmla="*/ 0 h 386"/>
                <a:gd name="T106" fmla="*/ 0 w 672"/>
                <a:gd name="T107" fmla="*/ 0 h 38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72"/>
                <a:gd name="T163" fmla="*/ 0 h 386"/>
                <a:gd name="T164" fmla="*/ 672 w 672"/>
                <a:gd name="T165" fmla="*/ 386 h 38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72" h="386">
                  <a:moveTo>
                    <a:pt x="546" y="93"/>
                  </a:moveTo>
                  <a:lnTo>
                    <a:pt x="436" y="103"/>
                  </a:lnTo>
                  <a:lnTo>
                    <a:pt x="258" y="162"/>
                  </a:lnTo>
                  <a:lnTo>
                    <a:pt x="121" y="212"/>
                  </a:lnTo>
                  <a:lnTo>
                    <a:pt x="56" y="235"/>
                  </a:lnTo>
                  <a:lnTo>
                    <a:pt x="16" y="247"/>
                  </a:lnTo>
                  <a:lnTo>
                    <a:pt x="0" y="291"/>
                  </a:lnTo>
                  <a:lnTo>
                    <a:pt x="4" y="350"/>
                  </a:lnTo>
                  <a:lnTo>
                    <a:pt x="27" y="386"/>
                  </a:lnTo>
                  <a:lnTo>
                    <a:pt x="9" y="340"/>
                  </a:lnTo>
                  <a:lnTo>
                    <a:pt x="16" y="281"/>
                  </a:lnTo>
                  <a:lnTo>
                    <a:pt x="52" y="251"/>
                  </a:lnTo>
                  <a:lnTo>
                    <a:pt x="82" y="274"/>
                  </a:lnTo>
                  <a:lnTo>
                    <a:pt x="96" y="323"/>
                  </a:lnTo>
                  <a:lnTo>
                    <a:pt x="82" y="360"/>
                  </a:lnTo>
                  <a:lnTo>
                    <a:pt x="54" y="356"/>
                  </a:lnTo>
                  <a:lnTo>
                    <a:pt x="38" y="328"/>
                  </a:lnTo>
                  <a:lnTo>
                    <a:pt x="43" y="371"/>
                  </a:lnTo>
                  <a:lnTo>
                    <a:pt x="70" y="386"/>
                  </a:lnTo>
                  <a:lnTo>
                    <a:pt x="112" y="386"/>
                  </a:lnTo>
                  <a:lnTo>
                    <a:pt x="158" y="379"/>
                  </a:lnTo>
                  <a:lnTo>
                    <a:pt x="236" y="318"/>
                  </a:lnTo>
                  <a:lnTo>
                    <a:pt x="335" y="251"/>
                  </a:lnTo>
                  <a:lnTo>
                    <a:pt x="427" y="205"/>
                  </a:lnTo>
                  <a:lnTo>
                    <a:pt x="530" y="172"/>
                  </a:lnTo>
                  <a:lnTo>
                    <a:pt x="524" y="231"/>
                  </a:lnTo>
                  <a:lnTo>
                    <a:pt x="550" y="287"/>
                  </a:lnTo>
                  <a:lnTo>
                    <a:pt x="597" y="308"/>
                  </a:lnTo>
                  <a:lnTo>
                    <a:pt x="652" y="265"/>
                  </a:lnTo>
                  <a:lnTo>
                    <a:pt x="672" y="156"/>
                  </a:lnTo>
                  <a:lnTo>
                    <a:pt x="658" y="73"/>
                  </a:lnTo>
                  <a:lnTo>
                    <a:pt x="591" y="0"/>
                  </a:lnTo>
                  <a:lnTo>
                    <a:pt x="539" y="8"/>
                  </a:lnTo>
                  <a:lnTo>
                    <a:pt x="501" y="60"/>
                  </a:lnTo>
                  <a:lnTo>
                    <a:pt x="546" y="23"/>
                  </a:lnTo>
                  <a:lnTo>
                    <a:pt x="584" y="14"/>
                  </a:lnTo>
                  <a:lnTo>
                    <a:pt x="648" y="87"/>
                  </a:lnTo>
                  <a:lnTo>
                    <a:pt x="662" y="152"/>
                  </a:lnTo>
                  <a:lnTo>
                    <a:pt x="636" y="261"/>
                  </a:lnTo>
                  <a:lnTo>
                    <a:pt x="589" y="291"/>
                  </a:lnTo>
                  <a:lnTo>
                    <a:pt x="551" y="274"/>
                  </a:lnTo>
                  <a:lnTo>
                    <a:pt x="533" y="226"/>
                  </a:lnTo>
                  <a:lnTo>
                    <a:pt x="544" y="117"/>
                  </a:lnTo>
                  <a:lnTo>
                    <a:pt x="528" y="162"/>
                  </a:lnTo>
                  <a:lnTo>
                    <a:pt x="377" y="209"/>
                  </a:lnTo>
                  <a:lnTo>
                    <a:pt x="220" y="308"/>
                  </a:lnTo>
                  <a:lnTo>
                    <a:pt x="135" y="370"/>
                  </a:lnTo>
                  <a:lnTo>
                    <a:pt x="93" y="370"/>
                  </a:lnTo>
                  <a:lnTo>
                    <a:pt x="110" y="326"/>
                  </a:lnTo>
                  <a:lnTo>
                    <a:pt x="104" y="270"/>
                  </a:lnTo>
                  <a:lnTo>
                    <a:pt x="78" y="245"/>
                  </a:lnTo>
                  <a:lnTo>
                    <a:pt x="294" y="162"/>
                  </a:lnTo>
                  <a:lnTo>
                    <a:pt x="458" y="109"/>
                  </a:lnTo>
                  <a:lnTo>
                    <a:pt x="546" y="93"/>
                  </a:lnTo>
                  <a:close/>
                </a:path>
              </a:pathLst>
            </a:custGeom>
            <a:solidFill>
              <a:srgbClr val="000000"/>
            </a:solidFill>
            <a:ln w="0">
              <a:solidFill>
                <a:srgbClr val="000000"/>
              </a:solidFill>
              <a:round/>
              <a:headEnd/>
              <a:tailEnd/>
            </a:ln>
          </p:spPr>
          <p:txBody>
            <a:bodyPr/>
            <a:lstStyle/>
            <a:p>
              <a:endParaRPr lang="zh-CN" altLang="en-US"/>
            </a:p>
          </p:txBody>
        </p:sp>
        <p:sp>
          <p:nvSpPr>
            <p:cNvPr id="5161" name="Freeform 41"/>
            <p:cNvSpPr>
              <a:spLocks/>
            </p:cNvSpPr>
            <p:nvPr/>
          </p:nvSpPr>
          <p:spPr bwMode="auto">
            <a:xfrm>
              <a:off x="1337" y="1120"/>
              <a:ext cx="62" cy="61"/>
            </a:xfrm>
            <a:custGeom>
              <a:avLst/>
              <a:gdLst>
                <a:gd name="T0" fmla="*/ 0 w 188"/>
                <a:gd name="T1" fmla="*/ 0 h 183"/>
                <a:gd name="T2" fmla="*/ 0 w 188"/>
                <a:gd name="T3" fmla="*/ 0 h 183"/>
                <a:gd name="T4" fmla="*/ 0 w 188"/>
                <a:gd name="T5" fmla="*/ 0 h 183"/>
                <a:gd name="T6" fmla="*/ 0 w 188"/>
                <a:gd name="T7" fmla="*/ 0 h 183"/>
                <a:gd name="T8" fmla="*/ 0 w 188"/>
                <a:gd name="T9" fmla="*/ 0 h 183"/>
                <a:gd name="T10" fmla="*/ 0 w 188"/>
                <a:gd name="T11" fmla="*/ 0 h 183"/>
                <a:gd name="T12" fmla="*/ 0 w 188"/>
                <a:gd name="T13" fmla="*/ 0 h 183"/>
                <a:gd name="T14" fmla="*/ 0 w 188"/>
                <a:gd name="T15" fmla="*/ 0 h 183"/>
                <a:gd name="T16" fmla="*/ 0 w 188"/>
                <a:gd name="T17" fmla="*/ 0 h 183"/>
                <a:gd name="T18" fmla="*/ 0 w 188"/>
                <a:gd name="T19" fmla="*/ 0 h 183"/>
                <a:gd name="T20" fmla="*/ 0 w 188"/>
                <a:gd name="T21" fmla="*/ 0 h 183"/>
                <a:gd name="T22" fmla="*/ 0 w 188"/>
                <a:gd name="T23" fmla="*/ 0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183"/>
                <a:gd name="T38" fmla="*/ 188 w 188"/>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183">
                  <a:moveTo>
                    <a:pt x="0" y="17"/>
                  </a:moveTo>
                  <a:lnTo>
                    <a:pt x="48" y="0"/>
                  </a:lnTo>
                  <a:lnTo>
                    <a:pt x="102" y="14"/>
                  </a:lnTo>
                  <a:lnTo>
                    <a:pt x="156" y="17"/>
                  </a:lnTo>
                  <a:lnTo>
                    <a:pt x="188" y="126"/>
                  </a:lnTo>
                  <a:lnTo>
                    <a:pt x="134" y="183"/>
                  </a:lnTo>
                  <a:lnTo>
                    <a:pt x="179" y="122"/>
                  </a:lnTo>
                  <a:lnTo>
                    <a:pt x="147" y="36"/>
                  </a:lnTo>
                  <a:lnTo>
                    <a:pt x="113" y="36"/>
                  </a:lnTo>
                  <a:lnTo>
                    <a:pt x="130" y="99"/>
                  </a:lnTo>
                  <a:lnTo>
                    <a:pt x="75" y="17"/>
                  </a:lnTo>
                  <a:lnTo>
                    <a:pt x="0" y="17"/>
                  </a:lnTo>
                  <a:close/>
                </a:path>
              </a:pathLst>
            </a:custGeom>
            <a:solidFill>
              <a:srgbClr val="000000"/>
            </a:solidFill>
            <a:ln w="0">
              <a:solidFill>
                <a:srgbClr val="000000"/>
              </a:solidFill>
              <a:round/>
              <a:headEnd/>
              <a:tailEnd/>
            </a:ln>
          </p:spPr>
          <p:txBody>
            <a:bodyPr/>
            <a:lstStyle/>
            <a:p>
              <a:endParaRPr lang="zh-CN" altLang="en-US"/>
            </a:p>
          </p:txBody>
        </p:sp>
        <p:sp>
          <p:nvSpPr>
            <p:cNvPr id="5162" name="Freeform 42"/>
            <p:cNvSpPr>
              <a:spLocks/>
            </p:cNvSpPr>
            <p:nvPr/>
          </p:nvSpPr>
          <p:spPr bwMode="auto">
            <a:xfrm>
              <a:off x="1351" y="1162"/>
              <a:ext cx="29" cy="45"/>
            </a:xfrm>
            <a:custGeom>
              <a:avLst/>
              <a:gdLst>
                <a:gd name="T0" fmla="*/ 0 w 86"/>
                <a:gd name="T1" fmla="*/ 0 h 135"/>
                <a:gd name="T2" fmla="*/ 0 w 86"/>
                <a:gd name="T3" fmla="*/ 0 h 135"/>
                <a:gd name="T4" fmla="*/ 0 w 86"/>
                <a:gd name="T5" fmla="*/ 0 h 135"/>
                <a:gd name="T6" fmla="*/ 0 w 86"/>
                <a:gd name="T7" fmla="*/ 0 h 135"/>
                <a:gd name="T8" fmla="*/ 0 w 86"/>
                <a:gd name="T9" fmla="*/ 0 h 135"/>
                <a:gd name="T10" fmla="*/ 0 w 86"/>
                <a:gd name="T11" fmla="*/ 0 h 135"/>
                <a:gd name="T12" fmla="*/ 0 w 86"/>
                <a:gd name="T13" fmla="*/ 0 h 135"/>
                <a:gd name="T14" fmla="*/ 0 60000 65536"/>
                <a:gd name="T15" fmla="*/ 0 60000 65536"/>
                <a:gd name="T16" fmla="*/ 0 60000 65536"/>
                <a:gd name="T17" fmla="*/ 0 60000 65536"/>
                <a:gd name="T18" fmla="*/ 0 60000 65536"/>
                <a:gd name="T19" fmla="*/ 0 60000 65536"/>
                <a:gd name="T20" fmla="*/ 0 60000 65536"/>
                <a:gd name="T21" fmla="*/ 0 w 86"/>
                <a:gd name="T22" fmla="*/ 0 h 135"/>
                <a:gd name="T23" fmla="*/ 86 w 86"/>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135">
                  <a:moveTo>
                    <a:pt x="86" y="0"/>
                  </a:moveTo>
                  <a:lnTo>
                    <a:pt x="58" y="115"/>
                  </a:lnTo>
                  <a:lnTo>
                    <a:pt x="4" y="105"/>
                  </a:lnTo>
                  <a:lnTo>
                    <a:pt x="0" y="121"/>
                  </a:lnTo>
                  <a:lnTo>
                    <a:pt x="49" y="135"/>
                  </a:lnTo>
                  <a:lnTo>
                    <a:pt x="86" y="100"/>
                  </a:lnTo>
                  <a:lnTo>
                    <a:pt x="86" y="0"/>
                  </a:lnTo>
                  <a:close/>
                </a:path>
              </a:pathLst>
            </a:custGeom>
            <a:solidFill>
              <a:srgbClr val="000000"/>
            </a:solidFill>
            <a:ln w="0">
              <a:solidFill>
                <a:srgbClr val="000000"/>
              </a:solidFill>
              <a:round/>
              <a:headEnd/>
              <a:tailEnd/>
            </a:ln>
          </p:spPr>
          <p:txBody>
            <a:bodyPr/>
            <a:lstStyle/>
            <a:p>
              <a:endParaRPr lang="zh-CN" altLang="en-US"/>
            </a:p>
          </p:txBody>
        </p:sp>
        <p:sp>
          <p:nvSpPr>
            <p:cNvPr id="5163" name="Freeform 43"/>
            <p:cNvSpPr>
              <a:spLocks/>
            </p:cNvSpPr>
            <p:nvPr/>
          </p:nvSpPr>
          <p:spPr bwMode="auto">
            <a:xfrm>
              <a:off x="1267" y="1123"/>
              <a:ext cx="39" cy="35"/>
            </a:xfrm>
            <a:custGeom>
              <a:avLst/>
              <a:gdLst>
                <a:gd name="T0" fmla="*/ 0 w 115"/>
                <a:gd name="T1" fmla="*/ 0 h 105"/>
                <a:gd name="T2" fmla="*/ 0 w 115"/>
                <a:gd name="T3" fmla="*/ 0 h 105"/>
                <a:gd name="T4" fmla="*/ 0 w 115"/>
                <a:gd name="T5" fmla="*/ 0 h 105"/>
                <a:gd name="T6" fmla="*/ 0 w 115"/>
                <a:gd name="T7" fmla="*/ 0 h 105"/>
                <a:gd name="T8" fmla="*/ 0 w 115"/>
                <a:gd name="T9" fmla="*/ 0 h 105"/>
                <a:gd name="T10" fmla="*/ 0 w 115"/>
                <a:gd name="T11" fmla="*/ 0 h 105"/>
                <a:gd name="T12" fmla="*/ 0 w 115"/>
                <a:gd name="T13" fmla="*/ 0 h 105"/>
                <a:gd name="T14" fmla="*/ 0 w 115"/>
                <a:gd name="T15" fmla="*/ 0 h 105"/>
                <a:gd name="T16" fmla="*/ 0 w 115"/>
                <a:gd name="T17" fmla="*/ 0 h 105"/>
                <a:gd name="T18" fmla="*/ 0 w 115"/>
                <a:gd name="T19" fmla="*/ 0 h 105"/>
                <a:gd name="T20" fmla="*/ 0 w 115"/>
                <a:gd name="T21" fmla="*/ 0 h 105"/>
                <a:gd name="T22" fmla="*/ 0 w 115"/>
                <a:gd name="T23" fmla="*/ 0 h 105"/>
                <a:gd name="T24" fmla="*/ 0 w 115"/>
                <a:gd name="T25" fmla="*/ 0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05"/>
                <a:gd name="T41" fmla="*/ 115 w 115"/>
                <a:gd name="T42" fmla="*/ 105 h 1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05">
                  <a:moveTo>
                    <a:pt x="7" y="105"/>
                  </a:moveTo>
                  <a:lnTo>
                    <a:pt x="0" y="15"/>
                  </a:lnTo>
                  <a:lnTo>
                    <a:pt x="29" y="0"/>
                  </a:lnTo>
                  <a:lnTo>
                    <a:pt x="82" y="6"/>
                  </a:lnTo>
                  <a:lnTo>
                    <a:pt x="110" y="49"/>
                  </a:lnTo>
                  <a:lnTo>
                    <a:pt x="115" y="91"/>
                  </a:lnTo>
                  <a:lnTo>
                    <a:pt x="93" y="91"/>
                  </a:lnTo>
                  <a:lnTo>
                    <a:pt x="86" y="40"/>
                  </a:lnTo>
                  <a:lnTo>
                    <a:pt x="58" y="17"/>
                  </a:lnTo>
                  <a:lnTo>
                    <a:pt x="22" y="15"/>
                  </a:lnTo>
                  <a:lnTo>
                    <a:pt x="6" y="22"/>
                  </a:lnTo>
                  <a:lnTo>
                    <a:pt x="18" y="105"/>
                  </a:lnTo>
                  <a:lnTo>
                    <a:pt x="7" y="105"/>
                  </a:lnTo>
                  <a:close/>
                </a:path>
              </a:pathLst>
            </a:custGeom>
            <a:solidFill>
              <a:srgbClr val="000000"/>
            </a:solidFill>
            <a:ln w="0">
              <a:solidFill>
                <a:srgbClr val="000000"/>
              </a:solidFill>
              <a:round/>
              <a:headEnd/>
              <a:tailEnd/>
            </a:ln>
          </p:spPr>
          <p:txBody>
            <a:bodyPr/>
            <a:lstStyle/>
            <a:p>
              <a:endParaRPr lang="zh-CN" altLang="en-US"/>
            </a:p>
          </p:txBody>
        </p:sp>
        <p:sp>
          <p:nvSpPr>
            <p:cNvPr id="5164" name="Freeform 44"/>
            <p:cNvSpPr>
              <a:spLocks/>
            </p:cNvSpPr>
            <p:nvPr/>
          </p:nvSpPr>
          <p:spPr bwMode="auto">
            <a:xfrm>
              <a:off x="1389" y="1149"/>
              <a:ext cx="189" cy="190"/>
            </a:xfrm>
            <a:custGeom>
              <a:avLst/>
              <a:gdLst>
                <a:gd name="T0" fmla="*/ 0 w 568"/>
                <a:gd name="T1" fmla="*/ 0 h 569"/>
                <a:gd name="T2" fmla="*/ 0 w 568"/>
                <a:gd name="T3" fmla="*/ 0 h 569"/>
                <a:gd name="T4" fmla="*/ 0 w 568"/>
                <a:gd name="T5" fmla="*/ 0 h 569"/>
                <a:gd name="T6" fmla="*/ 0 w 568"/>
                <a:gd name="T7" fmla="*/ 0 h 569"/>
                <a:gd name="T8" fmla="*/ 0 w 568"/>
                <a:gd name="T9" fmla="*/ 0 h 569"/>
                <a:gd name="T10" fmla="*/ 0 w 568"/>
                <a:gd name="T11" fmla="*/ 0 h 569"/>
                <a:gd name="T12" fmla="*/ 0 w 568"/>
                <a:gd name="T13" fmla="*/ 0 h 569"/>
                <a:gd name="T14" fmla="*/ 0 w 568"/>
                <a:gd name="T15" fmla="*/ 0 h 569"/>
                <a:gd name="T16" fmla="*/ 0 w 568"/>
                <a:gd name="T17" fmla="*/ 0 h 569"/>
                <a:gd name="T18" fmla="*/ 0 w 568"/>
                <a:gd name="T19" fmla="*/ 0 h 569"/>
                <a:gd name="T20" fmla="*/ 0 w 568"/>
                <a:gd name="T21" fmla="*/ 0 h 569"/>
                <a:gd name="T22" fmla="*/ 0 w 568"/>
                <a:gd name="T23" fmla="*/ 0 h 569"/>
                <a:gd name="T24" fmla="*/ 0 w 568"/>
                <a:gd name="T25" fmla="*/ 0 h 569"/>
                <a:gd name="T26" fmla="*/ 0 w 568"/>
                <a:gd name="T27" fmla="*/ 0 h 569"/>
                <a:gd name="T28" fmla="*/ 0 w 568"/>
                <a:gd name="T29" fmla="*/ 0 h 569"/>
                <a:gd name="T30" fmla="*/ 0 w 568"/>
                <a:gd name="T31" fmla="*/ 0 h 569"/>
                <a:gd name="T32" fmla="*/ 0 w 568"/>
                <a:gd name="T33" fmla="*/ 0 h 569"/>
                <a:gd name="T34" fmla="*/ 0 w 568"/>
                <a:gd name="T35" fmla="*/ 0 h 569"/>
                <a:gd name="T36" fmla="*/ 0 w 568"/>
                <a:gd name="T37" fmla="*/ 0 h 569"/>
                <a:gd name="T38" fmla="*/ 0 w 568"/>
                <a:gd name="T39" fmla="*/ 0 h 569"/>
                <a:gd name="T40" fmla="*/ 0 w 568"/>
                <a:gd name="T41" fmla="*/ 0 h 569"/>
                <a:gd name="T42" fmla="*/ 0 w 568"/>
                <a:gd name="T43" fmla="*/ 0 h 569"/>
                <a:gd name="T44" fmla="*/ 0 w 568"/>
                <a:gd name="T45" fmla="*/ 0 h 569"/>
                <a:gd name="T46" fmla="*/ 0 w 568"/>
                <a:gd name="T47" fmla="*/ 0 h 569"/>
                <a:gd name="T48" fmla="*/ 0 w 568"/>
                <a:gd name="T49" fmla="*/ 0 h 569"/>
                <a:gd name="T50" fmla="*/ 0 w 568"/>
                <a:gd name="T51" fmla="*/ 0 h 569"/>
                <a:gd name="T52" fmla="*/ 0 w 568"/>
                <a:gd name="T53" fmla="*/ 0 h 569"/>
                <a:gd name="T54" fmla="*/ 0 w 568"/>
                <a:gd name="T55" fmla="*/ 0 h 569"/>
                <a:gd name="T56" fmla="*/ 0 w 568"/>
                <a:gd name="T57" fmla="*/ 0 h 569"/>
                <a:gd name="T58" fmla="*/ 0 w 568"/>
                <a:gd name="T59" fmla="*/ 0 h 569"/>
                <a:gd name="T60" fmla="*/ 0 w 568"/>
                <a:gd name="T61" fmla="*/ 0 h 569"/>
                <a:gd name="T62" fmla="*/ 0 w 568"/>
                <a:gd name="T63" fmla="*/ 0 h 569"/>
                <a:gd name="T64" fmla="*/ 0 w 568"/>
                <a:gd name="T65" fmla="*/ 0 h 569"/>
                <a:gd name="T66" fmla="*/ 0 w 568"/>
                <a:gd name="T67" fmla="*/ 0 h 569"/>
                <a:gd name="T68" fmla="*/ 0 w 568"/>
                <a:gd name="T69" fmla="*/ 0 h 569"/>
                <a:gd name="T70" fmla="*/ 0 w 568"/>
                <a:gd name="T71" fmla="*/ 0 h 569"/>
                <a:gd name="T72" fmla="*/ 0 w 568"/>
                <a:gd name="T73" fmla="*/ 0 h 569"/>
                <a:gd name="T74" fmla="*/ 0 w 568"/>
                <a:gd name="T75" fmla="*/ 0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68"/>
                <a:gd name="T115" fmla="*/ 0 h 569"/>
                <a:gd name="T116" fmla="*/ 568 w 568"/>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68" h="569">
                  <a:moveTo>
                    <a:pt x="23" y="0"/>
                  </a:moveTo>
                  <a:lnTo>
                    <a:pt x="126" y="12"/>
                  </a:lnTo>
                  <a:lnTo>
                    <a:pt x="243" y="55"/>
                  </a:lnTo>
                  <a:lnTo>
                    <a:pt x="435" y="158"/>
                  </a:lnTo>
                  <a:lnTo>
                    <a:pt x="562" y="236"/>
                  </a:lnTo>
                  <a:lnTo>
                    <a:pt x="568" y="273"/>
                  </a:lnTo>
                  <a:lnTo>
                    <a:pt x="558" y="409"/>
                  </a:lnTo>
                  <a:lnTo>
                    <a:pt x="542" y="569"/>
                  </a:lnTo>
                  <a:lnTo>
                    <a:pt x="558" y="284"/>
                  </a:lnTo>
                  <a:lnTo>
                    <a:pt x="550" y="241"/>
                  </a:lnTo>
                  <a:lnTo>
                    <a:pt x="515" y="221"/>
                  </a:lnTo>
                  <a:lnTo>
                    <a:pt x="489" y="247"/>
                  </a:lnTo>
                  <a:lnTo>
                    <a:pt x="477" y="295"/>
                  </a:lnTo>
                  <a:lnTo>
                    <a:pt x="485" y="333"/>
                  </a:lnTo>
                  <a:lnTo>
                    <a:pt x="500" y="333"/>
                  </a:lnTo>
                  <a:lnTo>
                    <a:pt x="528" y="316"/>
                  </a:lnTo>
                  <a:lnTo>
                    <a:pt x="533" y="279"/>
                  </a:lnTo>
                  <a:lnTo>
                    <a:pt x="537" y="316"/>
                  </a:lnTo>
                  <a:lnTo>
                    <a:pt x="507" y="356"/>
                  </a:lnTo>
                  <a:lnTo>
                    <a:pt x="467" y="356"/>
                  </a:lnTo>
                  <a:lnTo>
                    <a:pt x="434" y="333"/>
                  </a:lnTo>
                  <a:lnTo>
                    <a:pt x="238" y="194"/>
                  </a:lnTo>
                  <a:lnTo>
                    <a:pt x="101" y="108"/>
                  </a:lnTo>
                  <a:lnTo>
                    <a:pt x="25" y="75"/>
                  </a:lnTo>
                  <a:lnTo>
                    <a:pt x="0" y="69"/>
                  </a:lnTo>
                  <a:lnTo>
                    <a:pt x="16" y="52"/>
                  </a:lnTo>
                  <a:lnTo>
                    <a:pt x="88" y="78"/>
                  </a:lnTo>
                  <a:lnTo>
                    <a:pt x="211" y="154"/>
                  </a:lnTo>
                  <a:lnTo>
                    <a:pt x="346" y="247"/>
                  </a:lnTo>
                  <a:lnTo>
                    <a:pt x="472" y="339"/>
                  </a:lnTo>
                  <a:lnTo>
                    <a:pt x="461" y="295"/>
                  </a:lnTo>
                  <a:lnTo>
                    <a:pt x="468" y="247"/>
                  </a:lnTo>
                  <a:lnTo>
                    <a:pt x="500" y="213"/>
                  </a:lnTo>
                  <a:lnTo>
                    <a:pt x="355" y="125"/>
                  </a:lnTo>
                  <a:lnTo>
                    <a:pt x="216" y="55"/>
                  </a:lnTo>
                  <a:lnTo>
                    <a:pt x="125" y="22"/>
                  </a:lnTo>
                  <a:lnTo>
                    <a:pt x="18" y="6"/>
                  </a:lnTo>
                  <a:lnTo>
                    <a:pt x="23" y="0"/>
                  </a:lnTo>
                  <a:close/>
                </a:path>
              </a:pathLst>
            </a:custGeom>
            <a:solidFill>
              <a:srgbClr val="000000"/>
            </a:solidFill>
            <a:ln w="0">
              <a:solidFill>
                <a:srgbClr val="000000"/>
              </a:solidFill>
              <a:round/>
              <a:headEnd/>
              <a:tailEnd/>
            </a:ln>
          </p:spPr>
          <p:txBody>
            <a:bodyPr/>
            <a:lstStyle/>
            <a:p>
              <a:endParaRPr lang="zh-CN" altLang="en-US"/>
            </a:p>
          </p:txBody>
        </p:sp>
        <p:sp>
          <p:nvSpPr>
            <p:cNvPr id="5165" name="Freeform 45"/>
            <p:cNvSpPr>
              <a:spLocks/>
            </p:cNvSpPr>
            <p:nvPr/>
          </p:nvSpPr>
          <p:spPr bwMode="auto">
            <a:xfrm>
              <a:off x="1134" y="1226"/>
              <a:ext cx="449" cy="670"/>
            </a:xfrm>
            <a:custGeom>
              <a:avLst/>
              <a:gdLst>
                <a:gd name="T0" fmla="*/ 0 w 1348"/>
                <a:gd name="T1" fmla="*/ 0 h 2009"/>
                <a:gd name="T2" fmla="*/ 0 w 1348"/>
                <a:gd name="T3" fmla="*/ 0 h 2009"/>
                <a:gd name="T4" fmla="*/ 0 w 1348"/>
                <a:gd name="T5" fmla="*/ 0 h 2009"/>
                <a:gd name="T6" fmla="*/ 0 w 1348"/>
                <a:gd name="T7" fmla="*/ 0 h 2009"/>
                <a:gd name="T8" fmla="*/ 0 w 1348"/>
                <a:gd name="T9" fmla="*/ 0 h 2009"/>
                <a:gd name="T10" fmla="*/ 0 w 1348"/>
                <a:gd name="T11" fmla="*/ 0 h 2009"/>
                <a:gd name="T12" fmla="*/ 0 w 1348"/>
                <a:gd name="T13" fmla="*/ 0 h 2009"/>
                <a:gd name="T14" fmla="*/ 0 w 1348"/>
                <a:gd name="T15" fmla="*/ 0 h 2009"/>
                <a:gd name="T16" fmla="*/ 0 w 1348"/>
                <a:gd name="T17" fmla="*/ 0 h 2009"/>
                <a:gd name="T18" fmla="*/ 0 w 1348"/>
                <a:gd name="T19" fmla="*/ 0 h 2009"/>
                <a:gd name="T20" fmla="*/ 0 w 1348"/>
                <a:gd name="T21" fmla="*/ 0 h 2009"/>
                <a:gd name="T22" fmla="*/ 0 w 1348"/>
                <a:gd name="T23" fmla="*/ 0 h 2009"/>
                <a:gd name="T24" fmla="*/ 0 w 1348"/>
                <a:gd name="T25" fmla="*/ 0 h 2009"/>
                <a:gd name="T26" fmla="*/ 0 w 1348"/>
                <a:gd name="T27" fmla="*/ 0 h 2009"/>
                <a:gd name="T28" fmla="*/ 0 w 1348"/>
                <a:gd name="T29" fmla="*/ 0 h 2009"/>
                <a:gd name="T30" fmla="*/ 0 w 1348"/>
                <a:gd name="T31" fmla="*/ 0 h 2009"/>
                <a:gd name="T32" fmla="*/ 0 w 1348"/>
                <a:gd name="T33" fmla="*/ 0 h 2009"/>
                <a:gd name="T34" fmla="*/ 0 w 1348"/>
                <a:gd name="T35" fmla="*/ 0 h 2009"/>
                <a:gd name="T36" fmla="*/ 0 w 1348"/>
                <a:gd name="T37" fmla="*/ 0 h 2009"/>
                <a:gd name="T38" fmla="*/ 0 w 1348"/>
                <a:gd name="T39" fmla="*/ 0 h 2009"/>
                <a:gd name="T40" fmla="*/ 0 w 1348"/>
                <a:gd name="T41" fmla="*/ 0 h 2009"/>
                <a:gd name="T42" fmla="*/ 0 w 1348"/>
                <a:gd name="T43" fmla="*/ 0 h 2009"/>
                <a:gd name="T44" fmla="*/ 0 w 1348"/>
                <a:gd name="T45" fmla="*/ 0 h 2009"/>
                <a:gd name="T46" fmla="*/ 0 w 1348"/>
                <a:gd name="T47" fmla="*/ 0 h 2009"/>
                <a:gd name="T48" fmla="*/ 0 w 1348"/>
                <a:gd name="T49" fmla="*/ 0 h 20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48"/>
                <a:gd name="T76" fmla="*/ 0 h 2009"/>
                <a:gd name="T77" fmla="*/ 1348 w 1348"/>
                <a:gd name="T78" fmla="*/ 2009 h 200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48" h="2009">
                  <a:moveTo>
                    <a:pt x="9" y="6"/>
                  </a:moveTo>
                  <a:lnTo>
                    <a:pt x="34" y="88"/>
                  </a:lnTo>
                  <a:lnTo>
                    <a:pt x="43" y="290"/>
                  </a:lnTo>
                  <a:lnTo>
                    <a:pt x="47" y="598"/>
                  </a:lnTo>
                  <a:lnTo>
                    <a:pt x="43" y="1014"/>
                  </a:lnTo>
                  <a:lnTo>
                    <a:pt x="39" y="1344"/>
                  </a:lnTo>
                  <a:lnTo>
                    <a:pt x="29" y="1732"/>
                  </a:lnTo>
                  <a:lnTo>
                    <a:pt x="16" y="1941"/>
                  </a:lnTo>
                  <a:lnTo>
                    <a:pt x="324" y="1974"/>
                  </a:lnTo>
                  <a:lnTo>
                    <a:pt x="511" y="1980"/>
                  </a:lnTo>
                  <a:lnTo>
                    <a:pt x="881" y="1974"/>
                  </a:lnTo>
                  <a:lnTo>
                    <a:pt x="1067" y="1966"/>
                  </a:lnTo>
                  <a:lnTo>
                    <a:pt x="1348" y="1937"/>
                  </a:lnTo>
                  <a:lnTo>
                    <a:pt x="1095" y="1993"/>
                  </a:lnTo>
                  <a:lnTo>
                    <a:pt x="865" y="2002"/>
                  </a:lnTo>
                  <a:lnTo>
                    <a:pt x="557" y="2009"/>
                  </a:lnTo>
                  <a:lnTo>
                    <a:pt x="272" y="1987"/>
                  </a:lnTo>
                  <a:lnTo>
                    <a:pt x="0" y="1957"/>
                  </a:lnTo>
                  <a:lnTo>
                    <a:pt x="16" y="1659"/>
                  </a:lnTo>
                  <a:lnTo>
                    <a:pt x="25" y="1198"/>
                  </a:lnTo>
                  <a:lnTo>
                    <a:pt x="29" y="774"/>
                  </a:lnTo>
                  <a:lnTo>
                    <a:pt x="29" y="392"/>
                  </a:lnTo>
                  <a:lnTo>
                    <a:pt x="16" y="122"/>
                  </a:lnTo>
                  <a:lnTo>
                    <a:pt x="0" y="0"/>
                  </a:lnTo>
                  <a:lnTo>
                    <a:pt x="9" y="6"/>
                  </a:lnTo>
                  <a:close/>
                </a:path>
              </a:pathLst>
            </a:custGeom>
            <a:solidFill>
              <a:srgbClr val="000000"/>
            </a:solidFill>
            <a:ln w="0">
              <a:solidFill>
                <a:srgbClr val="000000"/>
              </a:solidFill>
              <a:round/>
              <a:headEnd/>
              <a:tailEnd/>
            </a:ln>
          </p:spPr>
          <p:txBody>
            <a:bodyPr/>
            <a:lstStyle/>
            <a:p>
              <a:endParaRPr lang="zh-CN" altLang="en-US"/>
            </a:p>
          </p:txBody>
        </p:sp>
        <p:sp>
          <p:nvSpPr>
            <p:cNvPr id="5166" name="Freeform 46"/>
            <p:cNvSpPr>
              <a:spLocks/>
            </p:cNvSpPr>
            <p:nvPr/>
          </p:nvSpPr>
          <p:spPr bwMode="auto">
            <a:xfrm>
              <a:off x="1562" y="1333"/>
              <a:ext cx="21" cy="540"/>
            </a:xfrm>
            <a:custGeom>
              <a:avLst/>
              <a:gdLst>
                <a:gd name="T0" fmla="*/ 0 w 65"/>
                <a:gd name="T1" fmla="*/ 0 h 1620"/>
                <a:gd name="T2" fmla="*/ 0 w 65"/>
                <a:gd name="T3" fmla="*/ 0 h 1620"/>
                <a:gd name="T4" fmla="*/ 0 w 65"/>
                <a:gd name="T5" fmla="*/ 0 h 1620"/>
                <a:gd name="T6" fmla="*/ 0 w 65"/>
                <a:gd name="T7" fmla="*/ 0 h 1620"/>
                <a:gd name="T8" fmla="*/ 0 w 65"/>
                <a:gd name="T9" fmla="*/ 0 h 1620"/>
                <a:gd name="T10" fmla="*/ 0 w 65"/>
                <a:gd name="T11" fmla="*/ 0 h 1620"/>
                <a:gd name="T12" fmla="*/ 0 w 65"/>
                <a:gd name="T13" fmla="*/ 0 h 1620"/>
                <a:gd name="T14" fmla="*/ 0 w 65"/>
                <a:gd name="T15" fmla="*/ 0 h 1620"/>
                <a:gd name="T16" fmla="*/ 0 w 65"/>
                <a:gd name="T17" fmla="*/ 0 h 1620"/>
                <a:gd name="T18" fmla="*/ 0 w 65"/>
                <a:gd name="T19" fmla="*/ 0 h 1620"/>
                <a:gd name="T20" fmla="*/ 0 w 65"/>
                <a:gd name="T21" fmla="*/ 0 h 16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620"/>
                <a:gd name="T35" fmla="*/ 65 w 65"/>
                <a:gd name="T36" fmla="*/ 1620 h 16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620">
                  <a:moveTo>
                    <a:pt x="18" y="80"/>
                  </a:moveTo>
                  <a:lnTo>
                    <a:pt x="14" y="307"/>
                  </a:lnTo>
                  <a:lnTo>
                    <a:pt x="18" y="769"/>
                  </a:lnTo>
                  <a:lnTo>
                    <a:pt x="38" y="1279"/>
                  </a:lnTo>
                  <a:lnTo>
                    <a:pt x="65" y="1620"/>
                  </a:lnTo>
                  <a:lnTo>
                    <a:pt x="38" y="1395"/>
                  </a:lnTo>
                  <a:lnTo>
                    <a:pt x="14" y="1075"/>
                  </a:lnTo>
                  <a:lnTo>
                    <a:pt x="9" y="680"/>
                  </a:lnTo>
                  <a:lnTo>
                    <a:pt x="0" y="277"/>
                  </a:lnTo>
                  <a:lnTo>
                    <a:pt x="18" y="0"/>
                  </a:lnTo>
                  <a:lnTo>
                    <a:pt x="18" y="80"/>
                  </a:lnTo>
                  <a:close/>
                </a:path>
              </a:pathLst>
            </a:custGeom>
            <a:solidFill>
              <a:srgbClr val="000000"/>
            </a:solidFill>
            <a:ln w="0">
              <a:solidFill>
                <a:srgbClr val="000000"/>
              </a:solidFill>
              <a:round/>
              <a:headEnd/>
              <a:tailEnd/>
            </a:ln>
          </p:spPr>
          <p:txBody>
            <a:bodyPr/>
            <a:lstStyle/>
            <a:p>
              <a:endParaRPr lang="zh-CN" altLang="en-US"/>
            </a:p>
          </p:txBody>
        </p:sp>
      </p:grpSp>
      <p:sp>
        <p:nvSpPr>
          <p:cNvPr id="5125" name="Text Box 47"/>
          <p:cNvSpPr txBox="1">
            <a:spLocks noChangeArrowheads="1"/>
          </p:cNvSpPr>
          <p:nvPr/>
        </p:nvSpPr>
        <p:spPr bwMode="auto">
          <a:xfrm>
            <a:off x="6018213" y="3581400"/>
            <a:ext cx="2363787"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Char char="•"/>
            </a:pPr>
            <a:r>
              <a:rPr lang="en-US" altLang="zh-CN" sz="2000" b="1">
                <a:solidFill>
                  <a:srgbClr val="FF0000"/>
                </a:solidFill>
                <a:latin typeface="Times New Roman" panose="02020603050405020304" pitchFamily="18" charset="0"/>
                <a:ea typeface="宋体" panose="02010600030101010101" pitchFamily="2" charset="-122"/>
              </a:rPr>
              <a:t> </a:t>
            </a:r>
            <a:r>
              <a:rPr lang="zh-CN" altLang="en-US" sz="2000" b="1">
                <a:solidFill>
                  <a:srgbClr val="FF0000"/>
                </a:solidFill>
                <a:latin typeface="Times New Roman" panose="02020603050405020304" pitchFamily="18" charset="0"/>
                <a:ea typeface="宋体" panose="02010600030101010101" pitchFamily="2" charset="-122"/>
              </a:rPr>
              <a:t>实例一：</a:t>
            </a:r>
            <a:endParaRPr lang="en-US" altLang="zh-CN" sz="2000" b="1">
              <a:solidFill>
                <a:srgbClr val="FF0000"/>
              </a:solidFill>
              <a:latin typeface="Times New Roman" panose="02020603050405020304" pitchFamily="18" charset="0"/>
              <a:ea typeface="宋体" panose="02010600030101010101" pitchFamily="2" charset="-122"/>
            </a:endParaRPr>
          </a:p>
          <a:p>
            <a:pPr eaLnBrk="1" hangingPunct="1">
              <a:lnSpc>
                <a:spcPct val="100000"/>
              </a:lnSpc>
              <a:spcBef>
                <a:spcPct val="0"/>
              </a:spcBef>
              <a:buClrTx/>
              <a:buFontTx/>
              <a:buNone/>
            </a:pPr>
            <a:r>
              <a:rPr lang="zh-CN" altLang="en-US" sz="2000" b="1">
                <a:solidFill>
                  <a:srgbClr val="008000"/>
                </a:solidFill>
                <a:latin typeface="Arial" panose="020B0604020202020204" pitchFamily="34" charset="0"/>
                <a:ea typeface="宋体" panose="02010600030101010101" pitchFamily="2" charset="-122"/>
              </a:rPr>
              <a:t>庞大的跨平台图像浏览系统</a:t>
            </a:r>
            <a:endParaRPr lang="zh-CN" altLang="en-US" sz="2000" b="1">
              <a:solidFill>
                <a:srgbClr val="FF0000"/>
              </a:solidFill>
              <a:latin typeface="Times New Roman" panose="02020603050405020304" pitchFamily="18" charset="0"/>
              <a:ea typeface="宋体" panose="02010600030101010101" pitchFamily="2" charset="-122"/>
            </a:endParaRPr>
          </a:p>
          <a:p>
            <a:pPr eaLnBrk="1" hangingPunct="1">
              <a:lnSpc>
                <a:spcPct val="100000"/>
              </a:lnSpc>
              <a:spcBef>
                <a:spcPct val="0"/>
              </a:spcBef>
              <a:buClrTx/>
              <a:buFontTx/>
              <a:buChar char="•"/>
            </a:pPr>
            <a:r>
              <a:rPr lang="zh-CN" altLang="en-US" sz="2000" b="1">
                <a:solidFill>
                  <a:srgbClr val="FF0000"/>
                </a:solidFill>
                <a:latin typeface="Times New Roman" panose="02020603050405020304" pitchFamily="18" charset="0"/>
                <a:ea typeface="宋体" panose="02010600030101010101" pitchFamily="2" charset="-122"/>
              </a:rPr>
              <a:t> 实例二：</a:t>
            </a:r>
            <a:endParaRPr lang="en-US" altLang="zh-CN" sz="2000" b="1">
              <a:solidFill>
                <a:srgbClr val="FF0000"/>
              </a:solidFill>
              <a:latin typeface="Times New Roman" panose="02020603050405020304" pitchFamily="18" charset="0"/>
              <a:ea typeface="宋体" panose="02010600030101010101" pitchFamily="2" charset="-122"/>
            </a:endParaRPr>
          </a:p>
          <a:p>
            <a:pPr eaLnBrk="1" hangingPunct="1">
              <a:lnSpc>
                <a:spcPct val="100000"/>
              </a:lnSpc>
              <a:spcBef>
                <a:spcPct val="0"/>
              </a:spcBef>
              <a:buClrTx/>
              <a:buFontTx/>
              <a:buNone/>
            </a:pPr>
            <a:r>
              <a:rPr lang="zh-CN" altLang="en-US" sz="2000" b="1">
                <a:solidFill>
                  <a:srgbClr val="008000"/>
                </a:solidFill>
                <a:latin typeface="Arial" panose="020B0604020202020204" pitchFamily="34" charset="0"/>
                <a:ea typeface="宋体" panose="02010600030101010101" pitchFamily="2" charset="-122"/>
              </a:rPr>
              <a:t>不够灵活的影院售票系统</a:t>
            </a:r>
          </a:p>
          <a:p>
            <a:pPr eaLnBrk="1" hangingPunct="1">
              <a:lnSpc>
                <a:spcPct val="100000"/>
              </a:lnSpc>
              <a:spcBef>
                <a:spcPct val="0"/>
              </a:spcBef>
              <a:buClrTx/>
              <a:buFontTx/>
              <a:buChar char="•"/>
            </a:pPr>
            <a:r>
              <a:rPr lang="zh-CN" altLang="en-US" sz="2000" b="1">
                <a:solidFill>
                  <a:srgbClr val="FF0000"/>
                </a:solidFill>
                <a:latin typeface="Times New Roman" panose="02020603050405020304" pitchFamily="18" charset="0"/>
                <a:ea typeface="宋体" panose="02010600030101010101" pitchFamily="2" charset="-122"/>
              </a:rPr>
              <a:t> 实例三：</a:t>
            </a:r>
            <a:endParaRPr lang="en-US" altLang="zh-CN" sz="2000" b="1">
              <a:solidFill>
                <a:srgbClr val="FF0000"/>
              </a:solidFill>
              <a:latin typeface="Times New Roman" panose="02020603050405020304" pitchFamily="18" charset="0"/>
              <a:ea typeface="宋体" panose="02010600030101010101" pitchFamily="2" charset="-122"/>
            </a:endParaRPr>
          </a:p>
          <a:p>
            <a:pPr eaLnBrk="1" hangingPunct="1">
              <a:lnSpc>
                <a:spcPct val="100000"/>
              </a:lnSpc>
              <a:spcBef>
                <a:spcPct val="0"/>
              </a:spcBef>
              <a:buClrTx/>
              <a:buFontTx/>
              <a:buNone/>
            </a:pPr>
            <a:r>
              <a:rPr lang="zh-CN" altLang="en-US" sz="2000" b="1">
                <a:solidFill>
                  <a:srgbClr val="008000"/>
                </a:solidFill>
                <a:latin typeface="Arial" panose="020B0604020202020204" pitchFamily="34" charset="0"/>
                <a:ea typeface="宋体" panose="02010600030101010101" pitchFamily="2" charset="-122"/>
              </a:rPr>
              <a:t>重用第三方算法库时面临的问题</a:t>
            </a:r>
          </a:p>
          <a:p>
            <a:pPr eaLnBrk="1" hangingPunct="1">
              <a:lnSpc>
                <a:spcPct val="100000"/>
              </a:lnSpc>
              <a:spcBef>
                <a:spcPct val="0"/>
              </a:spcBef>
              <a:buClrTx/>
              <a:buFontTx/>
              <a:buNone/>
            </a:pPr>
            <a:endParaRPr lang="zh-CN" altLang="en-US" sz="2000" b="1">
              <a:solidFill>
                <a:srgbClr val="FF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41309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6147" name="Rectangle 3"/>
          <p:cNvSpPr>
            <a:spLocks noGrp="1" noChangeArrowheads="1"/>
          </p:cNvSpPr>
          <p:nvPr>
            <p:ph type="body" idx="1"/>
          </p:nvPr>
        </p:nvSpPr>
        <p:spPr>
          <a:xfrm>
            <a:off x="381000" y="1752600"/>
            <a:ext cx="8382000" cy="4419600"/>
          </a:xfrm>
        </p:spPr>
        <p:txBody>
          <a:bodyPr/>
          <a:lstStyle/>
          <a:p>
            <a:pPr eaLnBrk="1" hangingPunct="1"/>
            <a:r>
              <a:rPr kumimoji="1" lang="zh-CN" altLang="en-US" smtClean="0"/>
              <a:t>庞大的跨平台图像浏览系统</a:t>
            </a:r>
            <a:endParaRPr kumimoji="1" lang="en-US" altLang="zh-CN" smtClean="0"/>
          </a:p>
          <a:p>
            <a:pPr lvl="1" eaLnBrk="1" hangingPunct="1"/>
            <a:r>
              <a:rPr lang="zh-CN" altLang="en-US" smtClean="0"/>
              <a:t>实例说明</a:t>
            </a:r>
            <a:endParaRPr lang="en-US" altLang="zh-CN" smtClean="0"/>
          </a:p>
          <a:p>
            <a:pPr lvl="2" eaLnBrk="1" hangingPunct="1">
              <a:buFont typeface="Arial" panose="020B0604020202020204" pitchFamily="34" charset="0"/>
              <a:buChar char="•"/>
            </a:pPr>
            <a:r>
              <a:rPr lang="zh-CN" altLang="en-US" sz="2400" smtClean="0">
                <a:ea typeface="黑体" panose="02010609060101010101" pitchFamily="49" charset="-122"/>
              </a:rPr>
              <a:t>某软件公司要开发一个</a:t>
            </a:r>
            <a:r>
              <a:rPr lang="zh-CN" altLang="en-US" sz="2400" smtClean="0">
                <a:solidFill>
                  <a:srgbClr val="FF3300"/>
                </a:solidFill>
                <a:ea typeface="黑体" panose="02010609060101010101" pitchFamily="49" charset="-122"/>
              </a:rPr>
              <a:t>跨平台图像浏览系统</a:t>
            </a:r>
            <a:r>
              <a:rPr lang="zh-CN" altLang="en-US" sz="2400" smtClean="0">
                <a:ea typeface="黑体" panose="02010609060101010101" pitchFamily="49" charset="-122"/>
              </a:rPr>
              <a:t>，要求该系统能够显示</a:t>
            </a:r>
            <a:r>
              <a:rPr lang="en-US" altLang="zh-CN" sz="2400" smtClean="0">
                <a:ea typeface="黑体" panose="02010609060101010101" pitchFamily="49" charset="-122"/>
              </a:rPr>
              <a:t>BMP</a:t>
            </a:r>
            <a:r>
              <a:rPr lang="zh-CN" altLang="en-US" sz="2400" smtClean="0">
                <a:ea typeface="黑体" panose="02010609060101010101" pitchFamily="49" charset="-122"/>
              </a:rPr>
              <a:t>、</a:t>
            </a:r>
            <a:r>
              <a:rPr lang="en-US" altLang="zh-CN" sz="2400" smtClean="0">
                <a:ea typeface="黑体" panose="02010609060101010101" pitchFamily="49" charset="-122"/>
              </a:rPr>
              <a:t>JPG</a:t>
            </a:r>
            <a:r>
              <a:rPr lang="zh-CN" altLang="en-US" sz="2400" smtClean="0">
                <a:ea typeface="黑体" panose="02010609060101010101" pitchFamily="49" charset="-122"/>
              </a:rPr>
              <a:t>、</a:t>
            </a:r>
            <a:r>
              <a:rPr lang="en-US" altLang="zh-CN" sz="2400" smtClean="0">
                <a:ea typeface="黑体" panose="02010609060101010101" pitchFamily="49" charset="-122"/>
              </a:rPr>
              <a:t>GIF</a:t>
            </a:r>
            <a:r>
              <a:rPr lang="zh-CN" altLang="en-US" sz="2400" smtClean="0">
                <a:ea typeface="黑体" panose="02010609060101010101" pitchFamily="49" charset="-122"/>
              </a:rPr>
              <a:t>、</a:t>
            </a:r>
            <a:r>
              <a:rPr lang="en-US" altLang="zh-CN" sz="2400" smtClean="0">
                <a:ea typeface="黑体" panose="02010609060101010101" pitchFamily="49" charset="-122"/>
              </a:rPr>
              <a:t>PNG</a:t>
            </a:r>
            <a:r>
              <a:rPr lang="zh-CN" altLang="en-US" sz="2400" smtClean="0">
                <a:ea typeface="黑体" panose="02010609060101010101" pitchFamily="49" charset="-122"/>
              </a:rPr>
              <a:t>等</a:t>
            </a:r>
            <a:r>
              <a:rPr lang="zh-CN" altLang="en-US" sz="2400" smtClean="0">
                <a:solidFill>
                  <a:srgbClr val="FF3300"/>
                </a:solidFill>
                <a:ea typeface="黑体" panose="02010609060101010101" pitchFamily="49" charset="-122"/>
              </a:rPr>
              <a:t>多种格式</a:t>
            </a:r>
            <a:r>
              <a:rPr lang="zh-CN" altLang="en-US" sz="2400" smtClean="0">
                <a:ea typeface="黑体" panose="02010609060101010101" pitchFamily="49" charset="-122"/>
              </a:rPr>
              <a:t>的文件，并且能够在</a:t>
            </a:r>
            <a:r>
              <a:rPr lang="en-US" altLang="zh-CN" sz="2400" smtClean="0">
                <a:ea typeface="黑体" panose="02010609060101010101" pitchFamily="49" charset="-122"/>
              </a:rPr>
              <a:t>Windows</a:t>
            </a:r>
            <a:r>
              <a:rPr lang="zh-CN" altLang="en-US" sz="2400" smtClean="0">
                <a:ea typeface="黑体" panose="02010609060101010101" pitchFamily="49" charset="-122"/>
              </a:rPr>
              <a:t>、</a:t>
            </a:r>
            <a:r>
              <a:rPr lang="en-US" altLang="zh-CN" sz="2400" smtClean="0">
                <a:ea typeface="黑体" panose="02010609060101010101" pitchFamily="49" charset="-122"/>
              </a:rPr>
              <a:t>Linux</a:t>
            </a:r>
            <a:r>
              <a:rPr lang="zh-CN" altLang="en-US" sz="2400" smtClean="0">
                <a:ea typeface="黑体" panose="02010609060101010101" pitchFamily="49" charset="-122"/>
              </a:rPr>
              <a:t>、</a:t>
            </a:r>
            <a:r>
              <a:rPr lang="en-US" altLang="zh-CN" sz="2400" smtClean="0">
                <a:ea typeface="黑体" panose="02010609060101010101" pitchFamily="49" charset="-122"/>
              </a:rPr>
              <a:t>Unix</a:t>
            </a:r>
            <a:r>
              <a:rPr lang="zh-CN" altLang="en-US" sz="2400" smtClean="0">
                <a:ea typeface="黑体" panose="02010609060101010101" pitchFamily="49" charset="-122"/>
              </a:rPr>
              <a:t>等</a:t>
            </a:r>
            <a:r>
              <a:rPr lang="zh-CN" altLang="en-US" sz="2400" smtClean="0">
                <a:solidFill>
                  <a:srgbClr val="FF3300"/>
                </a:solidFill>
                <a:ea typeface="黑体" panose="02010609060101010101" pitchFamily="49" charset="-122"/>
              </a:rPr>
              <a:t>多个操作系统</a:t>
            </a:r>
            <a:r>
              <a:rPr lang="zh-CN" altLang="en-US" sz="2400" smtClean="0">
                <a:ea typeface="黑体" panose="02010609060101010101" pitchFamily="49" charset="-122"/>
              </a:rPr>
              <a:t>上运行。系统首先将各种格式的文件解析为像素矩阵</a:t>
            </a:r>
            <a:r>
              <a:rPr lang="en-US" altLang="zh-CN" sz="2400" smtClean="0">
                <a:ea typeface="黑体" panose="02010609060101010101" pitchFamily="49" charset="-122"/>
              </a:rPr>
              <a:t>(Matrix)</a:t>
            </a:r>
            <a:r>
              <a:rPr lang="zh-CN" altLang="en-US" sz="2400" smtClean="0">
                <a:ea typeface="黑体" panose="02010609060101010101" pitchFamily="49" charset="-122"/>
              </a:rPr>
              <a:t>，然后将像素矩阵显示在屏幕上，在不同的操作系统中可以调用不同的绘制函数来绘制像素矩阵。</a:t>
            </a:r>
            <a:endParaRPr kumimoji="1" lang="zh-CN" altLang="en-US" sz="2400" smtClean="0">
              <a:ea typeface="黑体" panose="02010609060101010101" pitchFamily="49" charset="-122"/>
            </a:endParaRPr>
          </a:p>
        </p:txBody>
      </p:sp>
    </p:spTree>
    <p:extLst>
      <p:ext uri="{BB962C8B-B14F-4D97-AF65-F5344CB8AC3E}">
        <p14:creationId xmlns:p14="http://schemas.microsoft.com/office/powerpoint/2010/main" val="3563810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7171" name="Rectangle 3"/>
          <p:cNvSpPr>
            <a:spLocks noGrp="1" noChangeArrowheads="1"/>
          </p:cNvSpPr>
          <p:nvPr>
            <p:ph type="body" idx="1"/>
          </p:nvPr>
        </p:nvSpPr>
        <p:spPr>
          <a:xfrm>
            <a:off x="381000" y="1752600"/>
            <a:ext cx="8382000" cy="4419600"/>
          </a:xfrm>
        </p:spPr>
        <p:txBody>
          <a:bodyPr/>
          <a:lstStyle/>
          <a:p>
            <a:pPr eaLnBrk="1" hangingPunct="1"/>
            <a:r>
              <a:rPr kumimoji="1" lang="zh-CN" altLang="en-US" smtClean="0"/>
              <a:t>庞大的跨平台图像浏览系统</a:t>
            </a:r>
            <a:endParaRPr kumimoji="1" lang="en-US" altLang="zh-CN" smtClean="0"/>
          </a:p>
          <a:p>
            <a:pPr lvl="1" eaLnBrk="1" hangingPunct="1"/>
            <a:r>
              <a:rPr kumimoji="1" lang="zh-CN" altLang="en-US" smtClean="0"/>
              <a:t>初始设计方案</a:t>
            </a:r>
          </a:p>
        </p:txBody>
      </p:sp>
      <p:pic>
        <p:nvPicPr>
          <p:cNvPr id="71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2514600"/>
            <a:ext cx="9126537"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8680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8195" name="Rectangle 3"/>
          <p:cNvSpPr>
            <a:spLocks noGrp="1" noChangeArrowheads="1"/>
          </p:cNvSpPr>
          <p:nvPr>
            <p:ph type="body" idx="1"/>
          </p:nvPr>
        </p:nvSpPr>
        <p:spPr>
          <a:xfrm>
            <a:off x="381000" y="1752600"/>
            <a:ext cx="8382000" cy="4419600"/>
          </a:xfrm>
        </p:spPr>
        <p:txBody>
          <a:bodyPr/>
          <a:lstStyle/>
          <a:p>
            <a:pPr eaLnBrk="1" hangingPunct="1"/>
            <a:r>
              <a:rPr kumimoji="1" lang="zh-CN" altLang="en-US" smtClean="0"/>
              <a:t>庞大的跨平台图像浏览系统</a:t>
            </a:r>
            <a:endParaRPr kumimoji="1" lang="en-US" altLang="zh-CN" smtClean="0"/>
          </a:p>
          <a:p>
            <a:pPr lvl="1" eaLnBrk="1" hangingPunct="1"/>
            <a:r>
              <a:rPr kumimoji="1" lang="zh-CN" altLang="en-US" smtClean="0"/>
              <a:t>问题</a:t>
            </a:r>
            <a:endParaRPr kumimoji="1" lang="en-US" altLang="zh-CN" smtClean="0"/>
          </a:p>
          <a:p>
            <a:pPr lvl="2" eaLnBrk="1" hangingPunct="1">
              <a:buFont typeface="Arial" panose="020B0604020202020204" pitchFamily="34" charset="0"/>
              <a:buChar char="•"/>
            </a:pPr>
            <a:r>
              <a:rPr kumimoji="1" lang="en-US" altLang="zh-CN" sz="2400" smtClean="0">
                <a:ea typeface="黑体" panose="02010609060101010101" pitchFamily="49" charset="-122"/>
              </a:rPr>
              <a:t>(1) </a:t>
            </a:r>
            <a:r>
              <a:rPr lang="zh-CN" altLang="en-US" sz="2400" smtClean="0">
                <a:ea typeface="黑体" panose="02010609060101010101" pitchFamily="49" charset="-122"/>
              </a:rPr>
              <a:t>采用了多层继承结构，导致系统中类的个数急剧增加，</a:t>
            </a:r>
            <a:r>
              <a:rPr lang="zh-CN" altLang="en-US" sz="2400" smtClean="0">
                <a:solidFill>
                  <a:srgbClr val="FF3300"/>
                </a:solidFill>
                <a:ea typeface="黑体" panose="02010609060101010101" pitchFamily="49" charset="-122"/>
              </a:rPr>
              <a:t>具体层的类的个数</a:t>
            </a:r>
            <a:r>
              <a:rPr lang="en-US" sz="2400" smtClean="0">
                <a:solidFill>
                  <a:srgbClr val="FF3300"/>
                </a:solidFill>
                <a:ea typeface="黑体" panose="02010609060101010101" pitchFamily="49" charset="-122"/>
              </a:rPr>
              <a:t> </a:t>
            </a:r>
            <a:r>
              <a:rPr lang="en-US" altLang="zh-CN" sz="2400" smtClean="0">
                <a:solidFill>
                  <a:srgbClr val="FF3300"/>
                </a:solidFill>
                <a:ea typeface="黑体" panose="02010609060101010101" pitchFamily="49" charset="-122"/>
              </a:rPr>
              <a:t>= </a:t>
            </a:r>
            <a:r>
              <a:rPr lang="zh-CN" altLang="en-US" sz="2400" smtClean="0">
                <a:solidFill>
                  <a:srgbClr val="FF3300"/>
                </a:solidFill>
                <a:ea typeface="黑体" panose="02010609060101010101" pitchFamily="49" charset="-122"/>
              </a:rPr>
              <a:t>所支持的图像文件格式数</a:t>
            </a:r>
            <a:r>
              <a:rPr lang="en-US" altLang="zh-CN" sz="2400" smtClean="0">
                <a:solidFill>
                  <a:srgbClr val="FF3300"/>
                </a:solidFill>
                <a:ea typeface="黑体" panose="02010609060101010101" pitchFamily="49" charset="-122"/>
              </a:rPr>
              <a:t>×</a:t>
            </a:r>
            <a:r>
              <a:rPr lang="zh-CN" altLang="en-US" sz="2400" smtClean="0">
                <a:solidFill>
                  <a:srgbClr val="FF3300"/>
                </a:solidFill>
                <a:ea typeface="黑体" panose="02010609060101010101" pitchFamily="49" charset="-122"/>
              </a:rPr>
              <a:t>所支持的操作系统数</a:t>
            </a:r>
            <a:endParaRPr lang="en-US" altLang="zh-CN" sz="2400" smtClean="0">
              <a:solidFill>
                <a:srgbClr val="FF3300"/>
              </a:solidFill>
              <a:ea typeface="黑体" panose="02010609060101010101" pitchFamily="49" charset="-122"/>
            </a:endParaRPr>
          </a:p>
          <a:p>
            <a:pPr lvl="2" eaLnBrk="1" hangingPunct="1">
              <a:buFont typeface="Arial" panose="020B0604020202020204" pitchFamily="34" charset="0"/>
              <a:buChar char="•"/>
            </a:pPr>
            <a:r>
              <a:rPr lang="en-US" altLang="zh-CN" sz="2400" smtClean="0">
                <a:ea typeface="黑体" panose="02010609060101010101" pitchFamily="49" charset="-122"/>
              </a:rPr>
              <a:t>(2) </a:t>
            </a:r>
            <a:r>
              <a:rPr lang="zh-CN" altLang="en-US" sz="2400" smtClean="0">
                <a:ea typeface="黑体" panose="02010609060101010101" pitchFamily="49" charset="-122"/>
              </a:rPr>
              <a:t>系统扩展麻烦，无论是增加新的图像文件格式还是增加新的操作系统，都需要增加大量的具体类，这将</a:t>
            </a:r>
            <a:r>
              <a:rPr lang="zh-CN" altLang="en-US" sz="2400" smtClean="0">
                <a:solidFill>
                  <a:srgbClr val="FF3300"/>
                </a:solidFill>
                <a:ea typeface="黑体" panose="02010609060101010101" pitchFamily="49" charset="-122"/>
              </a:rPr>
              <a:t>导致系统变得非常庞大，增加运行和维护开销</a:t>
            </a:r>
            <a:endParaRPr lang="zh-CN" altLang="en-US" sz="2400" smtClean="0">
              <a:ea typeface="黑体" panose="02010609060101010101" pitchFamily="49" charset="-122"/>
            </a:endParaRPr>
          </a:p>
          <a:p>
            <a:pPr lvl="2" eaLnBrk="1" hangingPunct="1">
              <a:buFont typeface="Wingdings" panose="05000000000000000000" pitchFamily="2" charset="2"/>
              <a:buChar char="Ø"/>
            </a:pPr>
            <a:endParaRPr kumimoji="1" lang="zh-CN" altLang="en-US" sz="2400" smtClean="0">
              <a:ea typeface="黑体" panose="02010609060101010101" pitchFamily="49" charset="-122"/>
            </a:endParaRPr>
          </a:p>
        </p:txBody>
      </p:sp>
      <p:pic>
        <p:nvPicPr>
          <p:cNvPr id="11" name="图片 10" descr="2011420168609.jpg"/>
          <p:cNvPicPr>
            <a:picLocks noChangeAspect="1"/>
          </p:cNvPicPr>
          <p:nvPr/>
        </p:nvPicPr>
        <p:blipFill>
          <a:blip r:embed="rId2">
            <a:extLst>
              <a:ext uri="{28A0092B-C50C-407E-A947-70E740481C1C}">
                <a14:useLocalDpi xmlns:a14="http://schemas.microsoft.com/office/drawing/2010/main" val="0"/>
              </a:ext>
            </a:extLst>
          </a:blip>
          <a:srcRect l="18616" r="23232"/>
          <a:stretch>
            <a:fillRect/>
          </a:stretch>
        </p:blipFill>
        <p:spPr bwMode="auto">
          <a:xfrm>
            <a:off x="2524125" y="1905000"/>
            <a:ext cx="36480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938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6147" name="Rectangle 3"/>
          <p:cNvSpPr>
            <a:spLocks noGrp="1" noChangeArrowheads="1"/>
          </p:cNvSpPr>
          <p:nvPr>
            <p:ph type="body" idx="1"/>
          </p:nvPr>
        </p:nvSpPr>
        <p:spPr>
          <a:xfrm>
            <a:off x="381000" y="1752600"/>
            <a:ext cx="8382000" cy="4419600"/>
          </a:xfrm>
        </p:spPr>
        <p:txBody>
          <a:bodyPr/>
          <a:lstStyle/>
          <a:p>
            <a:pPr eaLnBrk="1" hangingPunct="1">
              <a:defRPr/>
            </a:pPr>
            <a:r>
              <a:rPr kumimoji="1" lang="zh-CN" altLang="en-US" dirty="0" smtClean="0"/>
              <a:t>不够灵活的影院售票系统</a:t>
            </a:r>
            <a:endParaRPr kumimoji="1" lang="en-US" altLang="zh-CN" dirty="0" smtClean="0"/>
          </a:p>
          <a:p>
            <a:pPr lvl="1" eaLnBrk="1" hangingPunct="1">
              <a:defRPr/>
            </a:pPr>
            <a:r>
              <a:rPr lang="zh-CN" altLang="en-US" dirty="0" smtClean="0"/>
              <a:t>实例说明</a:t>
            </a:r>
            <a:endParaRPr lang="en-US" altLang="zh-CN" dirty="0" smtClean="0"/>
          </a:p>
          <a:p>
            <a:pPr lvl="2" eaLnBrk="1" hangingPunct="1">
              <a:buFont typeface="Arial" pitchFamily="34" charset="0"/>
              <a:buChar char="•"/>
              <a:defRPr/>
            </a:pPr>
            <a:r>
              <a:rPr lang="zh-CN" altLang="en-US" dirty="0" smtClean="0"/>
              <a:t>某软件公司为某电影院开发了一套影院售票系统，在该系统中需要</a:t>
            </a:r>
            <a:r>
              <a:rPr lang="zh-CN" altLang="en-US" dirty="0" smtClean="0">
                <a:solidFill>
                  <a:srgbClr val="FF3300"/>
                </a:solidFill>
              </a:rPr>
              <a:t>为不同类型的用户提供不同的电影票打折方式</a:t>
            </a:r>
            <a:r>
              <a:rPr lang="zh-CN" altLang="en-US" dirty="0" smtClean="0"/>
              <a:t>，具体打折方案如下：</a:t>
            </a:r>
          </a:p>
          <a:p>
            <a:pPr lvl="3" eaLnBrk="1" hangingPunct="1">
              <a:buFont typeface="Arial" pitchFamily="34" charset="0"/>
              <a:buChar char="•"/>
              <a:defRPr/>
            </a:pPr>
            <a:r>
              <a:rPr lang="en-US" altLang="zh-CN" dirty="0" smtClean="0">
                <a:solidFill>
                  <a:srgbClr val="333333"/>
                </a:solidFill>
                <a:latin typeface="+mn-lt"/>
                <a:ea typeface="黑体" pitchFamily="2" charset="-122"/>
              </a:rPr>
              <a:t>(1) </a:t>
            </a:r>
            <a:r>
              <a:rPr lang="zh-CN" altLang="en-US" dirty="0" smtClean="0">
                <a:solidFill>
                  <a:srgbClr val="333333"/>
                </a:solidFill>
                <a:latin typeface="+mn-lt"/>
                <a:ea typeface="黑体" pitchFamily="2" charset="-122"/>
              </a:rPr>
              <a:t>学生凭学生证可享受票价</a:t>
            </a:r>
            <a:r>
              <a:rPr lang="en-US" altLang="zh-CN" dirty="0" smtClean="0">
                <a:solidFill>
                  <a:srgbClr val="333333"/>
                </a:solidFill>
                <a:latin typeface="+mn-lt"/>
                <a:ea typeface="黑体" pitchFamily="2" charset="-122"/>
              </a:rPr>
              <a:t>8</a:t>
            </a:r>
            <a:r>
              <a:rPr lang="zh-CN" altLang="en-US" dirty="0" smtClean="0">
                <a:solidFill>
                  <a:srgbClr val="333333"/>
                </a:solidFill>
                <a:latin typeface="+mn-lt"/>
                <a:ea typeface="黑体" pitchFamily="2" charset="-122"/>
              </a:rPr>
              <a:t>折优惠；</a:t>
            </a:r>
          </a:p>
          <a:p>
            <a:pPr lvl="3" eaLnBrk="1" hangingPunct="1">
              <a:buFont typeface="Arial" pitchFamily="34" charset="0"/>
              <a:buChar char="•"/>
              <a:defRPr/>
            </a:pPr>
            <a:r>
              <a:rPr lang="en-US" altLang="zh-CN" dirty="0" smtClean="0">
                <a:solidFill>
                  <a:srgbClr val="333333"/>
                </a:solidFill>
                <a:latin typeface="+mn-lt"/>
                <a:ea typeface="黑体" pitchFamily="2" charset="-122"/>
              </a:rPr>
              <a:t>(2) </a:t>
            </a:r>
            <a:r>
              <a:rPr lang="zh-CN" altLang="en-US" dirty="0" smtClean="0">
                <a:solidFill>
                  <a:srgbClr val="333333"/>
                </a:solidFill>
                <a:latin typeface="+mn-lt"/>
                <a:ea typeface="黑体" pitchFamily="2" charset="-122"/>
              </a:rPr>
              <a:t>年龄在</a:t>
            </a:r>
            <a:r>
              <a:rPr lang="en-US" altLang="zh-CN" dirty="0" smtClean="0">
                <a:solidFill>
                  <a:srgbClr val="333333"/>
                </a:solidFill>
                <a:latin typeface="+mn-lt"/>
                <a:ea typeface="黑体" pitchFamily="2" charset="-122"/>
              </a:rPr>
              <a:t>10</a:t>
            </a:r>
            <a:r>
              <a:rPr lang="zh-CN" altLang="en-US" dirty="0" smtClean="0">
                <a:solidFill>
                  <a:srgbClr val="333333"/>
                </a:solidFill>
                <a:latin typeface="+mn-lt"/>
                <a:ea typeface="黑体" pitchFamily="2" charset="-122"/>
              </a:rPr>
              <a:t>周岁及以下的儿童可享受每张票减免</a:t>
            </a:r>
            <a:r>
              <a:rPr lang="en-US" altLang="zh-CN" dirty="0" smtClean="0">
                <a:solidFill>
                  <a:srgbClr val="333333"/>
                </a:solidFill>
                <a:latin typeface="+mn-lt"/>
                <a:ea typeface="黑体" pitchFamily="2" charset="-122"/>
              </a:rPr>
              <a:t>10</a:t>
            </a:r>
            <a:r>
              <a:rPr lang="zh-CN" altLang="en-US" dirty="0" smtClean="0">
                <a:solidFill>
                  <a:srgbClr val="333333"/>
                </a:solidFill>
                <a:latin typeface="+mn-lt"/>
                <a:ea typeface="黑体" pitchFamily="2" charset="-122"/>
              </a:rPr>
              <a:t>元的优惠（原始票价需大于等于</a:t>
            </a:r>
            <a:r>
              <a:rPr lang="en-US" altLang="zh-CN" dirty="0" smtClean="0">
                <a:solidFill>
                  <a:srgbClr val="333333"/>
                </a:solidFill>
                <a:latin typeface="+mn-lt"/>
                <a:ea typeface="黑体" pitchFamily="2" charset="-122"/>
              </a:rPr>
              <a:t>20</a:t>
            </a:r>
            <a:r>
              <a:rPr lang="zh-CN" altLang="en-US" dirty="0" smtClean="0">
                <a:solidFill>
                  <a:srgbClr val="333333"/>
                </a:solidFill>
                <a:latin typeface="+mn-lt"/>
                <a:ea typeface="黑体" pitchFamily="2" charset="-122"/>
              </a:rPr>
              <a:t>元）；</a:t>
            </a:r>
          </a:p>
          <a:p>
            <a:pPr lvl="3" eaLnBrk="1" hangingPunct="1">
              <a:buFont typeface="Arial" pitchFamily="34" charset="0"/>
              <a:buChar char="•"/>
              <a:defRPr/>
            </a:pPr>
            <a:r>
              <a:rPr lang="en-US" altLang="zh-CN" dirty="0" smtClean="0">
                <a:solidFill>
                  <a:srgbClr val="333333"/>
                </a:solidFill>
                <a:latin typeface="+mn-lt"/>
                <a:ea typeface="黑体" pitchFamily="2" charset="-122"/>
              </a:rPr>
              <a:t>(3) </a:t>
            </a:r>
            <a:r>
              <a:rPr lang="zh-CN" altLang="en-US" dirty="0" smtClean="0">
                <a:solidFill>
                  <a:srgbClr val="333333"/>
                </a:solidFill>
                <a:latin typeface="+mn-lt"/>
                <a:ea typeface="黑体" pitchFamily="2" charset="-122"/>
              </a:rPr>
              <a:t>影院</a:t>
            </a:r>
            <a:r>
              <a:rPr lang="en-US" altLang="zh-CN" dirty="0" smtClean="0">
                <a:solidFill>
                  <a:srgbClr val="333333"/>
                </a:solidFill>
                <a:latin typeface="+mn-lt"/>
                <a:ea typeface="黑体" pitchFamily="2" charset="-122"/>
              </a:rPr>
              <a:t>VIP</a:t>
            </a:r>
            <a:r>
              <a:rPr lang="zh-CN" altLang="en-US" dirty="0" smtClean="0">
                <a:solidFill>
                  <a:srgbClr val="333333"/>
                </a:solidFill>
                <a:latin typeface="+mn-lt"/>
                <a:ea typeface="黑体" pitchFamily="2" charset="-122"/>
              </a:rPr>
              <a:t>用户除享受票价半价优惠外还可进行积分，积分累计到一定额度可换取电影院赠送的奖品。</a:t>
            </a:r>
          </a:p>
          <a:p>
            <a:pPr lvl="2" eaLnBrk="1" hangingPunct="1">
              <a:buFont typeface="Arial" pitchFamily="34" charset="0"/>
              <a:buChar char="•"/>
              <a:defRPr/>
            </a:pPr>
            <a:r>
              <a:rPr lang="zh-CN" altLang="en-US" dirty="0" smtClean="0"/>
              <a:t>该系统在将来可能还要根据需要引入新的打折方式。</a:t>
            </a:r>
            <a:endParaRPr kumimoji="1" lang="zh-CN" altLang="en-US" dirty="0" smtClean="0"/>
          </a:p>
        </p:txBody>
      </p:sp>
    </p:spTree>
    <p:extLst>
      <p:ext uri="{BB962C8B-B14F-4D97-AF65-F5344CB8AC3E}">
        <p14:creationId xmlns:p14="http://schemas.microsoft.com/office/powerpoint/2010/main" val="1395210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10243" name="Rectangle 3"/>
          <p:cNvSpPr>
            <a:spLocks noGrp="1" noChangeArrowheads="1"/>
          </p:cNvSpPr>
          <p:nvPr>
            <p:ph type="body" idx="1"/>
          </p:nvPr>
        </p:nvSpPr>
        <p:spPr>
          <a:xfrm>
            <a:off x="381000" y="1752600"/>
            <a:ext cx="8382000" cy="4419600"/>
          </a:xfrm>
        </p:spPr>
        <p:txBody>
          <a:bodyPr/>
          <a:lstStyle/>
          <a:p>
            <a:pPr eaLnBrk="1" hangingPunct="1"/>
            <a:r>
              <a:rPr kumimoji="1" lang="zh-CN" altLang="en-US" smtClean="0"/>
              <a:t>不够灵活的影院售票系统</a:t>
            </a:r>
          </a:p>
          <a:p>
            <a:pPr lvl="1" eaLnBrk="1" hangingPunct="1"/>
            <a:r>
              <a:rPr lang="zh-CN" altLang="en-US" smtClean="0"/>
              <a:t>初始实现方案</a:t>
            </a:r>
            <a:endParaRPr lang="en-US" altLang="zh-CN" smtClean="0"/>
          </a:p>
        </p:txBody>
      </p:sp>
      <p:graphicFrame>
        <p:nvGraphicFramePr>
          <p:cNvPr id="5" name="表格 4"/>
          <p:cNvGraphicFramePr>
            <a:graphicFrameLocks noGrp="1"/>
          </p:cNvGraphicFramePr>
          <p:nvPr/>
        </p:nvGraphicFramePr>
        <p:xfrm>
          <a:off x="228600" y="304800"/>
          <a:ext cx="8686800" cy="6309360"/>
        </p:xfrm>
        <a:graphic>
          <a:graphicData uri="http://schemas.openxmlformats.org/drawingml/2006/table">
            <a:tbl>
              <a:tblPr/>
              <a:tblGrid>
                <a:gridCol w="8686800"/>
              </a:tblGrid>
              <a:tr h="6308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public class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MovieTicket</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private double price;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//compute the price</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public double calculate(String type) {</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//student ticket</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if(</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type.equalsIgnoreCase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("student")) {</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return </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this.price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 0.8;</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//children ticket</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else if(</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type.equalsIgnoreCase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("children") &amp;&amp; </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this.price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&gt;= 20 ) {</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return </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this.price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- 10;</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//VIP ticket</a:t>
                      </a:r>
                      <a:endParaRPr kumimoji="0" lang="en-US"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else if(</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type.equalsIgnoreCase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vip</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//add points, code is omitted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return </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this.price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 0.5;</a:t>
                      </a:r>
                      <a:endParaRPr kumimoji="0" lang="zh-CN"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else {</a:t>
                      </a:r>
                      <a:endParaRPr kumimoji="0" lang="zh-CN"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return </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this.price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marL="41469" marR="41469"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900711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1960</TotalTime>
  <Words>2377</Words>
  <Application>Microsoft Office PowerPoint</Application>
  <PresentationFormat>全屏显示(4:3)</PresentationFormat>
  <Paragraphs>257</Paragraphs>
  <Slides>37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39" baseType="lpstr">
      <vt:lpstr>默认设计模板</vt:lpstr>
      <vt:lpstr>Visio</vt:lpstr>
      <vt:lpstr>Design Patterns</vt:lpstr>
      <vt:lpstr>大纲</vt:lpstr>
      <vt:lpstr>引言</vt:lpstr>
      <vt:lpstr>引言</vt:lpstr>
      <vt:lpstr>引言</vt:lpstr>
      <vt:lpstr>引言</vt:lpstr>
      <vt:lpstr>引言</vt:lpstr>
      <vt:lpstr>引言</vt:lpstr>
      <vt:lpstr>引言</vt:lpstr>
      <vt:lpstr>引言</vt:lpstr>
      <vt:lpstr>引言</vt:lpstr>
      <vt:lpstr>引言</vt:lpstr>
      <vt:lpstr>引言</vt:lpstr>
      <vt:lpstr>引言</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设计模式的定义与分类 </vt:lpstr>
      <vt:lpstr>设计模式的定义与分类 </vt:lpstr>
      <vt:lpstr>设计模式的定义与分类</vt:lpstr>
      <vt:lpstr>设计模式的定义与分类</vt:lpstr>
      <vt:lpstr>设计模式的定义与分类</vt:lpstr>
      <vt:lpstr>GoF设计模式简介 </vt:lpstr>
      <vt:lpstr>GoF设计模式简介 </vt:lpstr>
      <vt:lpstr>GoF设计模式简介 </vt:lpstr>
      <vt:lpstr>GoF设计模式简介 </vt:lpstr>
      <vt:lpstr>设计模式的优点 </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ywd</cp:lastModifiedBy>
  <cp:revision>752</cp:revision>
  <cp:lastPrinted>1601-01-01T00:00:00Z</cp:lastPrinted>
  <dcterms:created xsi:type="dcterms:W3CDTF">1601-01-01T00:00:00Z</dcterms:created>
  <dcterms:modified xsi:type="dcterms:W3CDTF">2019-09-08T06:46:43Z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