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2" r:id="rId3"/>
    <p:sldId id="317" r:id="rId4"/>
    <p:sldId id="318" r:id="rId5"/>
    <p:sldId id="319"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21" r:id="rId31"/>
    <p:sldId id="320"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38451;&#29579;&#19996;yangwangdong@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简单工厂模式</a:t>
            </a:r>
          </a:p>
        </p:txBody>
      </p:sp>
      <p:sp>
        <p:nvSpPr>
          <p:cNvPr id="5" name="Text Box 5"/>
          <p:cNvSpPr txBox="1">
            <a:spLocks noChangeArrowheads="1"/>
          </p:cNvSpPr>
          <p:nvPr/>
        </p:nvSpPr>
        <p:spPr bwMode="auto">
          <a:xfrm>
            <a:off x="2819400" y="5468938"/>
            <a:ext cx="32004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smtClean="0">
                <a:solidFill>
                  <a:schemeClr val="hlink"/>
                </a:solidFill>
                <a:latin typeface="Arial" panose="020B0604020202020204" pitchFamily="34" charset="0"/>
                <a:ea typeface="宋体" panose="02010600030101010101" pitchFamily="2" charset="-122"/>
                <a:hlinkClick r:id="rId2"/>
              </a:rPr>
              <a:t>阳王东</a:t>
            </a:r>
            <a:r>
              <a:rPr lang="en-US" altLang="zh-CN" sz="1800" b="1" dirty="0" smtClean="0">
                <a:solidFill>
                  <a:schemeClr val="hlink"/>
                </a:solidFill>
                <a:latin typeface="Arial" panose="020B0604020202020204" pitchFamily="34" charset="0"/>
                <a:ea typeface="宋体" panose="02010600030101010101" pitchFamily="2" charset="-122"/>
                <a:hlinkClick r:id="rId2"/>
              </a:rPr>
              <a:t>yangwangdong@163.com</a:t>
            </a:r>
            <a:endParaRPr lang="en-US" altLang="zh-CN" sz="1800" b="1" dirty="0" smtClean="0">
              <a:solidFill>
                <a:schemeClr val="hlink"/>
              </a:solidFill>
              <a:latin typeface="Arial" panose="020B0604020202020204" pitchFamily="34" charset="0"/>
              <a:ea typeface="宋体" panose="02010600030101010101" pitchFamily="2" charset="-122"/>
            </a:endParaRPr>
          </a:p>
          <a:p>
            <a:pPr algn="ctr">
              <a:lnSpc>
                <a:spcPct val="100000"/>
              </a:lnSpc>
              <a:spcBef>
                <a:spcPct val="50000"/>
              </a:spcBef>
              <a:buClrTx/>
              <a:buNone/>
            </a:pPr>
            <a:r>
              <a:rPr lang="zh-CN" altLang="en-US" sz="1800" b="1" dirty="0"/>
              <a:t>网络课程注册码：</a:t>
            </a:r>
            <a:r>
              <a:rPr lang="en-US" altLang="zh-CN" sz="1800" b="1" dirty="0" smtClean="0"/>
              <a:t>sp12345</a:t>
            </a:r>
            <a:endParaRPr lang="zh-CN" altLang="en-US"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09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简单工厂模式的结构</a:t>
            </a:r>
            <a:endParaRPr lang="en-US" altLang="zh-CN" smtClean="0"/>
          </a:p>
          <a:p>
            <a:pPr lvl="1" eaLnBrk="1" hangingPunct="1"/>
            <a:endParaRPr lang="en-US" altLang="zh-CN" smtClean="0"/>
          </a:p>
        </p:txBody>
      </p:sp>
      <p:sp>
        <p:nvSpPr>
          <p:cNvPr id="40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图片 5"/>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9703" b="19050"/>
          <a:stretch/>
        </p:blipFill>
        <p:spPr bwMode="auto">
          <a:xfrm>
            <a:off x="647700" y="2076261"/>
            <a:ext cx="7734300" cy="42976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3433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19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简单工厂模式的结构</a:t>
            </a:r>
            <a:endParaRPr lang="en-US" altLang="zh-CN" smtClean="0"/>
          </a:p>
          <a:p>
            <a:pPr lvl="1" eaLnBrk="1" hangingPunct="1"/>
            <a:r>
              <a:rPr lang="zh-CN" altLang="en-US" smtClean="0"/>
              <a:t>简单工厂模式包含以下</a:t>
            </a:r>
            <a:r>
              <a:rPr lang="en-US" altLang="zh-CN" smtClean="0"/>
              <a:t>3</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Factory</a:t>
            </a:r>
            <a:r>
              <a:rPr lang="zh-CN" altLang="en-US" sz="2400" smtClean="0">
                <a:ea typeface="黑体" panose="02010609060101010101" pitchFamily="49" charset="-122"/>
              </a:rPr>
              <a:t>（工厂角色）</a:t>
            </a:r>
          </a:p>
          <a:p>
            <a:pPr lvl="2" eaLnBrk="1" hangingPunct="1">
              <a:buFont typeface="Tahoma" panose="020B0604030504040204" pitchFamily="34" charset="0"/>
              <a:buChar char="•"/>
            </a:pPr>
            <a:r>
              <a:rPr lang="en-US" altLang="zh-CN" sz="2400" smtClean="0">
                <a:ea typeface="黑体" panose="02010609060101010101" pitchFamily="49" charset="-122"/>
              </a:rPr>
              <a:t>Product</a:t>
            </a:r>
            <a:r>
              <a:rPr lang="zh-CN" altLang="en-US" sz="2400" smtClean="0">
                <a:ea typeface="黑体" panose="02010609060101010101" pitchFamily="49" charset="-122"/>
              </a:rPr>
              <a:t>（抽象产品角色）</a:t>
            </a:r>
          </a:p>
          <a:p>
            <a:pPr lvl="2" eaLnBrk="1" hangingPunct="1">
              <a:buFont typeface="Tahoma" panose="020B0604030504040204" pitchFamily="34" charset="0"/>
              <a:buChar char="•"/>
            </a:pPr>
            <a:r>
              <a:rPr lang="en-US" altLang="zh-CN" sz="2400" smtClean="0">
                <a:ea typeface="黑体" panose="02010609060101010101" pitchFamily="49" charset="-122"/>
              </a:rPr>
              <a:t>ConcreteProduct</a:t>
            </a:r>
            <a:r>
              <a:rPr lang="zh-CN" altLang="en-US" sz="2400" smtClean="0">
                <a:ea typeface="黑体" panose="02010609060101010101" pitchFamily="49" charset="-122"/>
              </a:rPr>
              <a:t>（具体产品角色）</a:t>
            </a:r>
            <a:endParaRPr lang="en-US" altLang="zh-CN" smtClean="0">
              <a:ea typeface="黑体" panose="02010609060101010101" pitchFamily="49" charset="-122"/>
            </a:endParaRPr>
          </a:p>
        </p:txBody>
      </p:sp>
      <p:sp>
        <p:nvSpPr>
          <p:cNvPr id="41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198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811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59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30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简单工厂模式的实现</a:t>
            </a:r>
            <a:endParaRPr lang="en-US" altLang="zh-CN" smtClean="0"/>
          </a:p>
          <a:p>
            <a:pPr lvl="1" eaLnBrk="1" hangingPunct="1"/>
            <a:r>
              <a:rPr lang="zh-CN" altLang="en-US" smtClean="0"/>
              <a:t>典型的</a:t>
            </a:r>
            <a:r>
              <a:rPr lang="zh-CN" altLang="en-US" smtClean="0">
                <a:solidFill>
                  <a:srgbClr val="FF6600"/>
                </a:solidFill>
              </a:rPr>
              <a:t>抽象产品类</a:t>
            </a:r>
            <a:r>
              <a:rPr lang="zh-CN" altLang="en-US" smtClean="0"/>
              <a:t>代码：</a:t>
            </a:r>
            <a:endParaRPr lang="en-US" altLang="zh-CN" smtClean="0"/>
          </a:p>
        </p:txBody>
      </p:sp>
      <p:sp>
        <p:nvSpPr>
          <p:cNvPr id="43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18657526"/>
              </p:ext>
            </p:extLst>
          </p:nvPr>
        </p:nvGraphicFramePr>
        <p:xfrm>
          <a:off x="457200" y="3048000"/>
          <a:ext cx="8229600" cy="2636838"/>
        </p:xfrm>
        <a:graphic>
          <a:graphicData uri="http://schemas.openxmlformats.org/drawingml/2006/table">
            <a:tbl>
              <a:tblPr/>
              <a:tblGrid>
                <a:gridCol w="8229600"/>
              </a:tblGrid>
              <a:tr h="2636838">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Product {</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所有产品类的公共业务方法</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methodSame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公共方法的实现</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声明抽象业务方法</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methodDiff</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75016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40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简单工厂模式的实现</a:t>
            </a:r>
            <a:endParaRPr lang="en-US" altLang="zh-CN" smtClean="0"/>
          </a:p>
          <a:p>
            <a:pPr lvl="1" eaLnBrk="1" hangingPunct="1"/>
            <a:r>
              <a:rPr lang="zh-CN" altLang="en-US" smtClean="0"/>
              <a:t>典型的</a:t>
            </a:r>
            <a:r>
              <a:rPr lang="zh-CN" altLang="en-US" smtClean="0">
                <a:solidFill>
                  <a:srgbClr val="FF6600"/>
                </a:solidFill>
              </a:rPr>
              <a:t>具体产品类</a:t>
            </a:r>
            <a:r>
              <a:rPr lang="zh-CN" altLang="en-US" smtClean="0"/>
              <a:t>代码：</a:t>
            </a:r>
            <a:endParaRPr lang="en-US" altLang="zh-CN" smtClean="0"/>
          </a:p>
        </p:txBody>
      </p:sp>
      <p:sp>
        <p:nvSpPr>
          <p:cNvPr id="44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24409585"/>
              </p:ext>
            </p:extLst>
          </p:nvPr>
        </p:nvGraphicFramePr>
        <p:xfrm>
          <a:off x="457200" y="3001963"/>
          <a:ext cx="8229600" cy="1798637"/>
        </p:xfrm>
        <a:graphic>
          <a:graphicData uri="http://schemas.openxmlformats.org/drawingml/2006/table">
            <a:tbl>
              <a:tblPr/>
              <a:tblGrid>
                <a:gridCol w="8229600"/>
              </a:tblGrid>
              <a:tr h="1798637">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ConcreteProduct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Product{</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实现业务方法</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methodDiff</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业务方法的实现</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621206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50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简单工厂模式的实现</a:t>
            </a:r>
            <a:endParaRPr lang="en-US" altLang="zh-CN" smtClean="0"/>
          </a:p>
          <a:p>
            <a:pPr lvl="1" eaLnBrk="1" hangingPunct="1"/>
            <a:r>
              <a:rPr lang="zh-CN" altLang="en-US" smtClean="0"/>
              <a:t>典型的</a:t>
            </a:r>
            <a:r>
              <a:rPr lang="zh-CN" altLang="en-US" smtClean="0">
                <a:solidFill>
                  <a:srgbClr val="FF6600"/>
                </a:solidFill>
              </a:rPr>
              <a:t>工厂类</a:t>
            </a:r>
            <a:r>
              <a:rPr lang="zh-CN" altLang="en-US" smtClean="0"/>
              <a:t>代码：</a:t>
            </a:r>
            <a:endParaRPr lang="en-US" altLang="zh-CN" smtClean="0"/>
          </a:p>
        </p:txBody>
      </p:sp>
      <p:sp>
        <p:nvSpPr>
          <p:cNvPr id="45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657042435"/>
              </p:ext>
            </p:extLst>
          </p:nvPr>
        </p:nvGraphicFramePr>
        <p:xfrm>
          <a:off x="457200" y="1905000"/>
          <a:ext cx="8077200" cy="4267200"/>
        </p:xfrm>
        <a:graphic>
          <a:graphicData uri="http://schemas.openxmlformats.org/drawingml/2006/table">
            <a:tbl>
              <a:tblPr/>
              <a:tblGrid>
                <a:gridCol w="8077200"/>
              </a:tblGrid>
              <a:tr h="4267200">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Factory {</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静态工厂方法</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static 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getProduct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(String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 null;</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if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arg.equalsIgnoreCase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ConcreteProductA</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初始化设置</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else if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arg.equalsIgnoreCase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("B"))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product = new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ConcreteProductB</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初始化设置</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product;</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88923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简单工厂模式的结构与实现</a:t>
            </a:r>
          </a:p>
        </p:txBody>
      </p:sp>
      <p:sp>
        <p:nvSpPr>
          <p:cNvPr id="460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简单工厂模式的实现</a:t>
            </a:r>
            <a:endParaRPr lang="en-US" altLang="zh-CN" smtClean="0"/>
          </a:p>
          <a:p>
            <a:pPr lvl="1" eaLnBrk="1" hangingPunct="1"/>
            <a:r>
              <a:rPr lang="zh-CN" altLang="en-US" smtClean="0"/>
              <a:t>典型的客户端代码：</a:t>
            </a:r>
            <a:endParaRPr lang="en-US" altLang="zh-CN" smtClean="0"/>
          </a:p>
        </p:txBody>
      </p:sp>
      <p:sp>
        <p:nvSpPr>
          <p:cNvPr id="46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93992539"/>
              </p:ext>
            </p:extLst>
          </p:nvPr>
        </p:nvGraphicFramePr>
        <p:xfrm>
          <a:off x="457200" y="3048000"/>
          <a:ext cx="8229600" cy="2194560"/>
        </p:xfrm>
        <a:graphic>
          <a:graphicData uri="http://schemas.openxmlformats.org/drawingml/2006/table">
            <a:tbl>
              <a:tblPr/>
              <a:tblGrid>
                <a:gridCol w="8229600"/>
              </a:tblGrid>
              <a:tr h="219392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Client {</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static void main(String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args</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product =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Factory.getProduct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通过工厂类创建产品对象</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product.methodSame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product.methodDiff</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584469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简单工厂模式的应用实例</a:t>
            </a:r>
          </a:p>
        </p:txBody>
      </p:sp>
      <p:sp>
        <p:nvSpPr>
          <p:cNvPr id="471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47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7109" name="组合 8"/>
          <p:cNvGrpSpPr>
            <a:grpSpLocks/>
          </p:cNvGrpSpPr>
          <p:nvPr/>
        </p:nvGrpSpPr>
        <p:grpSpPr bwMode="auto">
          <a:xfrm>
            <a:off x="2514600" y="2590800"/>
            <a:ext cx="3505200" cy="2657475"/>
            <a:chOff x="1905000" y="2514600"/>
            <a:chExt cx="4343400" cy="3267075"/>
          </a:xfrm>
        </p:grpSpPr>
        <p:pic>
          <p:nvPicPr>
            <p:cNvPr id="47117"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457200" y="2590800"/>
          <a:ext cx="8229600" cy="2819400"/>
        </p:xfrm>
        <a:graphic>
          <a:graphicData uri="http://schemas.openxmlformats.org/drawingml/2006/table">
            <a:tbl>
              <a:tblPr/>
              <a:tblGrid>
                <a:gridCol w="8229600"/>
              </a:tblGrid>
              <a:tr h="2819400">
                <a:tc>
                  <a:txBody>
                    <a:bodyPr/>
                    <a:lstStyle/>
                    <a:p>
                      <a:pPr indent="266700" algn="just">
                        <a:spcAft>
                          <a:spcPts val="0"/>
                        </a:spcAft>
                      </a:pPr>
                      <a:r>
                        <a:rPr lang="zh-CN" altLang="en-US" sz="2000" kern="100" dirty="0" smtClean="0">
                          <a:latin typeface="Times New Roman"/>
                          <a:ea typeface="宋体"/>
                          <a:cs typeface="Times New Roman"/>
                        </a:rPr>
                        <a:t>某软件公司要基于</a:t>
                      </a:r>
                      <a:r>
                        <a:rPr lang="en-US" altLang="zh-CN" sz="2000" kern="100" dirty="0" smtClean="0">
                          <a:latin typeface="Times New Roman"/>
                          <a:ea typeface="宋体"/>
                          <a:cs typeface="Times New Roman"/>
                        </a:rPr>
                        <a:t>Java</a:t>
                      </a:r>
                      <a:r>
                        <a:rPr lang="zh-CN" altLang="en-US" sz="2000" kern="100" dirty="0" smtClean="0">
                          <a:latin typeface="Times New Roman"/>
                          <a:ea typeface="宋体"/>
                          <a:cs typeface="Times New Roman"/>
                        </a:rPr>
                        <a:t>语言开发一套图表库，该图表库可以为应用系统提供多种不同外观的图表，例如柱状图</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HistogramChart</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、饼状图</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PieChart</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、折线图</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LineChart</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等。该软件公司图表库设计人员希望为应用系统开发人员提供一套灵活易用的图表库，通过设置不同的参数即可得到不同类型的图表，而且可以较为方便地对图表库进行扩展，以便能够在将来增加一些新类型的图表。</a:t>
                      </a:r>
                    </a:p>
                    <a:p>
                      <a:pPr indent="266700" algn="just">
                        <a:spcAft>
                          <a:spcPts val="0"/>
                        </a:spcAft>
                      </a:pPr>
                      <a:r>
                        <a:rPr lang="zh-CN" altLang="en-US" sz="2000" kern="100" dirty="0" smtClean="0">
                          <a:latin typeface="Times New Roman"/>
                          <a:ea typeface="宋体"/>
                          <a:cs typeface="Times New Roman"/>
                        </a:rPr>
                        <a:t>现使用简单工厂模式来设计该图表库。</a:t>
                      </a:r>
                      <a:endParaRPr lang="zh-CN" alt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9" name="图片 2"/>
          <p:cNvPicPr>
            <a:picLocks noChangeAspect="1"/>
          </p:cNvPicPr>
          <p:nvPr/>
        </p:nvPicPr>
        <p:blipFill>
          <a:blip r:embed="rId3">
            <a:extLst>
              <a:ext uri="{28A0092B-C50C-407E-A947-70E740481C1C}">
                <a14:useLocalDpi xmlns:a14="http://schemas.microsoft.com/office/drawing/2010/main" val="0"/>
              </a:ext>
            </a:extLst>
          </a:blip>
          <a:srcRect r="47003"/>
          <a:stretch>
            <a:fillRect/>
          </a:stretch>
        </p:blipFill>
        <p:spPr bwMode="auto">
          <a:xfrm>
            <a:off x="7399338" y="4191000"/>
            <a:ext cx="1447800"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94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简单工厂模式的应用实例</a:t>
            </a:r>
          </a:p>
        </p:txBody>
      </p:sp>
      <p:sp>
        <p:nvSpPr>
          <p:cNvPr id="481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48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657600" y="6096000"/>
            <a:ext cx="1887538"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图表库结构图</a:t>
            </a:r>
            <a:endParaRPr lang="zh-CN" altLang="en-US" sz="2200" dirty="0"/>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622425"/>
            <a:ext cx="8181975"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76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简单工厂模式的应用实例</a:t>
            </a:r>
          </a:p>
        </p:txBody>
      </p:sp>
      <p:sp>
        <p:nvSpPr>
          <p:cNvPr id="491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Chart</a:t>
            </a:r>
            <a:r>
              <a:rPr lang="zh-CN" altLang="en-US" sz="2000" smtClean="0"/>
              <a:t>：抽象图表接口，充当抽象产品类</a:t>
            </a:r>
          </a:p>
          <a:p>
            <a:pPr lvl="1" eaLnBrk="1" hangingPunct="1"/>
            <a:r>
              <a:rPr lang="en-US" altLang="zh-CN" sz="2000" smtClean="0"/>
              <a:t>(2) HistogramChart</a:t>
            </a:r>
            <a:r>
              <a:rPr lang="zh-CN" altLang="en-US" sz="2000" smtClean="0"/>
              <a:t>：柱状图类，充当具体产品类</a:t>
            </a:r>
          </a:p>
          <a:p>
            <a:pPr lvl="1" eaLnBrk="1" hangingPunct="1"/>
            <a:r>
              <a:rPr lang="en-US" altLang="zh-CN" sz="2000" smtClean="0"/>
              <a:t>(3) PieChart</a:t>
            </a:r>
            <a:r>
              <a:rPr lang="zh-CN" altLang="en-US" sz="2000" smtClean="0"/>
              <a:t>：饼状图类，充当具体产品类</a:t>
            </a:r>
          </a:p>
          <a:p>
            <a:pPr lvl="1" eaLnBrk="1" hangingPunct="1"/>
            <a:r>
              <a:rPr lang="en-US" altLang="zh-CN" sz="2000" smtClean="0"/>
              <a:t>(4) LineChart</a:t>
            </a:r>
            <a:r>
              <a:rPr lang="zh-CN" altLang="en-US" sz="2000" smtClean="0"/>
              <a:t>：折线图类，充当具体产品类</a:t>
            </a:r>
          </a:p>
          <a:p>
            <a:pPr lvl="1" eaLnBrk="1" hangingPunct="1"/>
            <a:r>
              <a:rPr lang="en-US" altLang="zh-CN" sz="2000" smtClean="0"/>
              <a:t>(5) ChartFactory</a:t>
            </a:r>
            <a:r>
              <a:rPr lang="zh-CN" altLang="en-US" sz="2000" smtClean="0"/>
              <a:t>：图表工厂类，充当工厂类</a:t>
            </a:r>
          </a:p>
          <a:p>
            <a:pPr lvl="1" eaLnBrk="1" hangingPunct="1"/>
            <a:r>
              <a:rPr lang="en-US" altLang="zh-CN" sz="2000" smtClean="0"/>
              <a:t>(6) Client</a:t>
            </a:r>
            <a:r>
              <a:rPr lang="zh-CN" altLang="en-US" sz="2000" smtClean="0"/>
              <a:t>：客户端测试类</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49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49157" name="Group 5"/>
          <p:cNvGrpSpPr>
            <a:grpSpLocks/>
          </p:cNvGrpSpPr>
          <p:nvPr/>
        </p:nvGrpSpPr>
        <p:grpSpPr bwMode="auto">
          <a:xfrm>
            <a:off x="3581400" y="4981575"/>
            <a:ext cx="2160588" cy="809625"/>
            <a:chOff x="2381" y="3283"/>
            <a:chExt cx="1361" cy="510"/>
          </a:xfrm>
        </p:grpSpPr>
        <p:pic>
          <p:nvPicPr>
            <p:cNvPr id="4915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2057400" y="60309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designpatterns.simplefactory</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265767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简单工厂模式的应用实例</a:t>
            </a:r>
          </a:p>
        </p:txBody>
      </p:sp>
      <p:sp>
        <p:nvSpPr>
          <p:cNvPr id="501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引入</a:t>
            </a:r>
            <a:r>
              <a:rPr lang="zh-CN" altLang="en-US" smtClean="0">
                <a:solidFill>
                  <a:srgbClr val="FF3300"/>
                </a:solidFill>
              </a:rPr>
              <a:t>配置文件</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0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0181"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638" y="29718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457200" y="3048000"/>
          <a:ext cx="5257800" cy="1219200"/>
        </p:xfrm>
        <a:graphic>
          <a:graphicData uri="http://schemas.openxmlformats.org/drawingml/2006/table">
            <a:tbl>
              <a:tblPr/>
              <a:tblGrid>
                <a:gridCol w="5257800"/>
              </a:tblGrid>
              <a:tr h="1219200">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&lt;?xml version="1.0"?&gt;</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&lt;config&gt;</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&lt;chartType&gt;histogram&lt;/chartType&gt;</a:t>
                      </a:r>
                      <a:endParaRPr kumimoji="0" lang="zh-CN" altLang="zh-CN" sz="1800" b="1" i="0" u="none" strike="noStrike" cap="none" normalizeH="0" baseline="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&lt;/config&gt;</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21340272"/>
              </p:ext>
            </p:extLst>
          </p:nvPr>
        </p:nvGraphicFramePr>
        <p:xfrm>
          <a:off x="228600" y="563563"/>
          <a:ext cx="8610600" cy="5761037"/>
        </p:xfrm>
        <a:graphic>
          <a:graphicData uri="http://schemas.openxmlformats.org/drawingml/2006/table">
            <a:tbl>
              <a:tblPr/>
              <a:tblGrid>
                <a:gridCol w="8610600"/>
              </a:tblGrid>
              <a:tr h="5761037">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javax.xml.parsers</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org.w3c.dom.*;</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org.xml.sax.SAXException</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import java.io.*;</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XMLUtil</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该方法用于从</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XML</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配置文件中提取图表类型，并返回类型名</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static String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getChartType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try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创建文档对象</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DocumentBuilderFactory</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dFactory</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DocumentBuilderFactory.newInstance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DocumentBuilder</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builder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dFactory.newDocumentBuilder</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Document doc;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doc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builder.parse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(new File("</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src</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designpatterns</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simplefactory</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//config.xml"));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获取包含图表类型的文本结点</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NodeList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nl</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doc.getElementsByTagName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Node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classNode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nl.item</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(0).</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getFirstChild</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String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classNode.getNodeValue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().trim();</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chartType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catch(Exception e)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4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e.printStackTrace</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return null;</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55109" marR="5510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66480916"/>
              </p:ext>
            </p:extLst>
          </p:nvPr>
        </p:nvGraphicFramePr>
        <p:xfrm>
          <a:off x="304800" y="1143000"/>
          <a:ext cx="8534400" cy="1143000"/>
        </p:xfrm>
        <a:graphic>
          <a:graphicData uri="http://schemas.openxmlformats.org/drawingml/2006/table">
            <a:tbl>
              <a:tblPr/>
              <a:tblGrid>
                <a:gridCol w="8534400"/>
              </a:tblGrid>
              <a:tr h="1143000">
                <a:tc>
                  <a:txBody>
                    <a:bodyPr/>
                    <a:lstStyle/>
                    <a:p>
                      <a:pPr algn="just">
                        <a:spcAft>
                          <a:spcPts val="0"/>
                        </a:spcAft>
                      </a:pPr>
                      <a:r>
                        <a:rPr lang="en-US" sz="1800" b="1" kern="0" dirty="0" smtClean="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 =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ChartFactory.getChart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(“histogram”); </a:t>
                      </a:r>
                      <a:r>
                        <a:rPr lang="en-US" altLang="zh-CN"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通过静态工厂方法创建对象</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800" b="1"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091598814"/>
              </p:ext>
            </p:extLst>
          </p:nvPr>
        </p:nvGraphicFramePr>
        <p:xfrm>
          <a:off x="304800" y="3810000"/>
          <a:ext cx="8534400" cy="1425575"/>
        </p:xfrm>
        <a:graphic>
          <a:graphicData uri="http://schemas.openxmlformats.org/drawingml/2006/table">
            <a:tbl>
              <a:tblPr/>
              <a:tblGrid>
                <a:gridCol w="8534400"/>
              </a:tblGrid>
              <a:tr h="1425575">
                <a:tc>
                  <a:txBody>
                    <a:bodyPr/>
                    <a:lstStyle/>
                    <a:p>
                      <a:pPr algn="just">
                        <a:spcAft>
                          <a:spcPts val="0"/>
                        </a:spcAft>
                      </a:pPr>
                      <a:r>
                        <a:rPr lang="en-US" sz="1800" b="1"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chart</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String type =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XMLUtil.getChartType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读取配置文件中的参数</a:t>
                      </a:r>
                      <a:endParaRPr lang="en-US" altLang="zh-CN"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 =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ChartFactory.getChart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(type); </a:t>
                      </a:r>
                      <a:r>
                        <a:rPr lang="en-US" altLang="zh-CN"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创建产品对象</a:t>
                      </a:r>
                      <a:endParaRPr lang="zh-CN"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sz="1800" b="1"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
        <p:nvSpPr>
          <p:cNvPr id="14" name="下箭头 13"/>
          <p:cNvSpPr/>
          <p:nvPr/>
        </p:nvSpPr>
        <p:spPr>
          <a:xfrm>
            <a:off x="3505200" y="2438400"/>
            <a:ext cx="1219200" cy="1241425"/>
          </a:xfrm>
          <a:prstGeom prst="downArrow">
            <a:avLst/>
          </a:prstGeom>
          <a:solidFill>
            <a:srgbClr val="FF33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115048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smtClean="0"/>
              <a:t>大纲</a:t>
            </a:r>
          </a:p>
        </p:txBody>
      </p:sp>
      <p:sp>
        <p:nvSpPr>
          <p:cNvPr id="358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358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358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358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r>
              <a:rPr lang="zh-CN" altLang="en-US" sz="2800" dirty="0"/>
              <a:t>创建型模式</a:t>
            </a:r>
            <a:r>
              <a:rPr lang="zh-CN" altLang="en-US" sz="2800" dirty="0" smtClean="0"/>
              <a:t>概述</a:t>
            </a:r>
            <a:endParaRPr lang="en-US" altLang="zh-CN" sz="2800" dirty="0" smtClean="0"/>
          </a:p>
          <a:p>
            <a:pPr eaLnBrk="1" hangingPunct="1"/>
            <a:r>
              <a:rPr lang="zh-CN" altLang="en-US" sz="2800" dirty="0" smtClean="0"/>
              <a:t>简单</a:t>
            </a:r>
            <a:r>
              <a:rPr lang="zh-CN" altLang="en-US" sz="2800" dirty="0"/>
              <a:t>工厂模式概述</a:t>
            </a:r>
          </a:p>
          <a:p>
            <a:pPr eaLnBrk="1" hangingPunct="1"/>
            <a:r>
              <a:rPr lang="zh-CN" altLang="en-US" sz="2800" dirty="0"/>
              <a:t>简单工厂模式的结构与实现</a:t>
            </a:r>
          </a:p>
          <a:p>
            <a:pPr eaLnBrk="1" hangingPunct="1"/>
            <a:r>
              <a:rPr lang="zh-CN" altLang="en-US" sz="2800" dirty="0"/>
              <a:t>简单工厂模式的应用实例</a:t>
            </a:r>
          </a:p>
          <a:p>
            <a:pPr eaLnBrk="1" hangingPunct="1"/>
            <a:r>
              <a:rPr lang="zh-CN" altLang="en-US" sz="2800" dirty="0"/>
              <a:t>创建对象与使用对象</a:t>
            </a:r>
          </a:p>
          <a:p>
            <a:pPr eaLnBrk="1" hangingPunct="1"/>
            <a:r>
              <a:rPr lang="zh-CN" altLang="en-US" sz="2800" dirty="0"/>
              <a:t>简单工厂模式的简化</a:t>
            </a:r>
          </a:p>
          <a:p>
            <a:pPr eaLnBrk="1" hangingPunct="1"/>
            <a:r>
              <a:rPr lang="zh-CN" altLang="en-US" sz="2800" dirty="0"/>
              <a:t>简单工厂模式的优缺点与适用环境</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838" y="1017588"/>
            <a:ext cx="3332162"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89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1203" name="Rectangle 3"/>
          <p:cNvSpPr>
            <a:spLocks noGrp="1" noChangeArrowheads="1"/>
          </p:cNvSpPr>
          <p:nvPr>
            <p:ph type="body" sz="half" idx="1"/>
          </p:nvPr>
        </p:nvSpPr>
        <p:spPr>
          <a:xfrm>
            <a:off x="381000" y="1752600"/>
            <a:ext cx="8229600" cy="4114800"/>
          </a:xfrm>
        </p:spPr>
        <p:txBody>
          <a:bodyPr/>
          <a:lstStyle/>
          <a:p>
            <a:pPr eaLnBrk="1" hangingPunct="1"/>
            <a:r>
              <a:rPr lang="en-US" altLang="zh-CN" smtClean="0"/>
              <a:t>Java</a:t>
            </a:r>
            <a:r>
              <a:rPr lang="zh-CN" altLang="en-US" smtClean="0"/>
              <a:t>语言创建对象的几种方式</a:t>
            </a:r>
            <a:endParaRPr lang="en-US" altLang="zh-CN" smtClean="0"/>
          </a:p>
          <a:p>
            <a:pPr lvl="1" eaLnBrk="1" hangingPunct="1"/>
            <a:r>
              <a:rPr lang="zh-CN" altLang="en-US" smtClean="0"/>
              <a:t>使用</a:t>
            </a:r>
            <a:r>
              <a:rPr lang="en-US" altLang="zh-CN" smtClean="0">
                <a:solidFill>
                  <a:srgbClr val="FF3300"/>
                </a:solidFill>
              </a:rPr>
              <a:t>new</a:t>
            </a:r>
            <a:r>
              <a:rPr lang="zh-CN" altLang="en-US" smtClean="0">
                <a:solidFill>
                  <a:srgbClr val="FF3300"/>
                </a:solidFill>
              </a:rPr>
              <a:t>关键字</a:t>
            </a:r>
            <a:r>
              <a:rPr lang="zh-CN" altLang="en-US" smtClean="0"/>
              <a:t>直接创建对象</a:t>
            </a:r>
            <a:endParaRPr lang="en-US" altLang="zh-CN" smtClean="0"/>
          </a:p>
          <a:p>
            <a:pPr lvl="1" eaLnBrk="1" hangingPunct="1"/>
            <a:r>
              <a:rPr lang="zh-CN" altLang="en-US" smtClean="0"/>
              <a:t>通过</a:t>
            </a:r>
            <a:r>
              <a:rPr lang="zh-CN" altLang="en-US" smtClean="0">
                <a:solidFill>
                  <a:srgbClr val="FF3300"/>
                </a:solidFill>
              </a:rPr>
              <a:t>反射机制</a:t>
            </a:r>
            <a:r>
              <a:rPr lang="zh-CN" altLang="en-US" smtClean="0"/>
              <a:t>创建对象</a:t>
            </a:r>
            <a:endParaRPr lang="en-US" altLang="zh-CN" smtClean="0"/>
          </a:p>
          <a:p>
            <a:pPr lvl="1" eaLnBrk="1" hangingPunct="1"/>
            <a:r>
              <a:rPr lang="zh-CN" altLang="en-US" smtClean="0"/>
              <a:t>通过</a:t>
            </a:r>
            <a:r>
              <a:rPr lang="zh-CN" altLang="en-US" smtClean="0">
                <a:solidFill>
                  <a:srgbClr val="FF3300"/>
                </a:solidFill>
              </a:rPr>
              <a:t>克隆方法</a:t>
            </a:r>
            <a:r>
              <a:rPr lang="zh-CN" altLang="en-US" smtClean="0"/>
              <a:t>创建对象</a:t>
            </a:r>
            <a:endParaRPr lang="en-US" altLang="zh-CN" smtClean="0"/>
          </a:p>
          <a:p>
            <a:pPr lvl="1" eaLnBrk="1" hangingPunct="1"/>
            <a:r>
              <a:rPr lang="zh-CN" altLang="en-US" smtClean="0"/>
              <a:t>通过</a:t>
            </a:r>
            <a:r>
              <a:rPr lang="zh-CN" altLang="en-US" smtClean="0">
                <a:solidFill>
                  <a:srgbClr val="FF3300"/>
                </a:solidFill>
              </a:rPr>
              <a:t>工厂类</a:t>
            </a:r>
            <a:r>
              <a:rPr lang="zh-CN" altLang="en-US" smtClean="0"/>
              <a:t>创建对象</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1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9881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22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a:t>
            </a:r>
            <a:endParaRPr lang="en-US" altLang="zh-CN" smtClean="0"/>
          </a:p>
          <a:p>
            <a:pPr lvl="1" eaLnBrk="1" hangingPunct="1"/>
            <a:r>
              <a:rPr lang="zh-CN" altLang="en-US" smtClean="0"/>
              <a:t>使用</a:t>
            </a:r>
            <a:r>
              <a:rPr lang="en-US" altLang="zh-CN" smtClean="0"/>
              <a:t>new</a:t>
            </a:r>
            <a:r>
              <a:rPr lang="zh-CN" altLang="en-US" smtClean="0"/>
              <a:t>关键字创建对象</a:t>
            </a:r>
            <a:endParaRPr lang="en-US" altLang="zh-CN"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2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67212987"/>
              </p:ext>
            </p:extLst>
          </p:nvPr>
        </p:nvGraphicFramePr>
        <p:xfrm>
          <a:off x="1066800" y="2468563"/>
          <a:ext cx="6934200" cy="3703637"/>
        </p:xfrm>
        <a:graphic>
          <a:graphicData uri="http://schemas.openxmlformats.org/drawingml/2006/table">
            <a:tbl>
              <a:tblPr/>
              <a:tblGrid>
                <a:gridCol w="6934200"/>
              </a:tblGrid>
              <a:tr h="3703637">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LoginAction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private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UserDAO</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LoginAction</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 new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JDBCUserDAO</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创建对象</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String execute()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其他代码</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udao.findUserById</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使用对象</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其他代码</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tr>
            </a:tbl>
          </a:graphicData>
        </a:graphic>
      </p:graphicFrame>
      <p:sp>
        <p:nvSpPr>
          <p:cNvPr id="6" name="矩形 5"/>
          <p:cNvSpPr/>
          <p:nvPr/>
        </p:nvSpPr>
        <p:spPr>
          <a:xfrm>
            <a:off x="1524000" y="3543300"/>
            <a:ext cx="4876800" cy="4191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6"/>
          <p:cNvSpPr/>
          <p:nvPr/>
        </p:nvSpPr>
        <p:spPr>
          <a:xfrm>
            <a:off x="4419600" y="2133600"/>
            <a:ext cx="3505200" cy="8382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solidFill>
                  <a:srgbClr val="FF3300"/>
                </a:solidFill>
              </a:rPr>
              <a:t>若改为</a:t>
            </a:r>
            <a:r>
              <a:rPr lang="en-US" b="1" dirty="0" err="1">
                <a:solidFill>
                  <a:srgbClr val="FF3300"/>
                </a:solidFill>
              </a:rPr>
              <a:t>HibernateUserDAO</a:t>
            </a:r>
            <a:r>
              <a:rPr lang="zh-CN" altLang="en-US" b="1" dirty="0">
                <a:solidFill>
                  <a:srgbClr val="FF3300"/>
                </a:solidFill>
              </a:rPr>
              <a:t>必须修改源代码，违背开闭原则</a:t>
            </a:r>
          </a:p>
        </p:txBody>
      </p:sp>
      <p:sp>
        <p:nvSpPr>
          <p:cNvPr id="8" name="右箭头 7"/>
          <p:cNvSpPr/>
          <p:nvPr/>
        </p:nvSpPr>
        <p:spPr>
          <a:xfrm rot="7957638">
            <a:off x="5291931" y="3166269"/>
            <a:ext cx="693738" cy="190500"/>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0"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3109721" y="2895600"/>
            <a:ext cx="222408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55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Horizontal)">
                                      <p:cBhvr>
                                        <p:cTn id="13" dur="500"/>
                                        <p:tgtEl>
                                          <p:spTgt spid="7"/>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Horizontal)">
                                      <p:cBhvr>
                                        <p:cTn id="16" dur="500"/>
                                        <p:tgtEl>
                                          <p:spTgt spid="8"/>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Horizontal)">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32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a:t>
            </a:r>
            <a:endParaRPr lang="en-US" altLang="zh-CN" smtClean="0"/>
          </a:p>
          <a:p>
            <a:pPr lvl="1" eaLnBrk="1" hangingPunct="1"/>
            <a:r>
              <a:rPr lang="zh-CN" altLang="en-US" smtClean="0"/>
              <a:t>引入工厂类</a:t>
            </a:r>
            <a:r>
              <a:rPr lang="en-US" altLang="zh-CN" smtClean="0"/>
              <a:t>UserDAOFactory</a:t>
            </a: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3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3" y="2209800"/>
            <a:ext cx="724058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389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42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a:t>
            </a:r>
            <a:endParaRPr lang="en-US" altLang="zh-CN" smtClean="0"/>
          </a:p>
          <a:p>
            <a:pPr lvl="1" eaLnBrk="1" hangingPunct="1"/>
            <a:r>
              <a:rPr lang="zh-CN" altLang="en-US" smtClean="0"/>
              <a:t>引入工厂类</a:t>
            </a:r>
            <a:r>
              <a:rPr lang="en-US" altLang="zh-CN" smtClean="0"/>
              <a:t>UserDAOFactory</a:t>
            </a:r>
          </a:p>
          <a:p>
            <a:pPr lvl="2" eaLnBrk="1" hangingPunct="1">
              <a:buFont typeface="Tahoma" panose="020B0604030504040204" pitchFamily="34" charset="0"/>
              <a:buChar char="•"/>
            </a:pPr>
            <a:r>
              <a:rPr lang="zh-CN" altLang="en-US" smtClean="0">
                <a:ea typeface="黑体" panose="02010609060101010101" pitchFamily="49" charset="-122"/>
              </a:rPr>
              <a:t>如果</a:t>
            </a:r>
            <a:r>
              <a:rPr lang="en-US" altLang="zh-CN" smtClean="0">
                <a:ea typeface="黑体" panose="02010609060101010101" pitchFamily="49" charset="-122"/>
              </a:rPr>
              <a:t>UserDAO</a:t>
            </a:r>
            <a:r>
              <a:rPr lang="zh-CN" altLang="en-US" smtClean="0">
                <a:ea typeface="黑体" panose="02010609060101010101" pitchFamily="49" charset="-122"/>
              </a:rPr>
              <a:t>的某个子类的构造函数发生改变或者需要添加或移除不同的子类，</a:t>
            </a:r>
            <a:r>
              <a:rPr lang="zh-CN" altLang="en-US" smtClean="0">
                <a:solidFill>
                  <a:srgbClr val="0070C0"/>
                </a:solidFill>
                <a:ea typeface="黑体" panose="02010609060101010101" pitchFamily="49" charset="-122"/>
              </a:rPr>
              <a:t>只要维护</a:t>
            </a:r>
            <a:r>
              <a:rPr lang="en-US" altLang="zh-CN" smtClean="0">
                <a:solidFill>
                  <a:srgbClr val="0070C0"/>
                </a:solidFill>
                <a:ea typeface="黑体" panose="02010609060101010101" pitchFamily="49" charset="-122"/>
              </a:rPr>
              <a:t>UserDAOFactory</a:t>
            </a:r>
            <a:r>
              <a:rPr lang="zh-CN" altLang="en-US" smtClean="0">
                <a:solidFill>
                  <a:srgbClr val="0070C0"/>
                </a:solidFill>
                <a:ea typeface="黑体" panose="02010609060101010101" pitchFamily="49" charset="-122"/>
              </a:rPr>
              <a:t>的代码，不会影响到</a:t>
            </a:r>
            <a:r>
              <a:rPr lang="en-US" altLang="zh-CN" smtClean="0">
                <a:solidFill>
                  <a:srgbClr val="0070C0"/>
                </a:solidFill>
                <a:ea typeface="黑体" panose="02010609060101010101" pitchFamily="49" charset="-122"/>
              </a:rPr>
              <a:t>LoginAction</a:t>
            </a:r>
          </a:p>
          <a:p>
            <a:pPr lvl="2" eaLnBrk="1" hangingPunct="1">
              <a:buFont typeface="Tahoma" panose="020B0604030504040204" pitchFamily="34" charset="0"/>
              <a:buChar char="•"/>
            </a:pPr>
            <a:r>
              <a:rPr lang="zh-CN" altLang="en-US" smtClean="0">
                <a:ea typeface="黑体" panose="02010609060101010101" pitchFamily="49" charset="-122"/>
              </a:rPr>
              <a:t>如果</a:t>
            </a:r>
            <a:r>
              <a:rPr lang="en-US" altLang="zh-CN" smtClean="0">
                <a:ea typeface="黑体" panose="02010609060101010101" pitchFamily="49" charset="-122"/>
              </a:rPr>
              <a:t>UserDAO</a:t>
            </a:r>
            <a:r>
              <a:rPr lang="zh-CN" altLang="en-US" smtClean="0">
                <a:ea typeface="黑体" panose="02010609060101010101" pitchFamily="49" charset="-122"/>
              </a:rPr>
              <a:t>的接口发生改变，例如添加、移除方法或改变方法名，</a:t>
            </a:r>
            <a:r>
              <a:rPr lang="zh-CN" altLang="en-US" smtClean="0">
                <a:solidFill>
                  <a:srgbClr val="0070C0"/>
                </a:solidFill>
                <a:ea typeface="黑体" panose="02010609060101010101" pitchFamily="49" charset="-122"/>
              </a:rPr>
              <a:t>只需要修改</a:t>
            </a:r>
            <a:r>
              <a:rPr lang="en-US" altLang="zh-CN" smtClean="0">
                <a:solidFill>
                  <a:srgbClr val="0070C0"/>
                </a:solidFill>
                <a:ea typeface="黑体" panose="02010609060101010101" pitchFamily="49" charset="-122"/>
              </a:rPr>
              <a:t>LoginAction</a:t>
            </a:r>
            <a:r>
              <a:rPr lang="zh-CN" altLang="en-US" smtClean="0">
                <a:solidFill>
                  <a:srgbClr val="0070C0"/>
                </a:solidFill>
                <a:ea typeface="黑体" panose="02010609060101010101" pitchFamily="49" charset="-122"/>
              </a:rPr>
              <a:t>，不会给</a:t>
            </a:r>
            <a:r>
              <a:rPr lang="en-US" altLang="zh-CN" smtClean="0">
                <a:solidFill>
                  <a:srgbClr val="0070C0"/>
                </a:solidFill>
                <a:ea typeface="黑体" panose="02010609060101010101" pitchFamily="49" charset="-122"/>
              </a:rPr>
              <a:t>UserDAOFactory</a:t>
            </a:r>
            <a:r>
              <a:rPr lang="zh-CN" altLang="en-US" smtClean="0">
                <a:solidFill>
                  <a:srgbClr val="0070C0"/>
                </a:solidFill>
                <a:ea typeface="黑体" panose="02010609060101010101" pitchFamily="49" charset="-122"/>
              </a:rPr>
              <a:t>带来任何影响</a:t>
            </a:r>
            <a:endParaRPr lang="en-US" altLang="zh-CN" smtClean="0">
              <a:solidFill>
                <a:srgbClr val="0070C0"/>
              </a:solidFill>
              <a:ea typeface="黑体" panose="02010609060101010101" pitchFamily="49" charset="-122"/>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54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矩形 5"/>
          <p:cNvSpPr/>
          <p:nvPr/>
        </p:nvSpPr>
        <p:spPr>
          <a:xfrm>
            <a:off x="381000" y="5276850"/>
            <a:ext cx="83820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zh-CN" altLang="en-US" sz="2400" dirty="0"/>
              <a:t>两个类</a:t>
            </a:r>
            <a:r>
              <a:rPr lang="en-US" sz="2400" dirty="0"/>
              <a:t>A</a:t>
            </a:r>
            <a:r>
              <a:rPr lang="zh-CN" altLang="en-US" sz="2400" dirty="0"/>
              <a:t>和</a:t>
            </a:r>
            <a:r>
              <a:rPr lang="en-US" sz="2400" dirty="0"/>
              <a:t>B</a:t>
            </a:r>
            <a:r>
              <a:rPr lang="zh-CN" altLang="en-US" sz="2400" dirty="0"/>
              <a:t>之间的关系应该</a:t>
            </a:r>
            <a:r>
              <a:rPr lang="zh-CN" altLang="en-US" sz="2400" dirty="0">
                <a:solidFill>
                  <a:srgbClr val="FF3300"/>
                </a:solidFill>
              </a:rPr>
              <a:t>仅仅是</a:t>
            </a:r>
            <a:r>
              <a:rPr lang="en-US" sz="2400" dirty="0">
                <a:solidFill>
                  <a:srgbClr val="FF3300"/>
                </a:solidFill>
              </a:rPr>
              <a:t>A</a:t>
            </a:r>
            <a:r>
              <a:rPr lang="zh-CN" altLang="en-US" sz="2400" dirty="0">
                <a:solidFill>
                  <a:srgbClr val="FF3300"/>
                </a:solidFill>
              </a:rPr>
              <a:t>创建</a:t>
            </a:r>
            <a:r>
              <a:rPr lang="en-US" sz="2400" dirty="0">
                <a:solidFill>
                  <a:srgbClr val="FF3300"/>
                </a:solidFill>
              </a:rPr>
              <a:t>B</a:t>
            </a:r>
            <a:r>
              <a:rPr lang="zh-CN" altLang="en-US" sz="2400" dirty="0">
                <a:solidFill>
                  <a:srgbClr val="FF3300"/>
                </a:solidFill>
              </a:rPr>
              <a:t>或者是</a:t>
            </a:r>
            <a:r>
              <a:rPr lang="en-US" sz="2400" dirty="0">
                <a:solidFill>
                  <a:srgbClr val="FF3300"/>
                </a:solidFill>
              </a:rPr>
              <a:t>A</a:t>
            </a:r>
            <a:r>
              <a:rPr lang="zh-CN" altLang="en-US" sz="2400" dirty="0">
                <a:solidFill>
                  <a:srgbClr val="FF3300"/>
                </a:solidFill>
              </a:rPr>
              <a:t>使用</a:t>
            </a:r>
            <a:r>
              <a:rPr lang="en-US" sz="2400" dirty="0">
                <a:solidFill>
                  <a:srgbClr val="FF3300"/>
                </a:solidFill>
              </a:rPr>
              <a:t>B</a:t>
            </a:r>
            <a:r>
              <a:rPr lang="zh-CN" altLang="en-US" sz="2400" dirty="0"/>
              <a:t>，</a:t>
            </a:r>
            <a:r>
              <a:rPr lang="zh-CN" altLang="en-US" sz="2400" dirty="0">
                <a:solidFill>
                  <a:srgbClr val="FF3300"/>
                </a:solidFill>
              </a:rPr>
              <a:t>而不能两种关系都有</a:t>
            </a:r>
            <a:r>
              <a:rPr lang="zh-CN" altLang="en-US" sz="2400" dirty="0"/>
              <a:t>。将对象的创建和使用分离，使得系统更加符合单一职责原则，有利于对功能的复用和系统的维护。</a:t>
            </a:r>
          </a:p>
        </p:txBody>
      </p:sp>
    </p:spTree>
    <p:extLst>
      <p:ext uri="{BB962C8B-B14F-4D97-AF65-F5344CB8AC3E}">
        <p14:creationId xmlns:p14="http://schemas.microsoft.com/office/powerpoint/2010/main" val="2542609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52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将对象的创建与使用分离的其他好处</a:t>
            </a:r>
            <a:endParaRPr lang="en-US" altLang="zh-CN" smtClean="0"/>
          </a:p>
          <a:p>
            <a:pPr lvl="1" eaLnBrk="1" hangingPunct="1"/>
            <a:r>
              <a:rPr lang="zh-CN" altLang="en-US" sz="2200" smtClean="0">
                <a:solidFill>
                  <a:srgbClr val="FF3300"/>
                </a:solidFill>
              </a:rPr>
              <a:t>防止用来实例化一个类的数据和代码在多个类中到处都是</a:t>
            </a:r>
            <a:r>
              <a:rPr lang="zh-CN" altLang="en-US" sz="2200" smtClean="0"/>
              <a:t>，可以将有关创建的知识搬移到一个工厂类中，</a:t>
            </a:r>
            <a:r>
              <a:rPr lang="zh-CN" altLang="en-US" sz="2200" smtClean="0">
                <a:solidFill>
                  <a:srgbClr val="FF3300"/>
                </a:solidFill>
              </a:rPr>
              <a:t>解决代码重复、创建蔓延的问题 </a:t>
            </a:r>
            <a:r>
              <a:rPr lang="en-US" altLang="zh-CN" sz="1800" i="1" smtClean="0">
                <a:solidFill>
                  <a:schemeClr val="tx1"/>
                </a:solidFill>
              </a:rPr>
              <a:t>[Move Creation Knowledge to Factory. Joshua Kerievsky, Refactoring to Patterns, 2004]</a:t>
            </a:r>
          </a:p>
          <a:p>
            <a:pPr lvl="1" eaLnBrk="1" hangingPunct="1"/>
            <a:r>
              <a:rPr lang="zh-CN" altLang="en-US" sz="2200" smtClean="0"/>
              <a:t>构造函数的名字都与类名相同，从构造函数和参数列表中大家很难了解不同构造函数所构造的产品的差异 </a:t>
            </a:r>
            <a:r>
              <a:rPr lang="en-US" altLang="zh-CN" sz="2200" smtClean="0">
                <a:sym typeface="Wingdings" panose="05000000000000000000" pitchFamily="2" charset="2"/>
              </a:rPr>
              <a:t> </a:t>
            </a:r>
            <a:r>
              <a:rPr lang="zh-CN" altLang="en-US" sz="2200" smtClean="0"/>
              <a:t>将对象的创建过程封装在工厂类中，可以</a:t>
            </a:r>
            <a:r>
              <a:rPr lang="zh-CN" altLang="en-US" sz="2200" smtClean="0">
                <a:solidFill>
                  <a:srgbClr val="FF3300"/>
                </a:solidFill>
              </a:rPr>
              <a:t>提供一系列名字完全不同的工厂方法，每一个工厂方法对应一个构造函数</a:t>
            </a:r>
            <a:r>
              <a:rPr lang="zh-CN" altLang="en-US" sz="2200" smtClean="0"/>
              <a:t>，客户端可以以一种更加可读、易懂的方式来创建对象</a:t>
            </a:r>
            <a:endParaRPr lang="zh-CN" altLang="en-US" sz="2200" smtClean="0">
              <a:solidFill>
                <a:srgbClr val="FF3300"/>
              </a:solidFill>
            </a:endParaRPr>
          </a:p>
        </p:txBody>
      </p:sp>
      <p:sp>
        <p:nvSpPr>
          <p:cNvPr id="55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105400"/>
            <a:ext cx="887888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916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fltVal val="0"/>
                                          </p:val>
                                        </p:tav>
                                        <p:tav tm="100000">
                                          <p:val>
                                            <p:strVal val="#ppt_w"/>
                                          </p:val>
                                        </p:tav>
                                      </p:tavLst>
                                    </p:anim>
                                    <p:anim calcmode="lin" valueType="num">
                                      <p:cBhvr>
                                        <p:cTn id="8" dur="500" fill="hold"/>
                                        <p:tgtEl>
                                          <p:spTgt spid="624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914400"/>
            <a:ext cx="6324600" cy="685800"/>
          </a:xfrm>
        </p:spPr>
        <p:txBody>
          <a:bodyPr/>
          <a:lstStyle/>
          <a:p>
            <a:pPr eaLnBrk="1" hangingPunct="1"/>
            <a:r>
              <a:rPr lang="zh-CN" altLang="en-US" smtClean="0"/>
              <a:t>创建对象与使用对象</a:t>
            </a:r>
          </a:p>
        </p:txBody>
      </p:sp>
      <p:sp>
        <p:nvSpPr>
          <p:cNvPr id="563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何时不需要工厂？</a:t>
            </a:r>
            <a:endParaRPr lang="en-US" altLang="zh-CN" smtClean="0"/>
          </a:p>
          <a:p>
            <a:pPr lvl="1" eaLnBrk="1" hangingPunct="1"/>
            <a:r>
              <a:rPr lang="zh-CN" altLang="en-US" smtClean="0">
                <a:solidFill>
                  <a:srgbClr val="FF3300"/>
                </a:solidFill>
              </a:rPr>
              <a:t>无须为系统中的每一个类都配备一个工厂类</a:t>
            </a:r>
            <a:endParaRPr lang="en-US" altLang="zh-CN" smtClean="0">
              <a:solidFill>
                <a:srgbClr val="FF3300"/>
              </a:solidFill>
            </a:endParaRPr>
          </a:p>
          <a:p>
            <a:pPr lvl="1" eaLnBrk="1" hangingPunct="1"/>
            <a:r>
              <a:rPr lang="zh-CN" altLang="en-US" smtClean="0"/>
              <a:t>如果一个类很简单，而且</a:t>
            </a:r>
            <a:r>
              <a:rPr lang="zh-CN" altLang="en-US" smtClean="0">
                <a:solidFill>
                  <a:srgbClr val="FF3300"/>
                </a:solidFill>
              </a:rPr>
              <a:t>不存在太多变化</a:t>
            </a:r>
            <a:r>
              <a:rPr lang="zh-CN" altLang="en-US" smtClean="0"/>
              <a:t>，</a:t>
            </a:r>
            <a:r>
              <a:rPr lang="zh-CN" altLang="en-US" smtClean="0">
                <a:solidFill>
                  <a:srgbClr val="FF3300"/>
                </a:solidFill>
              </a:rPr>
              <a:t>其构造过程也很简单</a:t>
            </a:r>
            <a:r>
              <a:rPr lang="zh-CN" altLang="en-US" smtClean="0"/>
              <a:t>，此时就无须为其提供工厂类，直接在使用之前实例化即可</a:t>
            </a:r>
            <a:endParaRPr lang="en-US" altLang="zh-CN" smtClean="0"/>
          </a:p>
          <a:p>
            <a:pPr lvl="1" eaLnBrk="1" hangingPunct="1"/>
            <a:r>
              <a:rPr lang="zh-CN" altLang="en-US" smtClean="0"/>
              <a:t>否则会导致工厂泛滥，增加系统的复杂度</a:t>
            </a:r>
            <a:endParaRPr lang="en-US" altLang="zh-CN" smtClean="0"/>
          </a:p>
          <a:p>
            <a:pPr lvl="1" eaLnBrk="1" hangingPunct="1"/>
            <a:r>
              <a:rPr lang="zh-CN" altLang="en-US" smtClean="0">
                <a:solidFill>
                  <a:srgbClr val="FF3300"/>
                </a:solidFill>
              </a:rPr>
              <a:t>例如：</a:t>
            </a:r>
            <a:r>
              <a:rPr lang="en-US" altLang="zh-CN" smtClean="0">
                <a:solidFill>
                  <a:srgbClr val="FF6600"/>
                </a:solidFill>
              </a:rPr>
              <a:t>java.lang.String</a:t>
            </a:r>
          </a:p>
          <a:p>
            <a:pPr lvl="1" eaLnBrk="1" hangingPunct="1"/>
            <a:endParaRPr lang="zh-CN" altLang="en-US" sz="2000" smtClean="0"/>
          </a:p>
          <a:p>
            <a:pPr lvl="1" eaLnBrk="1" hangingPunct="1"/>
            <a:endParaRPr lang="en-US" altLang="zh-CN" smtClean="0"/>
          </a:p>
        </p:txBody>
      </p:sp>
      <p:sp>
        <p:nvSpPr>
          <p:cNvPr id="56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文本框 4"/>
          <p:cNvSpPr txBox="1"/>
          <p:nvPr/>
        </p:nvSpPr>
        <p:spPr>
          <a:xfrm>
            <a:off x="4724400" y="5387975"/>
            <a:ext cx="3962400"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zh-CN" sz="4000" b="1" dirty="0" err="1">
                <a:solidFill>
                  <a:srgbClr val="FF3300"/>
                </a:solidFill>
              </a:rPr>
              <a:t>StringFactory</a:t>
            </a:r>
            <a:endParaRPr lang="zh-CN" altLang="en-US" sz="4000" b="1" dirty="0">
              <a:solidFill>
                <a:srgbClr val="FF3300"/>
              </a:solidFill>
            </a:endParaRPr>
          </a:p>
        </p:txBody>
      </p:sp>
      <p:sp>
        <p:nvSpPr>
          <p:cNvPr id="6" name="禁止符 5"/>
          <p:cNvSpPr/>
          <p:nvPr/>
        </p:nvSpPr>
        <p:spPr>
          <a:xfrm>
            <a:off x="6172200" y="5029200"/>
            <a:ext cx="1371600" cy="1371600"/>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3300"/>
              </a:solidFill>
            </a:endParaRPr>
          </a:p>
        </p:txBody>
      </p:sp>
    </p:spTree>
    <p:extLst>
      <p:ext uri="{BB962C8B-B14F-4D97-AF65-F5344CB8AC3E}">
        <p14:creationId xmlns:p14="http://schemas.microsoft.com/office/powerpoint/2010/main" val="153076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简单工厂模式的简化</a:t>
            </a:r>
          </a:p>
        </p:txBody>
      </p:sp>
      <p:sp>
        <p:nvSpPr>
          <p:cNvPr id="57347"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smtClean="0"/>
              <a:t>将</a:t>
            </a:r>
            <a:r>
              <a:rPr lang="zh-CN" altLang="en-US" sz="2800" smtClean="0">
                <a:solidFill>
                  <a:srgbClr val="FF3300"/>
                </a:solidFill>
              </a:rPr>
              <a:t>抽象产品类和工厂类合并</a:t>
            </a:r>
            <a:r>
              <a:rPr lang="zh-CN" altLang="en-US" sz="2800" smtClean="0"/>
              <a:t>，将</a:t>
            </a:r>
            <a:r>
              <a:rPr lang="zh-CN" altLang="en-US" sz="2800" smtClean="0">
                <a:solidFill>
                  <a:srgbClr val="FF3300"/>
                </a:solidFill>
              </a:rPr>
              <a:t>静态工厂方法移至抽象产品类</a:t>
            </a:r>
            <a:r>
              <a:rPr lang="zh-CN" altLang="en-US" sz="2800" smtClean="0"/>
              <a:t>中</a:t>
            </a:r>
          </a:p>
          <a:p>
            <a:pPr lvl="1" eaLnBrk="1" hangingPunct="1"/>
            <a:endParaRPr lang="en-US" altLang="zh-CN" smtClean="0"/>
          </a:p>
        </p:txBody>
      </p:sp>
      <p:sp>
        <p:nvSpPr>
          <p:cNvPr id="57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73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895600"/>
            <a:ext cx="6391275"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995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914400"/>
            <a:ext cx="7848600" cy="685800"/>
          </a:xfrm>
        </p:spPr>
        <p:txBody>
          <a:bodyPr/>
          <a:lstStyle/>
          <a:p>
            <a:r>
              <a:rPr lang="zh-CN" altLang="en-US" smtClean="0"/>
              <a:t>简单工厂模式的优缺点与适用环境</a:t>
            </a:r>
          </a:p>
        </p:txBody>
      </p:sp>
      <p:sp>
        <p:nvSpPr>
          <p:cNvPr id="58371"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t>实现了</a:t>
            </a:r>
            <a:r>
              <a:rPr lang="zh-CN" altLang="en-US" smtClean="0">
                <a:solidFill>
                  <a:srgbClr val="FF3300"/>
                </a:solidFill>
              </a:rPr>
              <a:t>对象创建和使用的分离</a:t>
            </a:r>
            <a:endParaRPr lang="en-US" altLang="zh-CN" smtClean="0">
              <a:solidFill>
                <a:srgbClr val="FF3300"/>
              </a:solidFill>
            </a:endParaRPr>
          </a:p>
          <a:p>
            <a:pPr lvl="1" eaLnBrk="1" hangingPunct="1"/>
            <a:r>
              <a:rPr lang="zh-CN" altLang="en-US" smtClean="0"/>
              <a:t>客户端</a:t>
            </a:r>
            <a:r>
              <a:rPr lang="zh-CN" altLang="en-US" smtClean="0">
                <a:solidFill>
                  <a:srgbClr val="FF3300"/>
                </a:solidFill>
              </a:rPr>
              <a:t>无须知道所创建的具体产品类的类名</a:t>
            </a:r>
            <a:r>
              <a:rPr lang="zh-CN" altLang="en-US" smtClean="0"/>
              <a:t>，只需要知道具体产品类所对应的参数即可</a:t>
            </a:r>
            <a:endParaRPr lang="en-US" altLang="zh-CN" smtClean="0"/>
          </a:p>
          <a:p>
            <a:pPr lvl="1" eaLnBrk="1" hangingPunct="1"/>
            <a:r>
              <a:rPr lang="zh-CN" altLang="en-US" smtClean="0"/>
              <a:t>通过引入配置文件，</a:t>
            </a:r>
            <a:r>
              <a:rPr lang="zh-CN" altLang="en-US" smtClean="0">
                <a:solidFill>
                  <a:srgbClr val="FF3300"/>
                </a:solidFill>
              </a:rPr>
              <a:t>可以在不修改任何客户端代码的情况下更换和增加新的具体产品类</a:t>
            </a:r>
            <a:r>
              <a:rPr lang="zh-CN" altLang="en-US" smtClean="0"/>
              <a:t>，在一定程度上提高了系统的灵活性</a:t>
            </a:r>
          </a:p>
        </p:txBody>
      </p:sp>
      <p:sp>
        <p:nvSpPr>
          <p:cNvPr id="583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83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468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914400"/>
            <a:ext cx="7924800" cy="685800"/>
          </a:xfrm>
        </p:spPr>
        <p:txBody>
          <a:bodyPr/>
          <a:lstStyle/>
          <a:p>
            <a:r>
              <a:rPr lang="zh-CN" altLang="en-US" smtClean="0"/>
              <a:t>简单工厂模式的优缺点与适用环境</a:t>
            </a:r>
          </a:p>
        </p:txBody>
      </p:sp>
      <p:sp>
        <p:nvSpPr>
          <p:cNvPr id="59395"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z="2000" smtClean="0">
                <a:solidFill>
                  <a:srgbClr val="FF3300"/>
                </a:solidFill>
              </a:rPr>
              <a:t>工厂类</a:t>
            </a:r>
            <a:r>
              <a:rPr lang="zh-CN" altLang="en-US" sz="2000" smtClean="0"/>
              <a:t>集中了所有产品的创建逻辑，</a:t>
            </a:r>
            <a:r>
              <a:rPr lang="zh-CN" altLang="en-US" sz="2000" smtClean="0">
                <a:solidFill>
                  <a:srgbClr val="FF3300"/>
                </a:solidFill>
              </a:rPr>
              <a:t>职责过重</a:t>
            </a:r>
            <a:r>
              <a:rPr lang="zh-CN" altLang="en-US" sz="2000" smtClean="0"/>
              <a:t>，一旦不能正常工作，整个系统都要受到影响</a:t>
            </a:r>
            <a:endParaRPr lang="en-US" altLang="zh-CN" sz="2000" smtClean="0"/>
          </a:p>
          <a:p>
            <a:pPr lvl="1" eaLnBrk="1" hangingPunct="1"/>
            <a:r>
              <a:rPr lang="zh-CN" altLang="en-US" sz="2000" smtClean="0">
                <a:solidFill>
                  <a:srgbClr val="FF3300"/>
                </a:solidFill>
              </a:rPr>
              <a:t>增加系统中类的个数</a:t>
            </a:r>
            <a:r>
              <a:rPr lang="zh-CN" altLang="en-US" sz="2000" smtClean="0"/>
              <a:t>（引入了新的工厂类），增加了系统的复杂度和理解难度</a:t>
            </a:r>
            <a:endParaRPr lang="en-US" altLang="zh-CN" sz="2000" smtClean="0"/>
          </a:p>
          <a:p>
            <a:pPr lvl="1" eaLnBrk="1" hangingPunct="1"/>
            <a:r>
              <a:rPr lang="zh-CN" altLang="en-US" sz="2000" smtClean="0">
                <a:solidFill>
                  <a:srgbClr val="FF3300"/>
                </a:solidFill>
              </a:rPr>
              <a:t>系统扩展困难</a:t>
            </a:r>
            <a:r>
              <a:rPr lang="zh-CN" altLang="en-US" sz="2000" smtClean="0"/>
              <a:t>，一旦添加新产品不得不修改工厂逻辑</a:t>
            </a:r>
            <a:endParaRPr lang="en-US" altLang="zh-CN" sz="2000" smtClean="0"/>
          </a:p>
          <a:p>
            <a:pPr lvl="1" eaLnBrk="1" hangingPunct="1"/>
            <a:r>
              <a:rPr lang="zh-CN" altLang="en-US" sz="2000" smtClean="0"/>
              <a:t>由于使用了静态工厂方法，造成</a:t>
            </a:r>
            <a:r>
              <a:rPr lang="zh-CN" altLang="en-US" sz="2000" smtClean="0">
                <a:solidFill>
                  <a:srgbClr val="FF3300"/>
                </a:solidFill>
              </a:rPr>
              <a:t>工厂角色无法形成基于继承的等级结构</a:t>
            </a:r>
            <a:r>
              <a:rPr lang="zh-CN" altLang="en-US" sz="2000" smtClean="0"/>
              <a:t>，工厂类不能得到很好地扩展</a:t>
            </a:r>
          </a:p>
        </p:txBody>
      </p:sp>
      <p:sp>
        <p:nvSpPr>
          <p:cNvPr id="593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738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914400"/>
            <a:ext cx="8001000" cy="685800"/>
          </a:xfrm>
        </p:spPr>
        <p:txBody>
          <a:bodyPr/>
          <a:lstStyle/>
          <a:p>
            <a:r>
              <a:rPr lang="zh-CN" altLang="en-US" smtClean="0"/>
              <a:t>简单工厂模式的优缺点与适用环境</a:t>
            </a:r>
          </a:p>
        </p:txBody>
      </p:sp>
      <p:sp>
        <p:nvSpPr>
          <p:cNvPr id="60419"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工厂类</a:t>
            </a:r>
            <a:r>
              <a:rPr lang="zh-CN" altLang="en-US" smtClean="0">
                <a:solidFill>
                  <a:srgbClr val="FF3300"/>
                </a:solidFill>
              </a:rPr>
              <a:t>负责创建的对象比较少</a:t>
            </a:r>
            <a:r>
              <a:rPr lang="zh-CN" altLang="en-US" smtClean="0"/>
              <a:t>，由于创建的对象较少，不会造成工厂方法中的业务逻辑太过复杂</a:t>
            </a:r>
            <a:endParaRPr lang="en-US" altLang="zh-CN" smtClean="0"/>
          </a:p>
          <a:p>
            <a:pPr lvl="1" eaLnBrk="1" hangingPunct="1"/>
            <a:r>
              <a:rPr lang="zh-CN" altLang="en-US" smtClean="0">
                <a:solidFill>
                  <a:srgbClr val="FF3300"/>
                </a:solidFill>
              </a:rPr>
              <a:t>客户端只知道传入工厂类的参数，对于如何创建对象并不关心</a:t>
            </a: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604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259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smtClean="0"/>
              <a:t>创建型模式概述</a:t>
            </a:r>
          </a:p>
        </p:txBody>
      </p:sp>
      <p:sp>
        <p:nvSpPr>
          <p:cNvPr id="6147" name="Rectangle 3"/>
          <p:cNvSpPr>
            <a:spLocks noGrp="1" noChangeArrowheads="1"/>
          </p:cNvSpPr>
          <p:nvPr>
            <p:ph type="body" sz="half" idx="1"/>
          </p:nvPr>
        </p:nvSpPr>
        <p:spPr>
          <a:xfrm>
            <a:off x="381000" y="1752600"/>
            <a:ext cx="8229600" cy="4114800"/>
          </a:xfrm>
        </p:spPr>
        <p:txBody>
          <a:bodyPr/>
          <a:lstStyle/>
          <a:p>
            <a:pPr eaLnBrk="1" hangingPunct="1"/>
            <a:r>
              <a:rPr lang="zh-CN" altLang="en-US" sz="2600" b="1" smtClean="0">
                <a:solidFill>
                  <a:srgbClr val="0070C0"/>
                </a:solidFill>
              </a:rPr>
              <a:t>创建型模式</a:t>
            </a:r>
            <a:r>
              <a:rPr lang="en-US" altLang="zh-CN" sz="2600" b="1" smtClean="0">
                <a:solidFill>
                  <a:srgbClr val="0070C0"/>
                </a:solidFill>
              </a:rPr>
              <a:t>(Creational Pattern)</a:t>
            </a:r>
            <a:r>
              <a:rPr lang="zh-CN" altLang="en-US" sz="2600" smtClean="0">
                <a:solidFill>
                  <a:srgbClr val="FF3300"/>
                </a:solidFill>
              </a:rPr>
              <a:t>关注对象的创建过程</a:t>
            </a:r>
            <a:endParaRPr lang="en-US" altLang="zh-CN" sz="2600" smtClean="0">
              <a:solidFill>
                <a:srgbClr val="FF3300"/>
              </a:solidFill>
            </a:endParaRPr>
          </a:p>
          <a:p>
            <a:pPr eaLnBrk="1" hangingPunct="1"/>
            <a:r>
              <a:rPr lang="zh-CN" altLang="en-US" sz="2600" smtClean="0"/>
              <a:t>创建型模式</a:t>
            </a:r>
            <a:r>
              <a:rPr lang="zh-CN" altLang="en-US" sz="2600" smtClean="0">
                <a:solidFill>
                  <a:srgbClr val="FF3300"/>
                </a:solidFill>
              </a:rPr>
              <a:t>对类的实例化过程进行了抽象</a:t>
            </a:r>
            <a:r>
              <a:rPr lang="zh-CN" altLang="en-US" sz="2600" smtClean="0"/>
              <a:t>，能够</a:t>
            </a:r>
            <a:r>
              <a:rPr lang="zh-CN" altLang="en-US" sz="2600" smtClean="0">
                <a:solidFill>
                  <a:srgbClr val="FF3300"/>
                </a:solidFill>
              </a:rPr>
              <a:t>将软件模块中对象的创建和对象的使用分离</a:t>
            </a:r>
            <a:r>
              <a:rPr lang="zh-CN" altLang="en-US" sz="2600" smtClean="0"/>
              <a:t>，对用户</a:t>
            </a:r>
            <a:r>
              <a:rPr lang="zh-CN" altLang="en-US" sz="2600" smtClean="0">
                <a:solidFill>
                  <a:srgbClr val="FF3300"/>
                </a:solidFill>
              </a:rPr>
              <a:t>隐藏了类的实例的创建细节</a:t>
            </a:r>
            <a:endParaRPr lang="en-US" altLang="zh-CN" sz="2600" smtClean="0">
              <a:solidFill>
                <a:srgbClr val="FF3300"/>
              </a:solidFill>
            </a:endParaRPr>
          </a:p>
          <a:p>
            <a:pPr eaLnBrk="1" hangingPunct="1"/>
            <a:r>
              <a:rPr lang="zh-CN" altLang="en-US" sz="2600" smtClean="0"/>
              <a:t>创建型模式</a:t>
            </a:r>
            <a:r>
              <a:rPr lang="zh-CN" altLang="en-US" sz="2600" smtClean="0">
                <a:solidFill>
                  <a:srgbClr val="FF3300"/>
                </a:solidFill>
              </a:rPr>
              <a:t>描述如何将对象的创建和使用分离</a:t>
            </a:r>
            <a:r>
              <a:rPr lang="zh-CN" altLang="en-US" sz="2600" smtClean="0"/>
              <a:t>，让用户在使用对象时无须关心对象的创建细节，从而降低系统的耦合度，让设计方案更易于修改和扩展</a:t>
            </a:r>
            <a:endParaRPr lang="zh-CN" altLang="en-US" sz="2600" smtClean="0">
              <a:solidFill>
                <a:srgbClr val="FF3300"/>
              </a:solidFill>
            </a:endParaRPr>
          </a:p>
        </p:txBody>
      </p:sp>
      <p:pic>
        <p:nvPicPr>
          <p:cNvPr id="61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04800"/>
            <a:ext cx="19812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561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简单工厂模式作业</a:t>
            </a:r>
            <a:endParaRPr lang="zh-CN" altLang="en-US" dirty="0"/>
          </a:p>
        </p:txBody>
      </p:sp>
      <p:sp>
        <p:nvSpPr>
          <p:cNvPr id="3" name="文本占位符 2"/>
          <p:cNvSpPr>
            <a:spLocks noGrp="1"/>
          </p:cNvSpPr>
          <p:nvPr>
            <p:ph type="body" sz="half" idx="1"/>
          </p:nvPr>
        </p:nvSpPr>
        <p:spPr/>
        <p:txBody>
          <a:bodyPr/>
          <a:lstStyle/>
          <a:p>
            <a:r>
              <a:rPr lang="zh-CN" altLang="en-US" dirty="0" smtClean="0"/>
              <a:t>用</a:t>
            </a:r>
            <a:r>
              <a:rPr lang="en-US" altLang="zh-CN" dirty="0" smtClean="0"/>
              <a:t>Java</a:t>
            </a:r>
            <a:r>
              <a:rPr lang="zh-CN" altLang="en-US" dirty="0" smtClean="0"/>
              <a:t>实现一个画图程序，包含基本功能：</a:t>
            </a:r>
            <a:endParaRPr lang="en-US" altLang="zh-CN" dirty="0" smtClean="0"/>
          </a:p>
          <a:p>
            <a:pPr lvl="1"/>
            <a:r>
              <a:rPr lang="zh-CN" altLang="en-US" dirty="0" smtClean="0"/>
              <a:t>支持选择画圆、矩形和线</a:t>
            </a:r>
            <a:endParaRPr lang="en-US" altLang="zh-CN" dirty="0" smtClean="0"/>
          </a:p>
          <a:p>
            <a:pPr lvl="1"/>
            <a:r>
              <a:rPr lang="zh-CN" altLang="en-US" dirty="0" smtClean="0"/>
              <a:t>能够擦除所画的图形</a:t>
            </a:r>
            <a:endParaRPr lang="en-US" altLang="zh-CN" dirty="0" smtClean="0"/>
          </a:p>
          <a:p>
            <a:pPr marL="457200" lvl="1" indent="0">
              <a:buNone/>
            </a:pPr>
            <a:endParaRPr lang="zh-CN" altLang="en-US" dirty="0"/>
          </a:p>
        </p:txBody>
      </p:sp>
      <p:sp>
        <p:nvSpPr>
          <p:cNvPr id="4" name="内容占位符 3"/>
          <p:cNvSpPr>
            <a:spLocks noGrp="1"/>
          </p:cNvSpPr>
          <p:nvPr>
            <p:ph sz="half" idx="2"/>
          </p:nvPr>
        </p:nvSpPr>
        <p:spPr/>
        <p:txBody>
          <a:bodyPr/>
          <a:lstStyle/>
          <a:p>
            <a:r>
              <a:rPr lang="zh-CN" altLang="en-US" dirty="0" smtClean="0"/>
              <a:t>要求：</a:t>
            </a:r>
            <a:endParaRPr lang="en-US" altLang="zh-CN" dirty="0" smtClean="0"/>
          </a:p>
          <a:p>
            <a:pPr lvl="1"/>
            <a:r>
              <a:rPr lang="zh-CN" altLang="en-US" dirty="0" smtClean="0"/>
              <a:t>使用简单工厂模式</a:t>
            </a:r>
            <a:endParaRPr lang="en-US" altLang="zh-CN" dirty="0" smtClean="0"/>
          </a:p>
          <a:p>
            <a:pPr lvl="1"/>
            <a:r>
              <a:rPr lang="zh-CN" altLang="en-US" dirty="0"/>
              <a:t>一</a:t>
            </a:r>
            <a:r>
              <a:rPr lang="zh-CN" altLang="en-US" dirty="0" smtClean="0"/>
              <a:t>次只需画一个图形</a:t>
            </a:r>
            <a:endParaRPr lang="en-US" altLang="zh-CN" dirty="0" smtClean="0"/>
          </a:p>
          <a:p>
            <a:pPr lvl="1"/>
            <a:r>
              <a:rPr lang="zh-CN" altLang="en-US" dirty="0" smtClean="0"/>
              <a:t>提供设计的</a:t>
            </a:r>
            <a:r>
              <a:rPr lang="en-US" altLang="zh-CN" dirty="0" smtClean="0"/>
              <a:t>UML</a:t>
            </a:r>
            <a:r>
              <a:rPr lang="zh-CN" altLang="en-US" dirty="0" smtClean="0"/>
              <a:t>模型图</a:t>
            </a:r>
            <a:endParaRPr lang="en-US" altLang="zh-CN" dirty="0" smtClean="0"/>
          </a:p>
          <a:p>
            <a:pPr lvl="1"/>
            <a:r>
              <a:rPr lang="zh-CN" altLang="en-US" dirty="0" smtClean="0"/>
              <a:t>提供</a:t>
            </a:r>
            <a:r>
              <a:rPr lang="en-US" altLang="zh-CN" dirty="0" smtClean="0"/>
              <a:t>Java</a:t>
            </a:r>
            <a:r>
              <a:rPr lang="zh-CN" altLang="en-US" dirty="0" smtClean="0"/>
              <a:t>代码</a:t>
            </a:r>
            <a:endParaRPr lang="en-US" altLang="zh-CN" dirty="0" smtClean="0"/>
          </a:p>
          <a:p>
            <a:pPr lvl="1"/>
            <a:r>
              <a:rPr lang="zh-CN" altLang="en-US" dirty="0"/>
              <a:t>讨论</a:t>
            </a:r>
            <a:r>
              <a:rPr lang="zh-CN" altLang="en-US" dirty="0" smtClean="0"/>
              <a:t>课要学生到讲台讲解设计方案和演示程序（</a:t>
            </a:r>
            <a:r>
              <a:rPr lang="en-US" altLang="zh-CN" dirty="0" smtClean="0"/>
              <a:t>10</a:t>
            </a:r>
            <a:r>
              <a:rPr lang="zh-CN" altLang="en-US" dirty="0" smtClean="0"/>
              <a:t>月</a:t>
            </a:r>
            <a:r>
              <a:rPr lang="en-US" altLang="zh-CN" smtClean="0"/>
              <a:t>14</a:t>
            </a:r>
            <a:r>
              <a:rPr lang="zh-CN" altLang="en-US" smtClean="0"/>
              <a:t>日</a:t>
            </a:r>
            <a:r>
              <a:rPr lang="zh-CN" altLang="en-US" dirty="0" smtClean="0"/>
              <a:t>）</a:t>
            </a:r>
            <a:endParaRPr lang="zh-CN" altLang="en-US" dirty="0"/>
          </a:p>
        </p:txBody>
      </p:sp>
      <p:sp>
        <p:nvSpPr>
          <p:cNvPr id="5" name="TextBox 4"/>
          <p:cNvSpPr txBox="1"/>
          <p:nvPr/>
        </p:nvSpPr>
        <p:spPr>
          <a:xfrm>
            <a:off x="5029200" y="259140"/>
            <a:ext cx="3876382" cy="1569660"/>
          </a:xfrm>
          <a:prstGeom prst="rect">
            <a:avLst/>
          </a:prstGeom>
          <a:noFill/>
        </p:spPr>
        <p:txBody>
          <a:bodyPr wrap="none" rtlCol="0">
            <a:spAutoFit/>
          </a:bodyPr>
          <a:lstStyle/>
          <a:p>
            <a:r>
              <a:rPr lang="zh-CN" altLang="en-US" sz="2400" b="1" dirty="0" smtClean="0"/>
              <a:t>助教：唐艳阳</a:t>
            </a:r>
            <a:endParaRPr lang="en-US" altLang="zh-CN" sz="2400" b="1" dirty="0" smtClean="0"/>
          </a:p>
          <a:p>
            <a:r>
              <a:rPr lang="zh-CN" altLang="en-US" sz="2400" b="1" dirty="0" smtClean="0"/>
              <a:t>电话：</a:t>
            </a:r>
            <a:r>
              <a:rPr lang="en-US" altLang="zh-CN" sz="2400" b="1" dirty="0"/>
              <a:t>17673625303</a:t>
            </a:r>
            <a:endParaRPr lang="en-US" altLang="zh-CN" sz="2400" b="1" dirty="0" smtClean="0"/>
          </a:p>
          <a:p>
            <a:r>
              <a:rPr lang="zh-CN" altLang="en-US" sz="2400" b="1" dirty="0"/>
              <a:t>微</a:t>
            </a:r>
            <a:r>
              <a:rPr lang="zh-CN" altLang="en-US" sz="2400" b="1" dirty="0" smtClean="0"/>
              <a:t>信：</a:t>
            </a:r>
            <a:r>
              <a:rPr lang="en-US" altLang="zh-CN" sz="2400" b="1" dirty="0" err="1" smtClean="0"/>
              <a:t>tangyanyangya</a:t>
            </a:r>
            <a:endParaRPr lang="en-US" altLang="zh-CN" sz="2400" b="1" dirty="0" smtClean="0"/>
          </a:p>
          <a:p>
            <a:r>
              <a:rPr lang="zh-CN" altLang="en-US" sz="2400" b="1" dirty="0" smtClean="0"/>
              <a:t>网络课程注册码：</a:t>
            </a:r>
            <a:r>
              <a:rPr lang="en-US" altLang="zh-CN" sz="2400" b="1" dirty="0" smtClean="0"/>
              <a:t>sp12345</a:t>
            </a:r>
            <a:endParaRPr lang="zh-CN" altLang="en-US" sz="2400" b="1" dirty="0"/>
          </a:p>
        </p:txBody>
      </p:sp>
    </p:spTree>
    <p:extLst>
      <p:ext uri="{BB962C8B-B14F-4D97-AF65-F5344CB8AC3E}">
        <p14:creationId xmlns:p14="http://schemas.microsoft.com/office/powerpoint/2010/main" val="1842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spTree>
    <p:extLst>
      <p:ext uri="{BB962C8B-B14F-4D97-AF65-F5344CB8AC3E}">
        <p14:creationId xmlns:p14="http://schemas.microsoft.com/office/powerpoint/2010/main" val="2278917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smtClean="0"/>
              <a:t>创建型模式概述</a:t>
            </a:r>
          </a:p>
        </p:txBody>
      </p:sp>
      <p:sp>
        <p:nvSpPr>
          <p:cNvPr id="71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创建型模式关注点</a:t>
            </a:r>
            <a:endParaRPr lang="en-US" altLang="zh-CN" smtClean="0"/>
          </a:p>
          <a:p>
            <a:pPr lvl="1" eaLnBrk="1" hangingPunct="1"/>
            <a:r>
              <a:rPr lang="zh-CN" altLang="en-US" smtClean="0"/>
              <a:t>创建什么</a:t>
            </a:r>
            <a:r>
              <a:rPr lang="en-US" altLang="zh-CN" smtClean="0"/>
              <a:t>(</a:t>
            </a:r>
            <a:r>
              <a:rPr lang="en-US" altLang="zh-CN" smtClean="0">
                <a:solidFill>
                  <a:srgbClr val="FF3300"/>
                </a:solidFill>
              </a:rPr>
              <a:t>What</a:t>
            </a:r>
            <a:r>
              <a:rPr lang="en-US" altLang="zh-CN" smtClean="0"/>
              <a:t>)</a:t>
            </a:r>
          </a:p>
          <a:p>
            <a:pPr lvl="1" eaLnBrk="1" hangingPunct="1"/>
            <a:r>
              <a:rPr lang="zh-CN" altLang="en-US" smtClean="0"/>
              <a:t>由谁创建</a:t>
            </a:r>
            <a:r>
              <a:rPr lang="en-US" altLang="zh-CN" smtClean="0"/>
              <a:t>(</a:t>
            </a:r>
            <a:r>
              <a:rPr lang="en-US" altLang="zh-CN" smtClean="0">
                <a:solidFill>
                  <a:srgbClr val="FF3300"/>
                </a:solidFill>
              </a:rPr>
              <a:t>Who</a:t>
            </a:r>
            <a:r>
              <a:rPr lang="en-US" altLang="zh-CN" smtClean="0"/>
              <a:t>)</a:t>
            </a:r>
          </a:p>
          <a:p>
            <a:pPr lvl="1" eaLnBrk="1" hangingPunct="1"/>
            <a:r>
              <a:rPr lang="zh-CN" altLang="en-US" smtClean="0"/>
              <a:t>何时创建</a:t>
            </a:r>
            <a:r>
              <a:rPr lang="en-US" altLang="zh-CN" smtClean="0"/>
              <a:t>(</a:t>
            </a:r>
            <a:r>
              <a:rPr lang="en-US" altLang="zh-CN" smtClean="0">
                <a:solidFill>
                  <a:srgbClr val="FF3300"/>
                </a:solidFill>
              </a:rPr>
              <a:t>When</a:t>
            </a:r>
            <a:r>
              <a:rPr lang="en-US" altLang="zh-CN" smtClean="0"/>
              <a:t>)</a:t>
            </a:r>
            <a:endParaRPr lang="zh-CN" altLang="en-US" smtClean="0">
              <a:solidFill>
                <a:srgbClr val="FF3300"/>
              </a:solidFill>
            </a:endParaRPr>
          </a:p>
        </p:txBody>
      </p:sp>
      <p:pic>
        <p:nvPicPr>
          <p:cNvPr id="7172" name="图片 4"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240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5" descr="ainfo2010102911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040188"/>
            <a:ext cx="320040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251325" y="1905000"/>
            <a:ext cx="554038" cy="1600200"/>
          </a:xfrm>
          <a:prstGeom prst="rect">
            <a:avLst/>
          </a:prstGeom>
        </p:spPr>
        <p:style>
          <a:lnRef idx="1">
            <a:schemeClr val="accent6"/>
          </a:lnRef>
          <a:fillRef idx="3">
            <a:schemeClr val="accent6"/>
          </a:fillRef>
          <a:effectRef idx="2">
            <a:schemeClr val="accent6"/>
          </a:effectRef>
          <a:fontRef idx="minor">
            <a:schemeClr val="lt1"/>
          </a:fontRef>
        </p:style>
        <p:txBody>
          <a:bodyPr vert="eaVert">
            <a:spAutoFit/>
          </a:bodyPr>
          <a:lstStyle/>
          <a:p>
            <a:pPr algn="ctr" eaLnBrk="1" hangingPunct="1">
              <a:defRPr/>
            </a:pPr>
            <a:r>
              <a:rPr lang="zh-CN" altLang="en-US" sz="2400" b="1" dirty="0"/>
              <a:t>创建对象</a:t>
            </a:r>
          </a:p>
        </p:txBody>
      </p:sp>
      <p:sp>
        <p:nvSpPr>
          <p:cNvPr id="9" name="TextBox 8"/>
          <p:cNvSpPr txBox="1"/>
          <p:nvPr/>
        </p:nvSpPr>
        <p:spPr>
          <a:xfrm>
            <a:off x="4267200" y="4343400"/>
            <a:ext cx="554038" cy="1600200"/>
          </a:xfrm>
          <a:prstGeom prst="rect">
            <a:avLst/>
          </a:prstGeom>
        </p:spPr>
        <p:style>
          <a:lnRef idx="1">
            <a:schemeClr val="accent6"/>
          </a:lnRef>
          <a:fillRef idx="3">
            <a:schemeClr val="accent6"/>
          </a:fillRef>
          <a:effectRef idx="2">
            <a:schemeClr val="accent6"/>
          </a:effectRef>
          <a:fontRef idx="minor">
            <a:schemeClr val="lt1"/>
          </a:fontRef>
        </p:style>
        <p:txBody>
          <a:bodyPr vert="eaVert">
            <a:spAutoFit/>
          </a:bodyPr>
          <a:lstStyle/>
          <a:p>
            <a:pPr algn="ctr" eaLnBrk="1" hangingPunct="1">
              <a:defRPr/>
            </a:pPr>
            <a:r>
              <a:rPr lang="zh-CN" altLang="en-US" sz="2400" b="1" dirty="0"/>
              <a:t>使用对象</a:t>
            </a:r>
          </a:p>
        </p:txBody>
      </p:sp>
      <p:sp>
        <p:nvSpPr>
          <p:cNvPr id="10" name="右箭头 9"/>
          <p:cNvSpPr/>
          <p:nvPr/>
        </p:nvSpPr>
        <p:spPr>
          <a:xfrm>
            <a:off x="4876800" y="25146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右箭头 10"/>
          <p:cNvSpPr/>
          <p:nvPr/>
        </p:nvSpPr>
        <p:spPr>
          <a:xfrm>
            <a:off x="4876800" y="4953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83027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smtClean="0"/>
              <a:t>创建型模式概述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创建型模式一览表</a:t>
            </a:r>
            <a:endParaRPr lang="en-US" altLang="zh-CN" smtClean="0"/>
          </a:p>
        </p:txBody>
      </p:sp>
      <p:graphicFrame>
        <p:nvGraphicFramePr>
          <p:cNvPr id="5" name="表格 4"/>
          <p:cNvGraphicFramePr>
            <a:graphicFrameLocks noGrp="1"/>
          </p:cNvGraphicFramePr>
          <p:nvPr/>
        </p:nvGraphicFramePr>
        <p:xfrm>
          <a:off x="457200" y="1752600"/>
          <a:ext cx="8305800" cy="4876800"/>
        </p:xfrm>
        <a:graphic>
          <a:graphicData uri="http://schemas.openxmlformats.org/drawingml/2006/table">
            <a:tbl>
              <a:tblPr/>
              <a:tblGrid>
                <a:gridCol w="2424881"/>
                <a:gridCol w="3344931"/>
                <a:gridCol w="1243628"/>
                <a:gridCol w="1292360"/>
              </a:tblGrid>
              <a:tr h="0">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模式名称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学习难度</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0">
                <a:tc>
                  <a:txBody>
                    <a:bodyPr/>
                    <a:lstStyle/>
                    <a:p>
                      <a:pPr algn="ctr">
                        <a:spcAft>
                          <a:spcPts val="0"/>
                        </a:spcAft>
                        <a:tabLst>
                          <a:tab pos="3056890" algn="l"/>
                        </a:tabLst>
                      </a:pPr>
                      <a:r>
                        <a:rPr lang="zh-CN" sz="1600" b="1" kern="100" dirty="0">
                          <a:solidFill>
                            <a:srgbClr val="0070C0"/>
                          </a:solidFill>
                          <a:latin typeface="Times New Roman"/>
                          <a:ea typeface="宋体"/>
                          <a:cs typeface="Times New Roman"/>
                        </a:rPr>
                        <a:t>简单工厂模式</a:t>
                      </a:r>
                    </a:p>
                    <a:p>
                      <a:pPr algn="ctr">
                        <a:spcAft>
                          <a:spcPts val="0"/>
                        </a:spcAft>
                        <a:tabLst>
                          <a:tab pos="3056890" algn="l"/>
                        </a:tabLst>
                      </a:pPr>
                      <a:r>
                        <a:rPr lang="en-US" sz="1600" b="1" kern="100" dirty="0">
                          <a:solidFill>
                            <a:srgbClr val="0070C0"/>
                          </a:solidFill>
                          <a:latin typeface="Times New Roman"/>
                          <a:ea typeface="宋体"/>
                          <a:cs typeface="Times New Roman"/>
                        </a:rPr>
                        <a:t>(Simple Factory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定义一个工厂类，它可以根据参数的不同返回不同类的实例，被创建的实例通常都具有共同的父类。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spcAft>
                          <a:spcPts val="0"/>
                        </a:spcAft>
                        <a:tabLst>
                          <a:tab pos="3056890" algn="l"/>
                        </a:tabLst>
                      </a:pPr>
                      <a:r>
                        <a:rPr lang="zh-CN" sz="1600" b="1" kern="100" dirty="0">
                          <a:solidFill>
                            <a:srgbClr val="0070C0"/>
                          </a:solidFill>
                          <a:latin typeface="Times New Roman"/>
                          <a:ea typeface="宋体"/>
                          <a:cs typeface="Times New Roman"/>
                        </a:rPr>
                        <a:t>工厂方法模式</a:t>
                      </a:r>
                    </a:p>
                    <a:p>
                      <a:pPr algn="ctr">
                        <a:spcAft>
                          <a:spcPts val="0"/>
                        </a:spcAft>
                        <a:tabLst>
                          <a:tab pos="3056890" algn="l"/>
                        </a:tabLst>
                      </a:pPr>
                      <a:r>
                        <a:rPr lang="en-US" sz="1600" b="1" kern="100" dirty="0">
                          <a:solidFill>
                            <a:srgbClr val="0070C0"/>
                          </a:solidFill>
                          <a:latin typeface="Times New Roman"/>
                          <a:ea typeface="宋体"/>
                          <a:cs typeface="Times New Roman"/>
                        </a:rPr>
                        <a:t>(Factory Method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定义一个用于创建对象的接口，但是让子类决定将哪一个类实例化。工厂方法模式让一个类的实例化延迟到其子类。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spcAft>
                          <a:spcPts val="0"/>
                        </a:spcAft>
                      </a:pPr>
                      <a:r>
                        <a:rPr lang="zh-CN" sz="1600" b="1" kern="100" dirty="0">
                          <a:solidFill>
                            <a:srgbClr val="0070C0"/>
                          </a:solidFill>
                          <a:latin typeface="Times New Roman"/>
                          <a:ea typeface="宋体"/>
                          <a:cs typeface="Times New Roman"/>
                        </a:rPr>
                        <a:t>抽象工厂模式</a:t>
                      </a:r>
                    </a:p>
                    <a:p>
                      <a:pPr algn="ctr">
                        <a:spcAft>
                          <a:spcPts val="0"/>
                        </a:spcAft>
                      </a:pPr>
                      <a:r>
                        <a:rPr lang="en-US" sz="1600" b="1" kern="100" dirty="0">
                          <a:solidFill>
                            <a:srgbClr val="0070C0"/>
                          </a:solidFill>
                          <a:latin typeface="Times New Roman"/>
                          <a:ea typeface="宋体"/>
                          <a:cs typeface="Times New Roman"/>
                        </a:rPr>
                        <a:t>(Abstract Factory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提供一个创建一系列相关或相互依赖对象的接口，而无须指定它们具体的类。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spcAft>
                          <a:spcPts val="0"/>
                        </a:spcAft>
                      </a:pPr>
                      <a:r>
                        <a:rPr lang="zh-CN" sz="1600" b="1" kern="100" dirty="0">
                          <a:solidFill>
                            <a:srgbClr val="0070C0"/>
                          </a:solidFill>
                          <a:latin typeface="Times New Roman"/>
                          <a:ea typeface="宋体"/>
                          <a:cs typeface="Times New Roman"/>
                        </a:rPr>
                        <a:t>建造者模式</a:t>
                      </a:r>
                    </a:p>
                    <a:p>
                      <a:pPr algn="ctr">
                        <a:spcAft>
                          <a:spcPts val="0"/>
                        </a:spcAft>
                        <a:tabLst>
                          <a:tab pos="3056890" algn="l"/>
                        </a:tabLst>
                      </a:pPr>
                      <a:r>
                        <a:rPr lang="en-US" sz="1600" b="1" kern="100" dirty="0">
                          <a:solidFill>
                            <a:srgbClr val="0070C0"/>
                          </a:solidFill>
                          <a:latin typeface="Times New Roman"/>
                          <a:ea typeface="宋体"/>
                          <a:cs typeface="Times New Roman"/>
                        </a:rPr>
                        <a:t>(Builder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将一个复杂对象的构建与它的表示分离，使得同样的构建过程可以创建不同的表示。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spcAft>
                          <a:spcPts val="0"/>
                        </a:spcAft>
                      </a:pPr>
                      <a:r>
                        <a:rPr lang="zh-CN" sz="1600" b="1" kern="100" dirty="0">
                          <a:solidFill>
                            <a:srgbClr val="0070C0"/>
                          </a:solidFill>
                          <a:latin typeface="Times New Roman"/>
                          <a:ea typeface="宋体"/>
                          <a:cs typeface="Times New Roman"/>
                        </a:rPr>
                        <a:t>原型模式</a:t>
                      </a:r>
                    </a:p>
                    <a:p>
                      <a:pPr algn="ctr">
                        <a:spcAft>
                          <a:spcPts val="0"/>
                        </a:spcAft>
                        <a:tabLst>
                          <a:tab pos="3056890" algn="l"/>
                        </a:tabLst>
                      </a:pPr>
                      <a:r>
                        <a:rPr lang="en-US" sz="1600" b="1" kern="100" dirty="0">
                          <a:solidFill>
                            <a:srgbClr val="0070C0"/>
                          </a:solidFill>
                          <a:latin typeface="Times New Roman"/>
                          <a:ea typeface="宋体"/>
                          <a:cs typeface="Times New Roman"/>
                        </a:rPr>
                        <a:t>(Prototype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使用原型实例指定待创建对象的类型，并且通过复制这个原型来创建新的对象。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pPr algn="ctr">
                        <a:spcAft>
                          <a:spcPts val="0"/>
                        </a:spcAft>
                      </a:pPr>
                      <a:r>
                        <a:rPr lang="zh-CN" altLang="en-US" sz="1600" b="1" kern="100" dirty="0" smtClean="0">
                          <a:solidFill>
                            <a:srgbClr val="0070C0"/>
                          </a:solidFill>
                          <a:latin typeface="Times New Roman"/>
                          <a:ea typeface="宋体"/>
                          <a:cs typeface="Times New Roman"/>
                        </a:rPr>
                        <a:t>单例</a:t>
                      </a:r>
                      <a:r>
                        <a:rPr lang="zh-CN" sz="1600" b="1" kern="100" dirty="0" smtClean="0">
                          <a:solidFill>
                            <a:srgbClr val="0070C0"/>
                          </a:solidFill>
                          <a:latin typeface="Times New Roman"/>
                          <a:ea typeface="宋体"/>
                          <a:cs typeface="Times New Roman"/>
                        </a:rPr>
                        <a:t>模式</a:t>
                      </a:r>
                      <a:endParaRPr lang="zh-CN" sz="1600" b="1" kern="100" dirty="0">
                        <a:solidFill>
                          <a:srgbClr val="0070C0"/>
                        </a:solidFill>
                        <a:latin typeface="Times New Roman"/>
                        <a:ea typeface="宋体"/>
                        <a:cs typeface="Times New Roman"/>
                      </a:endParaRPr>
                    </a:p>
                    <a:p>
                      <a:pPr algn="ctr">
                        <a:spcAft>
                          <a:spcPts val="0"/>
                        </a:spcAft>
                        <a:tabLst>
                          <a:tab pos="3056890" algn="l"/>
                        </a:tabLst>
                      </a:pPr>
                      <a:r>
                        <a:rPr lang="en-US" sz="1600" b="1" kern="100" dirty="0">
                          <a:solidFill>
                            <a:srgbClr val="0070C0"/>
                          </a:solidFill>
                          <a:latin typeface="Times New Roman"/>
                          <a:ea typeface="宋体"/>
                          <a:cs typeface="Times New Roman"/>
                        </a:rPr>
                        <a:t>(Singleton Pattern)</a:t>
                      </a:r>
                      <a:endParaRPr lang="zh-CN" sz="16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600" b="1" kern="100" dirty="0">
                          <a:latin typeface="Times New Roman"/>
                          <a:ea typeface="宋体"/>
                          <a:cs typeface="Times New Roman"/>
                        </a:rPr>
                        <a:t>确保一个类只有一个实例，并提供一个全局访问点来访问这个唯一实例。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3431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简单工厂模式概述</a:t>
            </a:r>
          </a:p>
        </p:txBody>
      </p:sp>
      <p:sp>
        <p:nvSpPr>
          <p:cNvPr id="3686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95613"/>
            <a:ext cx="7696200"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6"/>
          <p:cNvSpPr>
            <a:spLocks noChangeArrowheads="1"/>
          </p:cNvSpPr>
          <p:nvPr/>
        </p:nvSpPr>
        <p:spPr bwMode="auto">
          <a:xfrm>
            <a:off x="3200400" y="5772150"/>
            <a:ext cx="2506663" cy="400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spAutoFit/>
          </a:bodyPr>
          <a:lstStyle/>
          <a:p>
            <a:pPr algn="ctr">
              <a:defRPr/>
            </a:pPr>
            <a:r>
              <a:rPr lang="zh-CN" altLang="en-US" sz="2000" b="1" dirty="0">
                <a:solidFill>
                  <a:schemeClr val="tx1"/>
                </a:solidFill>
                <a:latin typeface="Times New Roman" pitchFamily="18" charset="0"/>
                <a:ea typeface="宋体" pitchFamily="2" charset="-122"/>
                <a:cs typeface="Times New Roman" pitchFamily="18" charset="0"/>
              </a:rPr>
              <a:t>简单工厂模式示意图</a:t>
            </a:r>
            <a:endParaRPr lang="zh-CN" altLang="en-US" sz="2000" dirty="0">
              <a:solidFill>
                <a:schemeClr val="tx1"/>
              </a:solidFill>
              <a:latin typeface="Arial" pitchFamily="34" charset="0"/>
              <a:ea typeface="宋体" pitchFamily="2" charset="-122"/>
            </a:endParaRPr>
          </a:p>
        </p:txBody>
      </p:sp>
      <p:sp>
        <p:nvSpPr>
          <p:cNvPr id="7" name="矩形 6"/>
          <p:cNvSpPr/>
          <p:nvPr/>
        </p:nvSpPr>
        <p:spPr>
          <a:xfrm>
            <a:off x="990600" y="2057400"/>
            <a:ext cx="1295400" cy="457200"/>
          </a:xfrm>
          <a:prstGeom prst="rect">
            <a:avLst/>
          </a:prstGeom>
          <a:solidFill>
            <a:srgbClr val="DE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70C0"/>
                </a:solidFill>
              </a:rPr>
              <a:t>客户端</a:t>
            </a:r>
          </a:p>
        </p:txBody>
      </p:sp>
      <p:sp>
        <p:nvSpPr>
          <p:cNvPr id="8" name="矩形 7"/>
          <p:cNvSpPr/>
          <p:nvPr/>
        </p:nvSpPr>
        <p:spPr>
          <a:xfrm>
            <a:off x="4114800" y="2057400"/>
            <a:ext cx="1295400" cy="457200"/>
          </a:xfrm>
          <a:prstGeom prst="rect">
            <a:avLst/>
          </a:prstGeom>
          <a:solidFill>
            <a:srgbClr val="DE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70C0"/>
                </a:solidFill>
              </a:rPr>
              <a:t>工厂</a:t>
            </a:r>
          </a:p>
        </p:txBody>
      </p:sp>
      <p:sp>
        <p:nvSpPr>
          <p:cNvPr id="9" name="矩形 8"/>
          <p:cNvSpPr/>
          <p:nvPr/>
        </p:nvSpPr>
        <p:spPr>
          <a:xfrm>
            <a:off x="7086600" y="2057400"/>
            <a:ext cx="1295400" cy="457200"/>
          </a:xfrm>
          <a:prstGeom prst="rect">
            <a:avLst/>
          </a:prstGeom>
          <a:solidFill>
            <a:srgbClr val="DEF1F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70C0"/>
                </a:solidFill>
              </a:rPr>
              <a:t>产品</a:t>
            </a:r>
          </a:p>
        </p:txBody>
      </p:sp>
      <p:cxnSp>
        <p:nvCxnSpPr>
          <p:cNvPr id="11" name="直接箭头连接符 10"/>
          <p:cNvCxnSpPr>
            <a:stCxn id="7" idx="2"/>
          </p:cNvCxnSpPr>
          <p:nvPr/>
        </p:nvCxnSpPr>
        <p:spPr>
          <a:xfrm rot="5400000">
            <a:off x="1162050" y="2952750"/>
            <a:ext cx="914400" cy="381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rot="5400000">
            <a:off x="4362450" y="2800350"/>
            <a:ext cx="609600" cy="381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rot="5400000">
            <a:off x="7486650" y="2724150"/>
            <a:ext cx="457200" cy="381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2590800" y="3200400"/>
            <a:ext cx="1219200" cy="1905000"/>
          </a:xfrm>
          <a:prstGeom prst="rect">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右箭头 16"/>
          <p:cNvSpPr/>
          <p:nvPr/>
        </p:nvSpPr>
        <p:spPr>
          <a:xfrm rot="19187341">
            <a:off x="2035175" y="5159375"/>
            <a:ext cx="614363" cy="1666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rgbClr val="3366CC"/>
              </a:solidFill>
            </a:endParaRPr>
          </a:p>
        </p:txBody>
      </p:sp>
      <p:sp>
        <p:nvSpPr>
          <p:cNvPr id="18" name="矩形 17"/>
          <p:cNvSpPr/>
          <p:nvPr/>
        </p:nvSpPr>
        <p:spPr>
          <a:xfrm>
            <a:off x="1295400" y="5562600"/>
            <a:ext cx="1295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FFFF00"/>
                </a:solidFill>
              </a:rPr>
              <a:t>参数</a:t>
            </a:r>
          </a:p>
        </p:txBody>
      </p:sp>
      <p:cxnSp>
        <p:nvCxnSpPr>
          <p:cNvPr id="24" name="直接连接符 23"/>
          <p:cNvCxnSpPr/>
          <p:nvPr/>
        </p:nvCxnSpPr>
        <p:spPr>
          <a:xfrm rot="5400000" flipH="1" flipV="1">
            <a:off x="2741613" y="3048000"/>
            <a:ext cx="763588" cy="158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24200" y="2667000"/>
            <a:ext cx="4267200"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7277100" y="2781300"/>
            <a:ext cx="381000" cy="15240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57600" y="4113213"/>
            <a:ext cx="3657600" cy="1587"/>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2744788" y="5181600"/>
            <a:ext cx="912812"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200400" y="5637213"/>
            <a:ext cx="4267200" cy="158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H="1" flipV="1">
            <a:off x="7467600" y="5334000"/>
            <a:ext cx="304800" cy="304800"/>
          </a:xfrm>
          <a:prstGeom prst="line">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92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简单工厂模式概述</a:t>
            </a:r>
          </a:p>
        </p:txBody>
      </p:sp>
      <p:sp>
        <p:nvSpPr>
          <p:cNvPr id="378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简单工厂模式基本实现流程</a:t>
            </a:r>
            <a:endParaRPr lang="en-US" altLang="zh-CN" smtClean="0"/>
          </a:p>
          <a:p>
            <a:pPr lvl="1" eaLnBrk="1" hangingPunct="1"/>
            <a:r>
              <a:rPr lang="zh-CN" altLang="en-US" sz="2000" smtClean="0">
                <a:solidFill>
                  <a:srgbClr val="FF3300"/>
                </a:solidFill>
              </a:rPr>
              <a:t>具体产品类：</a:t>
            </a:r>
            <a:r>
              <a:rPr lang="zh-CN" altLang="en-US" sz="2000" smtClean="0"/>
              <a:t>将需要创建的各种不同产品对象的相关代码封装到具体产品类中</a:t>
            </a:r>
            <a:endParaRPr lang="en-US" altLang="zh-CN" sz="2000" smtClean="0"/>
          </a:p>
          <a:p>
            <a:pPr lvl="1" eaLnBrk="1" hangingPunct="1"/>
            <a:r>
              <a:rPr lang="zh-CN" altLang="en-US" sz="2000" smtClean="0">
                <a:solidFill>
                  <a:srgbClr val="FF3300"/>
                </a:solidFill>
              </a:rPr>
              <a:t>抽象产品类：</a:t>
            </a:r>
            <a:r>
              <a:rPr lang="zh-CN" altLang="en-US" sz="2000" smtClean="0"/>
              <a:t>将具体产品类公共的代码进行抽象和提取后封装在一个抽象产品类中</a:t>
            </a:r>
            <a:endParaRPr lang="en-US" altLang="zh-CN" sz="2000" smtClean="0"/>
          </a:p>
          <a:p>
            <a:pPr lvl="1" eaLnBrk="1" hangingPunct="1"/>
            <a:r>
              <a:rPr lang="zh-CN" altLang="en-US" sz="2000" smtClean="0">
                <a:solidFill>
                  <a:srgbClr val="FF3300"/>
                </a:solidFill>
              </a:rPr>
              <a:t>工厂类：</a:t>
            </a:r>
            <a:r>
              <a:rPr lang="zh-CN" altLang="en-US" sz="2000" smtClean="0"/>
              <a:t>提供一个工厂类用于创建各种产品，在工厂类中提供一个创建产品的工厂方法，该方法可以根据所传入参数的不同创建不同的具体产品对象</a:t>
            </a:r>
            <a:endParaRPr lang="en-US" altLang="zh-CN" sz="2000" smtClean="0"/>
          </a:p>
          <a:p>
            <a:pPr lvl="1" eaLnBrk="1" hangingPunct="1"/>
            <a:r>
              <a:rPr lang="zh-CN" altLang="en-US" sz="2000" smtClean="0">
                <a:solidFill>
                  <a:srgbClr val="FF3300"/>
                </a:solidFill>
              </a:rPr>
              <a:t>客户端：</a:t>
            </a:r>
            <a:r>
              <a:rPr lang="zh-CN" altLang="en-US" sz="2000" smtClean="0"/>
              <a:t>只需调用工厂类的工厂方法并传入相应的参数即可得到一个产品对象</a:t>
            </a:r>
            <a:endParaRPr lang="zh-CN" altLang="en-US" sz="2000" smtClean="0">
              <a:solidFill>
                <a:srgbClr val="FF3300"/>
              </a:solidFill>
            </a:endParaRPr>
          </a:p>
        </p:txBody>
      </p:sp>
      <p:sp>
        <p:nvSpPr>
          <p:cNvPr id="55" name="文本框 54"/>
          <p:cNvSpPr txBox="1"/>
          <p:nvPr/>
        </p:nvSpPr>
        <p:spPr>
          <a:xfrm>
            <a:off x="1524000" y="2574925"/>
            <a:ext cx="5791200" cy="31400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sz="2200" dirty="0"/>
              <a:t>if(</a:t>
            </a:r>
            <a:r>
              <a:rPr lang="en-US" altLang="zh-CN" sz="2200" dirty="0" err="1"/>
              <a:t>arg.equalsIgnoreCase</a:t>
            </a:r>
            <a:r>
              <a:rPr lang="en-US" altLang="zh-CN" sz="2200" dirty="0"/>
              <a:t>("Apple")) {</a:t>
            </a:r>
          </a:p>
          <a:p>
            <a:pPr>
              <a:defRPr/>
            </a:pPr>
            <a:r>
              <a:rPr lang="en-US" altLang="zh-CN" sz="2200" dirty="0"/>
              <a:t>    return new Apple();</a:t>
            </a:r>
          </a:p>
          <a:p>
            <a:pPr>
              <a:defRPr/>
            </a:pPr>
            <a:r>
              <a:rPr lang="en-US" altLang="zh-CN" sz="2200" dirty="0"/>
              <a:t>}</a:t>
            </a:r>
          </a:p>
          <a:p>
            <a:pPr>
              <a:defRPr/>
            </a:pPr>
            <a:r>
              <a:rPr lang="en-US" altLang="zh-CN" sz="2200" dirty="0"/>
              <a:t>else if(</a:t>
            </a:r>
            <a:r>
              <a:rPr lang="en-US" altLang="zh-CN" sz="2200" dirty="0" err="1"/>
              <a:t>arg.equalsIgnoreCase</a:t>
            </a:r>
            <a:r>
              <a:rPr lang="en-US" altLang="zh-CN" sz="2200" dirty="0"/>
              <a:t>("Banana")) {</a:t>
            </a:r>
          </a:p>
          <a:p>
            <a:pPr>
              <a:defRPr/>
            </a:pPr>
            <a:r>
              <a:rPr lang="en-US" altLang="zh-CN" sz="2200" dirty="0"/>
              <a:t>    return new Banana();</a:t>
            </a:r>
          </a:p>
          <a:p>
            <a:pPr>
              <a:defRPr/>
            </a:pPr>
            <a:r>
              <a:rPr lang="en-US" altLang="zh-CN" sz="2200" dirty="0"/>
              <a:t>}</a:t>
            </a:r>
          </a:p>
          <a:p>
            <a:pPr>
              <a:defRPr/>
            </a:pPr>
            <a:r>
              <a:rPr lang="en-US" altLang="zh-CN" sz="2200" dirty="0"/>
              <a:t>else {</a:t>
            </a:r>
          </a:p>
          <a:p>
            <a:pPr>
              <a:defRPr/>
            </a:pPr>
            <a:r>
              <a:rPr lang="en-US" altLang="zh-CN" sz="2200" dirty="0"/>
              <a:t>    ......</a:t>
            </a:r>
          </a:p>
          <a:p>
            <a:pPr>
              <a:defRPr/>
            </a:pPr>
            <a:r>
              <a:rPr lang="en-US" altLang="zh-CN" sz="2200" dirty="0"/>
              <a:t>}</a:t>
            </a:r>
            <a:endParaRPr lang="zh-CN" altLang="en-US" sz="2200" dirty="0"/>
          </a:p>
        </p:txBody>
      </p:sp>
    </p:spTree>
    <p:extLst>
      <p:ext uri="{BB962C8B-B14F-4D97-AF65-F5344CB8AC3E}">
        <p14:creationId xmlns:p14="http://schemas.microsoft.com/office/powerpoint/2010/main" val="2377995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简单工厂模式概述</a:t>
            </a:r>
          </a:p>
        </p:txBody>
      </p:sp>
      <p:sp>
        <p:nvSpPr>
          <p:cNvPr id="389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r>
              <a:rPr lang="zh-CN" altLang="en-US" smtClean="0">
                <a:solidFill>
                  <a:srgbClr val="FF3300"/>
                </a:solidFill>
              </a:rPr>
              <a:t>类创建型</a:t>
            </a:r>
            <a:r>
              <a:rPr lang="zh-CN" altLang="en-US" smtClean="0"/>
              <a:t>模式</a:t>
            </a:r>
            <a:endParaRPr lang="en-US" altLang="zh-CN" smtClean="0"/>
          </a:p>
          <a:p>
            <a:pPr lvl="1" eaLnBrk="1" hangingPunct="1"/>
            <a:r>
              <a:rPr kumimoji="1" lang="en-US" altLang="zh-CN" smtClean="0"/>
              <a:t>Frequency of use: </a:t>
            </a:r>
            <a:endParaRPr kumimoji="1" lang="zh-CN" altLang="zh-CN" smtClean="0"/>
          </a:p>
          <a:p>
            <a:pPr lvl="1" eaLnBrk="1" hangingPunct="1"/>
            <a:endParaRPr lang="zh-CN" altLang="en-US" smtClean="0"/>
          </a:p>
        </p:txBody>
      </p:sp>
      <p:sp>
        <p:nvSpPr>
          <p:cNvPr id="389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667000"/>
          <a:ext cx="8305800" cy="1371600"/>
        </p:xfrm>
        <a:graphic>
          <a:graphicData uri="http://schemas.openxmlformats.org/drawingml/2006/table">
            <a:tbl>
              <a:tblPr/>
              <a:tblGrid>
                <a:gridCol w="8305800"/>
              </a:tblGrid>
              <a:tr h="1371600">
                <a:tc>
                  <a:txBody>
                    <a:bodyPr/>
                    <a:lstStyle/>
                    <a:p>
                      <a:pPr indent="262255" algn="just">
                        <a:spcAft>
                          <a:spcPts val="0"/>
                        </a:spcAft>
                      </a:pPr>
                      <a:r>
                        <a:rPr lang="zh-CN" altLang="en-US" sz="2400" b="1" kern="100" dirty="0" smtClean="0">
                          <a:latin typeface="Times New Roman"/>
                          <a:ea typeface="宋体"/>
                          <a:cs typeface="Times New Roman"/>
                        </a:rPr>
                        <a:t>简单工厂模式 </a:t>
                      </a:r>
                      <a:r>
                        <a:rPr lang="en-US" altLang="zh-CN" sz="2400" b="1" kern="100" dirty="0" smtClean="0">
                          <a:latin typeface="Times New Roman"/>
                          <a:ea typeface="宋体"/>
                          <a:cs typeface="Times New Roman"/>
                        </a:rPr>
                        <a:t>(Simple Factory Pattern)</a:t>
                      </a:r>
                      <a:r>
                        <a:rPr lang="zh-CN" altLang="en-US" sz="2400" b="1" kern="100" dirty="0" smtClean="0">
                          <a:latin typeface="Times New Roman"/>
                          <a:ea typeface="宋体"/>
                          <a:cs typeface="Times New Roman"/>
                        </a:rPr>
                        <a:t>：</a:t>
                      </a:r>
                      <a:r>
                        <a:rPr lang="zh-CN" altLang="en-US" sz="2400" b="0" kern="100" dirty="0" smtClean="0">
                          <a:latin typeface="Times New Roman"/>
                          <a:ea typeface="宋体"/>
                          <a:cs typeface="Times New Roman"/>
                        </a:rPr>
                        <a:t>定义一个工厂类，它可以</a:t>
                      </a:r>
                      <a:r>
                        <a:rPr lang="zh-CN" altLang="en-US" sz="2400" b="1" dirty="0" smtClean="0">
                          <a:solidFill>
                            <a:srgbClr val="FF3300"/>
                          </a:solidFill>
                          <a:latin typeface="+mn-lt"/>
                          <a:ea typeface="楷体_GB2312" pitchFamily="49" charset="-122"/>
                        </a:rPr>
                        <a:t>根据参数的不同返回不同类的实例</a:t>
                      </a:r>
                      <a:r>
                        <a:rPr lang="zh-CN" altLang="en-US" sz="2400" b="0" kern="100" dirty="0" smtClean="0">
                          <a:latin typeface="Times New Roman"/>
                          <a:ea typeface="宋体"/>
                          <a:cs typeface="Times New Roman"/>
                        </a:rPr>
                        <a:t>，被创建的实例通常都</a:t>
                      </a:r>
                      <a:r>
                        <a:rPr lang="zh-CN" altLang="en-US" sz="2400" b="1" kern="100" dirty="0" smtClean="0">
                          <a:solidFill>
                            <a:srgbClr val="FF3300"/>
                          </a:solidFill>
                          <a:latin typeface="Times New Roman"/>
                          <a:ea typeface="宋体"/>
                          <a:cs typeface="Times New Roman"/>
                        </a:rPr>
                        <a:t>具有共同的父类</a:t>
                      </a:r>
                      <a:r>
                        <a:rPr lang="zh-CN" altLang="en-US" sz="2400" b="0" kern="100" dirty="0" smtClean="0">
                          <a:latin typeface="Times New Roman"/>
                          <a:ea typeface="宋体"/>
                          <a:cs typeface="Times New Roman"/>
                        </a:rPr>
                        <a: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38923" name="Picture 1" descr="http://www.dofactory.net/images/use_medi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876800"/>
            <a:ext cx="149066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Rectangle 2"/>
          <p:cNvSpPr>
            <a:spLocks noChangeArrowheads="1"/>
          </p:cNvSpPr>
          <p:nvPr/>
        </p:nvSpPr>
        <p:spPr bwMode="auto">
          <a:xfrm>
            <a:off x="5605463" y="4848225"/>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2000">
                <a:solidFill>
                  <a:schemeClr val="tx1"/>
                </a:solidFill>
                <a:latin typeface="Arial" panose="020B0604020202020204" pitchFamily="34" charset="0"/>
                <a:ea typeface="宋体" panose="02010600030101010101" pitchFamily="2" charset="-122"/>
              </a:rPr>
              <a:t>Medium</a:t>
            </a:r>
          </a:p>
        </p:txBody>
      </p:sp>
    </p:spTree>
    <p:extLst>
      <p:ext uri="{BB962C8B-B14F-4D97-AF65-F5344CB8AC3E}">
        <p14:creationId xmlns:p14="http://schemas.microsoft.com/office/powerpoint/2010/main" val="836105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14400"/>
            <a:ext cx="6324600" cy="685800"/>
          </a:xfrm>
        </p:spPr>
        <p:txBody>
          <a:bodyPr/>
          <a:lstStyle/>
          <a:p>
            <a:pPr eaLnBrk="1" hangingPunct="1"/>
            <a:r>
              <a:rPr lang="zh-CN" altLang="en-US" smtClean="0"/>
              <a:t>简单工厂模式概述</a:t>
            </a:r>
          </a:p>
        </p:txBody>
      </p:sp>
      <p:sp>
        <p:nvSpPr>
          <p:cNvPr id="399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简单工厂模式的定义</a:t>
            </a:r>
            <a:endParaRPr lang="en-US" altLang="zh-CN" smtClean="0"/>
          </a:p>
          <a:p>
            <a:pPr lvl="1" eaLnBrk="1" hangingPunct="1"/>
            <a:r>
              <a:rPr lang="zh-CN" altLang="en-US" smtClean="0"/>
              <a:t>在简单工厂模式中用于创建实例的方法通常是</a:t>
            </a:r>
            <a:r>
              <a:rPr lang="zh-CN" altLang="en-US" smtClean="0">
                <a:solidFill>
                  <a:srgbClr val="FF3300"/>
                </a:solidFill>
              </a:rPr>
              <a:t>静态</a:t>
            </a:r>
            <a:r>
              <a:rPr lang="en-US" altLang="zh-CN" smtClean="0">
                <a:solidFill>
                  <a:srgbClr val="FF3300"/>
                </a:solidFill>
              </a:rPr>
              <a:t>(static)</a:t>
            </a:r>
            <a:r>
              <a:rPr lang="zh-CN" altLang="en-US" smtClean="0">
                <a:solidFill>
                  <a:srgbClr val="FF3300"/>
                </a:solidFill>
              </a:rPr>
              <a:t>方法</a:t>
            </a:r>
            <a:r>
              <a:rPr lang="zh-CN" altLang="en-US" smtClean="0"/>
              <a:t>，因此又被称为</a:t>
            </a:r>
            <a:r>
              <a:rPr lang="zh-CN" altLang="en-US" smtClean="0">
                <a:solidFill>
                  <a:srgbClr val="FF3300"/>
                </a:solidFill>
              </a:rPr>
              <a:t>静态工厂方法</a:t>
            </a:r>
            <a:r>
              <a:rPr lang="en-US" altLang="zh-CN" smtClean="0">
                <a:solidFill>
                  <a:srgbClr val="FF3300"/>
                </a:solidFill>
              </a:rPr>
              <a:t>(Static Factory Method)</a:t>
            </a:r>
            <a:r>
              <a:rPr lang="zh-CN" altLang="en-US" smtClean="0">
                <a:solidFill>
                  <a:srgbClr val="FF3300"/>
                </a:solidFill>
              </a:rPr>
              <a:t>模式</a:t>
            </a:r>
            <a:endParaRPr lang="en-US" altLang="zh-CN" smtClean="0">
              <a:solidFill>
                <a:srgbClr val="FF3300"/>
              </a:solidFill>
            </a:endParaRPr>
          </a:p>
          <a:p>
            <a:pPr lvl="1" eaLnBrk="1" hangingPunct="1"/>
            <a:r>
              <a:rPr lang="zh-CN" altLang="en-US" smtClean="0">
                <a:solidFill>
                  <a:srgbClr val="004AB8"/>
                </a:solidFill>
              </a:rPr>
              <a:t>要点：</a:t>
            </a:r>
            <a:r>
              <a:rPr lang="zh-CN" altLang="en-US" smtClean="0"/>
              <a:t>如果需要什么，</a:t>
            </a:r>
            <a:r>
              <a:rPr lang="zh-CN" altLang="en-US" smtClean="0">
                <a:solidFill>
                  <a:srgbClr val="FF3300"/>
                </a:solidFill>
              </a:rPr>
              <a:t>只需要传入一个正确的参数，就可以获取所需要的对象</a:t>
            </a:r>
            <a:r>
              <a:rPr lang="zh-CN" altLang="en-US" smtClean="0"/>
              <a:t>，而</a:t>
            </a:r>
            <a:r>
              <a:rPr lang="zh-CN" altLang="en-US" smtClean="0">
                <a:solidFill>
                  <a:srgbClr val="FF3300"/>
                </a:solidFill>
              </a:rPr>
              <a:t>无须知道其创建细节</a:t>
            </a:r>
            <a:endParaRPr lang="en-US" altLang="zh-CN" smtClean="0">
              <a:solidFill>
                <a:srgbClr val="FF3300"/>
              </a:solidFill>
            </a:endParaRPr>
          </a:p>
          <a:p>
            <a:pPr lvl="1" eaLnBrk="1" hangingPunct="1"/>
            <a:r>
              <a:rPr lang="en-US" altLang="zh-CN" smtClean="0"/>
              <a:t>Parameterized Factory Methods</a:t>
            </a:r>
          </a:p>
          <a:p>
            <a:pPr lvl="1" eaLnBrk="1" hangingPunct="1"/>
            <a:endParaRPr lang="en-US" altLang="zh-CN" smtClean="0">
              <a:solidFill>
                <a:srgbClr val="FF3300"/>
              </a:solidFill>
            </a:endParaRPr>
          </a:p>
        </p:txBody>
      </p:sp>
      <p:sp>
        <p:nvSpPr>
          <p:cNvPr id="39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99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4432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TotalTime>
  <Words>2039</Words>
  <Application>Microsoft Office PowerPoint</Application>
  <PresentationFormat>全屏显示(4:3)</PresentationFormat>
  <Paragraphs>299</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默认设计模板</vt:lpstr>
      <vt:lpstr>Design Patterns</vt:lpstr>
      <vt:lpstr>大纲</vt:lpstr>
      <vt:lpstr>创建型模式概述</vt:lpstr>
      <vt:lpstr>创建型模式概述</vt:lpstr>
      <vt:lpstr>创建型模式概述</vt:lpstr>
      <vt:lpstr>简单工厂模式概述</vt:lpstr>
      <vt:lpstr>简单工厂模式概述</vt:lpstr>
      <vt:lpstr>简单工厂模式概述</vt:lpstr>
      <vt:lpstr>简单工厂模式概述</vt:lpstr>
      <vt:lpstr>简单工厂模式的结构与实现</vt:lpstr>
      <vt:lpstr>简单工厂模式的结构与实现</vt:lpstr>
      <vt:lpstr>简单工厂模式的结构与实现</vt:lpstr>
      <vt:lpstr>简单工厂模式的结构与实现</vt:lpstr>
      <vt:lpstr>简单工厂模式的结构与实现</vt:lpstr>
      <vt:lpstr>简单工厂模式的结构与实现</vt:lpstr>
      <vt:lpstr>简单工厂模式的应用实例</vt:lpstr>
      <vt:lpstr>简单工厂模式的应用实例</vt:lpstr>
      <vt:lpstr>简单工厂模式的应用实例</vt:lpstr>
      <vt:lpstr>简单工厂模式的应用实例</vt:lpstr>
      <vt:lpstr>创建对象与使用对象</vt:lpstr>
      <vt:lpstr>创建对象与使用对象</vt:lpstr>
      <vt:lpstr>创建对象与使用对象</vt:lpstr>
      <vt:lpstr>创建对象与使用对象</vt:lpstr>
      <vt:lpstr>创建对象与使用对象</vt:lpstr>
      <vt:lpstr>创建对象与使用对象</vt:lpstr>
      <vt:lpstr>简单工厂模式的简化</vt:lpstr>
      <vt:lpstr>简单工厂模式的优缺点与适用环境</vt:lpstr>
      <vt:lpstr>简单工厂模式的优缺点与适用环境</vt:lpstr>
      <vt:lpstr>简单工厂模式的优缺点与适用环境</vt:lpstr>
      <vt:lpstr>简单工厂模式作业</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790</cp:revision>
  <cp:lastPrinted>1601-01-01T00:00:00Z</cp:lastPrinted>
  <dcterms:created xsi:type="dcterms:W3CDTF">1601-01-01T00:00:00Z</dcterms:created>
  <dcterms:modified xsi:type="dcterms:W3CDTF">2019-09-25T03:13:42Z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