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5A5A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0" d="100"/>
          <a:sy n="90" d="100"/>
        </p:scale>
        <p:origin x="1332" y="6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9/24/2018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9/24/2018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Visual Basic</a:t>
            </a:r>
            <a:endParaRPr lang="en-GB" dirty="0"/>
          </a:p>
        </p:txBody>
      </p:sp>
      <p:sp>
        <p:nvSpPr>
          <p:cNvPr id="3" name="Subtitle 2"/>
          <p:cNvSpPr>
            <a:spLocks noGrp="1"/>
          </p:cNvSpPr>
          <p:nvPr>
            <p:ph type="subTitle" idx="1"/>
          </p:nvPr>
        </p:nvSpPr>
        <p:spPr/>
        <p:txBody>
          <a:bodyPr/>
          <a:lstStyle/>
          <a:p>
            <a:r>
              <a:rPr lang="en-GB" dirty="0" smtClean="0"/>
              <a:t>Guide</a:t>
            </a:r>
            <a:endParaRPr lang="en-GB" dirty="0"/>
          </a:p>
        </p:txBody>
      </p:sp>
    </p:spTree>
    <p:extLst>
      <p:ext uri="{BB962C8B-B14F-4D97-AF65-F5344CB8AC3E}">
        <p14:creationId xmlns:p14="http://schemas.microsoft.com/office/powerpoint/2010/main" val="1473501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Variables and Constants</a:t>
            </a:r>
            <a:endParaRPr lang="en-GB" dirty="0"/>
          </a:p>
        </p:txBody>
      </p:sp>
      <p:sp>
        <p:nvSpPr>
          <p:cNvPr id="3" name="Content Placeholder 2"/>
          <p:cNvSpPr>
            <a:spLocks noGrp="1"/>
          </p:cNvSpPr>
          <p:nvPr>
            <p:ph idx="1"/>
          </p:nvPr>
        </p:nvSpPr>
        <p:spPr>
          <a:xfrm>
            <a:off x="2949164" y="1587901"/>
            <a:ext cx="3538220" cy="1279929"/>
          </a:xfrm>
        </p:spPr>
        <p:txBody>
          <a:bodyPr>
            <a:normAutofit/>
          </a:bodyPr>
          <a:lstStyle/>
          <a:p>
            <a:pPr marL="0" indent="0">
              <a:buNone/>
            </a:pPr>
            <a:r>
              <a:rPr lang="en-GB" sz="1200" dirty="0" smtClean="0"/>
              <a:t>‘Dim’ is used to declare something as a variable. This means it can change as the program runs, and is not a fixed value. In this case, the </a:t>
            </a:r>
            <a:r>
              <a:rPr lang="en-GB" sz="1200" dirty="0" err="1" smtClean="0"/>
              <a:t>ordervalue</a:t>
            </a:r>
            <a:r>
              <a:rPr lang="en-GB" sz="1200" dirty="0" smtClean="0"/>
              <a:t> can change as it is inputted by the user, and postage can changed based on the value, so both are variables.</a:t>
            </a:r>
            <a:endParaRPr lang="en-GB" sz="1200" dirty="0"/>
          </a:p>
        </p:txBody>
      </p:sp>
      <p:pic>
        <p:nvPicPr>
          <p:cNvPr id="4" name="Picture 3"/>
          <p:cNvPicPr>
            <a:picLocks noChangeAspect="1"/>
          </p:cNvPicPr>
          <p:nvPr/>
        </p:nvPicPr>
        <p:blipFill rotWithShape="1">
          <a:blip r:embed="rId2"/>
          <a:srcRect l="7613" t="16186" r="82407" b="80593"/>
          <a:stretch/>
        </p:blipFill>
        <p:spPr>
          <a:xfrm>
            <a:off x="485492" y="2035750"/>
            <a:ext cx="2116391" cy="384234"/>
          </a:xfrm>
          <a:prstGeom prst="rect">
            <a:avLst/>
          </a:prstGeom>
        </p:spPr>
      </p:pic>
      <p:sp>
        <p:nvSpPr>
          <p:cNvPr id="5" name="Right Brace 4"/>
          <p:cNvSpPr/>
          <p:nvPr/>
        </p:nvSpPr>
        <p:spPr>
          <a:xfrm>
            <a:off x="2394065" y="1708494"/>
            <a:ext cx="415636" cy="1038745"/>
          </a:xfrm>
          <a:prstGeom prst="rightBrace">
            <a:avLst>
              <a:gd name="adj1" fmla="val 46479"/>
              <a:gd name="adj2" fmla="val 492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Oval 5"/>
          <p:cNvSpPr/>
          <p:nvPr/>
        </p:nvSpPr>
        <p:spPr>
          <a:xfrm>
            <a:off x="515390" y="2002499"/>
            <a:ext cx="337740" cy="44802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636999" y="3010708"/>
            <a:ext cx="2106474" cy="1754326"/>
          </a:xfrm>
          <a:prstGeom prst="rect">
            <a:avLst/>
          </a:prstGeom>
          <a:noFill/>
        </p:spPr>
        <p:txBody>
          <a:bodyPr wrap="square" rtlCol="0">
            <a:spAutoFit/>
          </a:bodyPr>
          <a:lstStyle/>
          <a:p>
            <a:r>
              <a:rPr lang="en-GB" sz="1200" dirty="0" smtClean="0">
                <a:solidFill>
                  <a:srgbClr val="404040"/>
                </a:solidFill>
              </a:rPr>
              <a:t>The data type following the word and, (in this case, ‘decimal’ and ‘string’ tell you what the named thing is. So in this case, the ‘</a:t>
            </a:r>
            <a:r>
              <a:rPr lang="en-GB" sz="1200" dirty="0" err="1" smtClean="0">
                <a:solidFill>
                  <a:srgbClr val="404040"/>
                </a:solidFill>
              </a:rPr>
              <a:t>ordervalue</a:t>
            </a:r>
            <a:r>
              <a:rPr lang="en-GB" sz="1200" dirty="0" smtClean="0">
                <a:solidFill>
                  <a:srgbClr val="404040"/>
                </a:solidFill>
              </a:rPr>
              <a:t>’ is a decimal number, and the ‘postage’ is a string of characters (letters and numbers)</a:t>
            </a:r>
            <a:endParaRPr lang="en-GB" sz="1200" dirty="0">
              <a:solidFill>
                <a:srgbClr val="404040"/>
              </a:solidFill>
            </a:endParaRPr>
          </a:p>
        </p:txBody>
      </p:sp>
      <p:sp>
        <p:nvSpPr>
          <p:cNvPr id="8" name="Oval 7"/>
          <p:cNvSpPr/>
          <p:nvPr/>
        </p:nvSpPr>
        <p:spPr>
          <a:xfrm>
            <a:off x="1690236" y="1971963"/>
            <a:ext cx="828519" cy="48242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ight Brace 8"/>
          <p:cNvSpPr/>
          <p:nvPr/>
        </p:nvSpPr>
        <p:spPr>
          <a:xfrm rot="5400000">
            <a:off x="1753630" y="2264171"/>
            <a:ext cx="701730" cy="828519"/>
          </a:xfrm>
          <a:prstGeom prst="rightBrace">
            <a:avLst>
              <a:gd name="adj1" fmla="val 18383"/>
              <a:gd name="adj2" fmla="val 492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10" name="Picture 9"/>
          <p:cNvPicPr>
            <a:picLocks noChangeAspect="1"/>
          </p:cNvPicPr>
          <p:nvPr/>
        </p:nvPicPr>
        <p:blipFill rotWithShape="1">
          <a:blip r:embed="rId3"/>
          <a:srcRect l="8829" t="17412" r="82252" b="80545"/>
          <a:stretch/>
        </p:blipFill>
        <p:spPr>
          <a:xfrm>
            <a:off x="4176583" y="4508723"/>
            <a:ext cx="1990178" cy="256311"/>
          </a:xfrm>
          <a:prstGeom prst="rect">
            <a:avLst/>
          </a:prstGeom>
        </p:spPr>
      </p:pic>
      <p:sp>
        <p:nvSpPr>
          <p:cNvPr id="11" name="TextBox 10"/>
          <p:cNvSpPr txBox="1"/>
          <p:nvPr/>
        </p:nvSpPr>
        <p:spPr>
          <a:xfrm>
            <a:off x="6487384" y="4221379"/>
            <a:ext cx="3324225" cy="830997"/>
          </a:xfrm>
          <a:prstGeom prst="rect">
            <a:avLst/>
          </a:prstGeom>
          <a:noFill/>
        </p:spPr>
        <p:txBody>
          <a:bodyPr wrap="square" rtlCol="0">
            <a:spAutoFit/>
          </a:bodyPr>
          <a:lstStyle/>
          <a:p>
            <a:r>
              <a:rPr lang="en-GB" sz="1200" dirty="0" smtClean="0"/>
              <a:t>‘</a:t>
            </a:r>
            <a:r>
              <a:rPr lang="en-GB" sz="1200" dirty="0" err="1" smtClean="0"/>
              <a:t>Const</a:t>
            </a:r>
            <a:r>
              <a:rPr lang="en-GB" sz="1200" dirty="0" smtClean="0"/>
              <a:t>’ is used to define something as a constant. In this case, it is used to convert distances. Since the conversion rate remains the same, it is declared as a constant.</a:t>
            </a:r>
            <a:endParaRPr lang="en-GB" sz="1200" dirty="0"/>
          </a:p>
        </p:txBody>
      </p:sp>
      <p:sp>
        <p:nvSpPr>
          <p:cNvPr id="12" name="Oval 11"/>
          <p:cNvSpPr/>
          <p:nvPr/>
        </p:nvSpPr>
        <p:spPr>
          <a:xfrm>
            <a:off x="4176584" y="4508723"/>
            <a:ext cx="609122" cy="2891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Brace 12"/>
          <p:cNvSpPr/>
          <p:nvPr/>
        </p:nvSpPr>
        <p:spPr>
          <a:xfrm>
            <a:off x="6071748" y="4410075"/>
            <a:ext cx="415636" cy="476250"/>
          </a:xfrm>
          <a:prstGeom prst="rightBrace">
            <a:avLst>
              <a:gd name="adj1" fmla="val 46479"/>
              <a:gd name="adj2" fmla="val 492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91839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Loops</a:t>
            </a:r>
            <a:endParaRPr lang="en-GB" dirty="0"/>
          </a:p>
        </p:txBody>
      </p:sp>
      <p:pic>
        <p:nvPicPr>
          <p:cNvPr id="4" name="Content Placeholder 3"/>
          <p:cNvPicPr>
            <a:picLocks noGrp="1" noChangeAspect="1"/>
          </p:cNvPicPr>
          <p:nvPr>
            <p:ph idx="1"/>
          </p:nvPr>
        </p:nvPicPr>
        <p:blipFill rotWithShape="1">
          <a:blip r:embed="rId2"/>
          <a:srcRect l="7301" t="89891" r="88979" b="8390"/>
          <a:stretch/>
        </p:blipFill>
        <p:spPr>
          <a:xfrm>
            <a:off x="677334" y="2023127"/>
            <a:ext cx="998336" cy="259567"/>
          </a:xfrm>
          <a:prstGeom prst="rect">
            <a:avLst/>
          </a:prstGeom>
        </p:spPr>
      </p:pic>
      <p:pic>
        <p:nvPicPr>
          <p:cNvPr id="5" name="Content Placeholder 3"/>
          <p:cNvPicPr>
            <a:picLocks noChangeAspect="1"/>
          </p:cNvPicPr>
          <p:nvPr/>
        </p:nvPicPr>
        <p:blipFill rotWithShape="1">
          <a:blip r:embed="rId2"/>
          <a:srcRect l="7173" t="12557" r="83994" b="84534"/>
          <a:stretch/>
        </p:blipFill>
        <p:spPr>
          <a:xfrm>
            <a:off x="677334" y="1710766"/>
            <a:ext cx="2370260" cy="439268"/>
          </a:xfrm>
          <a:prstGeom prst="rect">
            <a:avLst/>
          </a:prstGeom>
        </p:spPr>
      </p:pic>
      <p:sp>
        <p:nvSpPr>
          <p:cNvPr id="6" name="Right Brace 5"/>
          <p:cNvSpPr/>
          <p:nvPr/>
        </p:nvSpPr>
        <p:spPr>
          <a:xfrm>
            <a:off x="2498110" y="1497781"/>
            <a:ext cx="415636" cy="1038745"/>
          </a:xfrm>
          <a:prstGeom prst="rightBrace">
            <a:avLst>
              <a:gd name="adj1" fmla="val 46479"/>
              <a:gd name="adj2" fmla="val 492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p:cNvSpPr txBox="1"/>
          <p:nvPr/>
        </p:nvSpPr>
        <p:spPr>
          <a:xfrm>
            <a:off x="2921683" y="1324655"/>
            <a:ext cx="2695575" cy="1384995"/>
          </a:xfrm>
          <a:prstGeom prst="rect">
            <a:avLst/>
          </a:prstGeom>
          <a:noFill/>
        </p:spPr>
        <p:txBody>
          <a:bodyPr wrap="square" rtlCol="0">
            <a:spAutoFit/>
          </a:bodyPr>
          <a:lstStyle/>
          <a:p>
            <a:r>
              <a:rPr lang="en-GB" sz="1200" dirty="0" smtClean="0"/>
              <a:t>This ‘for next’ loop repeats the code written in between the ‘for’ and the ‘next’. The ‘1 To 6’ indicates how many times the code will be repeated before the computer continues past and runs the rest of the code.</a:t>
            </a:r>
            <a:endParaRPr lang="en-GB" sz="1200" dirty="0"/>
          </a:p>
        </p:txBody>
      </p:sp>
    </p:spTree>
    <p:extLst>
      <p:ext uri="{BB962C8B-B14F-4D97-AF65-F5344CB8AC3E}">
        <p14:creationId xmlns:p14="http://schemas.microsoft.com/office/powerpoint/2010/main" val="2899200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If, Else If, Else, Select Case</a:t>
            </a:r>
            <a:endParaRPr lang="en-GB" dirty="0"/>
          </a:p>
        </p:txBody>
      </p:sp>
      <p:pic>
        <p:nvPicPr>
          <p:cNvPr id="4" name="Picture 3"/>
          <p:cNvPicPr>
            <a:picLocks noChangeAspect="1"/>
          </p:cNvPicPr>
          <p:nvPr/>
        </p:nvPicPr>
        <p:blipFill rotWithShape="1">
          <a:blip r:embed="rId2"/>
          <a:srcRect l="7755" t="22268" r="79713" b="62929"/>
          <a:stretch/>
        </p:blipFill>
        <p:spPr>
          <a:xfrm>
            <a:off x="6550084" y="4262120"/>
            <a:ext cx="2723918" cy="1809750"/>
          </a:xfrm>
          <a:prstGeom prst="rect">
            <a:avLst/>
          </a:prstGeom>
        </p:spPr>
      </p:pic>
      <p:sp>
        <p:nvSpPr>
          <p:cNvPr id="5" name="Right Brace 4"/>
          <p:cNvSpPr/>
          <p:nvPr/>
        </p:nvSpPr>
        <p:spPr>
          <a:xfrm>
            <a:off x="2436663" y="4152605"/>
            <a:ext cx="415636" cy="2194445"/>
          </a:xfrm>
          <a:prstGeom prst="rightBrace">
            <a:avLst>
              <a:gd name="adj1" fmla="val 46479"/>
              <a:gd name="adj2" fmla="val 5137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TextBox 5"/>
          <p:cNvSpPr txBox="1"/>
          <p:nvPr/>
        </p:nvSpPr>
        <p:spPr>
          <a:xfrm>
            <a:off x="2874813" y="4403430"/>
            <a:ext cx="3343275" cy="1569660"/>
          </a:xfrm>
          <a:prstGeom prst="rect">
            <a:avLst/>
          </a:prstGeom>
          <a:noFill/>
        </p:spPr>
        <p:txBody>
          <a:bodyPr wrap="square" rtlCol="0">
            <a:spAutoFit/>
          </a:bodyPr>
          <a:lstStyle/>
          <a:p>
            <a:r>
              <a:rPr lang="en-GB" sz="1200" dirty="0" smtClean="0"/>
              <a:t>‘Select case’ commands are quicker than ‘if’ commands, as the computer only has to find the code that applies. For example, in this scenario, if the </a:t>
            </a:r>
            <a:r>
              <a:rPr lang="en-GB" sz="1200" dirty="0" err="1" smtClean="0"/>
              <a:t>ordervalue</a:t>
            </a:r>
            <a:r>
              <a:rPr lang="en-GB" sz="1200" dirty="0" smtClean="0"/>
              <a:t> is 68, it will check against the &gt;100, then against the &gt;60, then it will follow the instructions. Whereas the ‘if’ command would keep checking against everything before it follows the instructions</a:t>
            </a:r>
            <a:endParaRPr lang="en-GB" sz="1200" dirty="0"/>
          </a:p>
        </p:txBody>
      </p:sp>
      <p:pic>
        <p:nvPicPr>
          <p:cNvPr id="7" name="Picture 6"/>
          <p:cNvPicPr>
            <a:picLocks noChangeAspect="1"/>
          </p:cNvPicPr>
          <p:nvPr/>
        </p:nvPicPr>
        <p:blipFill rotWithShape="1">
          <a:blip r:embed="rId3"/>
          <a:srcRect l="8777" t="22993" r="79723" b="60296"/>
          <a:stretch/>
        </p:blipFill>
        <p:spPr>
          <a:xfrm>
            <a:off x="417292" y="4339584"/>
            <a:ext cx="2227189" cy="1820485"/>
          </a:xfrm>
          <a:prstGeom prst="rect">
            <a:avLst/>
          </a:prstGeom>
        </p:spPr>
      </p:pic>
      <p:sp>
        <p:nvSpPr>
          <p:cNvPr id="8" name="Right Brace 7"/>
          <p:cNvSpPr/>
          <p:nvPr/>
        </p:nvSpPr>
        <p:spPr>
          <a:xfrm rot="10800000">
            <a:off x="6240602" y="4018735"/>
            <a:ext cx="415636" cy="2194445"/>
          </a:xfrm>
          <a:prstGeom prst="rightBrace">
            <a:avLst>
              <a:gd name="adj1" fmla="val 46479"/>
              <a:gd name="adj2" fmla="val 5137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p:cNvSpPr txBox="1"/>
          <p:nvPr/>
        </p:nvSpPr>
        <p:spPr>
          <a:xfrm>
            <a:off x="592028" y="1930400"/>
            <a:ext cx="2634252" cy="1954381"/>
          </a:xfrm>
          <a:prstGeom prst="rect">
            <a:avLst/>
          </a:prstGeom>
          <a:noFill/>
        </p:spPr>
        <p:txBody>
          <a:bodyPr wrap="square" rtlCol="0">
            <a:spAutoFit/>
          </a:bodyPr>
          <a:lstStyle/>
          <a:p>
            <a:r>
              <a:rPr lang="en-GB" sz="1100" dirty="0" smtClean="0"/>
              <a:t>‘If’ commands are used to make a computer perform certain actions based on a condition. It starts with an ‘If’, followed by a condition, followed by ‘Then’ and then the action. The ‘</a:t>
            </a:r>
            <a:r>
              <a:rPr lang="en-GB" sz="1100" dirty="0" err="1" smtClean="0"/>
              <a:t>ElseIf</a:t>
            </a:r>
            <a:r>
              <a:rPr lang="en-GB" sz="1100" dirty="0" smtClean="0"/>
              <a:t>’ essentially says if the previous is not true, then try the following condition. ‘Else’ is the final part, used if none of the other conditions are not fulfilled. The command is ended with the ‘End If’ line.</a:t>
            </a:r>
            <a:endParaRPr lang="en-GB" sz="1100" dirty="0"/>
          </a:p>
        </p:txBody>
      </p:sp>
      <p:sp>
        <p:nvSpPr>
          <p:cNvPr id="11" name="Right Brace 10"/>
          <p:cNvSpPr/>
          <p:nvPr/>
        </p:nvSpPr>
        <p:spPr>
          <a:xfrm rot="16200000">
            <a:off x="1350698" y="3055380"/>
            <a:ext cx="415636" cy="2194445"/>
          </a:xfrm>
          <a:prstGeom prst="rightBrace">
            <a:avLst>
              <a:gd name="adj1" fmla="val 46479"/>
              <a:gd name="adj2" fmla="val 5137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p:cNvSpPr txBox="1"/>
          <p:nvPr/>
        </p:nvSpPr>
        <p:spPr>
          <a:xfrm>
            <a:off x="6730666" y="1972858"/>
            <a:ext cx="2668772" cy="1938992"/>
          </a:xfrm>
          <a:prstGeom prst="rect">
            <a:avLst/>
          </a:prstGeom>
          <a:noFill/>
        </p:spPr>
        <p:txBody>
          <a:bodyPr wrap="square" rtlCol="0">
            <a:spAutoFit/>
          </a:bodyPr>
          <a:lstStyle/>
          <a:p>
            <a:r>
              <a:rPr lang="en-GB" sz="1200" dirty="0" smtClean="0"/>
              <a:t>‘Case’ commands are used in the same situations as ‘if’ commands and are interchangeable. It starts with ‘Select Case’ and then the piece of data you are using. Then the word ‘case’ and then a condition. This is followed by the instruction if the condition is met. At the end, it is finished with ‘end select’</a:t>
            </a:r>
            <a:endParaRPr lang="en-GB" sz="1200" dirty="0"/>
          </a:p>
        </p:txBody>
      </p:sp>
      <p:sp>
        <p:nvSpPr>
          <p:cNvPr id="13" name="Right Brace 12"/>
          <p:cNvSpPr/>
          <p:nvPr/>
        </p:nvSpPr>
        <p:spPr>
          <a:xfrm rot="16200000">
            <a:off x="7505748" y="2746697"/>
            <a:ext cx="415636" cy="2530294"/>
          </a:xfrm>
          <a:prstGeom prst="rightBrace">
            <a:avLst>
              <a:gd name="adj1" fmla="val 46479"/>
              <a:gd name="adj2" fmla="val 5137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841795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Console.Read</a:t>
            </a:r>
            <a:r>
              <a:rPr lang="en-GB" dirty="0" smtClean="0"/>
              <a:t>/</a:t>
            </a:r>
            <a:r>
              <a:rPr lang="en-GB" dirty="0" err="1" smtClean="0"/>
              <a:t>Writeline</a:t>
            </a:r>
            <a:endParaRPr lang="en-GB" dirty="0"/>
          </a:p>
        </p:txBody>
      </p:sp>
      <p:pic>
        <p:nvPicPr>
          <p:cNvPr id="4" name="Content Placeholder 3"/>
          <p:cNvPicPr>
            <a:picLocks noGrp="1" noChangeAspect="1"/>
          </p:cNvPicPr>
          <p:nvPr>
            <p:ph idx="1"/>
          </p:nvPr>
        </p:nvPicPr>
        <p:blipFill rotWithShape="1">
          <a:blip r:embed="rId2"/>
          <a:srcRect l="8705" t="48704" r="73421" b="48100"/>
          <a:stretch/>
        </p:blipFill>
        <p:spPr>
          <a:xfrm>
            <a:off x="407683" y="2185547"/>
            <a:ext cx="4730478" cy="475768"/>
          </a:xfrm>
          <a:prstGeom prst="rect">
            <a:avLst/>
          </a:prstGeom>
        </p:spPr>
      </p:pic>
      <p:sp>
        <p:nvSpPr>
          <p:cNvPr id="6" name="TextBox 5"/>
          <p:cNvSpPr txBox="1"/>
          <p:nvPr/>
        </p:nvSpPr>
        <p:spPr>
          <a:xfrm>
            <a:off x="5459103" y="1730933"/>
            <a:ext cx="2781129" cy="1200329"/>
          </a:xfrm>
          <a:prstGeom prst="rect">
            <a:avLst/>
          </a:prstGeom>
          <a:noFill/>
        </p:spPr>
        <p:txBody>
          <a:bodyPr wrap="square" rtlCol="0">
            <a:spAutoFit/>
          </a:bodyPr>
          <a:lstStyle/>
          <a:p>
            <a:r>
              <a:rPr lang="en-GB" sz="1200" dirty="0" smtClean="0"/>
              <a:t>The ‘</a:t>
            </a:r>
            <a:r>
              <a:rPr lang="en-GB" sz="1200" dirty="0" err="1" smtClean="0"/>
              <a:t>Console.Writeline</a:t>
            </a:r>
            <a:r>
              <a:rPr lang="en-GB" sz="1200" dirty="0" smtClean="0"/>
              <a:t>’ command is used to get the program to say certain things. This can be to show the value of pieces of data, such as the card and suit, or it can be used to write a piece of text, using the “”.</a:t>
            </a:r>
            <a:endParaRPr lang="en-GB" sz="1200" dirty="0"/>
          </a:p>
        </p:txBody>
      </p:sp>
      <p:sp>
        <p:nvSpPr>
          <p:cNvPr id="8" name="Right Brace 7"/>
          <p:cNvSpPr/>
          <p:nvPr/>
        </p:nvSpPr>
        <p:spPr>
          <a:xfrm>
            <a:off x="5043468" y="1930401"/>
            <a:ext cx="415636" cy="876594"/>
          </a:xfrm>
          <a:prstGeom prst="rightBrace">
            <a:avLst>
              <a:gd name="adj1" fmla="val 46479"/>
              <a:gd name="adj2" fmla="val 5137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Right Brace 8"/>
          <p:cNvSpPr/>
          <p:nvPr/>
        </p:nvSpPr>
        <p:spPr>
          <a:xfrm>
            <a:off x="3681211" y="4578003"/>
            <a:ext cx="415636" cy="876594"/>
          </a:xfrm>
          <a:prstGeom prst="rightBrace">
            <a:avLst>
              <a:gd name="adj1" fmla="val 31130"/>
              <a:gd name="adj2" fmla="val 5137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p:cNvSpPr txBox="1"/>
          <p:nvPr/>
        </p:nvSpPr>
        <p:spPr>
          <a:xfrm>
            <a:off x="4096847" y="4323802"/>
            <a:ext cx="5020979" cy="1384995"/>
          </a:xfrm>
          <a:prstGeom prst="rect">
            <a:avLst/>
          </a:prstGeom>
          <a:noFill/>
        </p:spPr>
        <p:txBody>
          <a:bodyPr wrap="square" rtlCol="0">
            <a:spAutoFit/>
          </a:bodyPr>
          <a:lstStyle/>
          <a:p>
            <a:r>
              <a:rPr lang="en-GB" sz="1200" dirty="0" smtClean="0"/>
              <a:t>The ‘</a:t>
            </a:r>
            <a:r>
              <a:rPr lang="en-GB" sz="1200" dirty="0" err="1" smtClean="0"/>
              <a:t>Console.Readline</a:t>
            </a:r>
            <a:r>
              <a:rPr lang="en-GB" sz="1200" dirty="0" smtClean="0"/>
              <a:t>’ command tells the computer to read the line above. In this case, the </a:t>
            </a:r>
            <a:r>
              <a:rPr lang="en-GB" sz="1200" dirty="0" err="1" smtClean="0"/>
              <a:t>ordervalue</a:t>
            </a:r>
            <a:r>
              <a:rPr lang="en-GB" sz="1200" dirty="0" smtClean="0"/>
              <a:t> is defined by the line above, so whatever the value of the item is. The ‘</a:t>
            </a:r>
            <a:r>
              <a:rPr lang="en-GB" sz="1200" dirty="0" err="1"/>
              <a:t>C</a:t>
            </a:r>
            <a:r>
              <a:rPr lang="en-GB" sz="1200" dirty="0" err="1" smtClean="0"/>
              <a:t>onsole.Readline</a:t>
            </a:r>
            <a:r>
              <a:rPr lang="en-GB" sz="1200" dirty="0" smtClean="0"/>
              <a:t>’ command is very useful for getting input from the user of the program. It is also used at the end of the program’s code in order to keep it open, this means that at the end of the program, you can scroll back and double check everything worked as expected.</a:t>
            </a:r>
            <a:endParaRPr lang="en-GB" sz="1200" dirty="0"/>
          </a:p>
        </p:txBody>
      </p:sp>
      <p:pic>
        <p:nvPicPr>
          <p:cNvPr id="11" name="Picture 10"/>
          <p:cNvPicPr>
            <a:picLocks noChangeAspect="1"/>
          </p:cNvPicPr>
          <p:nvPr/>
        </p:nvPicPr>
        <p:blipFill rotWithShape="1">
          <a:blip r:embed="rId3"/>
          <a:srcRect l="7752" t="19189" r="72811" b="77883"/>
          <a:stretch/>
        </p:blipFill>
        <p:spPr>
          <a:xfrm>
            <a:off x="301814" y="4864330"/>
            <a:ext cx="3587215" cy="303941"/>
          </a:xfrm>
          <a:prstGeom prst="rect">
            <a:avLst/>
          </a:prstGeom>
        </p:spPr>
      </p:pic>
    </p:spTree>
    <p:extLst>
      <p:ext uri="{BB962C8B-B14F-4D97-AF65-F5344CB8AC3E}">
        <p14:creationId xmlns:p14="http://schemas.microsoft.com/office/powerpoint/2010/main" val="4293467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Randomise</a:t>
            </a:r>
            <a:endParaRPr lang="en-GB" dirty="0"/>
          </a:p>
        </p:txBody>
      </p:sp>
      <p:pic>
        <p:nvPicPr>
          <p:cNvPr id="4" name="Content Placeholder 3"/>
          <p:cNvPicPr>
            <a:picLocks noGrp="1" noChangeAspect="1"/>
          </p:cNvPicPr>
          <p:nvPr>
            <p:ph idx="1"/>
          </p:nvPr>
        </p:nvPicPr>
        <p:blipFill rotWithShape="1">
          <a:blip r:embed="rId2"/>
          <a:srcRect l="8859" t="31720" r="76811" b="61431"/>
          <a:stretch/>
        </p:blipFill>
        <p:spPr>
          <a:xfrm>
            <a:off x="898932" y="3179182"/>
            <a:ext cx="3955311" cy="1063256"/>
          </a:xfrm>
          <a:prstGeom prst="rect">
            <a:avLst/>
          </a:prstGeom>
        </p:spPr>
      </p:pic>
      <p:sp>
        <p:nvSpPr>
          <p:cNvPr id="5" name="TextBox 4"/>
          <p:cNvSpPr txBox="1"/>
          <p:nvPr/>
        </p:nvSpPr>
        <p:spPr>
          <a:xfrm>
            <a:off x="5329322" y="2556648"/>
            <a:ext cx="4284921" cy="2308324"/>
          </a:xfrm>
          <a:prstGeom prst="rect">
            <a:avLst/>
          </a:prstGeom>
          <a:noFill/>
        </p:spPr>
        <p:txBody>
          <a:bodyPr wrap="square" rtlCol="0">
            <a:spAutoFit/>
          </a:bodyPr>
          <a:lstStyle/>
          <a:p>
            <a:r>
              <a:rPr lang="en-GB" sz="1200" dirty="0" smtClean="0"/>
              <a:t>This command is used to generate a partially random number. It is partially random because it has to be in between two values. ‘Randomize’ starts the command. This is followed by the data you wish to be random. Then ‘=‘ and then ‘</a:t>
            </a:r>
            <a:r>
              <a:rPr lang="en-GB" sz="1200" dirty="0" err="1" smtClean="0"/>
              <a:t>int</a:t>
            </a:r>
            <a:r>
              <a:rPr lang="en-GB" sz="1200" dirty="0" smtClean="0"/>
              <a:t>’, which ensures that the random number generated is an integer. Then the ‘4’ or the ‘13’ defines the largest number you would like to appear. The ‘* </a:t>
            </a:r>
            <a:r>
              <a:rPr lang="en-GB" sz="1200" dirty="0" err="1" smtClean="0"/>
              <a:t>Rnd</a:t>
            </a:r>
            <a:r>
              <a:rPr lang="en-GB" sz="1200" dirty="0" smtClean="0"/>
              <a:t>’ means from 0 to the value. In this case it would be 0,1,2,3,4. the ‘+1’ at the end inside the brackets is to add 1 to the possible numbers, so that instead of 0 to 4, it’s 1 to 4. the 0 to 4 could be used, however later on the value 0 must be used rather than 1.</a:t>
            </a:r>
            <a:endParaRPr lang="en-GB" sz="1200" dirty="0"/>
          </a:p>
        </p:txBody>
      </p:sp>
      <p:sp>
        <p:nvSpPr>
          <p:cNvPr id="6" name="Right Brace 5"/>
          <p:cNvSpPr/>
          <p:nvPr/>
        </p:nvSpPr>
        <p:spPr>
          <a:xfrm>
            <a:off x="4438607" y="2679405"/>
            <a:ext cx="415636" cy="2062811"/>
          </a:xfrm>
          <a:prstGeom prst="rightBrace">
            <a:avLst>
              <a:gd name="adj1" fmla="val 31130"/>
              <a:gd name="adj2" fmla="val 5137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632199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Arrays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6154939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65</TotalTime>
  <Words>756</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Visual Basic</vt:lpstr>
      <vt:lpstr>Variables and Constants</vt:lpstr>
      <vt:lpstr>Loops</vt:lpstr>
      <vt:lpstr>If, Else If, Else, Select Case</vt:lpstr>
      <vt:lpstr>Console.Read/Writeline</vt:lpstr>
      <vt:lpstr>Randomise</vt:lpstr>
      <vt:lpstr>Arrays</vt:lpstr>
    </vt:vector>
  </TitlesOfParts>
  <Company>Strode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Basic</dc:title>
  <dc:creator>James Reilly</dc:creator>
  <cp:lastModifiedBy>James Reilly</cp:lastModifiedBy>
  <cp:revision>19</cp:revision>
  <dcterms:created xsi:type="dcterms:W3CDTF">2018-09-24T08:11:03Z</dcterms:created>
  <dcterms:modified xsi:type="dcterms:W3CDTF">2018-09-24T09:17:03Z</dcterms:modified>
</cp:coreProperties>
</file>