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7004050" cy="9290050"/>
  <p:embeddedFontLst>
    <p:embeddedFont>
      <p:font typeface="Candar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guide id="3" pos="5472">
          <p15:clr>
            <a:srgbClr val="9AA0A6"/>
          </p15:clr>
        </p15:guide>
      </p15:sldGuideLst>
    </p:ext>
    <p:ext uri="http://customooxmlschemas.google.com/">
      <go:slidesCustomData xmlns:go="http://customooxmlschemas.google.com/" r:id="rId11" roundtripDataSignature="AMtx7mhcI1fMBl2/rpCF+RSrRwjRKn2y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 pos="5472"/>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Canda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anda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ndara-regular.fntdata"/><Relationship Id="rId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1:notes"/>
          <p:cNvSpPr/>
          <p:nvPr>
            <p:ph idx="2" type="sldImg"/>
          </p:nvPr>
        </p:nvSpPr>
        <p:spPr>
          <a:xfrm>
            <a:off x="1179513" y="696913"/>
            <a:ext cx="4645025" cy="3482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43159681"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43891199" cy="4114800"/>
          </a:xfrm>
          <a:prstGeom prst="rect">
            <a:avLst/>
          </a:prstGeom>
          <a:solidFill>
            <a:srgbClr val="030340"/>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5" name="Google Shape;15;p3"/>
          <p:cNvSpPr/>
          <p:nvPr/>
        </p:nvSpPr>
        <p:spPr>
          <a:xfrm>
            <a:off x="0" y="28803600"/>
            <a:ext cx="43891199"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6" name="Google Shape;16;p3"/>
          <p:cNvSpPr/>
          <p:nvPr/>
        </p:nvSpPr>
        <p:spPr>
          <a:xfrm>
            <a:off x="-10515600" y="0"/>
            <a:ext cx="9601200" cy="32918401"/>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poster template is 36” high by 48” wide. It can be used to print a Tri-Fold poster with 12” wings.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80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44805600" y="0"/>
            <a:ext cx="9601200" cy="32918399"/>
            <a:chOff x="33832800" y="0"/>
            <a:chExt cx="12801600" cy="43891199"/>
          </a:xfrm>
        </p:grpSpPr>
        <p:sp>
          <p:nvSpPr>
            <p:cNvPr id="18" name="Google Shape;18;p3"/>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1" y="9260274"/>
              <a:ext cx="11904515" cy="10246926"/>
            </a:xfrm>
            <a:prstGeom prst="rect">
              <a:avLst/>
            </a:prstGeom>
            <a:noFill/>
            <a:ln>
              <a:noFill/>
            </a:ln>
          </p:spPr>
        </p:pic>
      </p:grpSp>
      <p:grpSp>
        <p:nvGrpSpPr>
          <p:cNvPr id="20" name="Google Shape;20;p3"/>
          <p:cNvGrpSpPr/>
          <p:nvPr/>
        </p:nvGrpSpPr>
        <p:grpSpPr>
          <a:xfrm>
            <a:off x="7033287" y="-1257300"/>
            <a:ext cx="29923714" cy="35653980"/>
            <a:chOff x="7033287" y="-1257300"/>
            <a:chExt cx="29923714" cy="35653980"/>
          </a:xfrm>
        </p:grpSpPr>
        <p:sp>
          <p:nvSpPr>
            <p:cNvPr id="21" name="Google Shape;21;p3"/>
            <p:cNvSpPr txBox="1"/>
            <p:nvPr/>
          </p:nvSpPr>
          <p:spPr>
            <a:xfrm>
              <a:off x="7033287"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2" name="Google Shape;22;p3"/>
            <p:cNvCxnSpPr/>
            <p:nvPr/>
          </p:nvCxnSpPr>
          <p:spPr>
            <a:xfrm>
              <a:off x="109728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3" name="Google Shape;23;p3"/>
            <p:cNvSpPr txBox="1"/>
            <p:nvPr/>
          </p:nvSpPr>
          <p:spPr>
            <a:xfrm>
              <a:off x="33322288"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4" name="Google Shape;24;p3"/>
            <p:cNvCxnSpPr/>
            <p:nvPr/>
          </p:nvCxnSpPr>
          <p:spPr>
            <a:xfrm>
              <a:off x="329184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5" name="Google Shape;25;p3"/>
            <p:cNvSpPr txBox="1"/>
            <p:nvPr/>
          </p:nvSpPr>
          <p:spPr>
            <a:xfrm>
              <a:off x="7033287"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6" name="Google Shape;26;p3"/>
            <p:cNvCxnSpPr/>
            <p:nvPr/>
          </p:nvCxnSpPr>
          <p:spPr>
            <a:xfrm>
              <a:off x="10972800" y="33299400"/>
              <a:ext cx="0" cy="1097280"/>
            </a:xfrm>
            <a:prstGeom prst="straightConnector1">
              <a:avLst/>
            </a:prstGeom>
            <a:noFill/>
            <a:ln cap="flat" cmpd="sng" w="63500">
              <a:solidFill>
                <a:srgbClr val="7F7F7F"/>
              </a:solidFill>
              <a:prstDash val="solid"/>
              <a:round/>
              <a:headEnd len="med" w="med" type="stealth"/>
              <a:tailEnd len="sm" w="sm" type="none"/>
            </a:ln>
          </p:spPr>
        </p:cxnSp>
        <p:sp>
          <p:nvSpPr>
            <p:cNvPr id="27" name="Google Shape;27;p3"/>
            <p:cNvSpPr txBox="1"/>
            <p:nvPr/>
          </p:nvSpPr>
          <p:spPr>
            <a:xfrm>
              <a:off x="33322288"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8" name="Google Shape;28;p3"/>
            <p:cNvCxnSpPr/>
            <p:nvPr/>
          </p:nvCxnSpPr>
          <p:spPr>
            <a:xfrm>
              <a:off x="32918400" y="33299400"/>
              <a:ext cx="0" cy="1097280"/>
            </a:xfrm>
            <a:prstGeom prst="straightConnector1">
              <a:avLst/>
            </a:prstGeom>
            <a:noFill/>
            <a:ln cap="flat" cmpd="sng" w="63500">
              <a:solidFill>
                <a:srgbClr val="7F7F7F"/>
              </a:solidFill>
              <a:prstDash val="solid"/>
              <a:round/>
              <a:headEnd len="med" w="med" type="stealth"/>
              <a:tailEnd len="sm" w="sm" type="none"/>
            </a:ln>
          </p:spPr>
        </p:cxnSp>
      </p:grpSp>
      <p:pic>
        <p:nvPicPr>
          <p:cNvPr id="29" name="Google Shape;29;p3"/>
          <p:cNvPicPr preferRelativeResize="0"/>
          <p:nvPr/>
        </p:nvPicPr>
        <p:blipFill rotWithShape="1">
          <a:blip r:embed="rId3">
            <a:alphaModFix/>
          </a:blip>
          <a:srcRect b="0" l="0" r="0" t="0"/>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1" cy="54864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63"/>
            <a:ext cx="39502081" cy="21724623"/>
          </a:xfrm>
          <a:prstGeom prst="rect">
            <a:avLst/>
          </a:prstGeom>
          <a:noFill/>
          <a:ln>
            <a:noFill/>
          </a:ln>
        </p:spPr>
        <p:txBody>
          <a:bodyPr anchorCtr="0" anchor="t" bIns="164550" lIns="329125" spcFirstLastPara="1" rIns="329125" wrap="square" tIns="164550">
            <a:noAutofit/>
          </a:bodyPr>
          <a:lstStyle>
            <a:lvl1pPr indent="-400050" lvl="0" marL="4572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4"/>
            <a:ext cx="10241280" cy="1752600"/>
          </a:xfrm>
          <a:prstGeom prst="rect">
            <a:avLst/>
          </a:prstGeom>
          <a:noFill/>
          <a:ln>
            <a:noFill/>
          </a:ln>
        </p:spPr>
        <p:txBody>
          <a:bodyPr anchorCtr="0" anchor="ctr" bIns="164550" lIns="329125" spcFirstLastPara="1" rIns="329125" wrap="square" tIns="16455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59" y="30510484"/>
            <a:ext cx="13898880" cy="17526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59" y="30510484"/>
            <a:ext cx="10241280" cy="1752600"/>
          </a:xfrm>
          <a:prstGeom prst="rect">
            <a:avLst/>
          </a:prstGeom>
          <a:noFill/>
          <a:ln>
            <a:noFill/>
          </a:ln>
        </p:spPr>
        <p:txBody>
          <a:bodyPr anchorCtr="0" anchor="ctr" bIns="164550" lIns="329125" spcFirstLastPara="1" rIns="329125" wrap="square" tIns="164550">
            <a:no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7.png"/><Relationship Id="rId13" Type="http://schemas.openxmlformats.org/officeDocument/2006/relationships/image" Target="../media/image10.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praveengovi/classify-emotions-in-text-with-bert" TargetMode="External"/><Relationship Id="rId4" Type="http://schemas.openxmlformats.org/officeDocument/2006/relationships/hyperlink" Target="https://decidesoluciones.es/procesamiento-del-lenguaje-natural-pln-o-nlp-que-es-y-para-que-se-utiliza/" TargetMode="External"/><Relationship Id="rId9" Type="http://schemas.openxmlformats.org/officeDocument/2006/relationships/image" Target="../media/image9.png"/><Relationship Id="rId15" Type="http://schemas.openxmlformats.org/officeDocument/2006/relationships/image" Target="../media/image5.png"/><Relationship Id="rId14" Type="http://schemas.openxmlformats.org/officeDocument/2006/relationships/image" Target="../media/image11.png"/><Relationship Id="rId16" Type="http://schemas.openxmlformats.org/officeDocument/2006/relationships/image" Target="../media/image3.png"/><Relationship Id="rId5" Type="http://schemas.openxmlformats.org/officeDocument/2006/relationships/hyperlink" Target="https://github.com/rgap/simbig2016-facebook-reactions/tree/master/1_notebooks/dataShared" TargetMode="External"/><Relationship Id="rId6" Type="http://schemas.openxmlformats.org/officeDocument/2006/relationships/hyperlink" Target="http://saifmohammad.com/WebPages/EmotionIntensity-SharedTask.html" TargetMode="External"/><Relationship Id="rId7" Type="http://schemas.openxmlformats.org/officeDocument/2006/relationships/hyperlink" Target="https://www.researchgate.net/post/Where_can_I_get_an_Emotion_Dataset_which_contains_phrases_and_their_associated_emotions" TargetMode="External"/><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p:nvPr/>
        </p:nvSpPr>
        <p:spPr>
          <a:xfrm>
            <a:off x="-9886" y="28763663"/>
            <a:ext cx="43901087" cy="4160995"/>
          </a:xfrm>
          <a:prstGeom prst="rect">
            <a:avLst/>
          </a:prstGeom>
          <a:solidFill>
            <a:srgbClr val="3C7D90"/>
          </a:solidFill>
          <a:ln cap="flat" cmpd="sng" w="25400">
            <a:solidFill>
              <a:srgbClr val="3C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 name="Google Shape;35;p1"/>
          <p:cNvSpPr txBox="1"/>
          <p:nvPr/>
        </p:nvSpPr>
        <p:spPr>
          <a:xfrm>
            <a:off x="10972800" y="-152400"/>
            <a:ext cx="21945600" cy="265176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lang="en-US" sz="7200">
                <a:solidFill>
                  <a:srgbClr val="EAF1DD"/>
                </a:solidFill>
                <a:latin typeface="Candara"/>
                <a:ea typeface="Candara"/>
                <a:cs typeface="Candara"/>
                <a:sym typeface="Candara"/>
              </a:rPr>
              <a:t>Clasificación de Emociones usando NLP</a:t>
            </a:r>
            <a:endParaRPr b="0" i="0" sz="1400" u="none" cap="none" strike="noStrike">
              <a:solidFill>
                <a:srgbClr val="000000"/>
              </a:solidFill>
              <a:latin typeface="Candara"/>
              <a:ea typeface="Candara"/>
              <a:cs typeface="Candara"/>
              <a:sym typeface="Candara"/>
            </a:endParaRPr>
          </a:p>
        </p:txBody>
      </p:sp>
      <p:sp>
        <p:nvSpPr>
          <p:cNvPr id="36" name="Google Shape;36;p1"/>
          <p:cNvSpPr txBox="1"/>
          <p:nvPr/>
        </p:nvSpPr>
        <p:spPr>
          <a:xfrm>
            <a:off x="10972800" y="2225040"/>
            <a:ext cx="21945600" cy="171450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rgbClr val="EAF1DD"/>
                </a:solidFill>
                <a:latin typeface="Candara"/>
                <a:ea typeface="Candara"/>
                <a:cs typeface="Candara"/>
                <a:sym typeface="Candara"/>
              </a:rPr>
              <a:t>Elkin Darío Fernández Celis</a:t>
            </a:r>
            <a:r>
              <a:rPr b="0" i="0" lang="en-US" sz="4000" u="none" cap="none" strike="noStrike">
                <a:solidFill>
                  <a:srgbClr val="EAF1DD"/>
                </a:solidFill>
                <a:latin typeface="Candara"/>
                <a:ea typeface="Candara"/>
                <a:cs typeface="Candara"/>
                <a:sym typeface="Candara"/>
              </a:rPr>
              <a:t>, </a:t>
            </a:r>
            <a:r>
              <a:rPr lang="en-US" sz="4000">
                <a:solidFill>
                  <a:srgbClr val="EAF1DD"/>
                </a:solidFill>
                <a:latin typeface="Candara"/>
                <a:ea typeface="Candara"/>
                <a:cs typeface="Candara"/>
                <a:sym typeface="Candara"/>
              </a:rPr>
              <a:t>Jorge Andrés Mogotocoro Fajardo</a:t>
            </a:r>
            <a:endParaRPr b="0" i="0" sz="1400" u="none" cap="none" strike="noStrike">
              <a:solidFill>
                <a:srgbClr val="00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rPr lang="en-US" sz="4000">
                <a:solidFill>
                  <a:srgbClr val="EAF1DD"/>
                </a:solidFill>
                <a:latin typeface="Candara"/>
                <a:ea typeface="Candara"/>
                <a:cs typeface="Candara"/>
                <a:sym typeface="Candara"/>
              </a:rPr>
              <a:t>24552</a:t>
            </a:r>
            <a:r>
              <a:rPr b="0" i="0" lang="en-US" sz="4000" u="none" cap="none" strike="noStrike">
                <a:solidFill>
                  <a:srgbClr val="EAF1DD"/>
                </a:solidFill>
                <a:latin typeface="Candara"/>
                <a:ea typeface="Candara"/>
                <a:cs typeface="Candara"/>
                <a:sym typeface="Candara"/>
              </a:rPr>
              <a:t>- </a:t>
            </a:r>
            <a:r>
              <a:rPr lang="en-US" sz="4000">
                <a:solidFill>
                  <a:srgbClr val="EAF1DD"/>
                </a:solidFill>
                <a:latin typeface="Candara"/>
                <a:ea typeface="Candara"/>
                <a:cs typeface="Candara"/>
                <a:sym typeface="Candara"/>
              </a:rPr>
              <a:t>Inteligencia Artificial II</a:t>
            </a:r>
            <a:r>
              <a:rPr b="0" i="0" lang="en-US" sz="4000" u="none" cap="none" strike="noStrike">
                <a:solidFill>
                  <a:srgbClr val="EAF1DD"/>
                </a:solidFill>
                <a:latin typeface="Candara"/>
                <a:ea typeface="Candara"/>
                <a:cs typeface="Candara"/>
                <a:sym typeface="Candara"/>
              </a:rPr>
              <a:t> - </a:t>
            </a:r>
            <a:r>
              <a:rPr lang="en-US" sz="4000">
                <a:solidFill>
                  <a:srgbClr val="EAF1DD"/>
                </a:solidFill>
                <a:latin typeface="Candara"/>
                <a:ea typeface="Candara"/>
                <a:cs typeface="Candara"/>
                <a:sym typeface="Candara"/>
              </a:rPr>
              <a:t>J1</a:t>
            </a:r>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EAF1DD"/>
                </a:solidFill>
                <a:latin typeface="Candara"/>
                <a:ea typeface="Candara"/>
                <a:cs typeface="Candara"/>
                <a:sym typeface="Candara"/>
              </a:rPr>
              <a:t>Escuela de Ingeniería de Sistemas e Informática</a:t>
            </a:r>
            <a:endParaRPr/>
          </a:p>
        </p:txBody>
      </p:sp>
      <p:sp>
        <p:nvSpPr>
          <p:cNvPr id="37" name="Google Shape;37;p1"/>
          <p:cNvSpPr txBox="1"/>
          <p:nvPr/>
        </p:nvSpPr>
        <p:spPr>
          <a:xfrm>
            <a:off x="1280154" y="30095800"/>
            <a:ext cx="12223200" cy="2223600"/>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Jorge Andrés Mogotocoro Fajardo</a:t>
            </a:r>
            <a:r>
              <a:rPr b="0" i="0" lang="en-US" sz="2800" u="none" cap="none" strike="noStrike">
                <a:solidFill>
                  <a:schemeClr val="lt1"/>
                </a:solidFill>
                <a:latin typeface="Candara"/>
                <a:ea typeface="Candara"/>
                <a:cs typeface="Candara"/>
                <a:sym typeface="Candara"/>
              </a:rPr>
              <a:t>, </a:t>
            </a:r>
            <a:r>
              <a:rPr lang="en-US" sz="2800">
                <a:solidFill>
                  <a:schemeClr val="lt1"/>
                </a:solidFill>
                <a:latin typeface="Candara"/>
                <a:ea typeface="Candara"/>
                <a:cs typeface="Candara"/>
                <a:sym typeface="Candara"/>
              </a:rPr>
              <a:t>jorge.mogotocoro@correo.uis.edu.co</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Elkin Darío Fernández Celis</a:t>
            </a:r>
            <a:r>
              <a:rPr b="0" i="0" lang="en-US" sz="2800" u="none" cap="none" strike="noStrike">
                <a:solidFill>
                  <a:schemeClr val="lt1"/>
                </a:solidFill>
                <a:latin typeface="Candara"/>
                <a:ea typeface="Candara"/>
                <a:cs typeface="Candara"/>
                <a:sym typeface="Candara"/>
              </a:rPr>
              <a:t>, </a:t>
            </a:r>
            <a:r>
              <a:rPr lang="en-US" sz="2800">
                <a:solidFill>
                  <a:schemeClr val="lt1"/>
                </a:solidFill>
                <a:latin typeface="Candara"/>
                <a:ea typeface="Candara"/>
                <a:cs typeface="Candara"/>
                <a:sym typeface="Candara"/>
              </a:rPr>
              <a:t>elkin.fernandez@saber.uis.edu.co</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chemeClr val="dk1"/>
              </a:buClr>
              <a:buSzPts val="2800"/>
              <a:buFont typeface="Arial"/>
              <a:buNone/>
            </a:pPr>
            <a:r>
              <a:rPr lang="en-US" sz="2800">
                <a:solidFill>
                  <a:schemeClr val="lt1"/>
                </a:solidFill>
                <a:latin typeface="Candara"/>
                <a:ea typeface="Candara"/>
                <a:cs typeface="Candara"/>
                <a:sym typeface="Candara"/>
              </a:rPr>
              <a:t>Fabio Martinez Carrillo</a:t>
            </a:r>
            <a:r>
              <a:rPr b="0" i="0" lang="en-US" sz="2800" u="none" cap="none" strike="noStrike">
                <a:solidFill>
                  <a:schemeClr val="lt1"/>
                </a:solidFill>
                <a:latin typeface="Candara"/>
                <a:ea typeface="Candara"/>
                <a:cs typeface="Candara"/>
                <a:sym typeface="Candara"/>
              </a:rPr>
              <a:t>, </a:t>
            </a:r>
            <a:r>
              <a:rPr lang="en-US" sz="2800">
                <a:solidFill>
                  <a:schemeClr val="lt1"/>
                </a:solidFill>
                <a:latin typeface="Candara"/>
                <a:ea typeface="Candara"/>
                <a:cs typeface="Candara"/>
                <a:sym typeface="Candara"/>
              </a:rPr>
              <a:t>famarcar@saber.uis.edu.co</a:t>
            </a:r>
            <a:endParaRPr b="0" i="0" sz="2800" u="none" cap="none" strike="noStrike">
              <a:solidFill>
                <a:schemeClr val="lt1"/>
              </a:solidFill>
              <a:latin typeface="Candara"/>
              <a:ea typeface="Candara"/>
              <a:cs typeface="Candara"/>
              <a:sym typeface="Candara"/>
            </a:endParaRPr>
          </a:p>
        </p:txBody>
      </p:sp>
      <p:sp>
        <p:nvSpPr>
          <p:cNvPr id="38" name="Google Shape;38;p1"/>
          <p:cNvSpPr txBox="1"/>
          <p:nvPr/>
        </p:nvSpPr>
        <p:spPr>
          <a:xfrm>
            <a:off x="2819754" y="29185078"/>
            <a:ext cx="9144000" cy="746400"/>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Información de contacto</a:t>
            </a:r>
            <a:endParaRPr b="0" i="0" sz="1400" u="none" cap="none" strike="noStrike">
              <a:solidFill>
                <a:schemeClr val="lt1"/>
              </a:solidFill>
              <a:latin typeface="Candara"/>
              <a:ea typeface="Candara"/>
              <a:cs typeface="Candara"/>
              <a:sym typeface="Candara"/>
            </a:endParaRPr>
          </a:p>
        </p:txBody>
      </p:sp>
      <p:sp>
        <p:nvSpPr>
          <p:cNvPr id="39" name="Google Shape;39;p1"/>
          <p:cNvSpPr txBox="1"/>
          <p:nvPr/>
        </p:nvSpPr>
        <p:spPr>
          <a:xfrm>
            <a:off x="15428275" y="30038050"/>
            <a:ext cx="27182700" cy="3018600"/>
          </a:xfrm>
          <a:prstGeom prst="rect">
            <a:avLst/>
          </a:prstGeom>
          <a:noFill/>
          <a:ln>
            <a:noFill/>
          </a:ln>
        </p:spPr>
        <p:txBody>
          <a:bodyPr anchorCtr="0" anchor="t" bIns="91425" lIns="91425" spcFirstLastPara="1" rIns="91425" wrap="square" tIns="91425">
            <a:noAutofit/>
          </a:bodyPr>
          <a:lstStyle/>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A. (2020a, mayo 28). Sentiment_analysis. Kaggle. https://www.kaggle.com/adithyansukumar/sentiment-analysisA. (2020b, agosto 17). </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Using machine learning for sentiment analysis: a deep dive. Algorithmia Blog. https://algorithmia.com/blog/using-machine-learning-for-sentiment-analysis-a-deep-diveD. (2019, 21 noviembre).</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NLP-News. Kaggle. https://www.kaggle.com/dionesiusap/nlp-newsFacebook Reactions. (2020, 17 marzo).</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Kaggle. https://www.kaggle.com/johanabrahamsson/facebook-reactionsL. (s. f.-a).</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lukasgarbas/nlp-text-emotion. GitHub. Recuperado 6 de septiembre de 2020, de https://github.com/lukasgarbas/nlp-text-emotion/tree/master/dataP. (2020c, abril 17).</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Classify Emotions in text with BERT. Kaggle. </a:t>
            </a:r>
            <a:r>
              <a:rPr lang="en-US" sz="1600" u="sng">
                <a:solidFill>
                  <a:schemeClr val="hlink"/>
                </a:solidFill>
                <a:latin typeface="Calibri"/>
                <a:ea typeface="Calibri"/>
                <a:cs typeface="Calibri"/>
                <a:sym typeface="Calibri"/>
                <a:hlinkClick r:id="rId3"/>
              </a:rPr>
              <a:t>https://www.kaggle.com/praveengovi/classify-emotions-in-text-with-bert</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Procesamiento del Lenguaje Natural (PLN o NLP): qué es y para qué se utiliza. (s. f.). decidesoluciones. Recuperado 6 de septiembre de 2020, de </a:t>
            </a:r>
            <a:r>
              <a:rPr lang="en-US" sz="1600" u="sng">
                <a:solidFill>
                  <a:schemeClr val="hlink"/>
                </a:solidFill>
                <a:latin typeface="Calibri"/>
                <a:ea typeface="Calibri"/>
                <a:cs typeface="Calibri"/>
                <a:sym typeface="Calibri"/>
                <a:hlinkClick r:id="rId4"/>
              </a:rPr>
              <a:t>https://decidesoluciones.es/procesamiento-del-lenguaje-natural-pln-o-nlp-que-es-y-para-que-se-utiliza/</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R. (s. f.-b). rgap/simbig2016-facebook-reactions. GitHub. Recuperado 6 de septiembre de 2020, de </a:t>
            </a:r>
            <a:r>
              <a:rPr lang="en-US" sz="1600" u="sng">
                <a:solidFill>
                  <a:schemeClr val="hlink"/>
                </a:solidFill>
                <a:latin typeface="Calibri"/>
                <a:ea typeface="Calibri"/>
                <a:cs typeface="Calibri"/>
                <a:sym typeface="Calibri"/>
                <a:hlinkClick r:id="rId5"/>
              </a:rPr>
              <a:t>https://github.com/rgap/simbig2016-facebook-reactions/tree/master/1_notebooks/dataShared</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Task on Emotion Intensity. (s. f.). saifmohammad. Recuperado 6 de septiembre de 2020, de </a:t>
            </a:r>
            <a:r>
              <a:rPr lang="en-US" sz="1600" u="sng">
                <a:solidFill>
                  <a:schemeClr val="hlink"/>
                </a:solidFill>
                <a:latin typeface="Calibri"/>
                <a:ea typeface="Calibri"/>
                <a:cs typeface="Calibri"/>
                <a:sym typeface="Calibri"/>
                <a:hlinkClick r:id="rId6"/>
              </a:rPr>
              <a:t>http://saifmohammad.com/WebPages/EmotionIntensity-SharedTask.html</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Where can I get an Emotion Dataset which contains phrases and their associated emotions ? (s. f.). researchgate. Recuperado 6 de septiembre de 2020, de </a:t>
            </a:r>
            <a:r>
              <a:rPr lang="en-US" sz="1600" u="sng">
                <a:solidFill>
                  <a:schemeClr val="hlink"/>
                </a:solidFill>
                <a:latin typeface="Calibri"/>
                <a:ea typeface="Calibri"/>
                <a:cs typeface="Calibri"/>
                <a:sym typeface="Calibri"/>
                <a:hlinkClick r:id="rId7"/>
              </a:rPr>
              <a:t>https://www.researchgate.net/post/Where_can_I_get_an_Emotion_Dataset_which_contains_phrases_and_their_associated_emotions</a:t>
            </a:r>
            <a:endParaRPr sz="1600">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Yse, D. L. (2019, 30 abril). Your Guide to Natural Language Processing (NLP) - Towards Data Science. Medium. https://towardsdatascience.com/your-guide-to-natural-language-processing-nlp-48ea2511f6e1</a:t>
            </a:r>
            <a:r>
              <a:rPr b="0" i="0" lang="en-US" sz="1600" u="none" cap="none" strike="noStrike">
                <a:solidFill>
                  <a:schemeClr val="lt1"/>
                </a:solidFill>
                <a:latin typeface="Calibri"/>
                <a:ea typeface="Calibri"/>
                <a:cs typeface="Calibri"/>
                <a:sym typeface="Calibri"/>
              </a:rPr>
              <a:t> </a:t>
            </a:r>
            <a:endParaRPr b="0" i="0" sz="1400" u="none" cap="none" strike="noStrike">
              <a:solidFill>
                <a:schemeClr val="lt1"/>
              </a:solidFill>
              <a:latin typeface="Arial"/>
              <a:ea typeface="Arial"/>
              <a:cs typeface="Arial"/>
              <a:sym typeface="Arial"/>
            </a:endParaRPr>
          </a:p>
        </p:txBody>
      </p:sp>
      <p:sp>
        <p:nvSpPr>
          <p:cNvPr id="40" name="Google Shape;40;p1"/>
          <p:cNvSpPr txBox="1"/>
          <p:nvPr/>
        </p:nvSpPr>
        <p:spPr>
          <a:xfrm>
            <a:off x="19875625" y="29215378"/>
            <a:ext cx="18288001" cy="685800"/>
          </a:xfrm>
          <a:prstGeom prst="rect">
            <a:avLst/>
          </a:prstGeom>
          <a:no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Referencias Bibliográficas (en formato APA)</a:t>
            </a:r>
            <a:endParaRPr b="0" i="0" sz="1400" u="none" cap="none" strike="noStrike">
              <a:solidFill>
                <a:schemeClr val="lt1"/>
              </a:solidFill>
              <a:latin typeface="Candara"/>
              <a:ea typeface="Candara"/>
              <a:cs typeface="Candara"/>
              <a:sym typeface="Candara"/>
            </a:endParaRPr>
          </a:p>
        </p:txBody>
      </p:sp>
      <p:sp>
        <p:nvSpPr>
          <p:cNvPr id="41" name="Google Shape;41;p1"/>
          <p:cNvSpPr txBox="1"/>
          <p:nvPr/>
        </p:nvSpPr>
        <p:spPr>
          <a:xfrm>
            <a:off x="1280160" y="5486400"/>
            <a:ext cx="9144000" cy="7171147"/>
          </a:xfrm>
          <a:prstGeom prst="rect">
            <a:avLst/>
          </a:prstGeom>
          <a:solidFill>
            <a:schemeClr val="lt1"/>
          </a:solidFill>
          <a:ln cap="flat" cmpd="sng" w="12700">
            <a:solidFill>
              <a:srgbClr val="F3922B"/>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El </a:t>
            </a:r>
            <a:r>
              <a:rPr lang="en-US" sz="3200">
                <a:solidFill>
                  <a:schemeClr val="dk1"/>
                </a:solidFill>
                <a:latin typeface="Calibri"/>
                <a:ea typeface="Calibri"/>
                <a:cs typeface="Calibri"/>
                <a:sym typeface="Calibri"/>
              </a:rPr>
              <a:t>análisis</a:t>
            </a:r>
            <a:r>
              <a:rPr lang="en-US" sz="3200">
                <a:solidFill>
                  <a:schemeClr val="dk1"/>
                </a:solidFill>
                <a:latin typeface="Calibri"/>
                <a:ea typeface="Calibri"/>
                <a:cs typeface="Calibri"/>
                <a:sym typeface="Calibri"/>
              </a:rPr>
              <a:t> de sentimientos busca determinar la actitud de una persona con respecto a un tema, donde la actitud puede ser representada por un estado de </a:t>
            </a:r>
            <a:r>
              <a:rPr lang="en-US" sz="3200">
                <a:solidFill>
                  <a:schemeClr val="dk1"/>
                </a:solidFill>
                <a:latin typeface="Calibri"/>
                <a:ea typeface="Calibri"/>
                <a:cs typeface="Calibri"/>
                <a:sym typeface="Calibri"/>
              </a:rPr>
              <a:t>ánimo</a:t>
            </a:r>
            <a:r>
              <a:rPr lang="en-US" sz="3200">
                <a:solidFill>
                  <a:schemeClr val="dk1"/>
                </a:solidFill>
                <a:latin typeface="Calibri"/>
                <a:ea typeface="Calibri"/>
                <a:cs typeface="Calibri"/>
                <a:sym typeface="Calibri"/>
              </a:rPr>
              <a:t> o </a:t>
            </a:r>
            <a:r>
              <a:rPr lang="en-US" sz="3200">
                <a:solidFill>
                  <a:schemeClr val="dk1"/>
                </a:solidFill>
                <a:latin typeface="Calibri"/>
                <a:ea typeface="Calibri"/>
                <a:cs typeface="Calibri"/>
                <a:sym typeface="Calibri"/>
              </a:rPr>
              <a:t>reacción (Presente en las redes sociales). “Si se desea comprender a las personas,... es importante tener la capacidad de analizar el texto, debido a que el análisis de texto ha brindado el poder de comprender qué es y que no es bueno para un negocio”,</a:t>
            </a:r>
            <a:r>
              <a:rPr b="1" lang="en-US" sz="3200">
                <a:solidFill>
                  <a:schemeClr val="dk1"/>
                </a:solidFill>
                <a:latin typeface="Calibri"/>
                <a:ea typeface="Calibri"/>
                <a:cs typeface="Calibri"/>
                <a:sym typeface="Calibri"/>
              </a:rPr>
              <a:t> Paul Hoffman</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Evaluar cuidadosamente la opinión de las personas y los sentimientos expresados en ella, las empresas pueden comprobar qué piensan las personas sobre un producto y, en consecuencia, incorporar retroalimentaciones.</a:t>
            </a:r>
            <a:endParaRPr sz="2900">
              <a:solidFill>
                <a:schemeClr val="dk1"/>
              </a:solidFill>
              <a:latin typeface="Calibri"/>
              <a:ea typeface="Calibri"/>
              <a:cs typeface="Calibri"/>
              <a:sym typeface="Calibri"/>
            </a:endParaRPr>
          </a:p>
        </p:txBody>
      </p:sp>
      <p:sp>
        <p:nvSpPr>
          <p:cNvPr id="42" name="Google Shape;42;p1"/>
          <p:cNvSpPr/>
          <p:nvPr/>
        </p:nvSpPr>
        <p:spPr>
          <a:xfrm>
            <a:off x="1280160" y="4800600"/>
            <a:ext cx="9144000" cy="685800"/>
          </a:xfrm>
          <a:prstGeom prst="rect">
            <a:avLst/>
          </a:prstGeom>
          <a:solidFill>
            <a:srgbClr val="F3922B"/>
          </a:solidFill>
          <a:ln cap="flat" cmpd="sng" w="12700">
            <a:solidFill>
              <a:srgbClr val="F3922B"/>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Resumen</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11521440" y="14173200"/>
            <a:ext cx="20848320" cy="7467600"/>
          </a:xfrm>
          <a:prstGeom prst="rect">
            <a:avLst/>
          </a:prstGeom>
          <a:solidFill>
            <a:schemeClr val="lt1"/>
          </a:solidFill>
          <a:ln cap="flat" cmpd="sng" w="12700">
            <a:solidFill>
              <a:srgbClr val="01B49E"/>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latin typeface="Calibri"/>
                <a:ea typeface="Calibri"/>
                <a:cs typeface="Calibri"/>
                <a:sym typeface="Calibri"/>
              </a:rPr>
              <a:t>El mejor puntaje de </a:t>
            </a:r>
            <a:r>
              <a:rPr lang="en-US" sz="3200">
                <a:latin typeface="Calibri"/>
                <a:ea typeface="Calibri"/>
                <a:cs typeface="Calibri"/>
                <a:sym typeface="Calibri"/>
              </a:rPr>
              <a:t>precisión</a:t>
            </a:r>
            <a:r>
              <a:rPr lang="en-US" sz="3200">
                <a:latin typeface="Calibri"/>
                <a:ea typeface="Calibri"/>
                <a:cs typeface="Calibri"/>
                <a:sym typeface="Calibri"/>
              </a:rPr>
              <a:t> hallado para el modelo para los resultados iniciales que </a:t>
            </a:r>
            <a:r>
              <a:rPr lang="en-US" sz="3200">
                <a:latin typeface="Calibri"/>
                <a:ea typeface="Calibri"/>
                <a:cs typeface="Calibri"/>
                <a:sym typeface="Calibri"/>
              </a:rPr>
              <a:t>indicaban</a:t>
            </a:r>
            <a:r>
              <a:rPr lang="en-US" sz="3200">
                <a:latin typeface="Calibri"/>
                <a:ea typeface="Calibri"/>
                <a:cs typeface="Calibri"/>
                <a:sym typeface="Calibri"/>
              </a:rPr>
              <a:t> un porcentaje de </a:t>
            </a:r>
            <a:r>
              <a:rPr lang="en-US" sz="3200">
                <a:latin typeface="Calibri"/>
                <a:ea typeface="Calibri"/>
                <a:cs typeface="Calibri"/>
                <a:sym typeface="Calibri"/>
              </a:rPr>
              <a:t>precisión</a:t>
            </a:r>
            <a:r>
              <a:rPr lang="en-US" sz="3200">
                <a:latin typeface="Calibri"/>
                <a:ea typeface="Calibri"/>
                <a:cs typeface="Calibri"/>
                <a:sym typeface="Calibri"/>
              </a:rPr>
              <a:t> de 35%, luego 55% y finalmente 62%, lo que es en </a:t>
            </a:r>
            <a:r>
              <a:rPr lang="en-US" sz="3200">
                <a:latin typeface="Calibri"/>
                <a:ea typeface="Calibri"/>
                <a:cs typeface="Calibri"/>
                <a:sym typeface="Calibri"/>
              </a:rPr>
              <a:t>sí</a:t>
            </a:r>
            <a:r>
              <a:rPr lang="en-US" sz="3200">
                <a:latin typeface="Calibri"/>
                <a:ea typeface="Calibri"/>
                <a:cs typeface="Calibri"/>
                <a:sym typeface="Calibri"/>
              </a:rPr>
              <a:t> una gran mejora con respecto a los iniciales donde se indicaba una gran tendencia al sobreaprendizaje, hay que tener en cuenta que el conjunto de datos se </a:t>
            </a:r>
            <a:r>
              <a:rPr lang="en-US" sz="3200">
                <a:latin typeface="Calibri"/>
                <a:ea typeface="Calibri"/>
                <a:cs typeface="Calibri"/>
                <a:sym typeface="Calibri"/>
              </a:rPr>
              <a:t>intentó</a:t>
            </a:r>
            <a:r>
              <a:rPr lang="en-US" sz="3200">
                <a:latin typeface="Calibri"/>
                <a:ea typeface="Calibri"/>
                <a:cs typeface="Calibri"/>
                <a:sym typeface="Calibri"/>
              </a:rPr>
              <a:t> balancear lo mayor posible, pues por lo general los datos del mundo real son muy dispersos y en su tendencia los modelos se predisponen a las muestras </a:t>
            </a:r>
            <a:r>
              <a:rPr lang="en-US" sz="3200">
                <a:latin typeface="Calibri"/>
                <a:ea typeface="Calibri"/>
                <a:cs typeface="Calibri"/>
                <a:sym typeface="Calibri"/>
              </a:rPr>
              <a:t>más</a:t>
            </a:r>
            <a:r>
              <a:rPr lang="en-US" sz="3200">
                <a:latin typeface="Calibri"/>
                <a:ea typeface="Calibri"/>
                <a:cs typeface="Calibri"/>
                <a:sym typeface="Calibri"/>
              </a:rPr>
              <a:t> comunes, es decir en nuestro caso al haber </a:t>
            </a:r>
            <a:r>
              <a:rPr lang="en-US" sz="3200">
                <a:latin typeface="Calibri"/>
                <a:ea typeface="Calibri"/>
                <a:cs typeface="Calibri"/>
                <a:sym typeface="Calibri"/>
              </a:rPr>
              <a:t>más</a:t>
            </a:r>
            <a:r>
              <a:rPr lang="en-US" sz="3200">
                <a:latin typeface="Calibri"/>
                <a:ea typeface="Calibri"/>
                <a:cs typeface="Calibri"/>
                <a:sym typeface="Calibri"/>
              </a:rPr>
              <a:t> muestras de un tipo de sentimiento en mayor cantidad que de otro, el modelo </a:t>
            </a:r>
            <a:r>
              <a:rPr lang="en-US" sz="3200">
                <a:latin typeface="Calibri"/>
                <a:ea typeface="Calibri"/>
                <a:cs typeface="Calibri"/>
                <a:sym typeface="Calibri"/>
              </a:rPr>
              <a:t>estará</a:t>
            </a:r>
            <a:r>
              <a:rPr lang="en-US" sz="3200">
                <a:latin typeface="Calibri"/>
                <a:ea typeface="Calibri"/>
                <a:cs typeface="Calibri"/>
                <a:sym typeface="Calibri"/>
              </a:rPr>
              <a:t> más propenso a clasificar basado en el “sentimiento” en el cual </a:t>
            </a:r>
            <a:r>
              <a:rPr lang="en-US" sz="3200">
                <a:latin typeface="Calibri"/>
                <a:ea typeface="Calibri"/>
                <a:cs typeface="Calibri"/>
                <a:sym typeface="Calibri"/>
              </a:rPr>
              <a:t>más</a:t>
            </a:r>
            <a:r>
              <a:rPr lang="en-US" sz="3200">
                <a:latin typeface="Calibri"/>
                <a:ea typeface="Calibri"/>
                <a:cs typeface="Calibri"/>
                <a:sym typeface="Calibri"/>
              </a:rPr>
              <a:t> registros tuvo para entrenar, eso </a:t>
            </a:r>
            <a:r>
              <a:rPr lang="en-US" sz="3200">
                <a:latin typeface="Calibri"/>
                <a:ea typeface="Calibri"/>
                <a:cs typeface="Calibri"/>
                <a:sym typeface="Calibri"/>
              </a:rPr>
              <a:t>también</a:t>
            </a:r>
            <a:r>
              <a:rPr lang="en-US" sz="3200">
                <a:latin typeface="Calibri"/>
                <a:ea typeface="Calibri"/>
                <a:cs typeface="Calibri"/>
                <a:sym typeface="Calibri"/>
              </a:rPr>
              <a:t> es un problema para la </a:t>
            </a:r>
            <a:r>
              <a:rPr lang="en-US" sz="3200">
                <a:latin typeface="Calibri"/>
                <a:ea typeface="Calibri"/>
                <a:cs typeface="Calibri"/>
                <a:sym typeface="Calibri"/>
              </a:rPr>
              <a:t>clasificación</a:t>
            </a:r>
            <a:r>
              <a:rPr lang="en-US" sz="3200">
                <a:latin typeface="Calibri"/>
                <a:ea typeface="Calibri"/>
                <a:cs typeface="Calibri"/>
                <a:sym typeface="Calibri"/>
              </a:rPr>
              <a:t> final, </a:t>
            </a:r>
            <a:r>
              <a:rPr lang="en-US" sz="3200">
                <a:latin typeface="Calibri"/>
                <a:ea typeface="Calibri"/>
                <a:cs typeface="Calibri"/>
                <a:sym typeface="Calibri"/>
              </a:rPr>
              <a:t>porque</a:t>
            </a:r>
            <a:r>
              <a:rPr lang="en-US" sz="3200">
                <a:latin typeface="Calibri"/>
                <a:ea typeface="Calibri"/>
                <a:cs typeface="Calibri"/>
                <a:sym typeface="Calibri"/>
              </a:rPr>
              <a:t> nos muestra que nuestro modelo </a:t>
            </a:r>
            <a:r>
              <a:rPr lang="en-US" sz="3200">
                <a:latin typeface="Calibri"/>
                <a:ea typeface="Calibri"/>
                <a:cs typeface="Calibri"/>
                <a:sym typeface="Calibri"/>
              </a:rPr>
              <a:t>está</a:t>
            </a:r>
            <a:r>
              <a:rPr lang="en-US" sz="3200">
                <a:latin typeface="Calibri"/>
                <a:ea typeface="Calibri"/>
                <a:cs typeface="Calibri"/>
                <a:sym typeface="Calibri"/>
              </a:rPr>
              <a:t> sesgado a un tipo de resultados. (Figura 1)</a:t>
            </a:r>
            <a:endParaRPr sz="32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latin typeface="Calibri"/>
                <a:ea typeface="Calibri"/>
                <a:cs typeface="Calibri"/>
                <a:sym typeface="Calibri"/>
              </a:rPr>
              <a:t>Las limitaciones en el </a:t>
            </a:r>
            <a:r>
              <a:rPr lang="en-US" sz="3200">
                <a:latin typeface="Calibri"/>
                <a:ea typeface="Calibri"/>
                <a:cs typeface="Calibri"/>
                <a:sym typeface="Calibri"/>
              </a:rPr>
              <a:t>análisis</a:t>
            </a:r>
            <a:r>
              <a:rPr lang="en-US" sz="3200">
                <a:latin typeface="Calibri"/>
                <a:ea typeface="Calibri"/>
                <a:cs typeface="Calibri"/>
                <a:sym typeface="Calibri"/>
              </a:rPr>
              <a:t> de sentimientos que se encuentran en estudio actualmente y son las principales causas para no lograr una mejor </a:t>
            </a:r>
            <a:r>
              <a:rPr lang="en-US" sz="3200">
                <a:latin typeface="Calibri"/>
                <a:ea typeface="Calibri"/>
                <a:cs typeface="Calibri"/>
                <a:sym typeface="Calibri"/>
              </a:rPr>
              <a:t>clasificación</a:t>
            </a:r>
            <a:r>
              <a:rPr lang="en-US" sz="3200">
                <a:latin typeface="Calibri"/>
                <a:ea typeface="Calibri"/>
                <a:cs typeface="Calibri"/>
                <a:sym typeface="Calibri"/>
              </a:rPr>
              <a:t> como la </a:t>
            </a:r>
            <a:r>
              <a:rPr lang="en-US" sz="3200">
                <a:latin typeface="Calibri"/>
                <a:ea typeface="Calibri"/>
                <a:cs typeface="Calibri"/>
                <a:sym typeface="Calibri"/>
              </a:rPr>
              <a:t>detección</a:t>
            </a:r>
            <a:r>
              <a:rPr lang="en-US" sz="3200">
                <a:latin typeface="Calibri"/>
                <a:ea typeface="Calibri"/>
                <a:cs typeface="Calibri"/>
                <a:sym typeface="Calibri"/>
              </a:rPr>
              <a:t> de sarcasmo, la informalidad de texto, las jergas y los neologismos, en la </a:t>
            </a:r>
            <a:r>
              <a:rPr lang="en-US" sz="3200">
                <a:latin typeface="Calibri"/>
                <a:ea typeface="Calibri"/>
                <a:cs typeface="Calibri"/>
                <a:sym typeface="Calibri"/>
              </a:rPr>
              <a:t>detección</a:t>
            </a:r>
            <a:r>
              <a:rPr lang="en-US" sz="3200">
                <a:latin typeface="Calibri"/>
                <a:ea typeface="Calibri"/>
                <a:cs typeface="Calibri"/>
                <a:sym typeface="Calibri"/>
              </a:rPr>
              <a:t> de sarcasmo encontramos que pueden haber frases que indiquen un “sentimiento positivo” relacionado a una </a:t>
            </a:r>
            <a:r>
              <a:rPr lang="en-US" sz="3200">
                <a:latin typeface="Calibri"/>
                <a:ea typeface="Calibri"/>
                <a:cs typeface="Calibri"/>
                <a:sym typeface="Calibri"/>
              </a:rPr>
              <a:t>emoción</a:t>
            </a:r>
            <a:r>
              <a:rPr lang="en-US" sz="3200">
                <a:latin typeface="Calibri"/>
                <a:ea typeface="Calibri"/>
                <a:cs typeface="Calibri"/>
                <a:sym typeface="Calibri"/>
              </a:rPr>
              <a:t> positiva pero realmente es identificado como negativo llevando al clasificador a marcarlo incorrectamente. El resumen de las emociones correctamente clasificadas en </a:t>
            </a:r>
            <a:r>
              <a:rPr lang="en-US" sz="3200">
                <a:latin typeface="Calibri"/>
                <a:ea typeface="Calibri"/>
                <a:cs typeface="Calibri"/>
                <a:sym typeface="Calibri"/>
              </a:rPr>
              <a:t>evaluación</a:t>
            </a:r>
            <a:r>
              <a:rPr lang="en-US" sz="3200">
                <a:latin typeface="Calibri"/>
                <a:ea typeface="Calibri"/>
                <a:cs typeface="Calibri"/>
                <a:sym typeface="Calibri"/>
              </a:rPr>
              <a:t> </a:t>
            </a:r>
            <a:r>
              <a:rPr lang="en-US" sz="3200">
                <a:latin typeface="Calibri"/>
                <a:ea typeface="Calibri"/>
                <a:cs typeface="Calibri"/>
                <a:sym typeface="Calibri"/>
              </a:rPr>
              <a:t>está</a:t>
            </a:r>
            <a:r>
              <a:rPr lang="en-US" sz="3200">
                <a:latin typeface="Calibri"/>
                <a:ea typeface="Calibri"/>
                <a:cs typeface="Calibri"/>
                <a:sym typeface="Calibri"/>
              </a:rPr>
              <a:t> expresado en el </a:t>
            </a:r>
            <a:r>
              <a:rPr b="1" lang="en-US" sz="3200">
                <a:latin typeface="Calibri"/>
                <a:ea typeface="Calibri"/>
                <a:cs typeface="Calibri"/>
                <a:sym typeface="Calibri"/>
              </a:rPr>
              <a:t>gráfico 1</a:t>
            </a:r>
            <a:r>
              <a:rPr lang="en-US" sz="3200">
                <a:latin typeface="Calibri"/>
                <a:ea typeface="Calibri"/>
                <a:cs typeface="Calibri"/>
                <a:sym typeface="Calibri"/>
              </a:rPr>
              <a:t>.</a:t>
            </a:r>
            <a:endParaRPr sz="3200">
              <a:latin typeface="Calibri"/>
              <a:ea typeface="Calibri"/>
              <a:cs typeface="Calibri"/>
              <a:sym typeface="Calibri"/>
            </a:endParaRPr>
          </a:p>
        </p:txBody>
      </p:sp>
      <p:sp>
        <p:nvSpPr>
          <p:cNvPr id="44" name="Google Shape;44;p1"/>
          <p:cNvSpPr/>
          <p:nvPr/>
        </p:nvSpPr>
        <p:spPr>
          <a:xfrm>
            <a:off x="1280160" y="13487400"/>
            <a:ext cx="9144000" cy="685800"/>
          </a:xfrm>
          <a:prstGeom prst="rect">
            <a:avLst/>
          </a:prstGeom>
          <a:solidFill>
            <a:srgbClr val="A0A01C"/>
          </a:solidFill>
          <a:ln cap="flat" cmpd="sng" w="12700">
            <a:solidFill>
              <a:srgbClr val="A0A01C"/>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Introducción</a:t>
            </a:r>
            <a:endParaRPr b="0" i="0" sz="1400" u="none" cap="none" strike="noStrike">
              <a:solidFill>
                <a:srgbClr val="000000"/>
              </a:solidFill>
              <a:latin typeface="Arial"/>
              <a:ea typeface="Arial"/>
              <a:cs typeface="Arial"/>
              <a:sym typeface="Arial"/>
            </a:endParaRPr>
          </a:p>
        </p:txBody>
      </p:sp>
      <p:sp>
        <p:nvSpPr>
          <p:cNvPr id="45" name="Google Shape;45;p1"/>
          <p:cNvSpPr txBox="1"/>
          <p:nvPr/>
        </p:nvSpPr>
        <p:spPr>
          <a:xfrm>
            <a:off x="11521500" y="5470775"/>
            <a:ext cx="10424100" cy="7171200"/>
          </a:xfrm>
          <a:prstGeom prst="rect">
            <a:avLst/>
          </a:prstGeom>
          <a:solidFill>
            <a:schemeClr val="lt1"/>
          </a:solidFill>
          <a:ln cap="flat" cmpd="sng" w="12700">
            <a:solidFill>
              <a:srgbClr val="DC3348"/>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t/>
            </a:r>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Partiendo de un conjunto de datos en el que se encuentran oraciones etiquetadas con un respectivo sentimiento. Para poder identificar el sentido de la oración, la estrategia está en las palabras claves que permitirán asociar el texto a una emoción (tabla 2) y en el procesamiento del texto:</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Eliminar las muestras ruidosas (caracteres extraños).</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Localizar las palabras frecuentes y poco frecuentes.</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Eliminar las palabras vacías (tabla 1).</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Remover puntuación y aplicar lematización (figura 1).</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Tokenización (Palabras en números).</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3200">
                <a:solidFill>
                  <a:schemeClr val="dk1"/>
                </a:solidFill>
                <a:latin typeface="Calibri"/>
                <a:ea typeface="Calibri"/>
                <a:cs typeface="Calibri"/>
                <a:sym typeface="Calibri"/>
              </a:rPr>
              <a:t>Lo anterior nos permite facilitar la tarea de entrenamiento para la red recurrente (figura 2)</a:t>
            </a:r>
            <a:endParaRPr sz="3200">
              <a:solidFill>
                <a:schemeClr val="dk1"/>
              </a:solidFill>
              <a:latin typeface="Calibri"/>
              <a:ea typeface="Calibri"/>
              <a:cs typeface="Calibri"/>
              <a:sym typeface="Calibri"/>
            </a:endParaRPr>
          </a:p>
        </p:txBody>
      </p:sp>
      <p:sp>
        <p:nvSpPr>
          <p:cNvPr id="46" name="Google Shape;46;p1"/>
          <p:cNvSpPr/>
          <p:nvPr/>
        </p:nvSpPr>
        <p:spPr>
          <a:xfrm>
            <a:off x="11521440" y="4800600"/>
            <a:ext cx="20848320" cy="685800"/>
          </a:xfrm>
          <a:prstGeom prst="rect">
            <a:avLst/>
          </a:prstGeom>
          <a:solidFill>
            <a:srgbClr val="DC3348"/>
          </a:solidFill>
          <a:ln cap="flat" cmpd="sng" w="12700">
            <a:solidFill>
              <a:srgbClr val="DC334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Proceso y método</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33467041" y="5486400"/>
            <a:ext cx="9144000" cy="16154400"/>
          </a:xfrm>
          <a:prstGeom prst="rect">
            <a:avLst/>
          </a:prstGeom>
          <a:solidFill>
            <a:schemeClr val="lt1"/>
          </a:solidFill>
          <a:ln cap="flat" cmpd="sng" w="12700">
            <a:solidFill>
              <a:srgbClr val="3C7D90"/>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None/>
            </a:pPr>
            <a:r>
              <a:t/>
            </a:r>
            <a:endParaRPr/>
          </a:p>
          <a:p>
            <a:pPr indent="-419100" lvl="0" marL="457200" rtl="0" algn="just">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Se debe realizar un buen análisis de qué características pueden aportar a mi modelo.</a:t>
            </a:r>
            <a:endParaRPr sz="3000">
              <a:solidFill>
                <a:schemeClr val="dk1"/>
              </a:solidFill>
              <a:latin typeface="Calibri"/>
              <a:ea typeface="Calibri"/>
              <a:cs typeface="Calibri"/>
              <a:sym typeface="Calibri"/>
            </a:endParaRPr>
          </a:p>
          <a:p>
            <a:pPr indent="-419100" lvl="0" marL="457200" rtl="0" algn="just">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Realizar un filtrado o preprocesamiento enfocado en resaltar las características elegidas.</a:t>
            </a:r>
            <a:endParaRPr sz="3000">
              <a:solidFill>
                <a:schemeClr val="dk1"/>
              </a:solidFill>
              <a:latin typeface="Calibri"/>
              <a:ea typeface="Calibri"/>
              <a:cs typeface="Calibri"/>
              <a:sym typeface="Calibri"/>
            </a:endParaRPr>
          </a:p>
          <a:p>
            <a:pPr indent="-419100" lvl="0" marL="457200" rtl="0" algn="just">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Los pocos datos disponibles pueden ser insuficientes para entrenar un modelo que esté más preparado para la entrada de datos test del “mundo real”.</a:t>
            </a:r>
            <a:endParaRPr sz="3000">
              <a:solidFill>
                <a:schemeClr val="dk1"/>
              </a:solidFill>
              <a:latin typeface="Calibri"/>
              <a:ea typeface="Calibri"/>
              <a:cs typeface="Calibri"/>
              <a:sym typeface="Calibri"/>
            </a:endParaRPr>
          </a:p>
          <a:p>
            <a:pPr indent="-419100" lvl="0" marL="457200" rtl="0" algn="just">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El sobreentrenamiento es posible y en gran cantidad, hay que establecer los métodos aprendidos para reducirlo y lograr un mejor desempeño del modelo.</a:t>
            </a:r>
            <a:endParaRPr sz="3200">
              <a:solidFill>
                <a:schemeClr val="dk1"/>
              </a:solidFill>
              <a:latin typeface="Calibri"/>
              <a:ea typeface="Calibri"/>
              <a:cs typeface="Calibri"/>
              <a:sym typeface="Calibri"/>
            </a:endParaRPr>
          </a:p>
        </p:txBody>
      </p:sp>
      <p:sp>
        <p:nvSpPr>
          <p:cNvPr id="48" name="Google Shape;48;p1"/>
          <p:cNvSpPr/>
          <p:nvPr/>
        </p:nvSpPr>
        <p:spPr>
          <a:xfrm>
            <a:off x="33467041" y="4800600"/>
            <a:ext cx="9144000" cy="685800"/>
          </a:xfrm>
          <a:prstGeom prst="rect">
            <a:avLst/>
          </a:prstGeom>
          <a:solidFill>
            <a:srgbClr val="3C7D90"/>
          </a:solidFill>
          <a:ln cap="flat" cmpd="sng" w="12700">
            <a:solidFill>
              <a:srgbClr val="3C7D9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Conclusiones</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1280150" y="14173200"/>
            <a:ext cx="9144000" cy="14001600"/>
          </a:xfrm>
          <a:prstGeom prst="rect">
            <a:avLst/>
          </a:prstGeom>
          <a:solidFill>
            <a:schemeClr val="lt1"/>
          </a:solidFill>
          <a:ln cap="flat" cmpd="sng" w="12700">
            <a:solidFill>
              <a:srgbClr val="A0A01C"/>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100">
                <a:latin typeface="Calibri"/>
                <a:ea typeface="Calibri"/>
                <a:cs typeface="Calibri"/>
                <a:sym typeface="Calibri"/>
              </a:rPr>
              <a:t>El procesamiento de lenguaje natural (NLP) es una disciplina que se centra en la interacción entre la ciencia de datos y el lenguaje humano, esta disciplina nos ofrece la posibilidad de traducir el lenguaje natural a un lenguaje “</a:t>
            </a:r>
            <a:r>
              <a:rPr lang="en-US" sz="3100">
                <a:latin typeface="Calibri"/>
                <a:ea typeface="Calibri"/>
                <a:cs typeface="Calibri"/>
                <a:sym typeface="Calibri"/>
              </a:rPr>
              <a:t>numérico</a:t>
            </a:r>
            <a:r>
              <a:rPr lang="en-US" sz="3100">
                <a:latin typeface="Calibri"/>
                <a:ea typeface="Calibri"/>
                <a:cs typeface="Calibri"/>
                <a:sym typeface="Calibri"/>
              </a:rPr>
              <a:t>” entendible en las </a:t>
            </a:r>
            <a:r>
              <a:rPr lang="en-US" sz="3100">
                <a:latin typeface="Calibri"/>
                <a:ea typeface="Calibri"/>
                <a:cs typeface="Calibri"/>
                <a:sym typeface="Calibri"/>
              </a:rPr>
              <a:t>máquinas</a:t>
            </a:r>
            <a:r>
              <a:rPr lang="en-US" sz="3100">
                <a:latin typeface="Calibri"/>
                <a:ea typeface="Calibri"/>
                <a:cs typeface="Calibri"/>
                <a:sym typeface="Calibri"/>
              </a:rPr>
              <a:t> y por lo tanto ayudar en la tarea propuesta que es el </a:t>
            </a:r>
            <a:r>
              <a:rPr lang="en-US" sz="3100">
                <a:latin typeface="Calibri"/>
                <a:ea typeface="Calibri"/>
                <a:cs typeface="Calibri"/>
                <a:sym typeface="Calibri"/>
              </a:rPr>
              <a:t>análisis</a:t>
            </a:r>
            <a:r>
              <a:rPr lang="en-US" sz="3100">
                <a:latin typeface="Calibri"/>
                <a:ea typeface="Calibri"/>
                <a:cs typeface="Calibri"/>
                <a:sym typeface="Calibri"/>
              </a:rPr>
              <a:t> de sentimientos. La motivación principal de este proyecto fue basado en un proyecto de </a:t>
            </a:r>
            <a:r>
              <a:rPr lang="en-US" sz="3100">
                <a:latin typeface="Calibri"/>
                <a:ea typeface="Calibri"/>
                <a:cs typeface="Calibri"/>
                <a:sym typeface="Calibri"/>
              </a:rPr>
              <a:t>análisis</a:t>
            </a:r>
            <a:r>
              <a:rPr lang="en-US" sz="3100">
                <a:latin typeface="Calibri"/>
                <a:ea typeface="Calibri"/>
                <a:cs typeface="Calibri"/>
                <a:sym typeface="Calibri"/>
              </a:rPr>
              <a:t> de </a:t>
            </a:r>
            <a:r>
              <a:rPr lang="en-US" sz="3100">
                <a:latin typeface="Calibri"/>
                <a:ea typeface="Calibri"/>
                <a:cs typeface="Calibri"/>
                <a:sym typeface="Calibri"/>
              </a:rPr>
              <a:t>críticas</a:t>
            </a:r>
            <a:r>
              <a:rPr lang="en-US" sz="3100">
                <a:latin typeface="Calibri"/>
                <a:ea typeface="Calibri"/>
                <a:cs typeface="Calibri"/>
                <a:sym typeface="Calibri"/>
              </a:rPr>
              <a:t> hacia un restaurante, que se </a:t>
            </a:r>
            <a:r>
              <a:rPr lang="en-US" sz="3100">
                <a:latin typeface="Calibri"/>
                <a:ea typeface="Calibri"/>
                <a:cs typeface="Calibri"/>
                <a:sym typeface="Calibri"/>
              </a:rPr>
              <a:t>clasificaron</a:t>
            </a:r>
            <a:r>
              <a:rPr lang="en-US" sz="3100">
                <a:latin typeface="Calibri"/>
                <a:ea typeface="Calibri"/>
                <a:cs typeface="Calibri"/>
                <a:sym typeface="Calibri"/>
              </a:rPr>
              <a:t> en positivas o negativas, esto con el fin de mejorar la </a:t>
            </a:r>
            <a:r>
              <a:rPr lang="en-US" sz="3100">
                <a:latin typeface="Calibri"/>
                <a:ea typeface="Calibri"/>
                <a:cs typeface="Calibri"/>
                <a:sym typeface="Calibri"/>
              </a:rPr>
              <a:t>atención</a:t>
            </a:r>
            <a:r>
              <a:rPr lang="en-US" sz="3100">
                <a:latin typeface="Calibri"/>
                <a:ea typeface="Calibri"/>
                <a:cs typeface="Calibri"/>
                <a:sym typeface="Calibri"/>
              </a:rPr>
              <a:t> al cliente. Nos </a:t>
            </a:r>
            <a:r>
              <a:rPr lang="en-US" sz="3100">
                <a:latin typeface="Calibri"/>
                <a:ea typeface="Calibri"/>
                <a:cs typeface="Calibri"/>
                <a:sym typeface="Calibri"/>
              </a:rPr>
              <a:t>pareció</a:t>
            </a:r>
            <a:r>
              <a:rPr lang="en-US" sz="3100">
                <a:latin typeface="Calibri"/>
                <a:ea typeface="Calibri"/>
                <a:cs typeface="Calibri"/>
                <a:sym typeface="Calibri"/>
              </a:rPr>
              <a:t> muy interesante aplicar lo aprendido en el curso para implementarlo en lograr predecir el sentimiento asociado en una frase escrita por una persona.</a:t>
            </a:r>
            <a:endParaRPr sz="31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1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100">
                <a:latin typeface="Calibri"/>
                <a:ea typeface="Calibri"/>
                <a:cs typeface="Calibri"/>
                <a:sym typeface="Calibri"/>
              </a:rPr>
              <a:t>Teniendo la </a:t>
            </a:r>
            <a:r>
              <a:rPr lang="en-US" sz="3100">
                <a:latin typeface="Calibri"/>
                <a:ea typeface="Calibri"/>
                <a:cs typeface="Calibri"/>
                <a:sym typeface="Calibri"/>
              </a:rPr>
              <a:t>motivación clara, se pasaron a análisis los diferentes</a:t>
            </a:r>
            <a:r>
              <a:rPr lang="en-US" sz="3100">
                <a:latin typeface="Calibri"/>
                <a:ea typeface="Calibri"/>
                <a:cs typeface="Calibri"/>
                <a:sym typeface="Calibri"/>
              </a:rPr>
              <a:t> datasets disponibles de la web, llegando a armar un conjunto de datos final y sentarlo como base para resolver el problema especificado. Con estos datos, el procesamiento de estos usando NLP y aplicando Inteligencia Artificial se crea un modelo base para identificar sentimientos expresados a partir de una frase dada, algo que desde el punto de vista de redes puede usarse para analizar lo expresado en ellas por las personas y poder tomar decisiones con respecto a estas expresiones, esto desde el punto de vista de las empresas de publicidad, el gobierno o incluso los profesionales que trabajan analizando el comportamiento de la gente(Psicologia, Trabajo Social).</a:t>
            </a:r>
            <a:endParaRPr sz="3100">
              <a:latin typeface="Calibri"/>
              <a:ea typeface="Calibri"/>
              <a:cs typeface="Calibri"/>
              <a:sym typeface="Calibri"/>
            </a:endParaRPr>
          </a:p>
        </p:txBody>
      </p:sp>
      <p:sp>
        <p:nvSpPr>
          <p:cNvPr id="50" name="Google Shape;50;p1"/>
          <p:cNvSpPr/>
          <p:nvPr/>
        </p:nvSpPr>
        <p:spPr>
          <a:xfrm>
            <a:off x="11521440" y="13487400"/>
            <a:ext cx="20848320" cy="685800"/>
          </a:xfrm>
          <a:prstGeom prst="rect">
            <a:avLst/>
          </a:prstGeom>
          <a:solidFill>
            <a:srgbClr val="01B49E"/>
          </a:solidFill>
          <a:ln cap="flat" cmpd="sng" w="12700">
            <a:solidFill>
              <a:srgbClr val="01B49E"/>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Resultados</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11521467" y="22067525"/>
            <a:ext cx="99213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Figura</a:t>
            </a:r>
            <a:r>
              <a:rPr b="1" i="0" lang="en-US" sz="2400" u="none" cap="none" strike="noStrike">
                <a:solidFill>
                  <a:schemeClr val="dk1"/>
                </a:solidFill>
                <a:latin typeface="Calibri"/>
                <a:ea typeface="Calibri"/>
                <a:cs typeface="Calibri"/>
                <a:sym typeface="Calibri"/>
              </a:rPr>
              <a:t> 1.</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Distribución</a:t>
            </a:r>
            <a:r>
              <a:rPr lang="en-US" sz="2400">
                <a:solidFill>
                  <a:schemeClr val="dk1"/>
                </a:solidFill>
                <a:latin typeface="Calibri"/>
                <a:ea typeface="Calibri"/>
                <a:cs typeface="Calibri"/>
                <a:sym typeface="Calibri"/>
              </a:rPr>
              <a:t> de sentimientos en el conjunto de datos.</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22402800" y="22067525"/>
            <a:ext cx="99213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Gráfico 1.</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Evaluación</a:t>
            </a:r>
            <a:r>
              <a:rPr lang="en-US" sz="2400">
                <a:solidFill>
                  <a:schemeClr val="dk1"/>
                </a:solidFill>
                <a:latin typeface="Calibri"/>
                <a:ea typeface="Calibri"/>
                <a:cs typeface="Calibri"/>
                <a:sym typeface="Calibri"/>
              </a:rPr>
              <a:t> del modelo con datos de test</a:t>
            </a:r>
            <a:endParaRPr b="0" i="0" sz="1400" u="none" cap="none" strike="noStrike">
              <a:solidFill>
                <a:srgbClr val="000000"/>
              </a:solidFill>
              <a:latin typeface="Arial"/>
              <a:ea typeface="Arial"/>
              <a:cs typeface="Arial"/>
              <a:sym typeface="Arial"/>
            </a:endParaRPr>
          </a:p>
        </p:txBody>
      </p:sp>
      <p:sp>
        <p:nvSpPr>
          <p:cNvPr id="53" name="Google Shape;53;p1"/>
          <p:cNvSpPr txBox="1"/>
          <p:nvPr/>
        </p:nvSpPr>
        <p:spPr>
          <a:xfrm>
            <a:off x="33467041" y="23334341"/>
            <a:ext cx="9144000" cy="4220308"/>
          </a:xfrm>
          <a:prstGeom prst="rect">
            <a:avLst/>
          </a:prstGeom>
          <a:solidFill>
            <a:schemeClr val="lt1"/>
          </a:solidFill>
          <a:ln cap="flat" cmpd="sng" w="12700">
            <a:solidFill>
              <a:srgbClr val="CCE134"/>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Construcción</a:t>
            </a:r>
            <a:r>
              <a:rPr lang="en-US" sz="3200">
                <a:solidFill>
                  <a:schemeClr val="dk1"/>
                </a:solidFill>
                <a:latin typeface="Calibri"/>
                <a:ea typeface="Calibri"/>
                <a:cs typeface="Calibri"/>
                <a:sym typeface="Calibri"/>
              </a:rPr>
              <a:t> de aplicaciones basadas en el modelo entrenado para conocer la </a:t>
            </a:r>
            <a:r>
              <a:rPr lang="en-US" sz="3200">
                <a:solidFill>
                  <a:schemeClr val="dk1"/>
                </a:solidFill>
                <a:latin typeface="Calibri"/>
                <a:ea typeface="Calibri"/>
                <a:cs typeface="Calibri"/>
                <a:sym typeface="Calibri"/>
              </a:rPr>
              <a:t>opinión</a:t>
            </a:r>
            <a:r>
              <a:rPr lang="en-US" sz="3200">
                <a:solidFill>
                  <a:schemeClr val="dk1"/>
                </a:solidFill>
                <a:latin typeface="Calibri"/>
                <a:ea typeface="Calibri"/>
                <a:cs typeface="Calibri"/>
                <a:sym typeface="Calibri"/>
              </a:rPr>
              <a:t> de un cliente y calificar el servicio basada en la </a:t>
            </a:r>
            <a:r>
              <a:rPr lang="en-US" sz="3200">
                <a:solidFill>
                  <a:schemeClr val="dk1"/>
                </a:solidFill>
                <a:latin typeface="Calibri"/>
                <a:ea typeface="Calibri"/>
                <a:cs typeface="Calibri"/>
                <a:sym typeface="Calibri"/>
              </a:rPr>
              <a:t>opinión, analizar mejor el comportamiento de la gente y ayudar a predecir patrones psicológicos en sus escritos casuales.</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33467041" y="22648541"/>
            <a:ext cx="9144000" cy="685800"/>
          </a:xfrm>
          <a:prstGeom prst="rect">
            <a:avLst/>
          </a:prstGeom>
          <a:solidFill>
            <a:srgbClr val="CCE134"/>
          </a:solidFill>
          <a:ln cap="flat" cmpd="sng" w="12700">
            <a:solidFill>
              <a:srgbClr val="CCE134"/>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Trabajo Futuro</a:t>
            </a:r>
            <a:endParaRPr b="0" i="0" sz="14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8">
            <a:alphaModFix/>
          </a:blip>
          <a:srcRect b="10720" l="6771" r="5844" t="14568"/>
          <a:stretch/>
        </p:blipFill>
        <p:spPr>
          <a:xfrm>
            <a:off x="35304669" y="708150"/>
            <a:ext cx="5766776" cy="2743200"/>
          </a:xfrm>
          <a:prstGeom prst="rect">
            <a:avLst/>
          </a:prstGeom>
          <a:noFill/>
          <a:ln>
            <a:noFill/>
          </a:ln>
        </p:spPr>
      </p:pic>
      <p:pic>
        <p:nvPicPr>
          <p:cNvPr id="56" name="Google Shape;56;p1"/>
          <p:cNvPicPr preferRelativeResize="0"/>
          <p:nvPr/>
        </p:nvPicPr>
        <p:blipFill rotWithShape="1">
          <a:blip r:embed="rId9">
            <a:alphaModFix/>
          </a:blip>
          <a:srcRect b="28996" l="0" r="0" t="24204"/>
          <a:stretch/>
        </p:blipFill>
        <p:spPr>
          <a:xfrm>
            <a:off x="2819754" y="532901"/>
            <a:ext cx="6556239" cy="3018497"/>
          </a:xfrm>
          <a:prstGeom prst="rect">
            <a:avLst/>
          </a:prstGeom>
          <a:noFill/>
          <a:ln>
            <a:noFill/>
          </a:ln>
        </p:spPr>
      </p:pic>
      <p:pic>
        <p:nvPicPr>
          <p:cNvPr id="57" name="Google Shape;57;p1"/>
          <p:cNvPicPr preferRelativeResize="0"/>
          <p:nvPr/>
        </p:nvPicPr>
        <p:blipFill>
          <a:blip r:embed="rId10">
            <a:alphaModFix/>
          </a:blip>
          <a:stretch>
            <a:fillRect/>
          </a:stretch>
        </p:blipFill>
        <p:spPr>
          <a:xfrm>
            <a:off x="22737563" y="9486888"/>
            <a:ext cx="2828323" cy="2339100"/>
          </a:xfrm>
          <a:prstGeom prst="rect">
            <a:avLst/>
          </a:prstGeom>
          <a:noFill/>
          <a:ln>
            <a:noFill/>
          </a:ln>
        </p:spPr>
      </p:pic>
      <p:sp>
        <p:nvSpPr>
          <p:cNvPr id="58" name="Google Shape;58;p1"/>
          <p:cNvSpPr txBox="1"/>
          <p:nvPr/>
        </p:nvSpPr>
        <p:spPr>
          <a:xfrm>
            <a:off x="22216275" y="11940525"/>
            <a:ext cx="39465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Tabla 1</a:t>
            </a:r>
            <a:r>
              <a:rPr b="1"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Top de p</a:t>
            </a:r>
            <a:r>
              <a:rPr lang="en-US" sz="2400">
                <a:solidFill>
                  <a:schemeClr val="dk1"/>
                </a:solidFill>
                <a:latin typeface="Calibri"/>
                <a:ea typeface="Calibri"/>
                <a:cs typeface="Calibri"/>
                <a:sym typeface="Calibri"/>
              </a:rPr>
              <a:t>alabras vacías en el conjunto de datos</a:t>
            </a:r>
            <a:endParaRPr/>
          </a:p>
        </p:txBody>
      </p:sp>
      <p:pic>
        <p:nvPicPr>
          <p:cNvPr id="59" name="Google Shape;59;p1"/>
          <p:cNvPicPr preferRelativeResize="0"/>
          <p:nvPr/>
        </p:nvPicPr>
        <p:blipFill rotWithShape="1">
          <a:blip r:embed="rId11">
            <a:alphaModFix/>
          </a:blip>
          <a:srcRect b="0" l="49768" r="0" t="0"/>
          <a:stretch/>
        </p:blipFill>
        <p:spPr>
          <a:xfrm>
            <a:off x="28899575" y="10130013"/>
            <a:ext cx="2828300" cy="1778119"/>
          </a:xfrm>
          <a:prstGeom prst="rect">
            <a:avLst/>
          </a:prstGeom>
          <a:noFill/>
          <a:ln>
            <a:noFill/>
          </a:ln>
        </p:spPr>
      </p:pic>
      <p:sp>
        <p:nvSpPr>
          <p:cNvPr id="60" name="Google Shape;60;p1"/>
          <p:cNvSpPr txBox="1"/>
          <p:nvPr/>
        </p:nvSpPr>
        <p:spPr>
          <a:xfrm>
            <a:off x="28729575" y="11647888"/>
            <a:ext cx="31683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Figura </a:t>
            </a:r>
            <a:r>
              <a:rPr b="1" lang="en-US" sz="2400">
                <a:solidFill>
                  <a:schemeClr val="dk1"/>
                </a:solidFill>
                <a:latin typeface="Calibri"/>
                <a:ea typeface="Calibri"/>
                <a:cs typeface="Calibri"/>
                <a:sym typeface="Calibri"/>
              </a:rPr>
              <a:t>1.</a:t>
            </a:r>
            <a:r>
              <a:rPr lang="en-US" sz="2400">
                <a:solidFill>
                  <a:schemeClr val="dk1"/>
                </a:solidFill>
                <a:latin typeface="Calibri"/>
                <a:ea typeface="Calibri"/>
                <a:cs typeface="Calibri"/>
                <a:sym typeface="Calibri"/>
              </a:rPr>
              <a:t> Ejemplo de </a:t>
            </a:r>
            <a:r>
              <a:rPr lang="en-US" sz="2400">
                <a:solidFill>
                  <a:schemeClr val="dk1"/>
                </a:solidFill>
                <a:latin typeface="Calibri"/>
                <a:ea typeface="Calibri"/>
                <a:cs typeface="Calibri"/>
                <a:sym typeface="Calibri"/>
              </a:rPr>
              <a:t>lematización</a:t>
            </a:r>
            <a:endParaRPr/>
          </a:p>
        </p:txBody>
      </p:sp>
      <p:pic>
        <p:nvPicPr>
          <p:cNvPr id="61" name="Google Shape;61;p1"/>
          <p:cNvPicPr preferRelativeResize="0"/>
          <p:nvPr/>
        </p:nvPicPr>
        <p:blipFill rotWithShape="1">
          <a:blip r:embed="rId12">
            <a:alphaModFix/>
          </a:blip>
          <a:srcRect b="49333" l="0" r="0" t="0"/>
          <a:stretch/>
        </p:blipFill>
        <p:spPr>
          <a:xfrm>
            <a:off x="28993556" y="6066887"/>
            <a:ext cx="2640363" cy="2223600"/>
          </a:xfrm>
          <a:prstGeom prst="rect">
            <a:avLst/>
          </a:prstGeom>
          <a:noFill/>
          <a:ln>
            <a:noFill/>
          </a:ln>
        </p:spPr>
      </p:pic>
      <p:pic>
        <p:nvPicPr>
          <p:cNvPr id="62" name="Google Shape;62;p1"/>
          <p:cNvPicPr preferRelativeResize="0"/>
          <p:nvPr/>
        </p:nvPicPr>
        <p:blipFill rotWithShape="1">
          <a:blip r:embed="rId13">
            <a:alphaModFix/>
          </a:blip>
          <a:srcRect b="30465" l="78510" r="10035" t="31004"/>
          <a:stretch/>
        </p:blipFill>
        <p:spPr>
          <a:xfrm>
            <a:off x="30032461" y="5486412"/>
            <a:ext cx="562562" cy="580461"/>
          </a:xfrm>
          <a:prstGeom prst="rect">
            <a:avLst/>
          </a:prstGeom>
          <a:noFill/>
          <a:ln>
            <a:noFill/>
          </a:ln>
        </p:spPr>
      </p:pic>
      <p:sp>
        <p:nvSpPr>
          <p:cNvPr id="63" name="Google Shape;63;p1"/>
          <p:cNvSpPr txBox="1"/>
          <p:nvPr/>
        </p:nvSpPr>
        <p:spPr>
          <a:xfrm>
            <a:off x="28729588" y="8377100"/>
            <a:ext cx="3168300" cy="13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Tabla 2.</a:t>
            </a:r>
            <a:r>
              <a:rPr lang="en-US" sz="2400">
                <a:solidFill>
                  <a:schemeClr val="dk1"/>
                </a:solidFill>
                <a:latin typeface="Calibri"/>
                <a:ea typeface="Calibri"/>
                <a:cs typeface="Calibri"/>
                <a:sym typeface="Calibri"/>
              </a:rPr>
              <a:t> Palabras asociadas al sentimiento “sadness”</a:t>
            </a:r>
            <a:endParaRPr/>
          </a:p>
        </p:txBody>
      </p:sp>
      <p:pic>
        <p:nvPicPr>
          <p:cNvPr id="64" name="Google Shape;64;p1"/>
          <p:cNvPicPr preferRelativeResize="0"/>
          <p:nvPr/>
        </p:nvPicPr>
        <p:blipFill>
          <a:blip r:embed="rId14">
            <a:alphaModFix/>
          </a:blip>
          <a:stretch>
            <a:fillRect/>
          </a:stretch>
        </p:blipFill>
        <p:spPr>
          <a:xfrm>
            <a:off x="22386275" y="5693738"/>
            <a:ext cx="6166600" cy="3810162"/>
          </a:xfrm>
          <a:prstGeom prst="rect">
            <a:avLst/>
          </a:prstGeom>
          <a:noFill/>
          <a:ln>
            <a:noFill/>
          </a:ln>
        </p:spPr>
      </p:pic>
      <p:sp>
        <p:nvSpPr>
          <p:cNvPr id="65" name="Google Shape;65;p1"/>
          <p:cNvSpPr txBox="1"/>
          <p:nvPr/>
        </p:nvSpPr>
        <p:spPr>
          <a:xfrm>
            <a:off x="25912575" y="9486900"/>
            <a:ext cx="26403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Figura </a:t>
            </a:r>
            <a:r>
              <a:rPr b="1" lang="en-US" sz="2400">
                <a:solidFill>
                  <a:schemeClr val="dk1"/>
                </a:solidFill>
                <a:latin typeface="Calibri"/>
                <a:ea typeface="Calibri"/>
                <a:cs typeface="Calibri"/>
                <a:sym typeface="Calibri"/>
              </a:rPr>
              <a:t>1.</a:t>
            </a:r>
            <a:r>
              <a:rPr lang="en-US" sz="2400">
                <a:solidFill>
                  <a:schemeClr val="dk1"/>
                </a:solidFill>
                <a:latin typeface="Calibri"/>
                <a:ea typeface="Calibri"/>
                <a:cs typeface="Calibri"/>
                <a:sym typeface="Calibri"/>
              </a:rPr>
              <a:t> Modelo de red recurrente</a:t>
            </a:r>
            <a:endParaRPr/>
          </a:p>
        </p:txBody>
      </p:sp>
      <p:grpSp>
        <p:nvGrpSpPr>
          <p:cNvPr id="66" name="Google Shape;66;p1"/>
          <p:cNvGrpSpPr/>
          <p:nvPr/>
        </p:nvGrpSpPr>
        <p:grpSpPr>
          <a:xfrm>
            <a:off x="11521506" y="22648935"/>
            <a:ext cx="8550942" cy="5971936"/>
            <a:chOff x="135576" y="1309188"/>
            <a:chExt cx="6070525" cy="4239625"/>
          </a:xfrm>
        </p:grpSpPr>
        <p:pic>
          <p:nvPicPr>
            <p:cNvPr id="67" name="Google Shape;67;p1"/>
            <p:cNvPicPr preferRelativeResize="0"/>
            <p:nvPr/>
          </p:nvPicPr>
          <p:blipFill>
            <a:blip r:embed="rId15">
              <a:alphaModFix/>
            </a:blip>
            <a:stretch>
              <a:fillRect/>
            </a:stretch>
          </p:blipFill>
          <p:spPr>
            <a:xfrm>
              <a:off x="135576" y="1685742"/>
              <a:ext cx="6070525" cy="3863070"/>
            </a:xfrm>
            <a:prstGeom prst="rect">
              <a:avLst/>
            </a:prstGeom>
            <a:noFill/>
            <a:ln>
              <a:noFill/>
            </a:ln>
          </p:spPr>
        </p:pic>
        <p:pic>
          <p:nvPicPr>
            <p:cNvPr id="68" name="Google Shape;68;p1"/>
            <p:cNvPicPr preferRelativeResize="0"/>
            <p:nvPr/>
          </p:nvPicPr>
          <p:blipFill rotWithShape="1">
            <a:blip r:embed="rId13">
              <a:alphaModFix/>
            </a:blip>
            <a:srcRect b="30465" l="64575" r="23970" t="31004"/>
            <a:stretch/>
          </p:blipFill>
          <p:spPr>
            <a:xfrm>
              <a:off x="3259920" y="1818398"/>
              <a:ext cx="562562" cy="580461"/>
            </a:xfrm>
            <a:prstGeom prst="rect">
              <a:avLst/>
            </a:prstGeom>
            <a:noFill/>
            <a:ln>
              <a:noFill/>
            </a:ln>
          </p:spPr>
        </p:pic>
        <p:pic>
          <p:nvPicPr>
            <p:cNvPr id="69" name="Google Shape;69;p1"/>
            <p:cNvPicPr preferRelativeResize="0"/>
            <p:nvPr/>
          </p:nvPicPr>
          <p:blipFill rotWithShape="1">
            <a:blip r:embed="rId13">
              <a:alphaModFix/>
            </a:blip>
            <a:srcRect b="30465" l="78510" r="10035" t="31004"/>
            <a:stretch/>
          </p:blipFill>
          <p:spPr>
            <a:xfrm>
              <a:off x="5262574" y="1772312"/>
              <a:ext cx="562562" cy="580461"/>
            </a:xfrm>
            <a:prstGeom prst="rect">
              <a:avLst/>
            </a:prstGeom>
            <a:noFill/>
            <a:ln>
              <a:noFill/>
            </a:ln>
          </p:spPr>
        </p:pic>
        <p:pic>
          <p:nvPicPr>
            <p:cNvPr id="70" name="Google Shape;70;p1"/>
            <p:cNvPicPr preferRelativeResize="0"/>
            <p:nvPr/>
          </p:nvPicPr>
          <p:blipFill rotWithShape="1">
            <a:blip r:embed="rId13">
              <a:alphaModFix/>
            </a:blip>
            <a:srcRect b="30735" l="37171" r="51374" t="30735"/>
            <a:stretch/>
          </p:blipFill>
          <p:spPr>
            <a:xfrm>
              <a:off x="4247970" y="1309188"/>
              <a:ext cx="562562" cy="580461"/>
            </a:xfrm>
            <a:prstGeom prst="rect">
              <a:avLst/>
            </a:prstGeom>
            <a:noFill/>
            <a:ln>
              <a:noFill/>
            </a:ln>
          </p:spPr>
        </p:pic>
        <p:pic>
          <p:nvPicPr>
            <p:cNvPr id="71" name="Google Shape;71;p1"/>
            <p:cNvPicPr preferRelativeResize="0"/>
            <p:nvPr/>
          </p:nvPicPr>
          <p:blipFill rotWithShape="1">
            <a:blip r:embed="rId13">
              <a:alphaModFix/>
            </a:blip>
            <a:srcRect b="30735" l="50777" r="37768" t="30735"/>
            <a:stretch/>
          </p:blipFill>
          <p:spPr>
            <a:xfrm>
              <a:off x="1260409" y="3327037"/>
              <a:ext cx="562562" cy="580461"/>
            </a:xfrm>
            <a:prstGeom prst="rect">
              <a:avLst/>
            </a:prstGeom>
            <a:noFill/>
            <a:ln>
              <a:noFill/>
            </a:ln>
          </p:spPr>
        </p:pic>
        <p:pic>
          <p:nvPicPr>
            <p:cNvPr id="72" name="Google Shape;72;p1"/>
            <p:cNvPicPr preferRelativeResize="0"/>
            <p:nvPr/>
          </p:nvPicPr>
          <p:blipFill rotWithShape="1">
            <a:blip r:embed="rId13">
              <a:alphaModFix/>
            </a:blip>
            <a:srcRect b="30465" l="24037" r="64508" t="31004"/>
            <a:stretch/>
          </p:blipFill>
          <p:spPr>
            <a:xfrm>
              <a:off x="2271870" y="1376010"/>
              <a:ext cx="562562" cy="580461"/>
            </a:xfrm>
            <a:prstGeom prst="rect">
              <a:avLst/>
            </a:prstGeom>
            <a:noFill/>
            <a:ln>
              <a:noFill/>
            </a:ln>
          </p:spPr>
        </p:pic>
      </p:grpSp>
      <p:pic>
        <p:nvPicPr>
          <p:cNvPr id="73" name="Google Shape;73;p1"/>
          <p:cNvPicPr preferRelativeResize="0"/>
          <p:nvPr/>
        </p:nvPicPr>
        <p:blipFill>
          <a:blip r:embed="rId16">
            <a:alphaModFix/>
          </a:blip>
          <a:stretch>
            <a:fillRect/>
          </a:stretch>
        </p:blipFill>
        <p:spPr>
          <a:xfrm>
            <a:off x="21945600" y="22771348"/>
            <a:ext cx="10701874" cy="5149025"/>
          </a:xfrm>
          <a:prstGeom prst="rect">
            <a:avLst/>
          </a:prstGeom>
          <a:noFill/>
          <a:ln>
            <a:noFill/>
          </a:ln>
        </p:spPr>
      </p:pic>
      <p:sp>
        <p:nvSpPr>
          <p:cNvPr id="74" name="Google Shape;74;p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24-08-2020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Rojo">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EISI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