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9000000" cx="7200000"/>
  <p:notesSz cx="6858000" cy="9144000"/>
  <p:embeddedFontLst>
    <p:embeddedFont>
      <p:font typeface="Roboto"/>
      <p:regular r:id="rId27"/>
      <p:bold r:id="rId28"/>
      <p:italic r:id="rId29"/>
      <p:boldItalic r:id="rId30"/>
    </p:embeddedFont>
    <p:embeddedFont>
      <p:font typeface="Comforta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5">
          <p15:clr>
            <a:srgbClr val="A4A3A4"/>
          </p15:clr>
        </p15:guide>
        <p15:guide id="2" pos="22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5" orient="horz"/>
        <p:guide pos="22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regular.fnt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omfortaa-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d5d0c3fc6_1_116: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d5d0c3fc6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a38dde41f_1_1: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38dde41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d5d0c3fc6_0_40: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d5d0c3fc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d79a0c947_1_30: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d79a0c94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d79a0c947_1_10: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d79a0c94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d79a0c947_1_15: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d79a0c94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d79a0c947_1_20: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d79a0c94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d79a0c947_1_25: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d79a0c94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d5d0c3fc6_0_5: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d5d0c3f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d5d0c3fc6_0_0: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d5d0c3f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441c704e7_0_26: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441c704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441c704e7_0_9: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441c704e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d79a0c947_1_46: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d79a0c94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d5d0c3fc6_1_65: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d5d0c3fc6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e4b05ee04_1_11:notes"/>
          <p:cNvSpPr/>
          <p:nvPr>
            <p:ph idx="2" type="sldImg"/>
          </p:nvPr>
        </p:nvSpPr>
        <p:spPr>
          <a:xfrm>
            <a:off x="2057700"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e4b05ee0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d5d0c3fc6_0_10: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d5d0c3f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d5d0c3fc6_0_25: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d5d0c3f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d5d0c3fc6_0_30: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d5d0c3fc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d5d0c3fc6_0_35: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d5d0c3fc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a38dde41f_1_10: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a38dde41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a38dde41f_1_49:notes"/>
          <p:cNvSpPr/>
          <p:nvPr>
            <p:ph idx="2" type="sldImg"/>
          </p:nvPr>
        </p:nvSpPr>
        <p:spPr>
          <a:xfrm>
            <a:off x="2057727"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a38dde41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5440" y="1302843"/>
            <a:ext cx="6709200" cy="3591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45433" y="4959099"/>
            <a:ext cx="6709200" cy="138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6671227" y="8159609"/>
            <a:ext cx="432000" cy="688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45433" y="1935477"/>
            <a:ext cx="6709200" cy="34359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45433" y="5515704"/>
            <a:ext cx="6709200" cy="22761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6671227" y="8159609"/>
            <a:ext cx="432000" cy="688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6671227" y="8159609"/>
            <a:ext cx="432000" cy="688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45433" y="3763517"/>
            <a:ext cx="6709200" cy="1473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6671227" y="8159609"/>
            <a:ext cx="432000" cy="688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45433" y="778696"/>
            <a:ext cx="6709200" cy="1002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45433" y="2016579"/>
            <a:ext cx="6709200" cy="59781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6671227" y="8159609"/>
            <a:ext cx="432000" cy="688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45433" y="778696"/>
            <a:ext cx="6709200" cy="1002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45433" y="2016579"/>
            <a:ext cx="3149700" cy="5978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805039" y="2016579"/>
            <a:ext cx="3149700" cy="5978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6671227" y="8159609"/>
            <a:ext cx="432000" cy="688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45433" y="778696"/>
            <a:ext cx="6709200" cy="1002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6671227" y="8159609"/>
            <a:ext cx="432000" cy="688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45433" y="972178"/>
            <a:ext cx="2211300" cy="1322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45433" y="2431496"/>
            <a:ext cx="2211300" cy="556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6671227" y="8159609"/>
            <a:ext cx="432000" cy="688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86024" y="787664"/>
            <a:ext cx="5013900" cy="71580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6671227" y="8159609"/>
            <a:ext cx="432000" cy="688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600000" y="-219"/>
            <a:ext cx="3600000" cy="900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09055" y="2157787"/>
            <a:ext cx="3185100" cy="2593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09055" y="4904768"/>
            <a:ext cx="3185100" cy="2161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3889370" y="1266973"/>
            <a:ext cx="3021300" cy="64656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6671227" y="8159609"/>
            <a:ext cx="432000" cy="688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45433" y="7402581"/>
            <a:ext cx="4723500" cy="1058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6671227" y="8159609"/>
            <a:ext cx="432000" cy="688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5433" y="778696"/>
            <a:ext cx="6709200" cy="1002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45433" y="2016579"/>
            <a:ext cx="6709200" cy="59781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6671227" y="8159609"/>
            <a:ext cx="432000" cy="688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45408" y="302446"/>
            <a:ext cx="6709200" cy="1002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i="1" lang="fr" sz="1800">
                <a:solidFill>
                  <a:schemeClr val="dk2"/>
                </a:solidFill>
              </a:rPr>
              <a:t>Documentations Projet </a:t>
            </a:r>
            <a:endParaRPr i="1" sz="1800">
              <a:solidFill>
                <a:schemeClr val="dk2"/>
              </a:solidFill>
            </a:endParaRPr>
          </a:p>
          <a:p>
            <a:pPr indent="0" lvl="0" marL="0" rtl="0" algn="ctr">
              <a:spcBef>
                <a:spcPts val="0"/>
              </a:spcBef>
              <a:spcAft>
                <a:spcPts val="0"/>
              </a:spcAft>
              <a:buNone/>
            </a:pPr>
            <a:r>
              <a:rPr i="1" lang="fr" sz="1800">
                <a:solidFill>
                  <a:schemeClr val="dk2"/>
                </a:solidFill>
              </a:rPr>
              <a:t> </a:t>
            </a:r>
            <a:endParaRPr i="1" sz="1800">
              <a:solidFill>
                <a:schemeClr val="dk2"/>
              </a:solidFill>
            </a:endParaRPr>
          </a:p>
          <a:p>
            <a:pPr indent="0" lvl="0" marL="0" rtl="0" algn="ctr">
              <a:spcBef>
                <a:spcPts val="0"/>
              </a:spcBef>
              <a:spcAft>
                <a:spcPts val="0"/>
              </a:spcAft>
              <a:buNone/>
            </a:pPr>
            <a:r>
              <a:rPr i="1" lang="fr" sz="3000">
                <a:latin typeface="Comfortaa"/>
                <a:ea typeface="Comfortaa"/>
                <a:cs typeface="Comfortaa"/>
                <a:sym typeface="Comfortaa"/>
              </a:rPr>
              <a:t>SPACE LEARNER</a:t>
            </a:r>
            <a:endParaRPr i="1" sz="3000">
              <a:latin typeface="Comfortaa"/>
              <a:ea typeface="Comfortaa"/>
              <a:cs typeface="Comfortaa"/>
              <a:sym typeface="Comfortaa"/>
            </a:endParaRPr>
          </a:p>
        </p:txBody>
      </p:sp>
      <p:sp>
        <p:nvSpPr>
          <p:cNvPr id="55" name="Google Shape;55;p13"/>
          <p:cNvSpPr txBox="1"/>
          <p:nvPr/>
        </p:nvSpPr>
        <p:spPr>
          <a:xfrm>
            <a:off x="4358825" y="8568900"/>
            <a:ext cx="4200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fr" sz="1600">
                <a:solidFill>
                  <a:schemeClr val="dk2"/>
                </a:solidFill>
              </a:rPr>
              <a:t>Cécile Bonal et Jami Infante</a:t>
            </a:r>
            <a:endParaRPr i="1" sz="1600">
              <a:solidFill>
                <a:schemeClr val="dk2"/>
              </a:solidFill>
            </a:endParaRPr>
          </a:p>
        </p:txBody>
      </p:sp>
      <p:pic>
        <p:nvPicPr>
          <p:cNvPr id="56" name="Google Shape;56;p13"/>
          <p:cNvPicPr preferRelativeResize="0"/>
          <p:nvPr/>
        </p:nvPicPr>
        <p:blipFill>
          <a:blip r:embed="rId3">
            <a:alphaModFix/>
          </a:blip>
          <a:stretch>
            <a:fillRect/>
          </a:stretch>
        </p:blipFill>
        <p:spPr>
          <a:xfrm>
            <a:off x="152400" y="2399821"/>
            <a:ext cx="6895200" cy="4309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2"/>
          <p:cNvPicPr preferRelativeResize="0"/>
          <p:nvPr/>
        </p:nvPicPr>
        <p:blipFill>
          <a:blip r:embed="rId3">
            <a:alphaModFix/>
          </a:blip>
          <a:stretch>
            <a:fillRect/>
          </a:stretch>
        </p:blipFill>
        <p:spPr>
          <a:xfrm>
            <a:off x="685825" y="700575"/>
            <a:ext cx="5485701" cy="3830175"/>
          </a:xfrm>
          <a:prstGeom prst="rect">
            <a:avLst/>
          </a:prstGeom>
          <a:noFill/>
          <a:ln>
            <a:noFill/>
          </a:ln>
        </p:spPr>
      </p:pic>
      <p:pic>
        <p:nvPicPr>
          <p:cNvPr id="141" name="Google Shape;141;p22"/>
          <p:cNvPicPr preferRelativeResize="0"/>
          <p:nvPr/>
        </p:nvPicPr>
        <p:blipFill>
          <a:blip r:embed="rId4">
            <a:alphaModFix/>
          </a:blip>
          <a:stretch>
            <a:fillRect/>
          </a:stretch>
        </p:blipFill>
        <p:spPr>
          <a:xfrm>
            <a:off x="342900" y="5711700"/>
            <a:ext cx="3180900" cy="2223780"/>
          </a:xfrm>
          <a:prstGeom prst="rect">
            <a:avLst/>
          </a:prstGeom>
          <a:noFill/>
          <a:ln>
            <a:noFill/>
          </a:ln>
        </p:spPr>
      </p:pic>
      <p:pic>
        <p:nvPicPr>
          <p:cNvPr id="142" name="Google Shape;142;p22"/>
          <p:cNvPicPr preferRelativeResize="0"/>
          <p:nvPr/>
        </p:nvPicPr>
        <p:blipFill>
          <a:blip r:embed="rId5">
            <a:alphaModFix/>
          </a:blip>
          <a:stretch>
            <a:fillRect/>
          </a:stretch>
        </p:blipFill>
        <p:spPr>
          <a:xfrm>
            <a:off x="3733350" y="5705975"/>
            <a:ext cx="3180900" cy="2235227"/>
          </a:xfrm>
          <a:prstGeom prst="rect">
            <a:avLst/>
          </a:prstGeom>
          <a:noFill/>
          <a:ln>
            <a:noFill/>
          </a:ln>
        </p:spPr>
      </p:pic>
      <p:sp>
        <p:nvSpPr>
          <p:cNvPr id="143" name="Google Shape;143;p22"/>
          <p:cNvSpPr txBox="1"/>
          <p:nvPr/>
        </p:nvSpPr>
        <p:spPr>
          <a:xfrm>
            <a:off x="685825" y="2221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200">
                <a:solidFill>
                  <a:schemeClr val="dk1"/>
                </a:solidFill>
              </a:rPr>
              <a:t>Question 5 du quizz</a:t>
            </a:r>
            <a:endParaRPr sz="1200"/>
          </a:p>
        </p:txBody>
      </p:sp>
      <p:sp>
        <p:nvSpPr>
          <p:cNvPr id="144" name="Google Shape;144;p22"/>
          <p:cNvSpPr txBox="1"/>
          <p:nvPr/>
        </p:nvSpPr>
        <p:spPr>
          <a:xfrm>
            <a:off x="513675" y="5165600"/>
            <a:ext cx="622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200">
                <a:solidFill>
                  <a:schemeClr val="dk1"/>
                </a:solidFill>
              </a:rPr>
              <a:t>Résultat</a:t>
            </a:r>
            <a:r>
              <a:rPr i="1" lang="fr" sz="1200">
                <a:solidFill>
                  <a:schemeClr val="dk1"/>
                </a:solidFill>
              </a:rPr>
              <a:t> du quizz bon                                            Résultat mauvais du quizz</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245408" y="150046"/>
            <a:ext cx="6709200" cy="10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IV - Story board</a:t>
            </a:r>
            <a:endParaRPr/>
          </a:p>
        </p:txBody>
      </p:sp>
      <p:pic>
        <p:nvPicPr>
          <p:cNvPr id="150" name="Google Shape;150;p23"/>
          <p:cNvPicPr preferRelativeResize="0"/>
          <p:nvPr/>
        </p:nvPicPr>
        <p:blipFill>
          <a:blip r:embed="rId3">
            <a:alphaModFix/>
          </a:blip>
          <a:stretch>
            <a:fillRect/>
          </a:stretch>
        </p:blipFill>
        <p:spPr>
          <a:xfrm>
            <a:off x="76200" y="660425"/>
            <a:ext cx="7026600" cy="8339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4"/>
          <p:cNvPicPr preferRelativeResize="0"/>
          <p:nvPr/>
        </p:nvPicPr>
        <p:blipFill>
          <a:blip r:embed="rId3">
            <a:alphaModFix/>
          </a:blip>
          <a:stretch>
            <a:fillRect/>
          </a:stretch>
        </p:blipFill>
        <p:spPr>
          <a:xfrm>
            <a:off x="0" y="107292"/>
            <a:ext cx="7200000" cy="88165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5"/>
          <p:cNvPicPr preferRelativeResize="0"/>
          <p:nvPr/>
        </p:nvPicPr>
        <p:blipFill>
          <a:blip r:embed="rId3">
            <a:alphaModFix/>
          </a:blip>
          <a:stretch>
            <a:fillRect/>
          </a:stretch>
        </p:blipFill>
        <p:spPr>
          <a:xfrm>
            <a:off x="228600" y="0"/>
            <a:ext cx="6697678" cy="900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6"/>
          <p:cNvPicPr preferRelativeResize="0"/>
          <p:nvPr/>
        </p:nvPicPr>
        <p:blipFill>
          <a:blip r:embed="rId3">
            <a:alphaModFix/>
          </a:blip>
          <a:stretch>
            <a:fillRect/>
          </a:stretch>
        </p:blipFill>
        <p:spPr>
          <a:xfrm>
            <a:off x="152400" y="0"/>
            <a:ext cx="6906966" cy="900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7"/>
          <p:cNvPicPr preferRelativeResize="0"/>
          <p:nvPr/>
        </p:nvPicPr>
        <p:blipFill>
          <a:blip r:embed="rId3">
            <a:alphaModFix/>
          </a:blip>
          <a:stretch>
            <a:fillRect/>
          </a:stretch>
        </p:blipFill>
        <p:spPr>
          <a:xfrm>
            <a:off x="304800" y="0"/>
            <a:ext cx="6659407" cy="8999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8"/>
          <p:cNvPicPr preferRelativeResize="0"/>
          <p:nvPr/>
        </p:nvPicPr>
        <p:blipFill>
          <a:blip r:embed="rId3">
            <a:alphaModFix/>
          </a:blip>
          <a:stretch>
            <a:fillRect/>
          </a:stretch>
        </p:blipFill>
        <p:spPr>
          <a:xfrm>
            <a:off x="152400" y="152400"/>
            <a:ext cx="6944001" cy="59762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nvSpPr>
        <p:spPr>
          <a:xfrm>
            <a:off x="200025" y="333375"/>
            <a:ext cx="49053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2000">
                <a:solidFill>
                  <a:schemeClr val="dk1"/>
                </a:solidFill>
              </a:rPr>
              <a:t>V - </a:t>
            </a:r>
            <a:r>
              <a:rPr lang="fr" sz="2000">
                <a:solidFill>
                  <a:schemeClr val="dk1"/>
                </a:solidFill>
              </a:rPr>
              <a:t>Diagramme de cas d’utilisations : </a:t>
            </a:r>
            <a:endParaRPr sz="2000">
              <a:solidFill>
                <a:schemeClr val="dk1"/>
              </a:solidFill>
            </a:endParaRPr>
          </a:p>
        </p:txBody>
      </p:sp>
      <p:pic>
        <p:nvPicPr>
          <p:cNvPr id="181" name="Google Shape;181;p29"/>
          <p:cNvPicPr preferRelativeResize="0"/>
          <p:nvPr/>
        </p:nvPicPr>
        <p:blipFill>
          <a:blip r:embed="rId3">
            <a:alphaModFix/>
          </a:blip>
          <a:stretch>
            <a:fillRect/>
          </a:stretch>
        </p:blipFill>
        <p:spPr>
          <a:xfrm>
            <a:off x="152400" y="978375"/>
            <a:ext cx="6895199" cy="3886253"/>
          </a:xfrm>
          <a:prstGeom prst="rect">
            <a:avLst/>
          </a:prstGeom>
          <a:noFill/>
          <a:ln>
            <a:noFill/>
          </a:ln>
        </p:spPr>
      </p:pic>
      <p:sp>
        <p:nvSpPr>
          <p:cNvPr id="182" name="Google Shape;182;p29"/>
          <p:cNvSpPr txBox="1"/>
          <p:nvPr/>
        </p:nvSpPr>
        <p:spPr>
          <a:xfrm>
            <a:off x="440300" y="4864625"/>
            <a:ext cx="5749800" cy="40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100">
                <a:solidFill>
                  <a:schemeClr val="dk1"/>
                </a:solidFill>
              </a:rPr>
              <a:t>nom: réaliser un quizz</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objectif: pouvoir répondre à des questions et valider sa réponse.</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acteurs principaux: l’utilisateur</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acteurs secondaire: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 initiales: -l’utilisateur peut à tout moment réaliser un quizz</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scénario d’utilisation: -l’utilisateur doit répondre à 20 questions et à chaque fois valider sa réponse.</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conditions de fin: l’utilisateur peut connaître son score.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nom: pouvoir connaître son score</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objectif: l’utilisateur pourra savoir son score afin de s’améliorer et aura un commentaire sur le score qu’il a eu.</a:t>
            </a:r>
            <a:endParaRPr sz="1100">
              <a:solidFill>
                <a:srgbClr val="FF0000"/>
              </a:solidFill>
            </a:endParaRPr>
          </a:p>
          <a:p>
            <a:pPr indent="0" lvl="0" marL="0" rtl="0" algn="l">
              <a:lnSpc>
                <a:spcPct val="115000"/>
              </a:lnSpc>
              <a:spcBef>
                <a:spcPts val="0"/>
              </a:spcBef>
              <a:spcAft>
                <a:spcPts val="0"/>
              </a:spcAft>
              <a:buNone/>
            </a:pPr>
            <a:r>
              <a:rPr lang="fr" sz="1100">
                <a:solidFill>
                  <a:schemeClr val="dk1"/>
                </a:solidFill>
              </a:rPr>
              <a:t>acteurs principaux: l’utilisateur</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acteurs secondaire:-</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 initiales: l’utilisateur viens de réaliser un quizz et vient de valider la 20eme question.</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scénario d’utilisation:l’utilisateur pourra voir son score et le commentaire et ensuite il pourra se déplacer comme il le souhaite dans l’application</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conditions de fin:l’utilisateur a pris conscience de son score et du commentaire.</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nvSpPr>
        <p:spPr>
          <a:xfrm>
            <a:off x="297850" y="623400"/>
            <a:ext cx="6215700" cy="775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100">
                <a:solidFill>
                  <a:schemeClr val="dk1"/>
                </a:solidFill>
              </a:rPr>
              <a:t>nom: voir une anecdote sur l’espace.</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objectif:l’utilisateur pourra lire une anecdote dans la page d'accueil de l’application</a:t>
            </a:r>
            <a:endParaRPr sz="1100">
              <a:solidFill>
                <a:srgbClr val="FF0000"/>
              </a:solidFill>
            </a:endParaRPr>
          </a:p>
          <a:p>
            <a:pPr indent="0" lvl="0" marL="0" rtl="0" algn="l">
              <a:lnSpc>
                <a:spcPct val="115000"/>
              </a:lnSpc>
              <a:spcBef>
                <a:spcPts val="0"/>
              </a:spcBef>
              <a:spcAft>
                <a:spcPts val="0"/>
              </a:spcAft>
              <a:buNone/>
            </a:pPr>
            <a:r>
              <a:rPr lang="fr" sz="1100">
                <a:solidFill>
                  <a:schemeClr val="dk1"/>
                </a:solidFill>
              </a:rPr>
              <a:t>acteurs principaux: l’utilisateur</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acteurs secondaire: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 initiales: l’utilisateur peut se trouver n’importe où dans l’application</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scénario d’utilisation:l’utilisateur doit aller dans la page d’accueil pour lire une anecdote, pour qu’il y est une nouvelle anecdote l’utilisateur doit recharger la page.</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conditions de fin:l’utilisateur a pu lire une anecdote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nom: ajouter un astre</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objectif: l’utilisateur peut ajouter à sa base de donnée un nouvel astre.</a:t>
            </a:r>
            <a:endParaRPr sz="1100">
              <a:solidFill>
                <a:srgbClr val="FF0000"/>
              </a:solidFill>
            </a:endParaRPr>
          </a:p>
          <a:p>
            <a:pPr indent="0" lvl="0" marL="0" rtl="0" algn="l">
              <a:lnSpc>
                <a:spcPct val="115000"/>
              </a:lnSpc>
              <a:spcBef>
                <a:spcPts val="0"/>
              </a:spcBef>
              <a:spcAft>
                <a:spcPts val="0"/>
              </a:spcAft>
              <a:buNone/>
            </a:pPr>
            <a:r>
              <a:rPr lang="fr" sz="1100">
                <a:solidFill>
                  <a:schemeClr val="dk1"/>
                </a:solidFill>
              </a:rPr>
              <a:t>acteurs principaux:l’utilisateur</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acteurs secondaire: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 initiales: l’utilisateur peut se trouver n’importe où dans l'application.</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scénario d'utilisation : l'utilisateur doit aller dans “nouvel astre” dans l’application puis remplir un formulaire et le valider.</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conditions de fin: si l’utilisateur n’a pas rempli quelques cases obligatoires tel que le nom, l’astre ne sera pas enregistré. L’utilisateur doit remplir les cases obligatoires puis retenter de valider.</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sinon l’astre sera enregistrer</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nom: consulter un astre</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objectif: l’utilisateur peut voir la description de l’astre choisis</a:t>
            </a:r>
            <a:endParaRPr sz="1100">
              <a:solidFill>
                <a:srgbClr val="FF0000"/>
              </a:solidFill>
            </a:endParaRPr>
          </a:p>
          <a:p>
            <a:pPr indent="0" lvl="0" marL="0" rtl="0" algn="l">
              <a:lnSpc>
                <a:spcPct val="115000"/>
              </a:lnSpc>
              <a:spcBef>
                <a:spcPts val="0"/>
              </a:spcBef>
              <a:spcAft>
                <a:spcPts val="0"/>
              </a:spcAft>
              <a:buNone/>
            </a:pPr>
            <a:r>
              <a:rPr lang="fr" sz="1100">
                <a:solidFill>
                  <a:schemeClr val="dk1"/>
                </a:solidFill>
              </a:rPr>
              <a:t>acteurs principaux: l’utilisateur</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acteurs secondaire: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 initiales: l’utilisateur doit être dans la liste des astres(triés ou non) ou a dû consulter un astre random.</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scénario d’utilisation: l’utilisateur doit sélectionner un astre ou a dû sélectionner un astre random. il peut ensuite lire la description de l’astre, voir sa photo...</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conditions de fin: l’utilisateur a pu avoir accès à la description d’un astre.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nom: trier par critère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objectif: l'utilisateur pourra accéder à seulement un type d’astre. </a:t>
            </a:r>
            <a:endParaRPr sz="1100">
              <a:solidFill>
                <a:srgbClr val="FF0000"/>
              </a:solidFill>
            </a:endParaRPr>
          </a:p>
          <a:p>
            <a:pPr indent="0" lvl="0" marL="0" rtl="0" algn="l">
              <a:lnSpc>
                <a:spcPct val="115000"/>
              </a:lnSpc>
              <a:spcBef>
                <a:spcPts val="0"/>
              </a:spcBef>
              <a:spcAft>
                <a:spcPts val="0"/>
              </a:spcAft>
              <a:buNone/>
            </a:pPr>
            <a:r>
              <a:rPr lang="fr" sz="1100">
                <a:solidFill>
                  <a:schemeClr val="dk1"/>
                </a:solidFill>
              </a:rPr>
              <a:t>acteurs principaux: l’utilisateur</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acteurs secondaire: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 initiales:l’utilisateur peut se trouver n’importe où dans l'application.</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scénario d’utilisation: l’utilisateur doit pouvoir sélectionner le type d’astre qu’il veut et accéder à la liste de ces astres.</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conditions de fin: l’utilisateur peut sélectionner un astre plus facilement si il recherche un type précis d’astres.</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nvSpPr>
        <p:spPr>
          <a:xfrm>
            <a:off x="181350" y="401425"/>
            <a:ext cx="6837300" cy="833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100">
                <a:solidFill>
                  <a:schemeClr val="dk1"/>
                </a:solidFill>
              </a:rPr>
              <a:t>nom: afficher un astre aléatoire</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objectif: l’utilisateur pourra consulter n’importe quel astre de n’importe quel type.</a:t>
            </a:r>
            <a:endParaRPr sz="1100">
              <a:solidFill>
                <a:srgbClr val="FF0000"/>
              </a:solidFill>
            </a:endParaRPr>
          </a:p>
          <a:p>
            <a:pPr indent="0" lvl="0" marL="0" rtl="0" algn="l">
              <a:lnSpc>
                <a:spcPct val="115000"/>
              </a:lnSpc>
              <a:spcBef>
                <a:spcPts val="0"/>
              </a:spcBef>
              <a:spcAft>
                <a:spcPts val="0"/>
              </a:spcAft>
              <a:buNone/>
            </a:pPr>
            <a:r>
              <a:rPr lang="fr" sz="1100">
                <a:solidFill>
                  <a:schemeClr val="dk1"/>
                </a:solidFill>
              </a:rPr>
              <a:t>acteurs principaux: l’utilisateur</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acteurs secondaire: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 initiales: l’utilisateur peut se trouver n’importe où dans l’application.</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scénario d’utilisation: l’utilisateur pourra sélectionner grâce au menu un astre aléatoire, il pourra ensuite le consulter</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conditions de fin: l’utilisateur a pu consulter un astre pris aléatoirement.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nom: supprimer un astre</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objectif: supprimer un astre de la base de donné </a:t>
            </a:r>
            <a:endParaRPr sz="1100">
              <a:solidFill>
                <a:srgbClr val="FF0000"/>
              </a:solidFill>
            </a:endParaRPr>
          </a:p>
          <a:p>
            <a:pPr indent="0" lvl="0" marL="0" rtl="0" algn="l">
              <a:lnSpc>
                <a:spcPct val="115000"/>
              </a:lnSpc>
              <a:spcBef>
                <a:spcPts val="0"/>
              </a:spcBef>
              <a:spcAft>
                <a:spcPts val="0"/>
              </a:spcAft>
              <a:buNone/>
            </a:pPr>
            <a:r>
              <a:rPr lang="fr" sz="1100">
                <a:solidFill>
                  <a:schemeClr val="dk1"/>
                </a:solidFill>
              </a:rPr>
              <a:t>acteurs principaux: l’utilisateur</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acteurs secondaire: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 initiales: l’utilisateur doit se trouver sur la page d’un astre.</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scénario d’utilisation: l’utilisateur doit sélectionner un bouton supprimer, un message s’affichera pour confirmer la suppression. il devra ensuite cliquer sur annuler ou ok.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conditions de fin: si l’utilisateur a cliqué sur ok alors l’astre à était supprimer de la base de donnée</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sinon il est revenu en arrière sur la page de l’astre.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nom: modifier un astre</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objectif: l’utilisateur peut modifier n’importe quel astre de l’application</a:t>
            </a:r>
            <a:endParaRPr sz="1100">
              <a:solidFill>
                <a:srgbClr val="FF0000"/>
              </a:solidFill>
            </a:endParaRPr>
          </a:p>
          <a:p>
            <a:pPr indent="0" lvl="0" marL="0" rtl="0" algn="l">
              <a:lnSpc>
                <a:spcPct val="115000"/>
              </a:lnSpc>
              <a:spcBef>
                <a:spcPts val="0"/>
              </a:spcBef>
              <a:spcAft>
                <a:spcPts val="0"/>
              </a:spcAft>
              <a:buNone/>
            </a:pPr>
            <a:r>
              <a:rPr lang="fr" sz="1100">
                <a:solidFill>
                  <a:schemeClr val="dk1"/>
                </a:solidFill>
              </a:rPr>
              <a:t>acteurs principaux: l’utilisateur</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acteurs secondaire: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 initiales: l’utilisateur doit se trouver sur la page d’un astre.</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scénario d’utilisation:l’utilisateur doit sélectionner le bouton modifier. Le formulaire de l’astre s’affichera et il pourra modifier l’astre. il devra ensuite valider la modification.</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conditions de fin: l’utilisateur à modifier ou non son astre et à valider la modification, l’utilisateur n’a pas supprimer des cases obligatoire, les modifications de l’astre on donc était enregistré.</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Si l'utilisateur a supprimé des cases obligatoires, les modifications ne seront pas enregistrées et il devra les remplir ou revenir en arrière pour annuler les modifications qu’il a pu faire.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nom: consulter une liste d’astre</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objectif: l’utilisateur peut voir tous les astres de l’application</a:t>
            </a:r>
            <a:endParaRPr sz="1100">
              <a:solidFill>
                <a:srgbClr val="FF0000"/>
              </a:solidFill>
            </a:endParaRPr>
          </a:p>
          <a:p>
            <a:pPr indent="0" lvl="0" marL="0" rtl="0" algn="l">
              <a:lnSpc>
                <a:spcPct val="115000"/>
              </a:lnSpc>
              <a:spcBef>
                <a:spcPts val="0"/>
              </a:spcBef>
              <a:spcAft>
                <a:spcPts val="0"/>
              </a:spcAft>
              <a:buNone/>
            </a:pPr>
            <a:r>
              <a:rPr lang="fr" sz="1100">
                <a:solidFill>
                  <a:schemeClr val="dk1"/>
                </a:solidFill>
              </a:rPr>
              <a:t>acteurs principaux: l’utilisateur</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acteurs secondaire: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 initiales: l’utilisateur peut se trouver n’importe où dans l’application.</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scénario d’utilisation: l’utilisateur peut consulter la liste des astres d’un seul type ou peut avoir la liste de tous les astres</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conditions de fin: l’utilisateur peut cliquer facilement sur l’astre qu’il recherchait.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45433" y="778696"/>
            <a:ext cx="6709200" cy="10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SOMMAIRE</a:t>
            </a:r>
            <a:endParaRPr/>
          </a:p>
        </p:txBody>
      </p:sp>
      <p:sp>
        <p:nvSpPr>
          <p:cNvPr id="62" name="Google Shape;62;p14"/>
          <p:cNvSpPr txBox="1"/>
          <p:nvPr>
            <p:ph idx="1" type="body"/>
          </p:nvPr>
        </p:nvSpPr>
        <p:spPr>
          <a:xfrm>
            <a:off x="750483" y="1947354"/>
            <a:ext cx="6709200" cy="597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900"/>
              <a:t>I - Contexte</a:t>
            </a:r>
            <a:endParaRPr sz="1900"/>
          </a:p>
          <a:p>
            <a:pPr indent="0" lvl="0" marL="0" rtl="0" algn="l">
              <a:spcBef>
                <a:spcPts val="1200"/>
              </a:spcBef>
              <a:spcAft>
                <a:spcPts val="0"/>
              </a:spcAft>
              <a:buNone/>
            </a:pPr>
            <a:r>
              <a:rPr lang="fr" sz="1900"/>
              <a:t>II - </a:t>
            </a:r>
            <a:r>
              <a:rPr lang="fr" sz="1900"/>
              <a:t>Personas </a:t>
            </a:r>
            <a:endParaRPr sz="1900"/>
          </a:p>
          <a:p>
            <a:pPr indent="0" lvl="0" marL="0" rtl="0" algn="l">
              <a:spcBef>
                <a:spcPts val="1200"/>
              </a:spcBef>
              <a:spcAft>
                <a:spcPts val="0"/>
              </a:spcAft>
              <a:buNone/>
            </a:pPr>
            <a:r>
              <a:rPr lang="fr" sz="1900"/>
              <a:t>I</a:t>
            </a:r>
            <a:r>
              <a:rPr lang="fr" sz="1900"/>
              <a:t>II - Sketchs</a:t>
            </a:r>
            <a:endParaRPr sz="1900"/>
          </a:p>
          <a:p>
            <a:pPr indent="0" lvl="0" marL="0" rtl="0" algn="l">
              <a:spcBef>
                <a:spcPts val="1200"/>
              </a:spcBef>
              <a:spcAft>
                <a:spcPts val="0"/>
              </a:spcAft>
              <a:buNone/>
            </a:pPr>
            <a:r>
              <a:rPr lang="fr" sz="1900"/>
              <a:t>IV - Story-board</a:t>
            </a:r>
            <a:endParaRPr sz="1900"/>
          </a:p>
          <a:p>
            <a:pPr indent="0" lvl="0" marL="0" rtl="0" algn="l">
              <a:spcBef>
                <a:spcPts val="1200"/>
              </a:spcBef>
              <a:spcAft>
                <a:spcPts val="0"/>
              </a:spcAft>
              <a:buNone/>
            </a:pPr>
            <a:r>
              <a:rPr lang="fr" sz="1900"/>
              <a:t>V - Diagramme de cas d’utilisations </a:t>
            </a:r>
            <a:endParaRPr sz="1900"/>
          </a:p>
          <a:p>
            <a:pPr indent="0" lvl="0" marL="0" rtl="0" algn="l">
              <a:spcBef>
                <a:spcPts val="1200"/>
              </a:spcBef>
              <a:spcAft>
                <a:spcPts val="0"/>
              </a:spcAft>
              <a:buNone/>
            </a:pPr>
            <a:r>
              <a:rPr lang="fr" sz="1900"/>
              <a:t>VI - Choix de l’ergonomie justifiée</a:t>
            </a:r>
            <a:endParaRPr sz="1900"/>
          </a:p>
          <a:p>
            <a:pPr indent="0" lvl="0" marL="0" rtl="0" algn="l">
              <a:spcBef>
                <a:spcPts val="1200"/>
              </a:spcBef>
              <a:spcAft>
                <a:spcPts val="0"/>
              </a:spcAft>
              <a:buNone/>
            </a:pPr>
            <a:r>
              <a:t/>
            </a:r>
            <a:endParaRPr sz="1900"/>
          </a:p>
          <a:p>
            <a:pPr indent="0" lvl="0" marL="0" rtl="0" algn="l">
              <a:spcBef>
                <a:spcPts val="1200"/>
              </a:spcBef>
              <a:spcAft>
                <a:spcPts val="1200"/>
              </a:spcAft>
              <a:buNone/>
            </a:pPr>
            <a:r>
              <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nvSpPr>
        <p:spPr>
          <a:xfrm>
            <a:off x="271950" y="362600"/>
            <a:ext cx="6656100" cy="152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100">
                <a:solidFill>
                  <a:schemeClr val="dk1"/>
                </a:solidFill>
              </a:rPr>
              <a:t>nom: afficher tous les astres</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objectif: l’utilisateur peut consulter la liste de tous les astres</a:t>
            </a:r>
            <a:endParaRPr sz="1100">
              <a:solidFill>
                <a:srgbClr val="FF0000"/>
              </a:solidFill>
            </a:endParaRPr>
          </a:p>
          <a:p>
            <a:pPr indent="0" lvl="0" marL="0" rtl="0" algn="l">
              <a:lnSpc>
                <a:spcPct val="115000"/>
              </a:lnSpc>
              <a:spcBef>
                <a:spcPts val="0"/>
              </a:spcBef>
              <a:spcAft>
                <a:spcPts val="0"/>
              </a:spcAft>
              <a:buNone/>
            </a:pPr>
            <a:r>
              <a:rPr lang="fr" sz="1100">
                <a:solidFill>
                  <a:schemeClr val="dk1"/>
                </a:solidFill>
              </a:rPr>
              <a:t>acteurs principaux:l’utilisateur</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acteurs secondaire: -</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 initiales: l’utilisateur peut se trouver n’importe où dans l’application.</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scénario d’utilisation:l’utilisateur doit pouvoir sélectionner un bouton pour avoir la liste de tous les astres</a:t>
            </a:r>
            <a:endParaRPr sz="1100">
              <a:solidFill>
                <a:schemeClr val="dk1"/>
              </a:solidFill>
            </a:endParaRPr>
          </a:p>
          <a:p>
            <a:pPr indent="0" lvl="0" marL="0" rtl="0" algn="l">
              <a:lnSpc>
                <a:spcPct val="115000"/>
              </a:lnSpc>
              <a:spcBef>
                <a:spcPts val="0"/>
              </a:spcBef>
              <a:spcAft>
                <a:spcPts val="0"/>
              </a:spcAft>
              <a:buNone/>
            </a:pPr>
            <a:r>
              <a:rPr lang="fr" sz="1100">
                <a:solidFill>
                  <a:schemeClr val="dk1"/>
                </a:solidFill>
              </a:rPr>
              <a:t>conditions de fin: l’utilisateur peut regarder la liste de tous les astres et </a:t>
            </a:r>
            <a:r>
              <a:rPr lang="fr" sz="1100">
                <a:solidFill>
                  <a:schemeClr val="dk1"/>
                </a:solidFill>
              </a:rPr>
              <a:t>consultez</a:t>
            </a:r>
            <a:r>
              <a:rPr lang="fr" sz="1100">
                <a:solidFill>
                  <a:schemeClr val="dk1"/>
                </a:solidFill>
              </a:rPr>
              <a:t> celui qu’il veut.</a:t>
            </a:r>
            <a:endParaRPr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nvSpPr>
        <p:spPr>
          <a:xfrm>
            <a:off x="200025" y="333375"/>
            <a:ext cx="53625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2000">
                <a:solidFill>
                  <a:schemeClr val="dk1"/>
                </a:solidFill>
              </a:rPr>
              <a:t>VI - Choix de l’ergonomie justifiée :</a:t>
            </a:r>
            <a:endParaRPr sz="2000">
              <a:solidFill>
                <a:schemeClr val="dk1"/>
              </a:solidFill>
            </a:endParaRPr>
          </a:p>
        </p:txBody>
      </p:sp>
      <p:sp>
        <p:nvSpPr>
          <p:cNvPr id="203" name="Google Shape;203;p33"/>
          <p:cNvSpPr txBox="1"/>
          <p:nvPr/>
        </p:nvSpPr>
        <p:spPr>
          <a:xfrm>
            <a:off x="528150" y="825975"/>
            <a:ext cx="6143700" cy="406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fr" sz="1300">
                <a:solidFill>
                  <a:schemeClr val="dk1"/>
                </a:solidFill>
              </a:rPr>
              <a:t>Nous avons voulu faire une application assez simple pour que toutes personnes ayant un âge différent puissent y accéder facilement. </a:t>
            </a:r>
            <a:r>
              <a:rPr lang="fr" sz="1300">
                <a:solidFill>
                  <a:schemeClr val="dk1"/>
                </a:solidFill>
              </a:rPr>
              <a:t>Le point centrale de l’application est le menu, celui-ci est accessible depuis n'importe quel endroit grace a un symbole logique. Il permet facilement à l’utilisateur d'accéder à n’importe quelle fonction de l’application en moins de trois clique a part les fonctions modifier et supprimer qui se trouvent sur la page de chaque astre car nous avons jugées que ces fonctionnalitées étaient avancées et qu’il n'était pas important de les mettre en avant pour éviter entre autre les mauvaise manipulation. Nous avons aussi utilisé des mots souvent utilisés ou très explicites tels que “supprimer” “modifier”... </a:t>
            </a:r>
            <a:r>
              <a:rPr lang="fr" sz="1300">
                <a:solidFill>
                  <a:schemeClr val="dk1"/>
                </a:solidFill>
              </a:rPr>
              <a:t>Ensuite pour le côté esthétique, nous avons voulu rester sur le thème de l’espace, avec des couleurs un peu sombres et des teintes bleutées mais en gardant une bonne lisibilité de manière a économiser au maximum la vision de nos lecteurs afin qu’il passent le plus de temps possible sur l’application. Pour donner une idée de a quoi ressemble l’astre, nous avons mis une image de celui ci (si possible), cela pourra faire aussi </a:t>
            </a:r>
            <a:r>
              <a:rPr lang="fr" sz="1300">
                <a:solidFill>
                  <a:schemeClr val="dk1"/>
                </a:solidFill>
              </a:rPr>
              <a:t>rêver</a:t>
            </a:r>
            <a:r>
              <a:rPr lang="fr" sz="1300">
                <a:solidFill>
                  <a:schemeClr val="dk1"/>
                </a:solidFill>
              </a:rPr>
              <a:t> l’utilisateur de contempler la beauté de certain astre et leurs donnera envie d’avoir plus d’informations sur celui-ci. De plus la fo</a:t>
            </a:r>
            <a:endParaRPr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45433" y="169096"/>
            <a:ext cx="6709200" cy="1002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fr" sz="2000"/>
              <a:t>I - Contexte</a:t>
            </a:r>
            <a:endParaRPr sz="2000"/>
          </a:p>
        </p:txBody>
      </p:sp>
      <p:sp>
        <p:nvSpPr>
          <p:cNvPr id="68" name="Google Shape;68;p15"/>
          <p:cNvSpPr txBox="1"/>
          <p:nvPr>
            <p:ph idx="1" type="body"/>
          </p:nvPr>
        </p:nvSpPr>
        <p:spPr>
          <a:xfrm>
            <a:off x="647475" y="866300"/>
            <a:ext cx="5982600" cy="77382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Clr>
                <a:schemeClr val="dk1"/>
              </a:buClr>
              <a:buSzPts val="1100"/>
              <a:buFont typeface="Arial"/>
              <a:buNone/>
            </a:pPr>
            <a:r>
              <a:rPr lang="fr" sz="1500">
                <a:solidFill>
                  <a:schemeClr val="dk1"/>
                </a:solidFill>
              </a:rPr>
              <a:t>L’espace étant un sujet vaste et encore plein de secret, nous avons trouvé pertinent de construire une application autour de ce sujet. Nous voulons mettre en avant la beauté de l’univers et vous donner le goût de vouloir en découvrir plus et vous faire rêver sur la magie de l’espace. Pour cela vous allez pouvoir découvrir des milliers d’astres très que vous pourrez consulter à tout moment.</a:t>
            </a:r>
            <a:endParaRPr sz="1500">
              <a:solidFill>
                <a:schemeClr val="dk1"/>
              </a:solidFill>
            </a:endParaRPr>
          </a:p>
          <a:p>
            <a:pPr indent="0" lvl="0" marL="0" rtl="0" algn="just">
              <a:spcBef>
                <a:spcPts val="0"/>
              </a:spcBef>
              <a:spcAft>
                <a:spcPts val="0"/>
              </a:spcAft>
              <a:buClr>
                <a:schemeClr val="dk1"/>
              </a:buClr>
              <a:buSzPts val="1100"/>
              <a:buFont typeface="Arial"/>
              <a:buNone/>
            </a:pPr>
            <a:r>
              <a:t/>
            </a:r>
            <a:endParaRPr sz="1500">
              <a:solidFill>
                <a:schemeClr val="dk1"/>
              </a:solidFill>
            </a:endParaRPr>
          </a:p>
          <a:p>
            <a:pPr indent="457200" lvl="0" marL="0" rtl="0" algn="just">
              <a:spcBef>
                <a:spcPts val="0"/>
              </a:spcBef>
              <a:spcAft>
                <a:spcPts val="0"/>
              </a:spcAft>
              <a:buClr>
                <a:schemeClr val="dk1"/>
              </a:buClr>
              <a:buSzPts val="1100"/>
              <a:buFont typeface="Arial"/>
              <a:buNone/>
            </a:pPr>
            <a:r>
              <a:rPr lang="fr" sz="1500">
                <a:solidFill>
                  <a:schemeClr val="dk1"/>
                </a:solidFill>
              </a:rPr>
              <a:t>Cette application a pour but de faire découvrir l’espace à un néophyte. Elle permettra à n'importe qui de n’importe quel âge de découvrir l’espace peu importe le niveau de connaissance qu’il a sur le sujet et proposera de manière intuitive de pouvoir découvrir des astres ou de se divertir. Les différents astres présents sur l’application seront variés, vous aurez donc le choix ! Si vous vous intéressé seulement au trou noir vous en aurez ! Vous aurez la possibilité de voir tous les trous noirs entré sur l'application et ainsi pouvoir tous les consulter ! Même si l’application est conçue pour faire découvrir l’espace de manière général, sans prérequis. Si vous voulez donc accéder à tous les astres sans préférences, aucun problème.</a:t>
            </a:r>
            <a:endParaRPr sz="1500">
              <a:solidFill>
                <a:schemeClr val="dk1"/>
              </a:solidFill>
            </a:endParaRPr>
          </a:p>
          <a:p>
            <a:pPr indent="0" lvl="0" marL="0" rtl="0" algn="just">
              <a:spcBef>
                <a:spcPts val="0"/>
              </a:spcBef>
              <a:spcAft>
                <a:spcPts val="0"/>
              </a:spcAft>
              <a:buClr>
                <a:schemeClr val="dk1"/>
              </a:buClr>
              <a:buSzPts val="1100"/>
              <a:buFont typeface="Arial"/>
              <a:buNone/>
            </a:pPr>
            <a:r>
              <a:t/>
            </a:r>
            <a:endParaRPr sz="1500">
              <a:solidFill>
                <a:schemeClr val="dk1"/>
              </a:solidFill>
            </a:endParaRPr>
          </a:p>
          <a:p>
            <a:pPr indent="457200" lvl="0" marL="0" rtl="0" algn="just">
              <a:spcBef>
                <a:spcPts val="0"/>
              </a:spcBef>
              <a:spcAft>
                <a:spcPts val="0"/>
              </a:spcAft>
              <a:buClr>
                <a:schemeClr val="dk1"/>
              </a:buClr>
              <a:buSzPts val="1100"/>
              <a:buFont typeface="Arial"/>
              <a:buNone/>
            </a:pPr>
            <a:r>
              <a:rPr lang="fr" sz="1500">
                <a:solidFill>
                  <a:schemeClr val="dk1"/>
                </a:solidFill>
              </a:rPr>
              <a:t>L’utilisateur pourra gérer les astres de l’application. En effet, il pourra accéder à une gestion avancée qui lui permettra d’ajouter ou de modifier les astres de l’application, ce qui lui permettra de posséder le contrôle complet du contenu de l’application, il pourra être responsable des informations renseignées. Grâce à ce fonctionnement, on peut imaginer un fonctionnement communautaire, où chaque personne peux ajouter des informations à l’application, ce qui pourrait rendre l’application extrêmement fiable et possèdent une infinité de données à jour.</a:t>
            </a:r>
            <a:endParaRPr sz="1500">
              <a:solidFill>
                <a:schemeClr val="dk1"/>
              </a:solidFill>
            </a:endParaRPr>
          </a:p>
        </p:txBody>
      </p:sp>
      <p:sp>
        <p:nvSpPr>
          <p:cNvPr id="69" name="Google Shape;69;p15"/>
          <p:cNvSpPr txBox="1"/>
          <p:nvPr/>
        </p:nvSpPr>
        <p:spPr>
          <a:xfrm>
            <a:off x="0" y="0"/>
            <a:ext cx="236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
        <p:nvSpPr>
          <p:cNvPr id="70" name="Google Shape;70;p15"/>
          <p:cNvSpPr txBox="1"/>
          <p:nvPr/>
        </p:nvSpPr>
        <p:spPr>
          <a:xfrm>
            <a:off x="0" y="0"/>
            <a:ext cx="236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543875" y="86375"/>
            <a:ext cx="6112200" cy="8158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t/>
            </a:r>
            <a:endParaRPr sz="1500">
              <a:solidFill>
                <a:schemeClr val="dk1"/>
              </a:solidFill>
            </a:endParaRPr>
          </a:p>
          <a:p>
            <a:pPr indent="0" lvl="0" marL="0" rtl="0" algn="just">
              <a:spcBef>
                <a:spcPts val="0"/>
              </a:spcBef>
              <a:spcAft>
                <a:spcPts val="0"/>
              </a:spcAft>
              <a:buClr>
                <a:schemeClr val="dk1"/>
              </a:buClr>
              <a:buSzPts val="1100"/>
              <a:buFont typeface="Arial"/>
              <a:buNone/>
            </a:pPr>
            <a:r>
              <a:t/>
            </a:r>
            <a:endParaRPr sz="1500">
              <a:solidFill>
                <a:schemeClr val="dk1"/>
              </a:solidFill>
            </a:endParaRPr>
          </a:p>
          <a:p>
            <a:pPr indent="0" lvl="0" marL="0" rtl="0" algn="just">
              <a:spcBef>
                <a:spcPts val="0"/>
              </a:spcBef>
              <a:spcAft>
                <a:spcPts val="0"/>
              </a:spcAft>
              <a:buClr>
                <a:schemeClr val="dk1"/>
              </a:buClr>
              <a:buSzPts val="1100"/>
              <a:buFont typeface="Arial"/>
              <a:buNone/>
            </a:pPr>
            <a:r>
              <a:rPr lang="fr" sz="1500">
                <a:solidFill>
                  <a:schemeClr val="dk1"/>
                </a:solidFill>
              </a:rPr>
              <a:t>Suite à l'étude du marché, nous avons remarqué qu’il n'existe pas d’application en rapport à l'espace aussi complète, proposant autant de fonctionnalités. Les applications portant sur le même sujet sont souvent payantes et se contentent uniquement de montrer les astres sous forme de carte 2d ou 3d. Généralement les applications concurrentes n’ont que très peu d'intérêt pédagogique, elles ont donc uniquement un public connaisseur.</a:t>
            </a:r>
            <a:endParaRPr sz="1500">
              <a:solidFill>
                <a:schemeClr val="dk1"/>
              </a:solidFill>
            </a:endParaRPr>
          </a:p>
          <a:p>
            <a:pPr indent="0" lvl="0" marL="0" rtl="0" algn="just">
              <a:spcBef>
                <a:spcPts val="0"/>
              </a:spcBef>
              <a:spcAft>
                <a:spcPts val="0"/>
              </a:spcAft>
              <a:buClr>
                <a:schemeClr val="dk1"/>
              </a:buClr>
              <a:buSzPts val="1100"/>
              <a:buFont typeface="Arial"/>
              <a:buNone/>
            </a:pPr>
            <a:r>
              <a:rPr lang="fr" sz="1500">
                <a:solidFill>
                  <a:schemeClr val="dk1"/>
                </a:solidFill>
              </a:rPr>
              <a:t>Le public visé est donc très divers mais il aura comme point commun d'être intéressé à l'astronomie. </a:t>
            </a:r>
            <a:endParaRPr sz="1500">
              <a:solidFill>
                <a:schemeClr val="dk1"/>
              </a:solidFill>
            </a:endParaRPr>
          </a:p>
          <a:p>
            <a:pPr indent="0" lvl="0" marL="0" rtl="0" algn="just">
              <a:spcBef>
                <a:spcPts val="0"/>
              </a:spcBef>
              <a:spcAft>
                <a:spcPts val="0"/>
              </a:spcAft>
              <a:buClr>
                <a:schemeClr val="dk1"/>
              </a:buClr>
              <a:buSzPts val="1100"/>
              <a:buFont typeface="Arial"/>
              <a:buNone/>
            </a:pPr>
            <a:r>
              <a:t/>
            </a:r>
            <a:endParaRPr sz="1500"/>
          </a:p>
          <a:p>
            <a:pPr indent="0" lvl="0" marL="0" rtl="0" algn="just">
              <a:spcBef>
                <a:spcPts val="1200"/>
              </a:spcBef>
              <a:spcAft>
                <a:spcPts val="1200"/>
              </a:spcAft>
              <a:buNone/>
            </a:pPr>
            <a:r>
              <a:t/>
            </a:r>
            <a:endParaRPr sz="1500"/>
          </a:p>
        </p:txBody>
      </p:sp>
      <p:sp>
        <p:nvSpPr>
          <p:cNvPr id="76" name="Google Shape;76;p16"/>
          <p:cNvSpPr txBox="1"/>
          <p:nvPr>
            <p:ph type="title"/>
          </p:nvPr>
        </p:nvSpPr>
        <p:spPr>
          <a:xfrm>
            <a:off x="245408" y="3459496"/>
            <a:ext cx="6709200" cy="10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II - Personnas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7867650" y="1104900"/>
            <a:ext cx="15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2" name="Google Shape;82;p17"/>
          <p:cNvPicPr preferRelativeResize="0"/>
          <p:nvPr/>
        </p:nvPicPr>
        <p:blipFill>
          <a:blip r:embed="rId3">
            <a:alphaModFix/>
          </a:blip>
          <a:stretch>
            <a:fillRect/>
          </a:stretch>
        </p:blipFill>
        <p:spPr>
          <a:xfrm>
            <a:off x="485350" y="477375"/>
            <a:ext cx="6144100" cy="4022625"/>
          </a:xfrm>
          <a:prstGeom prst="rect">
            <a:avLst/>
          </a:prstGeom>
          <a:noFill/>
          <a:ln>
            <a:noFill/>
          </a:ln>
        </p:spPr>
      </p:pic>
      <p:sp>
        <p:nvSpPr>
          <p:cNvPr id="83" name="Google Shape;83;p17"/>
          <p:cNvSpPr txBox="1"/>
          <p:nvPr/>
        </p:nvSpPr>
        <p:spPr>
          <a:xfrm>
            <a:off x="2461425" y="180975"/>
            <a:ext cx="2903400" cy="9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fr" sz="2200">
                <a:solidFill>
                  <a:srgbClr val="274E13"/>
                </a:solidFill>
              </a:rPr>
              <a:t>Rémi</a:t>
            </a:r>
            <a:endParaRPr i="1" sz="2200">
              <a:solidFill>
                <a:srgbClr val="274E13"/>
              </a:solidFill>
            </a:endParaRPr>
          </a:p>
          <a:p>
            <a:pPr indent="0" lvl="0" marL="0" rtl="0" algn="l">
              <a:lnSpc>
                <a:spcPct val="150000"/>
              </a:lnSpc>
              <a:spcBef>
                <a:spcPts val="0"/>
              </a:spcBef>
              <a:spcAft>
                <a:spcPts val="0"/>
              </a:spcAft>
              <a:buNone/>
            </a:pPr>
            <a:r>
              <a:rPr i="1" lang="fr" sz="1500">
                <a:solidFill>
                  <a:srgbClr val="274E13"/>
                </a:solidFill>
              </a:rPr>
              <a:t>16 ans, lycéen</a:t>
            </a:r>
            <a:endParaRPr i="1" sz="1500">
              <a:solidFill>
                <a:srgbClr val="274E13"/>
              </a:solidFill>
            </a:endParaRPr>
          </a:p>
        </p:txBody>
      </p:sp>
      <p:sp>
        <p:nvSpPr>
          <p:cNvPr id="84" name="Google Shape;84;p17"/>
          <p:cNvSpPr txBox="1"/>
          <p:nvPr/>
        </p:nvSpPr>
        <p:spPr>
          <a:xfrm>
            <a:off x="5970278" y="1104900"/>
            <a:ext cx="95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303030"/>
                </a:solidFill>
                <a:highlight>
                  <a:srgbClr val="FFFFFF"/>
                </a:highlight>
                <a:latin typeface="Roboto"/>
                <a:ea typeface="Roboto"/>
                <a:cs typeface="Roboto"/>
                <a:sym typeface="Roboto"/>
              </a:rPr>
              <a:t>★★★★★</a:t>
            </a:r>
            <a:endParaRPr/>
          </a:p>
        </p:txBody>
      </p:sp>
      <p:sp>
        <p:nvSpPr>
          <p:cNvPr id="85" name="Google Shape;85;p17"/>
          <p:cNvSpPr txBox="1"/>
          <p:nvPr/>
        </p:nvSpPr>
        <p:spPr>
          <a:xfrm>
            <a:off x="5970280" y="1390900"/>
            <a:ext cx="112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303030"/>
                </a:solidFill>
                <a:highlight>
                  <a:srgbClr val="FFFFFF"/>
                </a:highlight>
                <a:latin typeface="Roboto"/>
                <a:ea typeface="Roboto"/>
                <a:cs typeface="Roboto"/>
                <a:sym typeface="Roboto"/>
              </a:rPr>
              <a:t>★★☆☆☆</a:t>
            </a:r>
            <a:endParaRPr/>
          </a:p>
        </p:txBody>
      </p:sp>
      <p:sp>
        <p:nvSpPr>
          <p:cNvPr id="86" name="Google Shape;86;p17"/>
          <p:cNvSpPr txBox="1"/>
          <p:nvPr/>
        </p:nvSpPr>
        <p:spPr>
          <a:xfrm>
            <a:off x="5970277" y="1663850"/>
            <a:ext cx="95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303030"/>
                </a:solidFill>
                <a:highlight>
                  <a:srgbClr val="FFFFFF"/>
                </a:highlight>
                <a:latin typeface="Roboto"/>
                <a:ea typeface="Roboto"/>
                <a:cs typeface="Roboto"/>
                <a:sym typeface="Roboto"/>
              </a:rPr>
              <a:t>★★★★☆</a:t>
            </a:r>
            <a:endParaRPr/>
          </a:p>
        </p:txBody>
      </p:sp>
      <p:sp>
        <p:nvSpPr>
          <p:cNvPr id="87" name="Google Shape;87;p17"/>
          <p:cNvSpPr txBox="1"/>
          <p:nvPr/>
        </p:nvSpPr>
        <p:spPr>
          <a:xfrm>
            <a:off x="2552750" y="2124075"/>
            <a:ext cx="42459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1200"/>
              <a:t>Rémi est en Terminal Scientifique. Il est très </a:t>
            </a:r>
            <a:r>
              <a:rPr lang="fr" sz="1200"/>
              <a:t>intéressé</a:t>
            </a:r>
            <a:r>
              <a:rPr lang="fr" sz="1200"/>
              <a:t> par l’astrologie depuis toujours, du peu qu’il </a:t>
            </a:r>
            <a:r>
              <a:rPr lang="fr" sz="1200"/>
              <a:t>connaît</a:t>
            </a:r>
            <a:r>
              <a:rPr lang="fr" sz="1200"/>
              <a:t> il trouve le domaine </a:t>
            </a:r>
            <a:r>
              <a:rPr lang="fr" sz="1200"/>
              <a:t>extrêmement</a:t>
            </a:r>
            <a:r>
              <a:rPr lang="fr" sz="1200"/>
              <a:t> </a:t>
            </a:r>
            <a:r>
              <a:rPr lang="fr" sz="1200"/>
              <a:t>passionnant. En sortant des cours, il adore passer des heures entières à apprendre des choses à propos de l’espaces en se documentant sur internet..</a:t>
            </a:r>
            <a:endParaRPr sz="1200"/>
          </a:p>
        </p:txBody>
      </p:sp>
      <p:sp>
        <p:nvSpPr>
          <p:cNvPr id="88" name="Google Shape;88;p17"/>
          <p:cNvSpPr txBox="1"/>
          <p:nvPr/>
        </p:nvSpPr>
        <p:spPr>
          <a:xfrm>
            <a:off x="5181675" y="3380338"/>
            <a:ext cx="1400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t>Sportif</a:t>
            </a:r>
            <a:endParaRPr sz="1200"/>
          </a:p>
          <a:p>
            <a:pPr indent="0" lvl="0" marL="0" rtl="0" algn="l">
              <a:spcBef>
                <a:spcPts val="0"/>
              </a:spcBef>
              <a:spcAft>
                <a:spcPts val="0"/>
              </a:spcAft>
              <a:buNone/>
            </a:pPr>
            <a:r>
              <a:rPr lang="fr" sz="1200"/>
              <a:t>Aime les jeux </a:t>
            </a:r>
            <a:r>
              <a:rPr lang="fr" sz="1200"/>
              <a:t>vidéos</a:t>
            </a:r>
            <a:r>
              <a:rPr lang="fr" sz="1200"/>
              <a:t> </a:t>
            </a:r>
            <a:endParaRPr sz="1200"/>
          </a:p>
          <a:p>
            <a:pPr indent="0" lvl="0" marL="0" rtl="0" algn="l">
              <a:spcBef>
                <a:spcPts val="0"/>
              </a:spcBef>
              <a:spcAft>
                <a:spcPts val="0"/>
              </a:spcAft>
              <a:buNone/>
            </a:pPr>
            <a:r>
              <a:rPr lang="fr" sz="1200"/>
              <a:t>Aime apprendre </a:t>
            </a:r>
            <a:endParaRPr sz="1200"/>
          </a:p>
        </p:txBody>
      </p:sp>
      <p:sp>
        <p:nvSpPr>
          <p:cNvPr id="89" name="Google Shape;89;p17"/>
          <p:cNvSpPr txBox="1"/>
          <p:nvPr/>
        </p:nvSpPr>
        <p:spPr>
          <a:xfrm>
            <a:off x="2941950" y="3380350"/>
            <a:ext cx="1630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dk1"/>
                </a:solidFill>
              </a:rPr>
              <a:t>Être </a:t>
            </a:r>
            <a:r>
              <a:rPr lang="fr" sz="1200">
                <a:solidFill>
                  <a:schemeClr val="dk1"/>
                </a:solidFill>
              </a:rPr>
              <a:t>astronaute</a:t>
            </a:r>
            <a:endParaRPr sz="1200">
              <a:solidFill>
                <a:schemeClr val="dk1"/>
              </a:solidFill>
            </a:endParaRPr>
          </a:p>
          <a:p>
            <a:pPr indent="0" lvl="0" marL="0" rtl="0" algn="l">
              <a:spcBef>
                <a:spcPts val="0"/>
              </a:spcBef>
              <a:spcAft>
                <a:spcPts val="0"/>
              </a:spcAft>
              <a:buNone/>
            </a:pPr>
            <a:r>
              <a:rPr lang="fr" sz="1200">
                <a:solidFill>
                  <a:schemeClr val="dk1"/>
                </a:solidFill>
              </a:rPr>
              <a:t>Apprendre des choses sur l’espace</a:t>
            </a:r>
            <a:endParaRPr sz="1200">
              <a:solidFill>
                <a:schemeClr val="dk1"/>
              </a:solidFill>
            </a:endParaRPr>
          </a:p>
          <a:p>
            <a:pPr indent="0" lvl="0" marL="0" rtl="0" algn="l">
              <a:spcBef>
                <a:spcPts val="0"/>
              </a:spcBef>
              <a:spcAft>
                <a:spcPts val="0"/>
              </a:spcAft>
              <a:buNone/>
            </a:pPr>
            <a:r>
              <a:rPr lang="fr" sz="1200">
                <a:solidFill>
                  <a:schemeClr val="dk1"/>
                </a:solidFill>
              </a:rPr>
              <a:t>Obtenir son bac</a:t>
            </a:r>
            <a:endParaRPr sz="1200">
              <a:solidFill>
                <a:schemeClr val="dk1"/>
              </a:solidFill>
            </a:endParaRPr>
          </a:p>
        </p:txBody>
      </p:sp>
      <p:sp>
        <p:nvSpPr>
          <p:cNvPr id="90" name="Google Shape;90;p17"/>
          <p:cNvSpPr txBox="1"/>
          <p:nvPr/>
        </p:nvSpPr>
        <p:spPr>
          <a:xfrm>
            <a:off x="2623675" y="1238250"/>
            <a:ext cx="218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EFEFEF"/>
                </a:solidFill>
              </a:rPr>
              <a:t>“</a:t>
            </a:r>
            <a:r>
              <a:rPr lang="fr">
                <a:solidFill>
                  <a:srgbClr val="EFEFEF"/>
                </a:solidFill>
              </a:rPr>
              <a:t>L’espace m’as </a:t>
            </a:r>
            <a:r>
              <a:rPr lang="fr">
                <a:solidFill>
                  <a:srgbClr val="EFEFEF"/>
                </a:solidFill>
              </a:rPr>
              <a:t>intéressé</a:t>
            </a:r>
            <a:r>
              <a:rPr lang="fr">
                <a:solidFill>
                  <a:srgbClr val="EFEFEF"/>
                </a:solidFill>
              </a:rPr>
              <a:t> depuis toujours“</a:t>
            </a:r>
            <a:endParaRPr>
              <a:solidFill>
                <a:srgbClr val="EFEFEF"/>
              </a:solidFill>
            </a:endParaRPr>
          </a:p>
        </p:txBody>
      </p:sp>
      <p:pic>
        <p:nvPicPr>
          <p:cNvPr id="91" name="Google Shape;91;p17"/>
          <p:cNvPicPr preferRelativeResize="0"/>
          <p:nvPr/>
        </p:nvPicPr>
        <p:blipFill>
          <a:blip r:embed="rId4">
            <a:alphaModFix/>
          </a:blip>
          <a:stretch>
            <a:fillRect/>
          </a:stretch>
        </p:blipFill>
        <p:spPr>
          <a:xfrm>
            <a:off x="134030" y="477375"/>
            <a:ext cx="2279770" cy="402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485350" y="696450"/>
            <a:ext cx="6096426" cy="3904125"/>
          </a:xfrm>
          <a:prstGeom prst="rect">
            <a:avLst/>
          </a:prstGeom>
          <a:noFill/>
          <a:ln>
            <a:noFill/>
          </a:ln>
        </p:spPr>
      </p:pic>
      <p:sp>
        <p:nvSpPr>
          <p:cNvPr id="97" name="Google Shape;97;p18"/>
          <p:cNvSpPr txBox="1"/>
          <p:nvPr/>
        </p:nvSpPr>
        <p:spPr>
          <a:xfrm>
            <a:off x="2461425" y="400050"/>
            <a:ext cx="2903400" cy="9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fr" sz="2200">
                <a:solidFill>
                  <a:srgbClr val="274E13"/>
                </a:solidFill>
              </a:rPr>
              <a:t>Christian</a:t>
            </a:r>
            <a:endParaRPr i="1" sz="2200">
              <a:solidFill>
                <a:srgbClr val="274E13"/>
              </a:solidFill>
            </a:endParaRPr>
          </a:p>
          <a:p>
            <a:pPr indent="0" lvl="0" marL="0" rtl="0" algn="l">
              <a:lnSpc>
                <a:spcPct val="150000"/>
              </a:lnSpc>
              <a:spcBef>
                <a:spcPts val="0"/>
              </a:spcBef>
              <a:spcAft>
                <a:spcPts val="0"/>
              </a:spcAft>
              <a:buNone/>
            </a:pPr>
            <a:r>
              <a:rPr i="1" lang="fr" sz="1500">
                <a:solidFill>
                  <a:srgbClr val="274E13"/>
                </a:solidFill>
              </a:rPr>
              <a:t>42 ans, père de famille</a:t>
            </a:r>
            <a:endParaRPr i="1" sz="1500">
              <a:solidFill>
                <a:srgbClr val="274E13"/>
              </a:solidFill>
            </a:endParaRPr>
          </a:p>
        </p:txBody>
      </p:sp>
      <p:sp>
        <p:nvSpPr>
          <p:cNvPr id="98" name="Google Shape;98;p18"/>
          <p:cNvSpPr txBox="1"/>
          <p:nvPr/>
        </p:nvSpPr>
        <p:spPr>
          <a:xfrm>
            <a:off x="5970278" y="1323450"/>
            <a:ext cx="95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303030"/>
                </a:solidFill>
                <a:highlight>
                  <a:srgbClr val="FFFFFF"/>
                </a:highlight>
                <a:latin typeface="Roboto"/>
                <a:ea typeface="Roboto"/>
                <a:cs typeface="Roboto"/>
                <a:sym typeface="Roboto"/>
              </a:rPr>
              <a:t>★☆☆☆☆</a:t>
            </a:r>
            <a:endParaRPr/>
          </a:p>
        </p:txBody>
      </p:sp>
      <p:sp>
        <p:nvSpPr>
          <p:cNvPr id="99" name="Google Shape;99;p18"/>
          <p:cNvSpPr txBox="1"/>
          <p:nvPr/>
        </p:nvSpPr>
        <p:spPr>
          <a:xfrm>
            <a:off x="5970280" y="1609450"/>
            <a:ext cx="112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303030"/>
                </a:solidFill>
                <a:highlight>
                  <a:srgbClr val="FFFFFF"/>
                </a:highlight>
                <a:latin typeface="Roboto"/>
                <a:ea typeface="Roboto"/>
                <a:cs typeface="Roboto"/>
                <a:sym typeface="Roboto"/>
              </a:rPr>
              <a:t>★★★☆☆</a:t>
            </a:r>
            <a:endParaRPr/>
          </a:p>
        </p:txBody>
      </p:sp>
      <p:sp>
        <p:nvSpPr>
          <p:cNvPr id="100" name="Google Shape;100;p18"/>
          <p:cNvSpPr txBox="1"/>
          <p:nvPr/>
        </p:nvSpPr>
        <p:spPr>
          <a:xfrm>
            <a:off x="5970277" y="1882400"/>
            <a:ext cx="95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303030"/>
                </a:solidFill>
                <a:highlight>
                  <a:srgbClr val="FFFFFF"/>
                </a:highlight>
                <a:latin typeface="Roboto"/>
                <a:ea typeface="Roboto"/>
                <a:cs typeface="Roboto"/>
                <a:sym typeface="Roboto"/>
              </a:rPr>
              <a:t>★★★☆☆</a:t>
            </a:r>
            <a:endParaRPr/>
          </a:p>
        </p:txBody>
      </p:sp>
      <p:sp>
        <p:nvSpPr>
          <p:cNvPr id="101" name="Google Shape;101;p18"/>
          <p:cNvSpPr txBox="1"/>
          <p:nvPr/>
        </p:nvSpPr>
        <p:spPr>
          <a:xfrm>
            <a:off x="2552750" y="2299325"/>
            <a:ext cx="40767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1200"/>
              <a:t>Christian est père de 3 enfants qui passent leur temps sur les jeux vidéo. Christian est passionné par l’espace et passe la majorité ces week-end à observer l’espace. Il aimerait partager sa passion avec ses enfants et ainsi les faire sortir de leurs bulle.</a:t>
            </a:r>
            <a:endParaRPr sz="1200"/>
          </a:p>
        </p:txBody>
      </p:sp>
      <p:pic>
        <p:nvPicPr>
          <p:cNvPr id="102" name="Google Shape;102;p18"/>
          <p:cNvPicPr preferRelativeResize="0"/>
          <p:nvPr/>
        </p:nvPicPr>
        <p:blipFill>
          <a:blip r:embed="rId4">
            <a:alphaModFix/>
          </a:blip>
          <a:stretch>
            <a:fillRect/>
          </a:stretch>
        </p:blipFill>
        <p:spPr>
          <a:xfrm>
            <a:off x="198915" y="620250"/>
            <a:ext cx="2186310" cy="3904125"/>
          </a:xfrm>
          <a:prstGeom prst="rect">
            <a:avLst/>
          </a:prstGeom>
          <a:noFill/>
          <a:ln>
            <a:noFill/>
          </a:ln>
        </p:spPr>
      </p:pic>
      <p:sp>
        <p:nvSpPr>
          <p:cNvPr id="103" name="Google Shape;103;p18"/>
          <p:cNvSpPr txBox="1"/>
          <p:nvPr/>
        </p:nvSpPr>
        <p:spPr>
          <a:xfrm>
            <a:off x="2552750" y="1414500"/>
            <a:ext cx="218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EFEFEF"/>
                </a:solidFill>
              </a:rPr>
              <a:t>“</a:t>
            </a:r>
            <a:r>
              <a:rPr lang="fr">
                <a:solidFill>
                  <a:srgbClr val="EFEFEF"/>
                </a:solidFill>
              </a:rPr>
              <a:t>L’espace</a:t>
            </a:r>
            <a:r>
              <a:rPr lang="fr">
                <a:solidFill>
                  <a:srgbClr val="EFEFEF"/>
                </a:solidFill>
              </a:rPr>
              <a:t> m’as intéressé depuis toujours“</a:t>
            </a:r>
            <a:endParaRPr>
              <a:solidFill>
                <a:srgbClr val="EFEFEF"/>
              </a:solidFill>
            </a:endParaRPr>
          </a:p>
        </p:txBody>
      </p:sp>
      <p:sp>
        <p:nvSpPr>
          <p:cNvPr id="104" name="Google Shape;104;p18"/>
          <p:cNvSpPr txBox="1"/>
          <p:nvPr/>
        </p:nvSpPr>
        <p:spPr>
          <a:xfrm>
            <a:off x="5105475" y="3534300"/>
            <a:ext cx="1630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t>Papa cool</a:t>
            </a:r>
            <a:endParaRPr sz="1200"/>
          </a:p>
          <a:p>
            <a:pPr indent="0" lvl="0" marL="0" rtl="0" algn="l">
              <a:spcBef>
                <a:spcPts val="0"/>
              </a:spcBef>
              <a:spcAft>
                <a:spcPts val="0"/>
              </a:spcAft>
              <a:buNone/>
            </a:pPr>
            <a:r>
              <a:rPr lang="fr" sz="1200"/>
              <a:t>Aime passer du temps dehors la nuit</a:t>
            </a:r>
            <a:endParaRPr sz="1200"/>
          </a:p>
          <a:p>
            <a:pPr indent="0" lvl="0" marL="0" rtl="0" algn="l">
              <a:spcBef>
                <a:spcPts val="0"/>
              </a:spcBef>
              <a:spcAft>
                <a:spcPts val="0"/>
              </a:spcAft>
              <a:buNone/>
            </a:pPr>
            <a:r>
              <a:rPr lang="fr" sz="1200"/>
              <a:t>Aime apprendre </a:t>
            </a:r>
            <a:endParaRPr sz="1200"/>
          </a:p>
        </p:txBody>
      </p:sp>
      <p:sp>
        <p:nvSpPr>
          <p:cNvPr id="105" name="Google Shape;105;p18"/>
          <p:cNvSpPr txBox="1"/>
          <p:nvPr/>
        </p:nvSpPr>
        <p:spPr>
          <a:xfrm>
            <a:off x="2941950" y="3534300"/>
            <a:ext cx="1797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dk1"/>
                </a:solidFill>
              </a:rPr>
              <a:t>Faire plaisir à sa famille</a:t>
            </a:r>
            <a:endParaRPr sz="1200">
              <a:solidFill>
                <a:schemeClr val="dk1"/>
              </a:solidFill>
            </a:endParaRPr>
          </a:p>
          <a:p>
            <a:pPr indent="0" lvl="0" marL="0" rtl="0" algn="l">
              <a:spcBef>
                <a:spcPts val="0"/>
              </a:spcBef>
              <a:spcAft>
                <a:spcPts val="0"/>
              </a:spcAft>
              <a:buNone/>
            </a:pPr>
            <a:r>
              <a:rPr lang="fr" sz="1200">
                <a:solidFill>
                  <a:schemeClr val="dk1"/>
                </a:solidFill>
              </a:rPr>
              <a:t>Apprendre des choses à ses enfants</a:t>
            </a:r>
            <a:endParaRPr sz="1200">
              <a:solidFill>
                <a:schemeClr val="dk1"/>
              </a:solidFill>
            </a:endParaRPr>
          </a:p>
          <a:p>
            <a:pPr indent="0" lvl="0" marL="0" rtl="0" algn="l">
              <a:spcBef>
                <a:spcPts val="0"/>
              </a:spcBef>
              <a:spcAft>
                <a:spcPts val="0"/>
              </a:spcAft>
              <a:buNone/>
            </a:pPr>
            <a:r>
              <a:rPr lang="fr" sz="1200">
                <a:solidFill>
                  <a:schemeClr val="dk1"/>
                </a:solidFill>
              </a:rPr>
              <a:t>Être intelligent</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45433" y="778696"/>
            <a:ext cx="6709200" cy="10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III - Sketchs</a:t>
            </a:r>
            <a:endParaRPr/>
          </a:p>
        </p:txBody>
      </p:sp>
      <p:pic>
        <p:nvPicPr>
          <p:cNvPr id="111" name="Google Shape;111;p19"/>
          <p:cNvPicPr preferRelativeResize="0"/>
          <p:nvPr/>
        </p:nvPicPr>
        <p:blipFill>
          <a:blip r:embed="rId3">
            <a:alphaModFix/>
          </a:blip>
          <a:stretch>
            <a:fillRect/>
          </a:stretch>
        </p:blipFill>
        <p:spPr>
          <a:xfrm>
            <a:off x="1554850" y="1780697"/>
            <a:ext cx="5399775" cy="3788850"/>
          </a:xfrm>
          <a:prstGeom prst="rect">
            <a:avLst/>
          </a:prstGeom>
          <a:noFill/>
          <a:ln>
            <a:noFill/>
          </a:ln>
        </p:spPr>
      </p:pic>
      <p:pic>
        <p:nvPicPr>
          <p:cNvPr id="112" name="Google Shape;112;p19"/>
          <p:cNvPicPr preferRelativeResize="0"/>
          <p:nvPr/>
        </p:nvPicPr>
        <p:blipFill>
          <a:blip r:embed="rId4">
            <a:alphaModFix/>
          </a:blip>
          <a:stretch>
            <a:fillRect/>
          </a:stretch>
        </p:blipFill>
        <p:spPr>
          <a:xfrm>
            <a:off x="329550" y="1993687"/>
            <a:ext cx="1225300" cy="3515275"/>
          </a:xfrm>
          <a:prstGeom prst="rect">
            <a:avLst/>
          </a:prstGeom>
          <a:noFill/>
          <a:ln>
            <a:noFill/>
          </a:ln>
        </p:spPr>
      </p:pic>
      <p:sp>
        <p:nvSpPr>
          <p:cNvPr id="113" name="Google Shape;113;p19"/>
          <p:cNvSpPr txBox="1"/>
          <p:nvPr/>
        </p:nvSpPr>
        <p:spPr>
          <a:xfrm>
            <a:off x="474700" y="1467475"/>
            <a:ext cx="27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a:t>Menu         page </a:t>
            </a:r>
            <a:r>
              <a:rPr i="1" lang="fr"/>
              <a:t>d'accueil</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938300" y="1162050"/>
            <a:ext cx="4395700" cy="3430675"/>
          </a:xfrm>
          <a:prstGeom prst="rect">
            <a:avLst/>
          </a:prstGeom>
          <a:noFill/>
          <a:ln>
            <a:noFill/>
          </a:ln>
        </p:spPr>
      </p:pic>
      <p:pic>
        <p:nvPicPr>
          <p:cNvPr id="119" name="Google Shape;119;p20"/>
          <p:cNvPicPr preferRelativeResize="0"/>
          <p:nvPr/>
        </p:nvPicPr>
        <p:blipFill>
          <a:blip r:embed="rId4">
            <a:alphaModFix/>
          </a:blip>
          <a:stretch>
            <a:fillRect/>
          </a:stretch>
        </p:blipFill>
        <p:spPr>
          <a:xfrm>
            <a:off x="938300" y="4868131"/>
            <a:ext cx="5513875" cy="3873845"/>
          </a:xfrm>
          <a:prstGeom prst="rect">
            <a:avLst/>
          </a:prstGeom>
          <a:noFill/>
          <a:ln>
            <a:noFill/>
          </a:ln>
        </p:spPr>
      </p:pic>
      <p:sp>
        <p:nvSpPr>
          <p:cNvPr id="120" name="Google Shape;120;p20"/>
          <p:cNvSpPr txBox="1"/>
          <p:nvPr/>
        </p:nvSpPr>
        <p:spPr>
          <a:xfrm>
            <a:off x="1143200" y="257800"/>
            <a:ext cx="536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a:t>Recherche avancée dans la liste des astres</a:t>
            </a:r>
            <a:endParaRPr i="1"/>
          </a:p>
        </p:txBody>
      </p:sp>
      <p:sp>
        <p:nvSpPr>
          <p:cNvPr id="121" name="Google Shape;121;p20"/>
          <p:cNvSpPr txBox="1"/>
          <p:nvPr/>
        </p:nvSpPr>
        <p:spPr>
          <a:xfrm>
            <a:off x="1147350" y="4500000"/>
            <a:ext cx="536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a:t>Affichage d’un astre et de ces informations</a:t>
            </a:r>
            <a:endParaRPr i="1"/>
          </a:p>
        </p:txBody>
      </p:sp>
      <p:pic>
        <p:nvPicPr>
          <p:cNvPr id="122" name="Google Shape;122;p20"/>
          <p:cNvPicPr preferRelativeResize="0"/>
          <p:nvPr/>
        </p:nvPicPr>
        <p:blipFill>
          <a:blip r:embed="rId5">
            <a:alphaModFix/>
          </a:blip>
          <a:stretch>
            <a:fillRect/>
          </a:stretch>
        </p:blipFill>
        <p:spPr>
          <a:xfrm>
            <a:off x="5495025" y="1162050"/>
            <a:ext cx="1216581" cy="124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423321" y="911550"/>
            <a:ext cx="4071799" cy="2847125"/>
          </a:xfrm>
          <a:prstGeom prst="rect">
            <a:avLst/>
          </a:prstGeom>
          <a:noFill/>
          <a:ln>
            <a:noFill/>
          </a:ln>
        </p:spPr>
      </p:pic>
      <p:pic>
        <p:nvPicPr>
          <p:cNvPr id="128" name="Google Shape;128;p21"/>
          <p:cNvPicPr preferRelativeResize="0"/>
          <p:nvPr/>
        </p:nvPicPr>
        <p:blipFill>
          <a:blip r:embed="rId4">
            <a:alphaModFix/>
          </a:blip>
          <a:stretch>
            <a:fillRect/>
          </a:stretch>
        </p:blipFill>
        <p:spPr>
          <a:xfrm>
            <a:off x="4580850" y="987750"/>
            <a:ext cx="2504850" cy="1453695"/>
          </a:xfrm>
          <a:prstGeom prst="rect">
            <a:avLst/>
          </a:prstGeom>
          <a:noFill/>
          <a:ln>
            <a:noFill/>
          </a:ln>
        </p:spPr>
      </p:pic>
      <p:pic>
        <p:nvPicPr>
          <p:cNvPr id="129" name="Google Shape;129;p21"/>
          <p:cNvPicPr preferRelativeResize="0"/>
          <p:nvPr/>
        </p:nvPicPr>
        <p:blipFill>
          <a:blip r:embed="rId5">
            <a:alphaModFix/>
          </a:blip>
          <a:stretch>
            <a:fillRect/>
          </a:stretch>
        </p:blipFill>
        <p:spPr>
          <a:xfrm>
            <a:off x="4580850" y="2987150"/>
            <a:ext cx="2512292" cy="1453700"/>
          </a:xfrm>
          <a:prstGeom prst="rect">
            <a:avLst/>
          </a:prstGeom>
          <a:noFill/>
          <a:ln>
            <a:noFill/>
          </a:ln>
        </p:spPr>
      </p:pic>
      <p:pic>
        <p:nvPicPr>
          <p:cNvPr id="130" name="Google Shape;130;p21"/>
          <p:cNvPicPr preferRelativeResize="0"/>
          <p:nvPr/>
        </p:nvPicPr>
        <p:blipFill>
          <a:blip r:embed="rId6">
            <a:alphaModFix/>
          </a:blip>
          <a:stretch>
            <a:fillRect/>
          </a:stretch>
        </p:blipFill>
        <p:spPr>
          <a:xfrm>
            <a:off x="423325" y="4706900"/>
            <a:ext cx="4157525" cy="2921500"/>
          </a:xfrm>
          <a:prstGeom prst="rect">
            <a:avLst/>
          </a:prstGeom>
          <a:noFill/>
          <a:ln>
            <a:noFill/>
          </a:ln>
        </p:spPr>
      </p:pic>
      <p:pic>
        <p:nvPicPr>
          <p:cNvPr id="131" name="Google Shape;131;p21"/>
          <p:cNvPicPr preferRelativeResize="0"/>
          <p:nvPr/>
        </p:nvPicPr>
        <p:blipFill>
          <a:blip r:embed="rId7">
            <a:alphaModFix/>
          </a:blip>
          <a:stretch>
            <a:fillRect/>
          </a:stretch>
        </p:blipFill>
        <p:spPr>
          <a:xfrm>
            <a:off x="4657275" y="4932250"/>
            <a:ext cx="2471290" cy="1453700"/>
          </a:xfrm>
          <a:prstGeom prst="rect">
            <a:avLst/>
          </a:prstGeom>
          <a:noFill/>
          <a:ln>
            <a:noFill/>
          </a:ln>
        </p:spPr>
      </p:pic>
      <p:sp>
        <p:nvSpPr>
          <p:cNvPr id="132" name="Google Shape;132;p21"/>
          <p:cNvSpPr txBox="1"/>
          <p:nvPr/>
        </p:nvSpPr>
        <p:spPr>
          <a:xfrm>
            <a:off x="423325" y="461400"/>
            <a:ext cx="670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200"/>
              <a:t>Formulaire de création d’astre                                                 pop up de confirmation de création</a:t>
            </a:r>
            <a:endParaRPr i="1" sz="1200"/>
          </a:p>
        </p:txBody>
      </p:sp>
      <p:sp>
        <p:nvSpPr>
          <p:cNvPr id="133" name="Google Shape;133;p21"/>
          <p:cNvSpPr txBox="1"/>
          <p:nvPr/>
        </p:nvSpPr>
        <p:spPr>
          <a:xfrm>
            <a:off x="4580850" y="24414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200">
                <a:solidFill>
                  <a:schemeClr val="dk1"/>
                </a:solidFill>
              </a:rPr>
              <a:t>pop up de confirmation</a:t>
            </a:r>
            <a:endParaRPr sz="1200"/>
          </a:p>
        </p:txBody>
      </p:sp>
      <p:sp>
        <p:nvSpPr>
          <p:cNvPr id="134" name="Google Shape;134;p21"/>
          <p:cNvSpPr txBox="1"/>
          <p:nvPr/>
        </p:nvSpPr>
        <p:spPr>
          <a:xfrm>
            <a:off x="4657275" y="45019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200">
                <a:solidFill>
                  <a:schemeClr val="dk1"/>
                </a:solidFill>
              </a:rPr>
              <a:t>pop up d’erreur</a:t>
            </a:r>
            <a:endParaRPr sz="1200"/>
          </a:p>
        </p:txBody>
      </p:sp>
      <p:sp>
        <p:nvSpPr>
          <p:cNvPr id="135" name="Google Shape;135;p21"/>
          <p:cNvSpPr txBox="1"/>
          <p:nvPr/>
        </p:nvSpPr>
        <p:spPr>
          <a:xfrm>
            <a:off x="423325" y="43153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200">
                <a:solidFill>
                  <a:schemeClr val="dk1"/>
                </a:solidFill>
              </a:rPr>
              <a:t>formulaire de modification d’un astre</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