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bec3948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bec3948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bec3948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bec3948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f9a59c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f9a59c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bec3948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bec3948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e95bfbb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e95bfbb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ecd276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ecd276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bec3948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bec3948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3eb054c6e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3eb054c6e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eb054c6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eb054c6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bec3948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bec3948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bec3948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bec3948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fb22c7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fb22c7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bec3948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bec3948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bec3948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bec3948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e895205e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e895205e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eb054c6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eb054c6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eb054c6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eb054c6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bec3948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bec3948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fb22c7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fb22c7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bec3948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bec3948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bec3948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bec3948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11" Type="http://schemas.openxmlformats.org/officeDocument/2006/relationships/image" Target="../media/image16.png"/><Relationship Id="rId10" Type="http://schemas.openxmlformats.org/officeDocument/2006/relationships/image" Target="../media/image29.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5.png"/><Relationship Id="rId10" Type="http://schemas.openxmlformats.org/officeDocument/2006/relationships/image" Target="../media/image16.png"/><Relationship Id="rId9" Type="http://schemas.openxmlformats.org/officeDocument/2006/relationships/image" Target="../media/image37.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16/j.chaos.2020.110007" TargetMode="External"/><Relationship Id="rId4" Type="http://schemas.openxmlformats.org/officeDocument/2006/relationships/hyperlink" Target="https://doi.org/10.1016/j.chaos.2020.110007" TargetMode="External"/><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hyperlink" Target="https://doi.org/10.1038/s41591-020-088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800"/>
              <a:t>Modelling in Epidemiology Group Presentation</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Written by Jamie Merchant,  Andronikos Chalatzioukas, and James Latto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nvPicPr>
        <p:blipFill>
          <a:blip r:embed="rId3">
            <a:alphaModFix/>
          </a:blip>
          <a:stretch>
            <a:fillRect/>
          </a:stretch>
        </p:blipFill>
        <p:spPr>
          <a:xfrm>
            <a:off x="754900" y="4039575"/>
            <a:ext cx="1403325" cy="312875"/>
          </a:xfrm>
          <a:prstGeom prst="rect">
            <a:avLst/>
          </a:prstGeom>
          <a:noFill/>
          <a:ln>
            <a:noFill/>
          </a:ln>
        </p:spPr>
      </p:pic>
      <p:pic>
        <p:nvPicPr>
          <p:cNvPr id="160" name="Google Shape;160;p22"/>
          <p:cNvPicPr preferRelativeResize="0"/>
          <p:nvPr/>
        </p:nvPicPr>
        <p:blipFill>
          <a:blip r:embed="rId4">
            <a:alphaModFix/>
          </a:blip>
          <a:stretch>
            <a:fillRect/>
          </a:stretch>
        </p:blipFill>
        <p:spPr>
          <a:xfrm>
            <a:off x="727650" y="3738088"/>
            <a:ext cx="1899950" cy="367025"/>
          </a:xfrm>
          <a:prstGeom prst="rect">
            <a:avLst/>
          </a:prstGeom>
          <a:noFill/>
          <a:ln>
            <a:noFill/>
          </a:ln>
        </p:spPr>
      </p:pic>
      <p:sp>
        <p:nvSpPr>
          <p:cNvPr id="161" name="Google Shape;161;p22"/>
          <p:cNvSpPr txBox="1"/>
          <p:nvPr>
            <p:ph idx="1" type="body"/>
          </p:nvPr>
        </p:nvSpPr>
        <p:spPr>
          <a:xfrm>
            <a:off x="85700" y="1992000"/>
            <a:ext cx="5730600" cy="32070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000"/>
              <a:t>Disease outbreaks are inherently random events as they rely on human interactions so you shouldn’t expect the same number of people to be infected each time under similar initial conditions as illustrated using data from the ebola outbreaks in DR Congo.</a:t>
            </a:r>
            <a:br>
              <a:rPr lang="en" sz="1000"/>
            </a:br>
            <a:endParaRPr sz="800"/>
          </a:p>
          <a:p>
            <a:pPr indent="-311150" lvl="0" marL="457200" rtl="0" algn="l">
              <a:spcBef>
                <a:spcPts val="0"/>
              </a:spcBef>
              <a:spcAft>
                <a:spcPts val="0"/>
              </a:spcAft>
              <a:buSzPts val="1300"/>
              <a:buChar char="-"/>
            </a:pPr>
            <a:r>
              <a:rPr lang="en" sz="1000"/>
              <a:t>So to simulate a stochastic version of this SIR model we use the Gillespie direct method which assumes that events occur at exponentially distributed time intervals with rate parameter 𝛽𝑆𝐼 + 𝜇</a:t>
            </a:r>
            <a:r>
              <a:rPr lang="en" sz="1000"/>
              <a:t>𝐼. </a:t>
            </a:r>
            <a:br>
              <a:rPr lang="en" sz="1000"/>
            </a:br>
            <a:r>
              <a:rPr lang="en" sz="1000"/>
              <a:t>This method works as follows:</a:t>
            </a:r>
            <a:br>
              <a:rPr lang="en" sz="1000"/>
            </a:br>
            <a:br>
              <a:rPr lang="en" sz="1000"/>
            </a:br>
            <a:r>
              <a:rPr lang="en" sz="1000"/>
              <a:t>1. Whilst I  &gt; 0, find two random numbers r1, r2 uniformly distributed in (0,1)</a:t>
            </a:r>
            <a:br>
              <a:rPr lang="en" sz="1000"/>
            </a:br>
            <a:r>
              <a:rPr lang="en" sz="1000"/>
              <a:t>2. </a:t>
            </a:r>
            <a:br>
              <a:rPr lang="en" sz="1000"/>
            </a:br>
            <a:r>
              <a:rPr lang="en" sz="1000"/>
              <a:t>3. </a:t>
            </a:r>
            <a:br>
              <a:rPr lang="en" sz="1000"/>
            </a:br>
            <a:br>
              <a:rPr lang="en" sz="1000"/>
            </a:br>
            <a:r>
              <a:rPr lang="en" sz="1000"/>
              <a:t>If                               S = S - 1, I = I + 1. Otherwise, I = I - 1, R = R + 1</a:t>
            </a:r>
            <a:br>
              <a:rPr lang="en" sz="1000"/>
            </a:br>
            <a:r>
              <a:rPr lang="en" sz="1000"/>
              <a:t>4. Repeat many times (ideally until I = 0) to build up a model over an outbreak subject to the initial number of infected.</a:t>
            </a:r>
            <a:endParaRPr sz="1100"/>
          </a:p>
          <a:p>
            <a:pPr indent="-298450" lvl="0" marL="457200" rtl="0" algn="l">
              <a:spcBef>
                <a:spcPts val="0"/>
              </a:spcBef>
              <a:spcAft>
                <a:spcPts val="0"/>
              </a:spcAft>
              <a:buSzPts val="1100"/>
              <a:buChar char="-"/>
            </a:pPr>
            <a:r>
              <a:rPr lang="en" sz="1100"/>
              <a:t>As with the deterministic model, the basic reproduction number is</a:t>
            </a:r>
            <a:endParaRPr sz="1100"/>
          </a:p>
        </p:txBody>
      </p:sp>
      <p:pic>
        <p:nvPicPr>
          <p:cNvPr id="162" name="Google Shape;162;p22"/>
          <p:cNvPicPr preferRelativeResize="0"/>
          <p:nvPr/>
        </p:nvPicPr>
        <p:blipFill>
          <a:blip r:embed="rId5">
            <a:alphaModFix/>
          </a:blip>
          <a:stretch>
            <a:fillRect/>
          </a:stretch>
        </p:blipFill>
        <p:spPr>
          <a:xfrm>
            <a:off x="25175" y="1268361"/>
            <a:ext cx="3945074" cy="723650"/>
          </a:xfrm>
          <a:prstGeom prst="rect">
            <a:avLst/>
          </a:prstGeom>
          <a:noFill/>
          <a:ln>
            <a:noFill/>
          </a:ln>
        </p:spPr>
      </p:pic>
      <p:pic>
        <p:nvPicPr>
          <p:cNvPr id="163" name="Google Shape;163;p22"/>
          <p:cNvPicPr preferRelativeResize="0"/>
          <p:nvPr/>
        </p:nvPicPr>
        <p:blipFill>
          <a:blip r:embed="rId6">
            <a:alphaModFix/>
          </a:blip>
          <a:stretch>
            <a:fillRect/>
          </a:stretch>
        </p:blipFill>
        <p:spPr>
          <a:xfrm>
            <a:off x="6061963" y="2699700"/>
            <a:ext cx="3082038" cy="2443800"/>
          </a:xfrm>
          <a:prstGeom prst="rect">
            <a:avLst/>
          </a:prstGeom>
          <a:noFill/>
          <a:ln>
            <a:noFill/>
          </a:ln>
        </p:spPr>
      </p:pic>
      <p:pic>
        <p:nvPicPr>
          <p:cNvPr id="164" name="Google Shape;164;p22"/>
          <p:cNvPicPr preferRelativeResize="0"/>
          <p:nvPr/>
        </p:nvPicPr>
        <p:blipFill>
          <a:blip r:embed="rId7">
            <a:alphaModFix/>
          </a:blip>
          <a:stretch>
            <a:fillRect/>
          </a:stretch>
        </p:blipFill>
        <p:spPr>
          <a:xfrm>
            <a:off x="5915025" y="622950"/>
            <a:ext cx="3228974" cy="2076749"/>
          </a:xfrm>
          <a:prstGeom prst="rect">
            <a:avLst/>
          </a:prstGeom>
          <a:noFill/>
          <a:ln>
            <a:noFill/>
          </a:ln>
        </p:spPr>
      </p:pic>
      <p:sp>
        <p:nvSpPr>
          <p:cNvPr id="165" name="Google Shape;165;p22"/>
          <p:cNvSpPr txBox="1"/>
          <p:nvPr>
            <p:ph type="title"/>
          </p:nvPr>
        </p:nvSpPr>
        <p:spPr>
          <a:xfrm>
            <a:off x="7276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Stochastic SIR Model</a:t>
            </a:r>
            <a:endParaRPr/>
          </a:p>
        </p:txBody>
      </p:sp>
      <p:pic>
        <p:nvPicPr>
          <p:cNvPr id="166" name="Google Shape;166;p22"/>
          <p:cNvPicPr preferRelativeResize="0"/>
          <p:nvPr/>
        </p:nvPicPr>
        <p:blipFill>
          <a:blip r:embed="rId8">
            <a:alphaModFix/>
          </a:blip>
          <a:stretch>
            <a:fillRect/>
          </a:stretch>
        </p:blipFill>
        <p:spPr>
          <a:xfrm>
            <a:off x="2198550" y="4079925"/>
            <a:ext cx="1826638" cy="312875"/>
          </a:xfrm>
          <a:prstGeom prst="rect">
            <a:avLst/>
          </a:prstGeom>
          <a:noFill/>
          <a:ln>
            <a:noFill/>
          </a:ln>
        </p:spPr>
      </p:pic>
      <p:pic>
        <p:nvPicPr>
          <p:cNvPr id="167" name="Google Shape;167;p22"/>
          <p:cNvPicPr preferRelativeResize="0"/>
          <p:nvPr/>
        </p:nvPicPr>
        <p:blipFill>
          <a:blip r:embed="rId9">
            <a:alphaModFix/>
          </a:blip>
          <a:stretch>
            <a:fillRect/>
          </a:stretch>
        </p:blipFill>
        <p:spPr>
          <a:xfrm>
            <a:off x="754900" y="4327725"/>
            <a:ext cx="707117" cy="251850"/>
          </a:xfrm>
          <a:prstGeom prst="rect">
            <a:avLst/>
          </a:prstGeom>
          <a:noFill/>
          <a:ln>
            <a:noFill/>
          </a:ln>
        </p:spPr>
      </p:pic>
      <p:pic>
        <p:nvPicPr>
          <p:cNvPr id="168" name="Google Shape;168;p22"/>
          <p:cNvPicPr preferRelativeResize="0"/>
          <p:nvPr/>
        </p:nvPicPr>
        <p:blipFill>
          <a:blip r:embed="rId10">
            <a:alphaModFix/>
          </a:blip>
          <a:stretch>
            <a:fillRect/>
          </a:stretch>
        </p:blipFill>
        <p:spPr>
          <a:xfrm>
            <a:off x="4127725" y="954250"/>
            <a:ext cx="1499875" cy="1069350"/>
          </a:xfrm>
          <a:prstGeom prst="rect">
            <a:avLst/>
          </a:prstGeom>
          <a:noFill/>
          <a:ln>
            <a:noFill/>
          </a:ln>
        </p:spPr>
      </p:pic>
      <p:pic>
        <p:nvPicPr>
          <p:cNvPr id="169" name="Google Shape;169;p22"/>
          <p:cNvPicPr preferRelativeResize="0"/>
          <p:nvPr/>
        </p:nvPicPr>
        <p:blipFill>
          <a:blip r:embed="rId11">
            <a:alphaModFix/>
          </a:blip>
          <a:stretch>
            <a:fillRect/>
          </a:stretch>
        </p:blipFill>
        <p:spPr>
          <a:xfrm>
            <a:off x="4659750" y="4891650"/>
            <a:ext cx="701582" cy="25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Stochastic SIR Vs Deterministic SIR Model</a:t>
            </a:r>
            <a:endParaRPr/>
          </a:p>
        </p:txBody>
      </p:sp>
      <p:sp>
        <p:nvSpPr>
          <p:cNvPr id="175" name="Google Shape;175;p23"/>
          <p:cNvSpPr txBox="1"/>
          <p:nvPr>
            <p:ph idx="1" type="body"/>
          </p:nvPr>
        </p:nvSpPr>
        <p:spPr>
          <a:xfrm>
            <a:off x="0" y="1260650"/>
            <a:ext cx="4161000" cy="37671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Char char="-"/>
            </a:pPr>
            <a:r>
              <a:rPr lang="en" sz="1100"/>
              <a:t>On the right we have a plot showing the difference between the stochastic and the deterministic SIR </a:t>
            </a:r>
            <a:r>
              <a:rPr lang="en" sz="1100"/>
              <a:t>models’</a:t>
            </a:r>
            <a:r>
              <a:rPr lang="en" sz="1100"/>
              <a:t> I values  under the same initial conditions. The grey lines indicate each of the 100 simulations of the stochastic SIR model that were run to obtain the mean plot.</a:t>
            </a:r>
            <a:br>
              <a:rPr lang="en" sz="1100"/>
            </a:br>
            <a:endParaRPr sz="1100"/>
          </a:p>
          <a:p>
            <a:pPr indent="-298450" lvl="0" marL="457200" rtl="0" algn="l">
              <a:spcBef>
                <a:spcPts val="0"/>
              </a:spcBef>
              <a:spcAft>
                <a:spcPts val="0"/>
              </a:spcAft>
              <a:buSzPts val="1100"/>
              <a:buChar char="-"/>
            </a:pPr>
            <a:r>
              <a:rPr lang="en" sz="1100"/>
              <a:t>By the grey lines we can see some extreme cases which will then be taken into </a:t>
            </a:r>
            <a:r>
              <a:rPr lang="en" sz="1100"/>
              <a:t>account</a:t>
            </a:r>
            <a:r>
              <a:rPr lang="en" sz="1100"/>
              <a:t> of for our mean stochastic line which we plotted which we find very closely approximates the deterministic plot.</a:t>
            </a:r>
            <a:br>
              <a:rPr lang="en" sz="1100"/>
            </a:br>
            <a:endParaRPr sz="1100"/>
          </a:p>
          <a:p>
            <a:pPr indent="-298450" lvl="0" marL="457200" rtl="0" algn="l">
              <a:spcBef>
                <a:spcPts val="0"/>
              </a:spcBef>
              <a:spcAft>
                <a:spcPts val="0"/>
              </a:spcAft>
              <a:buSzPts val="1100"/>
              <a:buChar char="-"/>
            </a:pPr>
            <a:r>
              <a:rPr lang="en" sz="1100"/>
              <a:t>This is because for a large population and a reasonably large initial infected group, the small-scale variations are largely </a:t>
            </a:r>
            <a:r>
              <a:rPr lang="en" sz="1100"/>
              <a:t>negligible. However If we had a smaller population we may find that we have epidemics die out due to a series of repeated I -&gt; R. </a:t>
            </a:r>
            <a:br>
              <a:rPr lang="en" sz="1100"/>
            </a:br>
            <a:endParaRPr sz="1100"/>
          </a:p>
          <a:p>
            <a:pPr indent="-298450" lvl="0" marL="457200" rtl="0" algn="l">
              <a:spcBef>
                <a:spcPts val="0"/>
              </a:spcBef>
              <a:spcAft>
                <a:spcPts val="0"/>
              </a:spcAft>
              <a:buSzPts val="1100"/>
              <a:buChar char="-"/>
            </a:pPr>
            <a:r>
              <a:rPr lang="en" sz="1100"/>
              <a:t>Despite the stochastic SIR model generally producing more realistic results, it also takes a lot more computational power to run so many simulations. Also we don’t obtain closed form solutions like you can easily find using the ODEs in the deterministic model.</a:t>
            </a:r>
            <a:endParaRPr sz="1100"/>
          </a:p>
        </p:txBody>
      </p:sp>
      <p:pic>
        <p:nvPicPr>
          <p:cNvPr id="176" name="Google Shape;176;p23"/>
          <p:cNvPicPr preferRelativeResize="0"/>
          <p:nvPr/>
        </p:nvPicPr>
        <p:blipFill>
          <a:blip r:embed="rId3">
            <a:alphaModFix/>
          </a:blip>
          <a:stretch>
            <a:fillRect/>
          </a:stretch>
        </p:blipFill>
        <p:spPr>
          <a:xfrm>
            <a:off x="4039125" y="1114425"/>
            <a:ext cx="5061026" cy="3045750"/>
          </a:xfrm>
          <a:prstGeom prst="rect">
            <a:avLst/>
          </a:prstGeom>
          <a:noFill/>
          <a:ln>
            <a:noFill/>
          </a:ln>
        </p:spPr>
      </p:pic>
      <p:pic>
        <p:nvPicPr>
          <p:cNvPr id="177" name="Google Shape;177;p23"/>
          <p:cNvPicPr preferRelativeResize="0"/>
          <p:nvPr/>
        </p:nvPicPr>
        <p:blipFill>
          <a:blip r:embed="rId4">
            <a:alphaModFix/>
          </a:blip>
          <a:stretch>
            <a:fillRect/>
          </a:stretch>
        </p:blipFill>
        <p:spPr>
          <a:xfrm>
            <a:off x="4917500" y="4253675"/>
            <a:ext cx="3304272" cy="25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7650" y="55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a:t>
            </a:r>
            <a:r>
              <a:rPr lang="en"/>
              <a:t> </a:t>
            </a:r>
            <a:r>
              <a:rPr lang="en"/>
              <a:t>analytic estimate of a major outbreak</a:t>
            </a:r>
            <a:r>
              <a:rPr lang="en"/>
              <a:t> </a:t>
            </a:r>
            <a:endParaRPr/>
          </a:p>
        </p:txBody>
      </p:sp>
      <p:pic>
        <p:nvPicPr>
          <p:cNvPr id="183" name="Google Shape;183;p24" title="Screenshot 2025-03-12 at 22.37.19.png"/>
          <p:cNvPicPr preferRelativeResize="0"/>
          <p:nvPr/>
        </p:nvPicPr>
        <p:blipFill>
          <a:blip r:embed="rId3">
            <a:alphaModFix/>
          </a:blip>
          <a:stretch>
            <a:fillRect/>
          </a:stretch>
        </p:blipFill>
        <p:spPr>
          <a:xfrm>
            <a:off x="5410125" y="2816525"/>
            <a:ext cx="2528375" cy="478450"/>
          </a:xfrm>
          <a:prstGeom prst="rect">
            <a:avLst/>
          </a:prstGeom>
          <a:noFill/>
          <a:ln>
            <a:noFill/>
          </a:ln>
        </p:spPr>
      </p:pic>
      <p:sp>
        <p:nvSpPr>
          <p:cNvPr id="184" name="Google Shape;184;p24"/>
          <p:cNvSpPr txBox="1"/>
          <p:nvPr>
            <p:ph idx="1" type="body"/>
          </p:nvPr>
        </p:nvSpPr>
        <p:spPr>
          <a:xfrm>
            <a:off x="244500" y="1490675"/>
            <a:ext cx="8842800" cy="3575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SzPts val="1500"/>
              <a:buChar char="-"/>
            </a:pPr>
            <a:r>
              <a:rPr lang="en" sz="1500"/>
              <a:t>Assume we start with one infected individual</a:t>
            </a:r>
            <a:endParaRPr sz="1500"/>
          </a:p>
          <a:p>
            <a:pPr indent="-323850" lvl="0" marL="457200" marR="0" rtl="0" algn="l">
              <a:lnSpc>
                <a:spcPct val="115000"/>
              </a:lnSpc>
              <a:spcBef>
                <a:spcPts val="0"/>
              </a:spcBef>
              <a:spcAft>
                <a:spcPts val="0"/>
              </a:spcAft>
              <a:buSzPts val="1500"/>
              <a:buChar char="-"/>
            </a:pPr>
            <a:r>
              <a:rPr lang="en" sz="1500"/>
              <a:t>Denote q</a:t>
            </a:r>
            <a:r>
              <a:rPr baseline="-25000" lang="en" sz="1500"/>
              <a:t>i</a:t>
            </a:r>
            <a:r>
              <a:rPr lang="en" sz="1500"/>
              <a:t> = Prob(no major epidemic starting from i infected</a:t>
            </a:r>
            <a:br>
              <a:rPr lang="en" sz="1500"/>
            </a:br>
            <a:r>
              <a:rPr lang="en" sz="1500"/>
              <a:t>individuals)</a:t>
            </a:r>
            <a:endParaRPr sz="1500"/>
          </a:p>
          <a:p>
            <a:pPr indent="-323850" lvl="0" marL="457200" marR="0" rtl="0" algn="l">
              <a:lnSpc>
                <a:spcPct val="115000"/>
              </a:lnSpc>
              <a:spcBef>
                <a:spcPts val="0"/>
              </a:spcBef>
              <a:spcAft>
                <a:spcPts val="0"/>
              </a:spcAft>
              <a:buSzPts val="1500"/>
              <a:buChar char="-"/>
            </a:pPr>
            <a:r>
              <a:rPr lang="en" sz="1500"/>
              <a:t>Want to find 1–q</a:t>
            </a:r>
            <a:r>
              <a:rPr baseline="-25000" lang="en" sz="1500"/>
              <a:t>1</a:t>
            </a:r>
            <a:r>
              <a:rPr baseline="-25000" lang="en" sz="1500"/>
              <a:t> </a:t>
            </a:r>
            <a:r>
              <a:rPr lang="en" sz="1500"/>
              <a:t>, the probability of a major outbreak</a:t>
            </a:r>
            <a:endParaRPr sz="1500"/>
          </a:p>
          <a:p>
            <a:pPr indent="-336550" lvl="0" marL="457200" rtl="0" algn="l">
              <a:spcBef>
                <a:spcPts val="0"/>
              </a:spcBef>
              <a:spcAft>
                <a:spcPts val="0"/>
              </a:spcAft>
              <a:buSzPts val="1700"/>
              <a:buChar char="-"/>
            </a:pPr>
            <a:r>
              <a:rPr lang="en" sz="1500"/>
              <a:t>Two possibilities for the next event: infection or removal</a:t>
            </a:r>
            <a:r>
              <a:rPr lang="en" sz="2300">
                <a:solidFill>
                  <a:srgbClr val="333F50"/>
                </a:solidFill>
                <a:highlight>
                  <a:srgbClr val="FFFFFF"/>
                </a:highlight>
                <a:latin typeface="Arial"/>
                <a:ea typeface="Arial"/>
                <a:cs typeface="Arial"/>
                <a:sym typeface="Arial"/>
              </a:rPr>
              <a:t>                                            </a:t>
            </a:r>
            <a:r>
              <a:rPr lang="en" sz="1500"/>
              <a:t>𝑞</a:t>
            </a:r>
            <a:r>
              <a:rPr baseline="-25000" lang="en" sz="1500"/>
              <a:t>1</a:t>
            </a:r>
            <a:r>
              <a:rPr lang="en" sz="1500"/>
              <a:t> = P(infection) × 𝑞</a:t>
            </a:r>
            <a:r>
              <a:rPr baseline="-25000" lang="en" sz="1500"/>
              <a:t>2</a:t>
            </a:r>
            <a:r>
              <a:rPr lang="en" sz="1500"/>
              <a:t> + P(removal) × 𝑞</a:t>
            </a:r>
            <a:r>
              <a:rPr baseline="-25000" lang="en" sz="1500"/>
              <a:t>0</a:t>
            </a:r>
            <a:endParaRPr baseline="-25000" sz="2000">
              <a:solidFill>
                <a:srgbClr val="000000"/>
              </a:solidFill>
              <a:highlight>
                <a:srgbClr val="FFFFFF"/>
              </a:highlight>
              <a:latin typeface="Arial"/>
              <a:ea typeface="Arial"/>
              <a:cs typeface="Arial"/>
              <a:sym typeface="Arial"/>
            </a:endParaRPr>
          </a:p>
          <a:p>
            <a:pPr indent="0" lvl="0" marL="457200" marR="0" rtl="0" algn="l">
              <a:lnSpc>
                <a:spcPct val="115000"/>
              </a:lnSpc>
              <a:spcBef>
                <a:spcPts val="1200"/>
              </a:spcBef>
              <a:spcAft>
                <a:spcPts val="0"/>
              </a:spcAft>
              <a:buNone/>
            </a:pPr>
            <a:r>
              <a:t/>
            </a:r>
            <a:endParaRPr sz="1700"/>
          </a:p>
          <a:p>
            <a:pPr indent="0" lvl="0" marL="457200" marR="0" rtl="0" algn="l">
              <a:lnSpc>
                <a:spcPct val="115000"/>
              </a:lnSpc>
              <a:spcBef>
                <a:spcPts val="1200"/>
              </a:spcBef>
              <a:spcAft>
                <a:spcPts val="0"/>
              </a:spcAft>
              <a:buNone/>
            </a:pPr>
            <a:r>
              <a:t/>
            </a:r>
            <a:endParaRPr sz="1700"/>
          </a:p>
          <a:p>
            <a:pPr indent="0" lvl="0" marL="457200" rtl="0" algn="l">
              <a:spcBef>
                <a:spcPts val="1200"/>
              </a:spcBef>
              <a:spcAft>
                <a:spcPts val="1200"/>
              </a:spcAft>
              <a:buNone/>
            </a:pPr>
            <a:r>
              <a:t/>
            </a:r>
            <a:endParaRPr/>
          </a:p>
        </p:txBody>
      </p:sp>
      <p:cxnSp>
        <p:nvCxnSpPr>
          <p:cNvPr id="185" name="Google Shape;185;p24"/>
          <p:cNvCxnSpPr/>
          <p:nvPr/>
        </p:nvCxnSpPr>
        <p:spPr>
          <a:xfrm>
            <a:off x="3954825" y="3077225"/>
            <a:ext cx="1221900" cy="11100"/>
          </a:xfrm>
          <a:prstGeom prst="straightConnector1">
            <a:avLst/>
          </a:prstGeom>
          <a:noFill/>
          <a:ln cap="flat" cmpd="sng" w="9525">
            <a:solidFill>
              <a:schemeClr val="dk2"/>
            </a:solidFill>
            <a:prstDash val="solid"/>
            <a:round/>
            <a:headEnd len="med" w="med" type="none"/>
            <a:tailEnd len="med" w="med" type="triangle"/>
          </a:ln>
        </p:spPr>
      </p:cxnSp>
      <p:pic>
        <p:nvPicPr>
          <p:cNvPr id="186" name="Google Shape;186;p24" title="Screenshot 2025-03-12 at 22.41.36.png"/>
          <p:cNvPicPr preferRelativeResize="0"/>
          <p:nvPr/>
        </p:nvPicPr>
        <p:blipFill>
          <a:blip r:embed="rId4">
            <a:alphaModFix/>
          </a:blip>
          <a:stretch>
            <a:fillRect/>
          </a:stretch>
        </p:blipFill>
        <p:spPr>
          <a:xfrm>
            <a:off x="1201067" y="3399274"/>
            <a:ext cx="2753759" cy="535200"/>
          </a:xfrm>
          <a:prstGeom prst="rect">
            <a:avLst/>
          </a:prstGeom>
          <a:noFill/>
          <a:ln>
            <a:noFill/>
          </a:ln>
        </p:spPr>
      </p:pic>
      <p:cxnSp>
        <p:nvCxnSpPr>
          <p:cNvPr id="187" name="Google Shape;187;p24"/>
          <p:cNvCxnSpPr/>
          <p:nvPr/>
        </p:nvCxnSpPr>
        <p:spPr>
          <a:xfrm>
            <a:off x="673025" y="3666875"/>
            <a:ext cx="348000" cy="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4"/>
          <p:cNvCxnSpPr/>
          <p:nvPr/>
        </p:nvCxnSpPr>
        <p:spPr>
          <a:xfrm>
            <a:off x="5614176" y="3666874"/>
            <a:ext cx="501000" cy="0"/>
          </a:xfrm>
          <a:prstGeom prst="straightConnector1">
            <a:avLst/>
          </a:prstGeom>
          <a:noFill/>
          <a:ln cap="flat" cmpd="sng" w="9525">
            <a:solidFill>
              <a:schemeClr val="dk2"/>
            </a:solidFill>
            <a:prstDash val="solid"/>
            <a:round/>
            <a:headEnd len="med" w="med" type="none"/>
            <a:tailEnd len="med" w="med" type="triangle"/>
          </a:ln>
        </p:spPr>
      </p:cxnSp>
      <p:pic>
        <p:nvPicPr>
          <p:cNvPr id="189" name="Google Shape;189;p24" title="Screenshot 2025-03-12 at 23.02.39.png"/>
          <p:cNvPicPr preferRelativeResize="0"/>
          <p:nvPr/>
        </p:nvPicPr>
        <p:blipFill>
          <a:blip r:embed="rId5">
            <a:alphaModFix/>
          </a:blip>
          <a:stretch>
            <a:fillRect/>
          </a:stretch>
        </p:blipFill>
        <p:spPr>
          <a:xfrm>
            <a:off x="7118250" y="3089388"/>
            <a:ext cx="161525" cy="154925"/>
          </a:xfrm>
          <a:prstGeom prst="rect">
            <a:avLst/>
          </a:prstGeom>
          <a:noFill/>
          <a:ln>
            <a:noFill/>
          </a:ln>
        </p:spPr>
      </p:pic>
      <p:pic>
        <p:nvPicPr>
          <p:cNvPr id="190" name="Google Shape;190;p24"/>
          <p:cNvPicPr preferRelativeResize="0"/>
          <p:nvPr/>
        </p:nvPicPr>
        <p:blipFill>
          <a:blip r:embed="rId6">
            <a:alphaModFix/>
          </a:blip>
          <a:stretch>
            <a:fillRect/>
          </a:stretch>
        </p:blipFill>
        <p:spPr>
          <a:xfrm>
            <a:off x="7331449" y="2844700"/>
            <a:ext cx="232448" cy="154924"/>
          </a:xfrm>
          <a:prstGeom prst="rect">
            <a:avLst/>
          </a:prstGeom>
          <a:noFill/>
          <a:ln>
            <a:noFill/>
          </a:ln>
        </p:spPr>
      </p:pic>
      <p:pic>
        <p:nvPicPr>
          <p:cNvPr id="191" name="Google Shape;191;p24" title="Screenshot 2025-03-12 at 23.02.39.png"/>
          <p:cNvPicPr preferRelativeResize="0"/>
          <p:nvPr/>
        </p:nvPicPr>
        <p:blipFill rotWithShape="1">
          <a:blip r:embed="rId5">
            <a:alphaModFix/>
          </a:blip>
          <a:srcRect b="-8" l="50678" r="4" t="11285"/>
          <a:stretch/>
        </p:blipFill>
        <p:spPr>
          <a:xfrm rot="-26">
            <a:off x="7350074" y="2862160"/>
            <a:ext cx="79660" cy="137455"/>
          </a:xfrm>
          <a:prstGeom prst="rect">
            <a:avLst/>
          </a:prstGeom>
          <a:noFill/>
          <a:ln cap="flat" cmpd="sng" w="9525">
            <a:solidFill>
              <a:schemeClr val="lt1"/>
            </a:solidFill>
            <a:prstDash val="solid"/>
            <a:round/>
            <a:headEnd len="sm" w="sm" type="none"/>
            <a:tailEnd len="sm" w="sm" type="none"/>
          </a:ln>
        </p:spPr>
      </p:pic>
      <p:pic>
        <p:nvPicPr>
          <p:cNvPr id="192" name="Google Shape;192;p24"/>
          <p:cNvPicPr preferRelativeResize="0"/>
          <p:nvPr/>
        </p:nvPicPr>
        <p:blipFill>
          <a:blip r:embed="rId6">
            <a:alphaModFix/>
          </a:blip>
          <a:stretch>
            <a:fillRect/>
          </a:stretch>
        </p:blipFill>
        <p:spPr>
          <a:xfrm>
            <a:off x="7331450" y="2853725"/>
            <a:ext cx="47227" cy="46226"/>
          </a:xfrm>
          <a:prstGeom prst="rect">
            <a:avLst/>
          </a:prstGeom>
          <a:noFill/>
          <a:ln>
            <a:noFill/>
          </a:ln>
        </p:spPr>
      </p:pic>
      <p:sp>
        <p:nvSpPr>
          <p:cNvPr id="193" name="Google Shape;193;p24"/>
          <p:cNvSpPr txBox="1"/>
          <p:nvPr/>
        </p:nvSpPr>
        <p:spPr>
          <a:xfrm>
            <a:off x="4070750" y="3506700"/>
            <a:ext cx="16050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a:t>
            </a:r>
            <a:r>
              <a:rPr lang="en" sz="1300">
                <a:solidFill>
                  <a:schemeClr val="accent1"/>
                </a:solidFill>
                <a:latin typeface="Lato"/>
                <a:ea typeface="Lato"/>
                <a:cs typeface="Lato"/>
                <a:sym typeface="Lato"/>
              </a:rPr>
              <a:t>ith I = 1 and S = N</a:t>
            </a:r>
            <a:endParaRPr sz="1300">
              <a:solidFill>
                <a:schemeClr val="accent1"/>
              </a:solidFill>
              <a:latin typeface="Lato"/>
              <a:ea typeface="Lato"/>
              <a:cs typeface="Lato"/>
              <a:sym typeface="Lato"/>
            </a:endParaRPr>
          </a:p>
        </p:txBody>
      </p:sp>
      <p:pic>
        <p:nvPicPr>
          <p:cNvPr id="194" name="Google Shape;194;p24" title="Screenshot 2025-03-12 at 23.17.12.png"/>
          <p:cNvPicPr preferRelativeResize="0"/>
          <p:nvPr/>
        </p:nvPicPr>
        <p:blipFill>
          <a:blip r:embed="rId7">
            <a:alphaModFix/>
          </a:blip>
          <a:stretch>
            <a:fillRect/>
          </a:stretch>
        </p:blipFill>
        <p:spPr>
          <a:xfrm>
            <a:off x="6215472" y="3416417"/>
            <a:ext cx="2200870" cy="478450"/>
          </a:xfrm>
          <a:prstGeom prst="rect">
            <a:avLst/>
          </a:prstGeom>
          <a:noFill/>
          <a:ln>
            <a:noFill/>
          </a:ln>
        </p:spPr>
      </p:pic>
      <p:sp>
        <p:nvSpPr>
          <p:cNvPr id="195" name="Google Shape;195;p24"/>
          <p:cNvSpPr txBox="1"/>
          <p:nvPr/>
        </p:nvSpPr>
        <p:spPr>
          <a:xfrm>
            <a:off x="703250" y="4094850"/>
            <a:ext cx="2163300" cy="24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a:t>
            </a:r>
            <a:r>
              <a:rPr lang="en" sz="1300">
                <a:solidFill>
                  <a:schemeClr val="accent1"/>
                </a:solidFill>
                <a:latin typeface="Lato"/>
                <a:ea typeface="Lato"/>
                <a:cs typeface="Lato"/>
                <a:sym typeface="Lato"/>
              </a:rPr>
              <a:t>s q</a:t>
            </a:r>
            <a:r>
              <a:rPr baseline="-25000" lang="en" sz="1300">
                <a:solidFill>
                  <a:schemeClr val="accent1"/>
                </a:solidFill>
                <a:latin typeface="Lato"/>
                <a:ea typeface="Lato"/>
                <a:cs typeface="Lato"/>
                <a:sym typeface="Lato"/>
              </a:rPr>
              <a:t>0 </a:t>
            </a:r>
            <a:r>
              <a:rPr lang="en" sz="1300">
                <a:solidFill>
                  <a:schemeClr val="accent1"/>
                </a:solidFill>
                <a:latin typeface="Lato"/>
                <a:ea typeface="Lato"/>
                <a:cs typeface="Lato"/>
                <a:sym typeface="Lato"/>
              </a:rPr>
              <a:t>= 1 and q</a:t>
            </a:r>
            <a:r>
              <a:rPr baseline="-25000" lang="en" sz="1300">
                <a:solidFill>
                  <a:schemeClr val="accent1"/>
                </a:solidFill>
                <a:latin typeface="Lato"/>
                <a:ea typeface="Lato"/>
                <a:cs typeface="Lato"/>
                <a:sym typeface="Lato"/>
              </a:rPr>
              <a:t>2</a:t>
            </a:r>
            <a:r>
              <a:rPr lang="en" sz="1300">
                <a:solidFill>
                  <a:schemeClr val="accent1"/>
                </a:solidFill>
                <a:latin typeface="Lato"/>
                <a:ea typeface="Lato"/>
                <a:cs typeface="Lato"/>
                <a:sym typeface="Lato"/>
              </a:rPr>
              <a:t>≈ q</a:t>
            </a:r>
            <a:r>
              <a:rPr baseline="-25000" lang="en" sz="1300">
                <a:solidFill>
                  <a:schemeClr val="accent1"/>
                </a:solidFill>
                <a:latin typeface="Lato"/>
                <a:ea typeface="Lato"/>
                <a:cs typeface="Lato"/>
                <a:sym typeface="Lato"/>
              </a:rPr>
              <a:t>1</a:t>
            </a:r>
            <a:r>
              <a:rPr baseline="30000" lang="en" sz="1300">
                <a:solidFill>
                  <a:schemeClr val="accent1"/>
                </a:solidFill>
                <a:latin typeface="Lato"/>
                <a:ea typeface="Lato"/>
                <a:cs typeface="Lato"/>
                <a:sym typeface="Lato"/>
              </a:rPr>
              <a:t>2</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cxnSp>
        <p:nvCxnSpPr>
          <p:cNvPr id="196" name="Google Shape;196;p24"/>
          <p:cNvCxnSpPr/>
          <p:nvPr/>
        </p:nvCxnSpPr>
        <p:spPr>
          <a:xfrm>
            <a:off x="2350100" y="4299600"/>
            <a:ext cx="338400" cy="0"/>
          </a:xfrm>
          <a:prstGeom prst="straightConnector1">
            <a:avLst/>
          </a:prstGeom>
          <a:noFill/>
          <a:ln cap="flat" cmpd="sng" w="9525">
            <a:solidFill>
              <a:schemeClr val="dk2"/>
            </a:solidFill>
            <a:prstDash val="solid"/>
            <a:round/>
            <a:headEnd len="med" w="med" type="none"/>
            <a:tailEnd len="med" w="med" type="triangle"/>
          </a:ln>
        </p:spPr>
      </p:cxnSp>
      <p:pic>
        <p:nvPicPr>
          <p:cNvPr id="197" name="Google Shape;197;p24" title="Screenshot 2025-03-12 at 23.27.38.png"/>
          <p:cNvPicPr preferRelativeResize="0"/>
          <p:nvPr/>
        </p:nvPicPr>
        <p:blipFill>
          <a:blip r:embed="rId8">
            <a:alphaModFix/>
          </a:blip>
          <a:stretch>
            <a:fillRect/>
          </a:stretch>
        </p:blipFill>
        <p:spPr>
          <a:xfrm>
            <a:off x="2759575" y="4129488"/>
            <a:ext cx="931575" cy="340225"/>
          </a:xfrm>
          <a:prstGeom prst="rect">
            <a:avLst/>
          </a:prstGeom>
          <a:noFill/>
          <a:ln>
            <a:noFill/>
          </a:ln>
        </p:spPr>
      </p:pic>
      <p:cxnSp>
        <p:nvCxnSpPr>
          <p:cNvPr id="198" name="Google Shape;198;p24"/>
          <p:cNvCxnSpPr/>
          <p:nvPr/>
        </p:nvCxnSpPr>
        <p:spPr>
          <a:xfrm flipH="1" rot="10800000">
            <a:off x="3762225" y="4297950"/>
            <a:ext cx="644700" cy="3300"/>
          </a:xfrm>
          <a:prstGeom prst="straightConnector1">
            <a:avLst/>
          </a:prstGeom>
          <a:noFill/>
          <a:ln cap="flat" cmpd="sng" w="9525">
            <a:solidFill>
              <a:schemeClr val="dk2"/>
            </a:solidFill>
            <a:prstDash val="solid"/>
            <a:round/>
            <a:headEnd len="med" w="med" type="none"/>
            <a:tailEnd len="med" w="med" type="triangle"/>
          </a:ln>
        </p:spPr>
      </p:cxnSp>
      <p:pic>
        <p:nvPicPr>
          <p:cNvPr id="199" name="Google Shape;199;p24" title="Screenshot 2025-03-12 at 23.32.08.png"/>
          <p:cNvPicPr preferRelativeResize="0"/>
          <p:nvPr/>
        </p:nvPicPr>
        <p:blipFill>
          <a:blip r:embed="rId9">
            <a:alphaModFix/>
          </a:blip>
          <a:stretch>
            <a:fillRect/>
          </a:stretch>
        </p:blipFill>
        <p:spPr>
          <a:xfrm>
            <a:off x="4478000" y="3953050"/>
            <a:ext cx="2163300" cy="735235"/>
          </a:xfrm>
          <a:prstGeom prst="rect">
            <a:avLst/>
          </a:prstGeom>
          <a:noFill/>
          <a:ln>
            <a:noFill/>
          </a:ln>
        </p:spPr>
      </p:pic>
      <p:sp>
        <p:nvSpPr>
          <p:cNvPr id="200" name="Google Shape;200;p24"/>
          <p:cNvSpPr txBox="1"/>
          <p:nvPr/>
        </p:nvSpPr>
        <p:spPr>
          <a:xfrm>
            <a:off x="6820250" y="4066975"/>
            <a:ext cx="757500" cy="154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where</a:t>
            </a:r>
            <a:endParaRPr sz="1300">
              <a:solidFill>
                <a:schemeClr val="accent1"/>
              </a:solidFill>
              <a:latin typeface="Lato"/>
              <a:ea typeface="Lato"/>
              <a:cs typeface="Lato"/>
              <a:sym typeface="Lato"/>
            </a:endParaRPr>
          </a:p>
        </p:txBody>
      </p:sp>
      <p:pic>
        <p:nvPicPr>
          <p:cNvPr id="201" name="Google Shape;201;p24"/>
          <p:cNvPicPr preferRelativeResize="0"/>
          <p:nvPr/>
        </p:nvPicPr>
        <p:blipFill>
          <a:blip r:embed="rId10">
            <a:alphaModFix/>
          </a:blip>
          <a:stretch>
            <a:fillRect/>
          </a:stretch>
        </p:blipFill>
        <p:spPr>
          <a:xfrm>
            <a:off x="7428150" y="4173675"/>
            <a:ext cx="701582" cy="251850"/>
          </a:xfrm>
          <a:prstGeom prst="rect">
            <a:avLst/>
          </a:prstGeom>
          <a:noFill/>
          <a:ln>
            <a:noFill/>
          </a:ln>
        </p:spPr>
      </p:pic>
      <p:sp>
        <p:nvSpPr>
          <p:cNvPr id="202" name="Google Shape;202;p24"/>
          <p:cNvSpPr txBox="1"/>
          <p:nvPr/>
        </p:nvSpPr>
        <p:spPr>
          <a:xfrm>
            <a:off x="6924000" y="4469700"/>
            <a:ext cx="2163300" cy="252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Taking the minimum non- negative solution</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probabilities of a major outbreak</a:t>
            </a:r>
            <a:endParaRPr/>
          </a:p>
        </p:txBody>
      </p:sp>
      <p:sp>
        <p:nvSpPr>
          <p:cNvPr id="208" name="Google Shape;208;p25"/>
          <p:cNvSpPr txBox="1"/>
          <p:nvPr>
            <p:ph idx="1" type="body"/>
          </p:nvPr>
        </p:nvSpPr>
        <p:spPr>
          <a:xfrm>
            <a:off x="55550" y="1310875"/>
            <a:ext cx="8987100" cy="372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this section we used N = 1000, β = 0.0003, and </a:t>
            </a:r>
            <a:r>
              <a:rPr lang="en"/>
              <a:t>μ = 0.1.</a:t>
            </a:r>
            <a:endParaRPr/>
          </a:p>
          <a:p>
            <a:pPr indent="-311150" lvl="0" marL="457200" rtl="0" algn="l">
              <a:spcBef>
                <a:spcPts val="0"/>
              </a:spcBef>
              <a:spcAft>
                <a:spcPts val="0"/>
              </a:spcAft>
              <a:buSzPts val="1300"/>
              <a:buChar char="-"/>
            </a:pPr>
            <a:r>
              <a:rPr lang="en"/>
              <a:t>The probability of a major outbreak </a:t>
            </a:r>
            <a:r>
              <a:rPr lang="en"/>
              <a:t>occurring</a:t>
            </a:r>
            <a:r>
              <a:rPr lang="en"/>
              <a:t> can be estimated by running the deterministic model a large number of times (in our case 1000), and storing the final value of R in each case. Next, we count in how many simulations the final value of R exceeds 10, as it is very </a:t>
            </a:r>
            <a:r>
              <a:rPr lang="en"/>
              <a:t>likely</a:t>
            </a:r>
            <a:r>
              <a:rPr lang="en"/>
              <a:t> that if they exceed 10 a large outbreak </a:t>
            </a:r>
            <a:r>
              <a:rPr lang="en"/>
              <a:t>would happen. This can be seen by printing all the final values of R, as they are (for the vast majority) either below 10 or in the 900’s.</a:t>
            </a:r>
            <a:endParaRPr/>
          </a:p>
          <a:p>
            <a:pPr indent="-311150" lvl="0" marL="457200" rtl="0" algn="l">
              <a:spcBef>
                <a:spcPts val="0"/>
              </a:spcBef>
              <a:spcAft>
                <a:spcPts val="0"/>
              </a:spcAft>
              <a:buSzPts val="1300"/>
              <a:buChar char="-"/>
            </a:pPr>
            <a:r>
              <a:rPr lang="en"/>
              <a:t>Finally we take the number of simulation in which the final value of R exceeds 10, and dividing that by the number of simulations. This approximates the probability of a major outbreak.</a:t>
            </a:r>
            <a:endParaRPr/>
          </a:p>
          <a:p>
            <a:pPr indent="-311150" lvl="0" marL="457200" rtl="0" algn="l">
              <a:spcBef>
                <a:spcPts val="0"/>
              </a:spcBef>
              <a:spcAft>
                <a:spcPts val="0"/>
              </a:spcAft>
              <a:buSzPts val="1300"/>
              <a:buChar char="-"/>
            </a:pPr>
            <a:r>
              <a:rPr lang="en"/>
              <a:t>Next we can compare this with the analytic estimate of a major outbreak given by </a:t>
            </a:r>
            <a:endParaRPr/>
          </a:p>
          <a:p>
            <a:pPr indent="-311150" lvl="0" marL="457200" rtl="0" algn="l">
              <a:spcBef>
                <a:spcPts val="0"/>
              </a:spcBef>
              <a:spcAft>
                <a:spcPts val="0"/>
              </a:spcAft>
              <a:buSzPts val="1300"/>
              <a:buChar char="-"/>
            </a:pPr>
            <a:r>
              <a:rPr lang="en"/>
              <a:t>Using a large number of simulations gives estimates close to the analytic value. For example 1000 simulations gives a probability of around 0.671 (this changes every time the code is run due to the randomness of the stochastic model) where the analytic estimate gives 0.667.</a:t>
            </a:r>
            <a:endParaRPr/>
          </a:p>
          <a:p>
            <a:pPr indent="0" lvl="0" marL="457200" rtl="0" algn="l">
              <a:spcBef>
                <a:spcPts val="1200"/>
              </a:spcBef>
              <a:spcAft>
                <a:spcPts val="1200"/>
              </a:spcAft>
              <a:buNone/>
            </a:pPr>
            <a:r>
              <a:t/>
            </a:r>
            <a:endParaRPr/>
          </a:p>
        </p:txBody>
      </p:sp>
      <p:pic>
        <p:nvPicPr>
          <p:cNvPr id="209" name="Google Shape;209;p25"/>
          <p:cNvPicPr preferRelativeResize="0"/>
          <p:nvPr/>
        </p:nvPicPr>
        <p:blipFill rotWithShape="1">
          <a:blip r:embed="rId3">
            <a:alphaModFix/>
          </a:blip>
          <a:srcRect b="19074" l="0" r="0" t="0"/>
          <a:stretch/>
        </p:blipFill>
        <p:spPr>
          <a:xfrm>
            <a:off x="6440475" y="2897850"/>
            <a:ext cx="1799774" cy="331900"/>
          </a:xfrm>
          <a:prstGeom prst="rect">
            <a:avLst/>
          </a:prstGeom>
          <a:noFill/>
          <a:ln>
            <a:noFill/>
          </a:ln>
        </p:spPr>
      </p:pic>
      <p:pic>
        <p:nvPicPr>
          <p:cNvPr id="210" name="Google Shape;210;p25"/>
          <p:cNvPicPr preferRelativeResize="0"/>
          <p:nvPr/>
        </p:nvPicPr>
        <p:blipFill rotWithShape="1">
          <a:blip r:embed="rId4">
            <a:alphaModFix/>
          </a:blip>
          <a:srcRect b="63376" l="0" r="0" t="0"/>
          <a:stretch/>
        </p:blipFill>
        <p:spPr>
          <a:xfrm>
            <a:off x="565050" y="3914575"/>
            <a:ext cx="4914400" cy="1228925"/>
          </a:xfrm>
          <a:prstGeom prst="rect">
            <a:avLst/>
          </a:prstGeom>
          <a:noFill/>
          <a:ln>
            <a:noFill/>
          </a:ln>
        </p:spPr>
      </p:pic>
      <p:sp>
        <p:nvSpPr>
          <p:cNvPr id="211" name="Google Shape;211;p25"/>
          <p:cNvSpPr txBox="1"/>
          <p:nvPr/>
        </p:nvSpPr>
        <p:spPr>
          <a:xfrm>
            <a:off x="5528750" y="3827000"/>
            <a:ext cx="35139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Small sample of array of final R values, depicting that they are usually either below 10 or above 900 (a major outbreak).</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727800" y="5413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a:t>
            </a:r>
            <a:r>
              <a:rPr lang="en"/>
              <a:t> probability of outbreak of any size </a:t>
            </a:r>
            <a:endParaRPr/>
          </a:p>
        </p:txBody>
      </p:sp>
      <p:sp>
        <p:nvSpPr>
          <p:cNvPr id="217" name="Google Shape;217;p26"/>
          <p:cNvSpPr txBox="1"/>
          <p:nvPr/>
        </p:nvSpPr>
        <p:spPr>
          <a:xfrm>
            <a:off x="251800" y="1434225"/>
            <a:ext cx="4320300" cy="361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Taking this one step further, we can find the </a:t>
            </a:r>
            <a:r>
              <a:rPr lang="en">
                <a:solidFill>
                  <a:schemeClr val="accent1"/>
                </a:solidFill>
                <a:latin typeface="Lato"/>
                <a:ea typeface="Lato"/>
                <a:cs typeface="Lato"/>
                <a:sym typeface="Lato"/>
              </a:rPr>
              <a:t>probability</a:t>
            </a:r>
            <a:r>
              <a:rPr lang="en">
                <a:solidFill>
                  <a:schemeClr val="accent1"/>
                </a:solidFill>
                <a:latin typeface="Lato"/>
                <a:ea typeface="Lato"/>
                <a:cs typeface="Lato"/>
                <a:sym typeface="Lato"/>
              </a:rPr>
              <a:t> that the final value of R exceeds any value m between 1 and 1000.</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This can be very useful for predicting the behaviour of the </a:t>
            </a:r>
            <a:r>
              <a:rPr lang="en">
                <a:solidFill>
                  <a:schemeClr val="accent1"/>
                </a:solidFill>
                <a:latin typeface="Lato"/>
                <a:ea typeface="Lato"/>
                <a:cs typeface="Lato"/>
                <a:sym typeface="Lato"/>
              </a:rPr>
              <a:t>disease</a:t>
            </a:r>
            <a:r>
              <a:rPr lang="en">
                <a:solidFill>
                  <a:schemeClr val="accent1"/>
                </a:solidFill>
                <a:latin typeface="Lato"/>
                <a:ea typeface="Lato"/>
                <a:cs typeface="Lato"/>
                <a:sym typeface="Lato"/>
              </a:rPr>
              <a:t> and choosing how to act accordingly.</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From the </a:t>
            </a:r>
            <a:r>
              <a:rPr lang="en">
                <a:solidFill>
                  <a:schemeClr val="accent1"/>
                </a:solidFill>
                <a:latin typeface="Lato"/>
                <a:ea typeface="Lato"/>
                <a:cs typeface="Lato"/>
                <a:sym typeface="Lato"/>
              </a:rPr>
              <a:t>graph</a:t>
            </a:r>
            <a:r>
              <a:rPr lang="en">
                <a:solidFill>
                  <a:schemeClr val="accent1"/>
                </a:solidFill>
                <a:latin typeface="Lato"/>
                <a:ea typeface="Lato"/>
                <a:cs typeface="Lato"/>
                <a:sym typeface="Lato"/>
              </a:rPr>
              <a:t> on the right, we can see the probability that the final value of R exceeds 10 is almost the same as the probability of it exceeding 900, which agrees and justifies the use of 10 in the previous slide.</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One thing to note is we are plotting the final value of R  is strictly greater than m, which is why the </a:t>
            </a:r>
            <a:r>
              <a:rPr lang="en">
                <a:solidFill>
                  <a:schemeClr val="accent1"/>
                </a:solidFill>
                <a:latin typeface="Lato"/>
                <a:ea typeface="Lato"/>
                <a:cs typeface="Lato"/>
                <a:sym typeface="Lato"/>
              </a:rPr>
              <a:t>probability</a:t>
            </a:r>
            <a:r>
              <a:rPr lang="en">
                <a:solidFill>
                  <a:schemeClr val="accent1"/>
                </a:solidFill>
                <a:latin typeface="Lato"/>
                <a:ea typeface="Lato"/>
                <a:cs typeface="Lato"/>
                <a:sym typeface="Lato"/>
              </a:rPr>
              <a:t> does not approach 1 when m is small.</a:t>
            </a:r>
            <a:endParaRPr>
              <a:solidFill>
                <a:schemeClr val="accent1"/>
              </a:solidFill>
              <a:latin typeface="Lato"/>
              <a:ea typeface="Lato"/>
              <a:cs typeface="Lato"/>
              <a:sym typeface="Lato"/>
            </a:endParaRPr>
          </a:p>
        </p:txBody>
      </p:sp>
      <p:pic>
        <p:nvPicPr>
          <p:cNvPr id="218" name="Google Shape;218;p26"/>
          <p:cNvPicPr preferRelativeResize="0"/>
          <p:nvPr/>
        </p:nvPicPr>
        <p:blipFill>
          <a:blip r:embed="rId3">
            <a:alphaModFix/>
          </a:blip>
          <a:stretch>
            <a:fillRect/>
          </a:stretch>
        </p:blipFill>
        <p:spPr>
          <a:xfrm>
            <a:off x="4572000" y="1205625"/>
            <a:ext cx="4375700" cy="3456950"/>
          </a:xfrm>
          <a:prstGeom prst="rect">
            <a:avLst/>
          </a:prstGeom>
          <a:noFill/>
          <a:ln>
            <a:noFill/>
          </a:ln>
        </p:spPr>
      </p:pic>
      <p:sp>
        <p:nvSpPr>
          <p:cNvPr id="219" name="Google Shape;219;p26"/>
          <p:cNvSpPr txBox="1"/>
          <p:nvPr/>
        </p:nvSpPr>
        <p:spPr>
          <a:xfrm>
            <a:off x="4751550" y="4662575"/>
            <a:ext cx="43203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the </a:t>
            </a:r>
            <a:r>
              <a:rPr lang="en" sz="1300">
                <a:solidFill>
                  <a:schemeClr val="accent1"/>
                </a:solidFill>
                <a:latin typeface="Lato"/>
                <a:ea typeface="Lato"/>
                <a:cs typeface="Lato"/>
                <a:sym typeface="Lato"/>
              </a:rPr>
              <a:t>graph</a:t>
            </a:r>
            <a:r>
              <a:rPr lang="en" sz="1300">
                <a:solidFill>
                  <a:schemeClr val="accent1"/>
                </a:solidFill>
                <a:latin typeface="Lato"/>
                <a:ea typeface="Lato"/>
                <a:cs typeface="Lato"/>
                <a:sym typeface="Lato"/>
              </a:rPr>
              <a:t> above M represents the final value of R</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727800" y="607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probability of outbreak of any size</a:t>
            </a:r>
            <a:endParaRPr/>
          </a:p>
        </p:txBody>
      </p:sp>
      <p:pic>
        <p:nvPicPr>
          <p:cNvPr id="225" name="Google Shape;225;p27"/>
          <p:cNvPicPr preferRelativeResize="0"/>
          <p:nvPr/>
        </p:nvPicPr>
        <p:blipFill rotWithShape="1">
          <a:blip r:embed="rId3">
            <a:alphaModFix/>
          </a:blip>
          <a:srcRect b="9722" l="0" r="0" t="0"/>
          <a:stretch/>
        </p:blipFill>
        <p:spPr>
          <a:xfrm>
            <a:off x="643675" y="1757575"/>
            <a:ext cx="2524873" cy="535200"/>
          </a:xfrm>
          <a:prstGeom prst="rect">
            <a:avLst/>
          </a:prstGeom>
          <a:noFill/>
          <a:ln>
            <a:noFill/>
          </a:ln>
        </p:spPr>
      </p:pic>
      <p:sp>
        <p:nvSpPr>
          <p:cNvPr id="226" name="Google Shape;226;p27"/>
          <p:cNvSpPr txBox="1"/>
          <p:nvPr/>
        </p:nvSpPr>
        <p:spPr>
          <a:xfrm>
            <a:off x="111225" y="1466400"/>
            <a:ext cx="4830900" cy="3221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Recall the final size equation from earlier</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457200" rtl="0" algn="l">
              <a:spcBef>
                <a:spcPts val="0"/>
              </a:spcBef>
              <a:spcAft>
                <a:spcPts val="0"/>
              </a:spcAft>
              <a:buNone/>
            </a:pPr>
            <a:r>
              <a:t/>
            </a:r>
            <a:endParaRPr sz="1700">
              <a:solidFill>
                <a:schemeClr val="accent1"/>
              </a:solidFill>
              <a:latin typeface="Lato"/>
              <a:ea typeface="Lato"/>
              <a:cs typeface="Lato"/>
              <a:sym typeface="Lato"/>
            </a:endParaRPr>
          </a:p>
          <a:p>
            <a:pPr indent="-336550" lvl="0" marL="457200" rtl="0" algn="l">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Using N = 1000,  </a:t>
            </a:r>
            <a:r>
              <a:rPr lang="en" sz="1700">
                <a:solidFill>
                  <a:schemeClr val="accent1"/>
                </a:solidFill>
                <a:latin typeface="Lato"/>
                <a:ea typeface="Lato"/>
                <a:cs typeface="Lato"/>
                <a:sym typeface="Lato"/>
              </a:rPr>
              <a:t>β = 0.0003, and μ = 0.1 gives R(∞) = 940.5</a:t>
            </a:r>
            <a:endParaRPr sz="1700">
              <a:solidFill>
                <a:schemeClr val="accent1"/>
              </a:solidFill>
              <a:latin typeface="Lato"/>
              <a:ea typeface="Lato"/>
              <a:cs typeface="Lato"/>
              <a:sym typeface="Lato"/>
            </a:endParaRPr>
          </a:p>
          <a:p>
            <a:pPr indent="-336550" lvl="0" marL="457200" rtl="0" algn="l">
              <a:spcBef>
                <a:spcPts val="0"/>
              </a:spcBef>
              <a:spcAft>
                <a:spcPts val="0"/>
              </a:spcAft>
              <a:buClr>
                <a:schemeClr val="accent1"/>
              </a:buClr>
              <a:buSzPts val="1700"/>
              <a:buFont typeface="Lato"/>
              <a:buChar char="-"/>
            </a:pPr>
            <a:r>
              <a:rPr lang="en" sz="1700">
                <a:solidFill>
                  <a:schemeClr val="accent1"/>
                </a:solidFill>
                <a:latin typeface="Lato"/>
                <a:ea typeface="Lato"/>
                <a:cs typeface="Lato"/>
                <a:sym typeface="Lato"/>
              </a:rPr>
              <a:t> From the graph we can see that the probability that </a:t>
            </a:r>
            <a:endParaRPr sz="1700">
              <a:solidFill>
                <a:schemeClr val="accent1"/>
              </a:solidFill>
              <a:latin typeface="Lato"/>
              <a:ea typeface="Lato"/>
              <a:cs typeface="Lato"/>
              <a:sym typeface="Lato"/>
            </a:endParaRPr>
          </a:p>
          <a:p>
            <a:pPr indent="0" lvl="0" marL="457200" rtl="0" algn="l">
              <a:spcBef>
                <a:spcPts val="0"/>
              </a:spcBef>
              <a:spcAft>
                <a:spcPts val="0"/>
              </a:spcAft>
              <a:buNone/>
            </a:pPr>
            <a:r>
              <a:rPr lang="en" sz="1700">
                <a:solidFill>
                  <a:schemeClr val="accent1"/>
                </a:solidFill>
                <a:latin typeface="Lato"/>
                <a:ea typeface="Lato"/>
                <a:cs typeface="Lato"/>
                <a:sym typeface="Lato"/>
              </a:rPr>
              <a:t>R(∞) &gt; 940.5 is approximately 0.3       </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227" name="Google Shape;227;p27"/>
          <p:cNvPicPr preferRelativeResize="0"/>
          <p:nvPr/>
        </p:nvPicPr>
        <p:blipFill>
          <a:blip r:embed="rId4">
            <a:alphaModFix/>
          </a:blip>
          <a:stretch>
            <a:fillRect/>
          </a:stretch>
        </p:blipFill>
        <p:spPr>
          <a:xfrm>
            <a:off x="4942125" y="1466400"/>
            <a:ext cx="4089095" cy="322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of a severe outbreak</a:t>
            </a:r>
            <a:endParaRPr/>
          </a:p>
        </p:txBody>
      </p:sp>
      <p:sp>
        <p:nvSpPr>
          <p:cNvPr id="233" name="Google Shape;233;p28"/>
          <p:cNvSpPr txBox="1"/>
          <p:nvPr/>
        </p:nvSpPr>
        <p:spPr>
          <a:xfrm>
            <a:off x="729450" y="1489225"/>
            <a:ext cx="6096000" cy="2814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Possible ways to classify of a severe outbreak: </a:t>
            </a:r>
            <a:endParaRPr sz="1300">
              <a:solidFill>
                <a:schemeClr val="accent1"/>
              </a:solidFill>
              <a:latin typeface="Lato"/>
              <a:ea typeface="Lato"/>
              <a:cs typeface="Lato"/>
              <a:sym typeface="Lato"/>
            </a:endParaRPr>
          </a:p>
          <a:p>
            <a:pPr indent="-311150" lvl="0"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concurrent size (number of individuals infected simultaneously)</a:t>
            </a:r>
            <a:endParaRPr sz="1300">
              <a:solidFill>
                <a:schemeClr val="accent1"/>
              </a:solidFill>
              <a:latin typeface="Lato"/>
              <a:ea typeface="Lato"/>
              <a:cs typeface="Lato"/>
              <a:sym typeface="Lato"/>
            </a:endParaRPr>
          </a:p>
          <a:p>
            <a:pPr indent="-311150" lvl="0"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total infections</a:t>
            </a:r>
            <a:endParaRPr sz="1300">
              <a:solidFill>
                <a:schemeClr val="accent1"/>
              </a:solidFill>
              <a:latin typeface="Lato"/>
              <a:ea typeface="Lato"/>
              <a:cs typeface="Lato"/>
              <a:sym typeface="Lato"/>
            </a:endParaRPr>
          </a:p>
          <a:p>
            <a:pPr indent="-311150" lvl="0"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duration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Different definitions will be appropriate for risk assessment in different situations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Used to assess if an outbreak will exceed available resources, allowing to work out threshold capacity. E.g. for number of available beds use </a:t>
            </a:r>
            <a:r>
              <a:rPr lang="en" sz="1300">
                <a:solidFill>
                  <a:schemeClr val="accent1"/>
                </a:solidFill>
                <a:latin typeface="Lato"/>
                <a:ea typeface="Lato"/>
                <a:cs typeface="Lato"/>
                <a:sym typeface="Lato"/>
              </a:rPr>
              <a:t>concurrent size or how much treatment to stockpile use total infections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Ebola outbreak in Congo in 2018:</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53 cases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fast containment</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not classified as severe outbreak</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SIS Model</a:t>
            </a:r>
            <a:endParaRPr/>
          </a:p>
        </p:txBody>
      </p:sp>
      <p:pic>
        <p:nvPicPr>
          <p:cNvPr id="239" name="Google Shape;239;p29"/>
          <p:cNvPicPr preferRelativeResize="0"/>
          <p:nvPr/>
        </p:nvPicPr>
        <p:blipFill>
          <a:blip r:embed="rId3">
            <a:alphaModFix/>
          </a:blip>
          <a:stretch>
            <a:fillRect/>
          </a:stretch>
        </p:blipFill>
        <p:spPr>
          <a:xfrm>
            <a:off x="863000" y="1486750"/>
            <a:ext cx="3371850" cy="1181100"/>
          </a:xfrm>
          <a:prstGeom prst="rect">
            <a:avLst/>
          </a:prstGeom>
          <a:noFill/>
          <a:ln>
            <a:noFill/>
          </a:ln>
        </p:spPr>
      </p:pic>
      <p:pic>
        <p:nvPicPr>
          <p:cNvPr id="240" name="Google Shape;240;p29"/>
          <p:cNvPicPr preferRelativeResize="0"/>
          <p:nvPr/>
        </p:nvPicPr>
        <p:blipFill>
          <a:blip r:embed="rId4">
            <a:alphaModFix/>
          </a:blip>
          <a:stretch>
            <a:fillRect/>
          </a:stretch>
        </p:blipFill>
        <p:spPr>
          <a:xfrm>
            <a:off x="265275" y="2986550"/>
            <a:ext cx="4400825" cy="758775"/>
          </a:xfrm>
          <a:prstGeom prst="rect">
            <a:avLst/>
          </a:prstGeom>
          <a:noFill/>
          <a:ln>
            <a:noFill/>
          </a:ln>
        </p:spPr>
      </p:pic>
      <p:sp>
        <p:nvSpPr>
          <p:cNvPr id="241" name="Google Shape;241;p29"/>
          <p:cNvSpPr txBox="1"/>
          <p:nvPr/>
        </p:nvSpPr>
        <p:spPr>
          <a:xfrm>
            <a:off x="5275275" y="1168050"/>
            <a:ext cx="32559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Two </a:t>
            </a:r>
            <a:r>
              <a:rPr lang="en" sz="1300">
                <a:solidFill>
                  <a:schemeClr val="accent1"/>
                </a:solidFill>
                <a:latin typeface="Lato"/>
                <a:ea typeface="Lato"/>
                <a:cs typeface="Lato"/>
                <a:sym typeface="Lato"/>
              </a:rPr>
              <a:t>compartments: susceptible and infected</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rgbClr val="1F1F1F"/>
                </a:solidFill>
                <a:highlight>
                  <a:srgbClr val="FFFFFF"/>
                </a:highlight>
                <a:latin typeface="Lato"/>
                <a:ea typeface="Lato"/>
                <a:cs typeface="Lato"/>
                <a:sym typeface="Lato"/>
              </a:rPr>
              <a:t>β </a:t>
            </a:r>
            <a:r>
              <a:rPr lang="en" sz="1300">
                <a:solidFill>
                  <a:schemeClr val="accent1"/>
                </a:solidFill>
                <a:latin typeface="Lato"/>
                <a:ea typeface="Lato"/>
                <a:cs typeface="Lato"/>
                <a:sym typeface="Lato"/>
              </a:rPr>
              <a:t>and </a:t>
            </a:r>
            <a:r>
              <a:rPr lang="en" sz="1300">
                <a:solidFill>
                  <a:srgbClr val="1F1F1F"/>
                </a:solidFill>
                <a:highlight>
                  <a:srgbClr val="FFFFFF"/>
                </a:highlight>
                <a:latin typeface="Lato"/>
                <a:ea typeface="Lato"/>
                <a:cs typeface="Lato"/>
                <a:sym typeface="Lato"/>
              </a:rPr>
              <a:t>μ </a:t>
            </a:r>
            <a:r>
              <a:rPr lang="en" sz="1300">
                <a:solidFill>
                  <a:schemeClr val="accent1"/>
                </a:solidFill>
                <a:latin typeface="Lato"/>
                <a:ea typeface="Lato"/>
                <a:cs typeface="Lato"/>
                <a:sym typeface="Lato"/>
              </a:rPr>
              <a:t>control rates of movement between compartments</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1F1F1F"/>
              </a:buClr>
              <a:buSzPts val="1300"/>
              <a:buFont typeface="Lato"/>
              <a:buChar char="-"/>
            </a:pPr>
            <a:r>
              <a:rPr lang="en" sz="1300">
                <a:solidFill>
                  <a:schemeClr val="accent1"/>
                </a:solidFill>
                <a:latin typeface="Lato"/>
                <a:ea typeface="Lato"/>
                <a:cs typeface="Lato"/>
                <a:sym typeface="Lato"/>
              </a:rPr>
              <a:t>Assumptions: </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individuals are infectious immediately after being infected</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everyone mixes with everyone else</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individuals can be infected infinitely many times</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1F1F1F"/>
              </a:buClr>
              <a:buSzPts val="1300"/>
              <a:buFont typeface="Lato"/>
              <a:buChar char="-"/>
            </a:pPr>
            <a:r>
              <a:rPr lang="en" sz="1300">
                <a:solidFill>
                  <a:schemeClr val="accent1"/>
                </a:solidFill>
                <a:latin typeface="Lato"/>
                <a:ea typeface="Lato"/>
                <a:cs typeface="Lato"/>
                <a:sym typeface="Lato"/>
              </a:rPr>
              <a:t>differential equations solved simultaneously</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of a severe outbreak</a:t>
            </a:r>
            <a:endParaRPr/>
          </a:p>
        </p:txBody>
      </p:sp>
      <p:pic>
        <p:nvPicPr>
          <p:cNvPr id="247" name="Google Shape;247;p30"/>
          <p:cNvPicPr preferRelativeResize="0"/>
          <p:nvPr/>
        </p:nvPicPr>
        <p:blipFill>
          <a:blip r:embed="rId3">
            <a:alphaModFix/>
          </a:blip>
          <a:stretch>
            <a:fillRect/>
          </a:stretch>
        </p:blipFill>
        <p:spPr>
          <a:xfrm>
            <a:off x="814275" y="1474025"/>
            <a:ext cx="3532949" cy="2675575"/>
          </a:xfrm>
          <a:prstGeom prst="rect">
            <a:avLst/>
          </a:prstGeom>
          <a:noFill/>
          <a:ln>
            <a:noFill/>
          </a:ln>
        </p:spPr>
      </p:pic>
      <p:sp>
        <p:nvSpPr>
          <p:cNvPr id="248" name="Google Shape;248;p30"/>
          <p:cNvSpPr txBox="1"/>
          <p:nvPr/>
        </p:nvSpPr>
        <p:spPr>
          <a:xfrm>
            <a:off x="523075" y="4149600"/>
            <a:ext cx="54462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parameters: </a:t>
            </a:r>
            <a:r>
              <a:rPr lang="en" sz="1300">
                <a:solidFill>
                  <a:schemeClr val="accent1"/>
                </a:solidFill>
                <a:latin typeface="Lato"/>
                <a:ea typeface="Lato"/>
                <a:cs typeface="Lato"/>
                <a:sym typeface="Lato"/>
              </a:rPr>
              <a:t> </a:t>
            </a:r>
            <a:r>
              <a:rPr lang="en" sz="1300">
                <a:solidFill>
                  <a:srgbClr val="1F1F1F"/>
                </a:solidFill>
                <a:highlight>
                  <a:srgbClr val="FFFFFF"/>
                </a:highlight>
                <a:latin typeface="Lato"/>
                <a:ea typeface="Lato"/>
                <a:cs typeface="Lato"/>
                <a:sym typeface="Lato"/>
              </a:rPr>
              <a:t>μ</a:t>
            </a:r>
            <a:r>
              <a:rPr lang="en" sz="1300">
                <a:solidFill>
                  <a:schemeClr val="accent1"/>
                </a:solidFill>
                <a:latin typeface="Lato"/>
                <a:ea typeface="Lato"/>
                <a:cs typeface="Lato"/>
                <a:sym typeface="Lato"/>
              </a:rPr>
              <a:t> = 0.1, </a:t>
            </a:r>
            <a:r>
              <a:rPr lang="en" sz="1300">
                <a:solidFill>
                  <a:schemeClr val="accent1"/>
                </a:solidFill>
                <a:latin typeface="Lato"/>
                <a:ea typeface="Lato"/>
                <a:cs typeface="Lato"/>
                <a:sym typeface="Lato"/>
              </a:rPr>
              <a:t>N = 1000,  I(0) = 1</a:t>
            </a:r>
            <a:endParaRPr sz="1300">
              <a:solidFill>
                <a:schemeClr val="accent1"/>
              </a:solidFill>
              <a:latin typeface="Lato"/>
              <a:ea typeface="Lato"/>
              <a:cs typeface="Lato"/>
              <a:sym typeface="Lato"/>
            </a:endParaRPr>
          </a:p>
        </p:txBody>
      </p:sp>
      <p:sp>
        <p:nvSpPr>
          <p:cNvPr id="249" name="Google Shape;249;p30"/>
          <p:cNvSpPr txBox="1"/>
          <p:nvPr/>
        </p:nvSpPr>
        <p:spPr>
          <a:xfrm>
            <a:off x="4790525" y="1478850"/>
            <a:ext cx="37455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Severe outbreak defined by total number of infections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Stochastic</a:t>
            </a:r>
            <a:r>
              <a:rPr lang="en" sz="1300">
                <a:solidFill>
                  <a:schemeClr val="accent1"/>
                </a:solidFill>
                <a:latin typeface="Lato"/>
                <a:ea typeface="Lato"/>
                <a:cs typeface="Lato"/>
                <a:sym typeface="Lato"/>
              </a:rPr>
              <a:t> SIS model with 1000 simulations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Step  plot shows how probability decreases as total number of infections increases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SIS model can continue indefinitely if R0 &gt;1</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 Simulations with a higher R0 have a higher chance of reaching a certain total number of infections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The SIDARTHE Model</a:t>
            </a:r>
            <a:endParaRPr/>
          </a:p>
        </p:txBody>
      </p:sp>
      <p:sp>
        <p:nvSpPr>
          <p:cNvPr id="255" name="Google Shape;255;p31"/>
          <p:cNvSpPr txBox="1"/>
          <p:nvPr>
            <p:ph idx="1" type="body"/>
          </p:nvPr>
        </p:nvSpPr>
        <p:spPr>
          <a:xfrm>
            <a:off x="-123875" y="1295950"/>
            <a:ext cx="4782300" cy="3923700"/>
          </a:xfrm>
          <a:prstGeom prst="rect">
            <a:avLst/>
          </a:prstGeom>
        </p:spPr>
        <p:txBody>
          <a:bodyPr anchorCtr="0" anchor="t" bIns="91425" lIns="91425" spcFirstLastPara="1" rIns="91425" wrap="square" tIns="91425">
            <a:normAutofit fontScale="77500" lnSpcReduction="10000"/>
          </a:bodyPr>
          <a:lstStyle/>
          <a:p>
            <a:pPr indent="-293843" lvl="0" marL="457200" rtl="0" algn="l">
              <a:spcBef>
                <a:spcPts val="0"/>
              </a:spcBef>
              <a:spcAft>
                <a:spcPts val="0"/>
              </a:spcAft>
              <a:buSzPct val="100000"/>
              <a:buChar char="-"/>
            </a:pPr>
            <a:r>
              <a:rPr lang="en" sz="1325"/>
              <a:t>This model is an extension of the classic </a:t>
            </a:r>
            <a:r>
              <a:rPr lang="en" sz="1325"/>
              <a:t>deterministic</a:t>
            </a:r>
            <a:r>
              <a:rPr lang="en" sz="1325"/>
              <a:t> SIR model, better designed to </a:t>
            </a:r>
            <a:r>
              <a:rPr lang="en" sz="1325"/>
              <a:t>capture</a:t>
            </a:r>
            <a:r>
              <a:rPr lang="en" sz="1325"/>
              <a:t> the complexities of the spread of diseases like COVID-19 and was used as a simple model during the early wave of infections in Italy, March 2020.</a:t>
            </a:r>
            <a:br>
              <a:rPr lang="en" sz="1325"/>
            </a:br>
            <a:endParaRPr sz="1325"/>
          </a:p>
          <a:p>
            <a:pPr indent="-293843" lvl="0" marL="457200" rtl="0" algn="l">
              <a:spcBef>
                <a:spcPts val="0"/>
              </a:spcBef>
              <a:spcAft>
                <a:spcPts val="0"/>
              </a:spcAft>
              <a:buSzPct val="100000"/>
              <a:buChar char="-"/>
            </a:pPr>
            <a:r>
              <a:rPr lang="en" sz="1325"/>
              <a:t>It takes into </a:t>
            </a:r>
            <a:r>
              <a:rPr lang="en" sz="1325"/>
              <a:t>account stages of infection where the rate parameters may be different, for example when somebody is infected and diagnosed, due to the self-isolation rules, the chance for them to spread the disease by contact to another person would decrease dramatically and so the transmission rate should be lower for that group.</a:t>
            </a:r>
            <a:br>
              <a:rPr lang="en" sz="1325"/>
            </a:br>
            <a:r>
              <a:rPr lang="en" sz="1325"/>
              <a:t> </a:t>
            </a:r>
            <a:endParaRPr sz="1325"/>
          </a:p>
          <a:p>
            <a:pPr indent="-293843" lvl="0" marL="457200" rtl="0" algn="l">
              <a:spcBef>
                <a:spcPts val="0"/>
              </a:spcBef>
              <a:spcAft>
                <a:spcPts val="0"/>
              </a:spcAft>
              <a:buSzPct val="100000"/>
              <a:buChar char="-"/>
            </a:pPr>
            <a:r>
              <a:rPr lang="en" sz="1325"/>
              <a:t>By other statistical analysis of the hospital cases we can find the parameters corresponding to the number of people who fall into a critical condition or pass away due to the disease which will then allow us to predict the pressure on health care systems. Which will allow us to better allocate resources.</a:t>
            </a:r>
            <a:br>
              <a:rPr lang="en" sz="1325"/>
            </a:br>
            <a:endParaRPr sz="1325"/>
          </a:p>
          <a:p>
            <a:pPr indent="-282733" lvl="0" marL="457200" rtl="0" algn="l">
              <a:spcBef>
                <a:spcPts val="0"/>
              </a:spcBef>
              <a:spcAft>
                <a:spcPts val="0"/>
              </a:spcAft>
              <a:buSzPct val="82971"/>
              <a:buChar char="-"/>
            </a:pPr>
            <a:r>
              <a:rPr lang="en" sz="1325"/>
              <a:t>This model was later extended to use fractional order differential equations which, rather than just depending on its current state, has a memory-effect where the disease evolution depends on past states too. </a:t>
            </a:r>
            <a:br>
              <a:rPr lang="en" sz="1325"/>
            </a:br>
            <a:r>
              <a:rPr lang="en" sz="1325"/>
              <a:t>Further reading into this can be found below.</a:t>
            </a:r>
            <a:br>
              <a:rPr lang="en" sz="1100"/>
            </a:br>
            <a:br>
              <a:rPr lang="en" sz="775"/>
            </a:br>
            <a:r>
              <a:rPr lang="en" sz="775"/>
              <a:t>Higazy, M. (2020). Novel fractional order SIDARTHE mathematical model of COVID-19 pandemic. </a:t>
            </a:r>
            <a:r>
              <a:rPr i="1" lang="en" sz="775"/>
              <a:t>Chaos, Solitons &amp; Fractals, 138</a:t>
            </a:r>
            <a:r>
              <a:rPr lang="en" sz="775"/>
              <a:t>, 110007.</a:t>
            </a:r>
            <a:r>
              <a:rPr lang="en" sz="775">
                <a:uFill>
                  <a:noFill/>
                </a:uFill>
                <a:hlinkClick r:id="rId3"/>
              </a:rPr>
              <a:t> </a:t>
            </a:r>
            <a:r>
              <a:rPr lang="en" sz="775" u="sng">
                <a:hlinkClick r:id="rId4"/>
              </a:rPr>
              <a:t>https://doi.org/10.1016/j.chaos.2020.110007</a:t>
            </a:r>
            <a:endParaRPr sz="775"/>
          </a:p>
        </p:txBody>
      </p:sp>
      <p:pic>
        <p:nvPicPr>
          <p:cNvPr id="256" name="Google Shape;256;p31"/>
          <p:cNvPicPr preferRelativeResize="0"/>
          <p:nvPr/>
        </p:nvPicPr>
        <p:blipFill>
          <a:blip r:embed="rId5">
            <a:alphaModFix/>
          </a:blip>
          <a:stretch>
            <a:fillRect/>
          </a:stretch>
        </p:blipFill>
        <p:spPr>
          <a:xfrm>
            <a:off x="5662507" y="0"/>
            <a:ext cx="3481500" cy="2365001"/>
          </a:xfrm>
          <a:prstGeom prst="rect">
            <a:avLst/>
          </a:prstGeom>
          <a:noFill/>
          <a:ln>
            <a:noFill/>
          </a:ln>
        </p:spPr>
      </p:pic>
      <p:pic>
        <p:nvPicPr>
          <p:cNvPr id="257" name="Google Shape;257;p31"/>
          <p:cNvPicPr preferRelativeResize="0"/>
          <p:nvPr/>
        </p:nvPicPr>
        <p:blipFill>
          <a:blip r:embed="rId6">
            <a:alphaModFix/>
          </a:blip>
          <a:stretch>
            <a:fillRect/>
          </a:stretch>
        </p:blipFill>
        <p:spPr>
          <a:xfrm>
            <a:off x="6456575" y="2404567"/>
            <a:ext cx="2490625" cy="2738932"/>
          </a:xfrm>
          <a:prstGeom prst="rect">
            <a:avLst/>
          </a:prstGeom>
          <a:noFill/>
          <a:ln>
            <a:noFill/>
          </a:ln>
        </p:spPr>
      </p:pic>
      <p:sp>
        <p:nvSpPr>
          <p:cNvPr id="258" name="Google Shape;258;p31"/>
          <p:cNvSpPr txBox="1"/>
          <p:nvPr/>
        </p:nvSpPr>
        <p:spPr>
          <a:xfrm>
            <a:off x="5281500" y="3186900"/>
            <a:ext cx="131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1"/>
                </a:solidFill>
                <a:latin typeface="Lato"/>
                <a:ea typeface="Lato"/>
                <a:cs typeface="Lato"/>
                <a:sym typeface="Lato"/>
              </a:rPr>
              <a:t>Fig.  1 and corresponding ODE equations.</a:t>
            </a:r>
            <a:endParaRPr sz="700">
              <a:solidFill>
                <a:schemeClr val="accent1"/>
              </a:solidFill>
              <a:latin typeface="Lato"/>
              <a:ea typeface="Lato"/>
              <a:cs typeface="Lato"/>
              <a:sym typeface="Lato"/>
            </a:endParaRPr>
          </a:p>
          <a:p>
            <a:pPr indent="0" lvl="0" marL="0" rtl="0" algn="l">
              <a:spcBef>
                <a:spcPts val="0"/>
              </a:spcBef>
              <a:spcAft>
                <a:spcPts val="0"/>
              </a:spcAft>
              <a:buNone/>
            </a:pPr>
            <a:r>
              <a:t/>
            </a:r>
            <a:endParaRPr sz="700">
              <a:solidFill>
                <a:schemeClr val="accent1"/>
              </a:solidFill>
              <a:latin typeface="Lato"/>
              <a:ea typeface="Lato"/>
              <a:cs typeface="Lato"/>
              <a:sym typeface="Lato"/>
            </a:endParaRPr>
          </a:p>
          <a:p>
            <a:pPr indent="0" lvl="0" marL="0" rtl="0" algn="l">
              <a:spcBef>
                <a:spcPts val="0"/>
              </a:spcBef>
              <a:spcAft>
                <a:spcPts val="0"/>
              </a:spcAft>
              <a:buNone/>
            </a:pPr>
            <a:r>
              <a:rPr lang="en" sz="700">
                <a:solidFill>
                  <a:schemeClr val="accent1"/>
                </a:solidFill>
                <a:latin typeface="Lato"/>
                <a:ea typeface="Lato"/>
                <a:cs typeface="Lato"/>
                <a:sym typeface="Lato"/>
              </a:rPr>
              <a:t>Giordano, G., Blanchini, F., Bruno, R. et al. Modelling the COVID-19 epidemic and implementation of population-wide interventions in Italy. Nat Med 26, 855–860 (2020). </a:t>
            </a:r>
            <a:r>
              <a:rPr lang="en" sz="700" u="sng">
                <a:solidFill>
                  <a:schemeClr val="hlink"/>
                </a:solidFill>
                <a:latin typeface="Lato"/>
                <a:ea typeface="Lato"/>
                <a:cs typeface="Lato"/>
                <a:sym typeface="Lato"/>
                <a:hlinkClick r:id="rId7"/>
              </a:rPr>
              <a:t>Modelling the COVID-19 epidemic and implementation of population-wide interventions in Italy | Nature Medicine</a:t>
            </a:r>
            <a:endParaRPr sz="7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Introduction to the Compartmental Deterministic SIR Model</a:t>
            </a:r>
            <a:endParaRPr sz="1940"/>
          </a:p>
        </p:txBody>
      </p:sp>
      <p:pic>
        <p:nvPicPr>
          <p:cNvPr id="93" name="Google Shape;93;p14"/>
          <p:cNvPicPr preferRelativeResize="0"/>
          <p:nvPr/>
        </p:nvPicPr>
        <p:blipFill>
          <a:blip r:embed="rId3">
            <a:alphaModFix/>
          </a:blip>
          <a:stretch>
            <a:fillRect/>
          </a:stretch>
        </p:blipFill>
        <p:spPr>
          <a:xfrm>
            <a:off x="729450" y="1402325"/>
            <a:ext cx="3694325" cy="853150"/>
          </a:xfrm>
          <a:prstGeom prst="rect">
            <a:avLst/>
          </a:prstGeom>
          <a:noFill/>
          <a:ln>
            <a:noFill/>
          </a:ln>
        </p:spPr>
      </p:pic>
      <p:pic>
        <p:nvPicPr>
          <p:cNvPr id="94" name="Google Shape;94;p14"/>
          <p:cNvPicPr preferRelativeResize="0"/>
          <p:nvPr/>
        </p:nvPicPr>
        <p:blipFill>
          <a:blip r:embed="rId4">
            <a:alphaModFix/>
          </a:blip>
          <a:stretch>
            <a:fillRect/>
          </a:stretch>
        </p:blipFill>
        <p:spPr>
          <a:xfrm>
            <a:off x="1684225" y="2255475"/>
            <a:ext cx="1784775" cy="2362850"/>
          </a:xfrm>
          <a:prstGeom prst="rect">
            <a:avLst/>
          </a:prstGeom>
          <a:noFill/>
          <a:ln>
            <a:noFill/>
          </a:ln>
        </p:spPr>
      </p:pic>
      <p:sp>
        <p:nvSpPr>
          <p:cNvPr id="95" name="Google Shape;95;p14"/>
          <p:cNvSpPr txBox="1"/>
          <p:nvPr/>
        </p:nvSpPr>
        <p:spPr>
          <a:xfrm>
            <a:off x="4942425" y="1497575"/>
            <a:ext cx="3206700" cy="3500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Three compartments: susceptible, infected and recovered</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track rate individuals move around compartments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rgbClr val="1F1F1F"/>
                </a:solidFill>
                <a:highlight>
                  <a:srgbClr val="FFFFFF"/>
                </a:highlight>
                <a:latin typeface="Lato"/>
                <a:ea typeface="Lato"/>
                <a:cs typeface="Lato"/>
                <a:sym typeface="Lato"/>
              </a:rPr>
              <a:t>β </a:t>
            </a:r>
            <a:r>
              <a:rPr lang="en" sz="1300">
                <a:solidFill>
                  <a:schemeClr val="accent1"/>
                </a:solidFill>
                <a:latin typeface="Lato"/>
                <a:ea typeface="Lato"/>
                <a:cs typeface="Lato"/>
                <a:sym typeface="Lato"/>
              </a:rPr>
              <a:t>and </a:t>
            </a:r>
            <a:r>
              <a:rPr lang="en" sz="1300">
                <a:solidFill>
                  <a:srgbClr val="1F1F1F"/>
                </a:solidFill>
                <a:highlight>
                  <a:srgbClr val="FFFFFF"/>
                </a:highlight>
                <a:latin typeface="Lato"/>
                <a:ea typeface="Lato"/>
                <a:cs typeface="Lato"/>
                <a:sym typeface="Lato"/>
              </a:rPr>
              <a:t>μ </a:t>
            </a:r>
            <a:r>
              <a:rPr lang="en" sz="1300">
                <a:solidFill>
                  <a:schemeClr val="accent1"/>
                </a:solidFill>
                <a:latin typeface="Lato"/>
                <a:ea typeface="Lato"/>
                <a:cs typeface="Lato"/>
                <a:sym typeface="Lato"/>
              </a:rPr>
              <a:t>control rates of movement between compartments</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1F1F1F"/>
              </a:buClr>
              <a:buSzPts val="1300"/>
              <a:buFont typeface="Lato"/>
              <a:buChar char="-"/>
            </a:pPr>
            <a:r>
              <a:rPr lang="en" sz="1300">
                <a:solidFill>
                  <a:schemeClr val="accent1"/>
                </a:solidFill>
                <a:latin typeface="Lato"/>
                <a:ea typeface="Lato"/>
                <a:cs typeface="Lato"/>
                <a:sym typeface="Lato"/>
              </a:rPr>
              <a:t>Assumptions: </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individuals are infectious </a:t>
            </a:r>
            <a:r>
              <a:rPr lang="en" sz="1300">
                <a:solidFill>
                  <a:schemeClr val="accent1"/>
                </a:solidFill>
                <a:latin typeface="Lato"/>
                <a:ea typeface="Lato"/>
                <a:cs typeface="Lato"/>
                <a:sym typeface="Lato"/>
              </a:rPr>
              <a:t>immediately</a:t>
            </a:r>
            <a:r>
              <a:rPr lang="en" sz="1300">
                <a:solidFill>
                  <a:schemeClr val="accent1"/>
                </a:solidFill>
                <a:latin typeface="Lato"/>
                <a:ea typeface="Lato"/>
                <a:cs typeface="Lato"/>
                <a:sym typeface="Lato"/>
              </a:rPr>
              <a:t> after being infected</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everyone mixes with everyone else</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individuals can only be infected once</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1F1F1F"/>
              </a:buClr>
              <a:buSzPts val="1300"/>
              <a:buFont typeface="Lato"/>
              <a:buChar char="-"/>
            </a:pPr>
            <a:r>
              <a:rPr lang="en" sz="1300">
                <a:solidFill>
                  <a:schemeClr val="accent1"/>
                </a:solidFill>
                <a:latin typeface="Lato"/>
                <a:ea typeface="Lato"/>
                <a:cs typeface="Lato"/>
                <a:sym typeface="Lato"/>
              </a:rPr>
              <a:t>differential equations solved simultaneously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Larger images</a:t>
            </a:r>
            <a:endParaRPr/>
          </a:p>
        </p:txBody>
      </p:sp>
      <p:pic>
        <p:nvPicPr>
          <p:cNvPr id="264" name="Google Shape;264;p32"/>
          <p:cNvPicPr preferRelativeResize="0"/>
          <p:nvPr/>
        </p:nvPicPr>
        <p:blipFill>
          <a:blip r:embed="rId3">
            <a:alphaModFix/>
          </a:blip>
          <a:stretch>
            <a:fillRect/>
          </a:stretch>
        </p:blipFill>
        <p:spPr>
          <a:xfrm>
            <a:off x="-4" y="1272525"/>
            <a:ext cx="5698452" cy="3870976"/>
          </a:xfrm>
          <a:prstGeom prst="rect">
            <a:avLst/>
          </a:prstGeom>
          <a:noFill/>
          <a:ln>
            <a:noFill/>
          </a:ln>
        </p:spPr>
      </p:pic>
      <p:pic>
        <p:nvPicPr>
          <p:cNvPr id="265" name="Google Shape;265;p32"/>
          <p:cNvPicPr preferRelativeResize="0"/>
          <p:nvPr/>
        </p:nvPicPr>
        <p:blipFill>
          <a:blip r:embed="rId4">
            <a:alphaModFix/>
          </a:blip>
          <a:stretch>
            <a:fillRect/>
          </a:stretch>
        </p:blipFill>
        <p:spPr>
          <a:xfrm>
            <a:off x="5806750" y="1473525"/>
            <a:ext cx="3337249" cy="366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worked together</a:t>
            </a:r>
            <a:endParaRPr/>
          </a:p>
        </p:txBody>
      </p:sp>
      <p:sp>
        <p:nvSpPr>
          <p:cNvPr id="271" name="Google Shape;271;p33"/>
          <p:cNvSpPr txBox="1"/>
          <p:nvPr>
            <p:ph idx="1" type="body"/>
          </p:nvPr>
        </p:nvSpPr>
        <p:spPr>
          <a:xfrm>
            <a:off x="729450" y="1313800"/>
            <a:ext cx="7688700" cy="302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Once a week on Mondays, we met to discuss which sections we would all do and evenly distribute work. This was also a time where we could ask each other questions, or provide any </a:t>
            </a:r>
            <a:r>
              <a:rPr lang="en" sz="1400"/>
              <a:t>feedback for each others code from previous parts.</a:t>
            </a:r>
            <a:br>
              <a:rPr lang="en" sz="1400"/>
            </a:br>
            <a:endParaRPr sz="1400"/>
          </a:p>
          <a:p>
            <a:pPr indent="-317500" lvl="0" marL="457200" rtl="0" algn="l">
              <a:spcBef>
                <a:spcPts val="0"/>
              </a:spcBef>
              <a:spcAft>
                <a:spcPts val="0"/>
              </a:spcAft>
              <a:buSzPts val="1400"/>
              <a:buChar char="-"/>
            </a:pPr>
            <a:r>
              <a:rPr lang="en" sz="1400"/>
              <a:t>Furthermore, we also had a shared workspace on GitHub, where we could upload and view the others code. This was useful as we could cooperate on tasks we were troubled with, or use code from someone else’s section if required, as many sections as linked.</a:t>
            </a:r>
            <a:br>
              <a:rPr lang="en" sz="1400"/>
            </a:br>
            <a:endParaRPr sz="1400"/>
          </a:p>
          <a:p>
            <a:pPr indent="-317500" lvl="0" marL="457200" rtl="0" algn="l">
              <a:spcBef>
                <a:spcPts val="0"/>
              </a:spcBef>
              <a:spcAft>
                <a:spcPts val="0"/>
              </a:spcAft>
              <a:buSzPts val="1400"/>
              <a:buChar char="-"/>
            </a:pPr>
            <a:r>
              <a:rPr lang="en" sz="1400"/>
              <a:t>Finally we had a WhatsApp group chat, which was very helpful for organising meetings, or asking questions regarding the code.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727650" y="1931750"/>
            <a:ext cx="7688700" cy="82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listening! </a:t>
            </a:r>
            <a:endParaRPr/>
          </a:p>
          <a:p>
            <a:pPr indent="0" lvl="0" marL="0" rtl="0" algn="ctr">
              <a:spcBef>
                <a:spcPts val="0"/>
              </a:spcBef>
              <a:spcAft>
                <a:spcPts val="0"/>
              </a:spcAft>
              <a:buNone/>
            </a:pPr>
            <a:r>
              <a:rPr lang="en"/>
              <a:t>Have you got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Reproduction Number</a:t>
            </a:r>
            <a:endParaRPr/>
          </a:p>
        </p:txBody>
      </p:sp>
      <p:sp>
        <p:nvSpPr>
          <p:cNvPr id="101" name="Google Shape;101;p15"/>
          <p:cNvSpPr txBox="1"/>
          <p:nvPr>
            <p:ph idx="1" type="body"/>
          </p:nvPr>
        </p:nvSpPr>
        <p:spPr>
          <a:xfrm>
            <a:off x="729450" y="1380375"/>
            <a:ext cx="7688700" cy="172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62"/>
              <a:t>R0 = Infection rate x Duration of infection</a:t>
            </a:r>
            <a:endParaRPr b="1" sz="1762"/>
          </a:p>
          <a:p>
            <a:pPr indent="0" lvl="0" marL="0" rtl="0" algn="ctr">
              <a:spcBef>
                <a:spcPts val="1200"/>
              </a:spcBef>
              <a:spcAft>
                <a:spcPts val="0"/>
              </a:spcAft>
              <a:buNone/>
            </a:pPr>
            <a:r>
              <a:rPr b="1" lang="en" sz="1762"/>
              <a:t>R0  = β N x 1/μ</a:t>
            </a:r>
            <a:endParaRPr b="1" sz="1762"/>
          </a:p>
          <a:p>
            <a:pPr indent="0" lvl="0" marL="0" rtl="0" algn="l">
              <a:spcBef>
                <a:spcPts val="1200"/>
              </a:spcBef>
              <a:spcAft>
                <a:spcPts val="1200"/>
              </a:spcAft>
              <a:buNone/>
            </a:pPr>
            <a:r>
              <a:t/>
            </a:r>
            <a:endParaRPr/>
          </a:p>
        </p:txBody>
      </p:sp>
      <p:sp>
        <p:nvSpPr>
          <p:cNvPr id="102" name="Google Shape;102;p15"/>
          <p:cNvSpPr txBox="1"/>
          <p:nvPr/>
        </p:nvSpPr>
        <p:spPr>
          <a:xfrm>
            <a:off x="481175" y="2887300"/>
            <a:ext cx="55734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R0 gives the average number of people and infectious person will infect (in an entirely susceptible population)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If R0 &gt; 1 the number of infections  will grow (initially)</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If R0 &lt; 1 the number of infections will decrease (initially)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6468319" y="2442800"/>
            <a:ext cx="2183550"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Deterministic </a:t>
            </a:r>
            <a:r>
              <a:rPr lang="en" sz="1940"/>
              <a:t>SIR Model Graphs</a:t>
            </a:r>
            <a:endParaRPr sz="1940"/>
          </a:p>
        </p:txBody>
      </p:sp>
      <p:pic>
        <p:nvPicPr>
          <p:cNvPr id="109" name="Google Shape;109;p16"/>
          <p:cNvPicPr preferRelativeResize="0"/>
          <p:nvPr/>
        </p:nvPicPr>
        <p:blipFill>
          <a:blip r:embed="rId3">
            <a:alphaModFix/>
          </a:blip>
          <a:stretch>
            <a:fillRect/>
          </a:stretch>
        </p:blipFill>
        <p:spPr>
          <a:xfrm>
            <a:off x="479725" y="1410475"/>
            <a:ext cx="4092275" cy="2719975"/>
          </a:xfrm>
          <a:prstGeom prst="rect">
            <a:avLst/>
          </a:prstGeom>
          <a:noFill/>
          <a:ln>
            <a:noFill/>
          </a:ln>
        </p:spPr>
      </p:pic>
      <p:pic>
        <p:nvPicPr>
          <p:cNvPr id="110" name="Google Shape;110;p16"/>
          <p:cNvPicPr preferRelativeResize="0"/>
          <p:nvPr/>
        </p:nvPicPr>
        <p:blipFill>
          <a:blip r:embed="rId4">
            <a:alphaModFix/>
          </a:blip>
          <a:stretch>
            <a:fillRect/>
          </a:stretch>
        </p:blipFill>
        <p:spPr>
          <a:xfrm>
            <a:off x="4733325" y="1343699"/>
            <a:ext cx="3850420" cy="2853525"/>
          </a:xfrm>
          <a:prstGeom prst="rect">
            <a:avLst/>
          </a:prstGeom>
          <a:noFill/>
          <a:ln>
            <a:noFill/>
          </a:ln>
        </p:spPr>
      </p:pic>
      <p:sp>
        <p:nvSpPr>
          <p:cNvPr id="111" name="Google Shape;111;p16"/>
          <p:cNvSpPr txBox="1"/>
          <p:nvPr/>
        </p:nvSpPr>
        <p:spPr>
          <a:xfrm>
            <a:off x="729450" y="4197225"/>
            <a:ext cx="54462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parameters: </a:t>
            </a:r>
            <a:r>
              <a:rPr lang="en" sz="1300">
                <a:solidFill>
                  <a:srgbClr val="1F1F1F"/>
                </a:solidFill>
                <a:highlight>
                  <a:srgbClr val="FFFFFF"/>
                </a:highlight>
                <a:latin typeface="Lato"/>
                <a:ea typeface="Lato"/>
                <a:cs typeface="Lato"/>
                <a:sym typeface="Lato"/>
              </a:rPr>
              <a:t>β</a:t>
            </a:r>
            <a:r>
              <a:rPr lang="en" sz="1300">
                <a:solidFill>
                  <a:schemeClr val="accent1"/>
                </a:solidFill>
                <a:latin typeface="Lato"/>
                <a:ea typeface="Lato"/>
                <a:cs typeface="Lato"/>
                <a:sym typeface="Lato"/>
              </a:rPr>
              <a:t> = 2 x 10^-5, </a:t>
            </a:r>
            <a:r>
              <a:rPr lang="en" sz="1300">
                <a:solidFill>
                  <a:srgbClr val="1F1F1F"/>
                </a:solidFill>
                <a:highlight>
                  <a:srgbClr val="FFFFFF"/>
                </a:highlight>
                <a:latin typeface="Lato"/>
                <a:ea typeface="Lato"/>
                <a:cs typeface="Lato"/>
                <a:sym typeface="Lato"/>
              </a:rPr>
              <a:t>μ</a:t>
            </a:r>
            <a:r>
              <a:rPr lang="en" sz="1300">
                <a:solidFill>
                  <a:schemeClr val="accent1"/>
                </a:solidFill>
                <a:latin typeface="Lato"/>
                <a:ea typeface="Lato"/>
                <a:cs typeface="Lato"/>
                <a:sym typeface="Lato"/>
              </a:rPr>
              <a:t> = 0.1, N = 10 x 10^4,  I(0) = 3</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Effect</a:t>
            </a:r>
            <a:r>
              <a:rPr lang="en" sz="1940"/>
              <a:t> of </a:t>
            </a:r>
            <a:r>
              <a:rPr lang="en" sz="1900">
                <a:solidFill>
                  <a:srgbClr val="1F1F1F"/>
                </a:solidFill>
                <a:highlight>
                  <a:srgbClr val="FFFFFF"/>
                </a:highlight>
                <a:latin typeface="Lato"/>
                <a:ea typeface="Lato"/>
                <a:cs typeface="Lato"/>
                <a:sym typeface="Lato"/>
              </a:rPr>
              <a:t>β</a:t>
            </a:r>
            <a:r>
              <a:rPr lang="en" sz="1600">
                <a:solidFill>
                  <a:schemeClr val="accent1"/>
                </a:solidFill>
                <a:latin typeface="Lato"/>
                <a:ea typeface="Lato"/>
                <a:cs typeface="Lato"/>
                <a:sym typeface="Lato"/>
              </a:rPr>
              <a:t> </a:t>
            </a:r>
            <a:r>
              <a:rPr lang="en" sz="1940"/>
              <a:t>on model</a:t>
            </a:r>
            <a:endParaRPr sz="1940"/>
          </a:p>
        </p:txBody>
      </p:sp>
      <p:pic>
        <p:nvPicPr>
          <p:cNvPr id="117" name="Google Shape;117;p17"/>
          <p:cNvPicPr preferRelativeResize="0"/>
          <p:nvPr/>
        </p:nvPicPr>
        <p:blipFill>
          <a:blip r:embed="rId3">
            <a:alphaModFix/>
          </a:blip>
          <a:stretch>
            <a:fillRect/>
          </a:stretch>
        </p:blipFill>
        <p:spPr>
          <a:xfrm>
            <a:off x="729450" y="1380925"/>
            <a:ext cx="4039326" cy="3072649"/>
          </a:xfrm>
          <a:prstGeom prst="rect">
            <a:avLst/>
          </a:prstGeom>
          <a:noFill/>
          <a:ln>
            <a:noFill/>
          </a:ln>
        </p:spPr>
      </p:pic>
      <p:sp>
        <p:nvSpPr>
          <p:cNvPr id="118" name="Google Shape;118;p17"/>
          <p:cNvSpPr txBox="1"/>
          <p:nvPr/>
        </p:nvSpPr>
        <p:spPr>
          <a:xfrm>
            <a:off x="1158900" y="4453575"/>
            <a:ext cx="341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parameters:  </a:t>
            </a:r>
            <a:r>
              <a:rPr lang="en" sz="1300">
                <a:solidFill>
                  <a:srgbClr val="1F1F1F"/>
                </a:solidFill>
                <a:highlight>
                  <a:srgbClr val="FFFFFF"/>
                </a:highlight>
                <a:latin typeface="Lato"/>
                <a:ea typeface="Lato"/>
                <a:cs typeface="Lato"/>
                <a:sym typeface="Lato"/>
              </a:rPr>
              <a:t>μ</a:t>
            </a:r>
            <a:r>
              <a:rPr lang="en" sz="1300">
                <a:solidFill>
                  <a:schemeClr val="accent1"/>
                </a:solidFill>
                <a:latin typeface="Lato"/>
                <a:ea typeface="Lato"/>
                <a:cs typeface="Lato"/>
                <a:sym typeface="Lato"/>
              </a:rPr>
              <a:t> = 0.1, N = 10 x 10^4,  I(0) = 3</a:t>
            </a:r>
            <a:endParaRPr/>
          </a:p>
        </p:txBody>
      </p:sp>
      <p:sp>
        <p:nvSpPr>
          <p:cNvPr id="119" name="Google Shape;119;p17"/>
          <p:cNvSpPr txBox="1"/>
          <p:nvPr/>
        </p:nvSpPr>
        <p:spPr>
          <a:xfrm>
            <a:off x="5133900" y="2124500"/>
            <a:ext cx="36195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en" sz="1300">
                <a:solidFill>
                  <a:srgbClr val="1F1F1F"/>
                </a:solidFill>
                <a:highlight>
                  <a:srgbClr val="FFFFFF"/>
                </a:highlight>
                <a:latin typeface="Lato"/>
                <a:ea typeface="Lato"/>
                <a:cs typeface="Lato"/>
                <a:sym typeface="Lato"/>
              </a:rPr>
              <a:t>β</a:t>
            </a:r>
            <a:r>
              <a:rPr lang="en" sz="1300">
                <a:solidFill>
                  <a:schemeClr val="accent1"/>
                </a:solidFill>
                <a:latin typeface="Lato"/>
                <a:ea typeface="Lato"/>
                <a:cs typeface="Lato"/>
                <a:sym typeface="Lato"/>
              </a:rPr>
              <a:t>  values vary from 10^-6 to 10^-3</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When </a:t>
            </a:r>
            <a:r>
              <a:rPr lang="en" sz="1300">
                <a:solidFill>
                  <a:srgbClr val="1F1F1F"/>
                </a:solidFill>
                <a:highlight>
                  <a:srgbClr val="FFFFFF"/>
                </a:highlight>
                <a:latin typeface="Lato"/>
                <a:ea typeface="Lato"/>
                <a:cs typeface="Lato"/>
                <a:sym typeface="Lato"/>
              </a:rPr>
              <a:t>β</a:t>
            </a:r>
            <a:r>
              <a:rPr lang="en" sz="1300">
                <a:solidFill>
                  <a:schemeClr val="accent1"/>
                </a:solidFill>
                <a:latin typeface="Lato"/>
                <a:ea typeface="Lato"/>
                <a:cs typeface="Lato"/>
                <a:sym typeface="Lato"/>
              </a:rPr>
              <a:t>  is near 0 no outbreak occurs</a:t>
            </a:r>
            <a:endParaRPr b="1"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Initially a small increase in </a:t>
            </a:r>
            <a:r>
              <a:rPr lang="en" sz="1300">
                <a:solidFill>
                  <a:srgbClr val="1F1F1F"/>
                </a:solidFill>
                <a:highlight>
                  <a:srgbClr val="FFFFFF"/>
                </a:highlight>
                <a:latin typeface="Lato"/>
                <a:ea typeface="Lato"/>
                <a:cs typeface="Lato"/>
                <a:sym typeface="Lato"/>
              </a:rPr>
              <a:t>β</a:t>
            </a:r>
            <a:r>
              <a:rPr lang="en" sz="1300">
                <a:solidFill>
                  <a:schemeClr val="accent1"/>
                </a:solidFill>
                <a:latin typeface="Lato"/>
                <a:ea typeface="Lato"/>
                <a:cs typeface="Lato"/>
                <a:sym typeface="Lato"/>
              </a:rPr>
              <a:t>  gives a large increase in outbreak size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As maximum number of infections approaches total population size </a:t>
            </a:r>
            <a:r>
              <a:rPr lang="en" sz="1300">
                <a:solidFill>
                  <a:srgbClr val="1F1F1F"/>
                </a:solidFill>
                <a:highlight>
                  <a:srgbClr val="FFFFFF"/>
                </a:highlight>
                <a:latin typeface="Lato"/>
                <a:ea typeface="Lato"/>
                <a:cs typeface="Lato"/>
                <a:sym typeface="Lato"/>
              </a:rPr>
              <a:t>β</a:t>
            </a:r>
            <a:r>
              <a:rPr lang="en" sz="1300">
                <a:solidFill>
                  <a:schemeClr val="accent1"/>
                </a:solidFill>
                <a:latin typeface="Lato"/>
                <a:ea typeface="Lato"/>
                <a:cs typeface="Lato"/>
                <a:sym typeface="Lato"/>
              </a:rPr>
              <a:t>  has a decreasing effect on the outbreak size</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 the Final Size Equation Part 1</a:t>
            </a:r>
            <a:endParaRPr/>
          </a:p>
        </p:txBody>
      </p:sp>
      <p:pic>
        <p:nvPicPr>
          <p:cNvPr id="125" name="Google Shape;125;p18"/>
          <p:cNvPicPr preferRelativeResize="0"/>
          <p:nvPr/>
        </p:nvPicPr>
        <p:blipFill rotWithShape="1">
          <a:blip r:embed="rId3">
            <a:alphaModFix/>
          </a:blip>
          <a:srcRect b="48038" l="60606" r="0" t="0"/>
          <a:stretch/>
        </p:blipFill>
        <p:spPr>
          <a:xfrm>
            <a:off x="4443746" y="948000"/>
            <a:ext cx="4684003" cy="4195500"/>
          </a:xfrm>
          <a:prstGeom prst="rect">
            <a:avLst/>
          </a:prstGeom>
          <a:noFill/>
          <a:ln>
            <a:noFill/>
          </a:ln>
        </p:spPr>
      </p:pic>
      <p:sp>
        <p:nvSpPr>
          <p:cNvPr id="126" name="Google Shape;126;p18"/>
          <p:cNvSpPr txBox="1"/>
          <p:nvPr/>
        </p:nvSpPr>
        <p:spPr>
          <a:xfrm>
            <a:off x="448225" y="1414750"/>
            <a:ext cx="2199300" cy="10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final size equation allows us to analytically find the </a:t>
            </a:r>
            <a:r>
              <a:rPr lang="en" sz="1300">
                <a:solidFill>
                  <a:schemeClr val="accent1"/>
                </a:solidFill>
                <a:latin typeface="Lato"/>
                <a:ea typeface="Lato"/>
                <a:cs typeface="Lato"/>
                <a:sym typeface="Lato"/>
              </a:rPr>
              <a:t>equation</a:t>
            </a:r>
            <a:r>
              <a:rPr lang="en" sz="1300">
                <a:solidFill>
                  <a:schemeClr val="accent1"/>
                </a:solidFill>
                <a:latin typeface="Lato"/>
                <a:ea typeface="Lato"/>
                <a:cs typeface="Lato"/>
                <a:sym typeface="Lato"/>
              </a:rPr>
              <a:t> that describes the total number of people infected (then moved to R) over the disease’s lifetime.</a:t>
            </a:r>
            <a:endParaRPr sz="1300">
              <a:solidFill>
                <a:schemeClr val="accent1"/>
              </a:solidFill>
              <a:latin typeface="Lato"/>
              <a:ea typeface="Lato"/>
              <a:cs typeface="Lato"/>
              <a:sym typeface="Lato"/>
            </a:endParaRPr>
          </a:p>
        </p:txBody>
      </p:sp>
      <p:sp>
        <p:nvSpPr>
          <p:cNvPr id="127" name="Google Shape;127;p18"/>
          <p:cNvSpPr txBox="1"/>
          <p:nvPr/>
        </p:nvSpPr>
        <p:spPr>
          <a:xfrm>
            <a:off x="3207900" y="3207925"/>
            <a:ext cx="448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Under initial conditions:</a:t>
            </a:r>
            <a:endParaRPr sz="1300">
              <a:solidFill>
                <a:schemeClr val="accent1"/>
              </a:solidFill>
              <a:latin typeface="Lato"/>
              <a:ea typeface="Lato"/>
              <a:cs typeface="Lato"/>
              <a:sym typeface="Lato"/>
            </a:endParaRPr>
          </a:p>
        </p:txBody>
      </p:sp>
      <p:sp>
        <p:nvSpPr>
          <p:cNvPr id="128" name="Google Shape;128;p18"/>
          <p:cNvSpPr txBox="1"/>
          <p:nvPr/>
        </p:nvSpPr>
        <p:spPr>
          <a:xfrm>
            <a:off x="3116675" y="4758600"/>
            <a:ext cx="448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Using S(0) + I(0) = N</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 the Final Size Equation Part 2</a:t>
            </a:r>
            <a:endParaRPr/>
          </a:p>
        </p:txBody>
      </p:sp>
      <p:pic>
        <p:nvPicPr>
          <p:cNvPr id="134" name="Google Shape;134;p19"/>
          <p:cNvPicPr preferRelativeResize="0"/>
          <p:nvPr/>
        </p:nvPicPr>
        <p:blipFill rotWithShape="1">
          <a:blip r:embed="rId3">
            <a:alphaModFix/>
          </a:blip>
          <a:srcRect b="0" l="0" r="44165" t="51632"/>
          <a:stretch/>
        </p:blipFill>
        <p:spPr>
          <a:xfrm>
            <a:off x="-16250" y="2059525"/>
            <a:ext cx="5105624" cy="3003299"/>
          </a:xfrm>
          <a:prstGeom prst="rect">
            <a:avLst/>
          </a:prstGeom>
          <a:noFill/>
          <a:ln>
            <a:noFill/>
          </a:ln>
        </p:spPr>
      </p:pic>
      <p:pic>
        <p:nvPicPr>
          <p:cNvPr id="135" name="Google Shape;135;p19"/>
          <p:cNvPicPr preferRelativeResize="0"/>
          <p:nvPr/>
        </p:nvPicPr>
        <p:blipFill rotWithShape="1">
          <a:blip r:embed="rId3">
            <a:alphaModFix/>
          </a:blip>
          <a:srcRect b="4425" l="57857" r="4080" t="62221"/>
          <a:stretch/>
        </p:blipFill>
        <p:spPr>
          <a:xfrm>
            <a:off x="5089375" y="2658400"/>
            <a:ext cx="4176451" cy="248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6328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The effect of vaccination on total infected individuals</a:t>
            </a:r>
            <a:endParaRPr sz="2140"/>
          </a:p>
        </p:txBody>
      </p:sp>
      <p:pic>
        <p:nvPicPr>
          <p:cNvPr id="141" name="Google Shape;141;p20"/>
          <p:cNvPicPr preferRelativeResize="0"/>
          <p:nvPr/>
        </p:nvPicPr>
        <p:blipFill>
          <a:blip r:embed="rId3">
            <a:alphaModFix/>
          </a:blip>
          <a:stretch>
            <a:fillRect/>
          </a:stretch>
        </p:blipFill>
        <p:spPr>
          <a:xfrm>
            <a:off x="4801675" y="1320450"/>
            <a:ext cx="4189926" cy="3079774"/>
          </a:xfrm>
          <a:prstGeom prst="rect">
            <a:avLst/>
          </a:prstGeom>
          <a:noFill/>
          <a:ln>
            <a:noFill/>
          </a:ln>
        </p:spPr>
      </p:pic>
      <p:pic>
        <p:nvPicPr>
          <p:cNvPr id="142" name="Google Shape;142;p20"/>
          <p:cNvPicPr preferRelativeResize="0"/>
          <p:nvPr/>
        </p:nvPicPr>
        <p:blipFill>
          <a:blip r:embed="rId4">
            <a:alphaModFix/>
          </a:blip>
          <a:stretch>
            <a:fillRect/>
          </a:stretch>
        </p:blipFill>
        <p:spPr>
          <a:xfrm>
            <a:off x="172525" y="2006900"/>
            <a:ext cx="3429000" cy="438150"/>
          </a:xfrm>
          <a:prstGeom prst="rect">
            <a:avLst/>
          </a:prstGeom>
          <a:noFill/>
          <a:ln>
            <a:noFill/>
          </a:ln>
        </p:spPr>
      </p:pic>
      <p:sp>
        <p:nvSpPr>
          <p:cNvPr id="143" name="Google Shape;143;p20"/>
          <p:cNvSpPr txBox="1"/>
          <p:nvPr>
            <p:ph idx="1" type="body"/>
          </p:nvPr>
        </p:nvSpPr>
        <p:spPr>
          <a:xfrm>
            <a:off x="-119825" y="1214300"/>
            <a:ext cx="4921500" cy="792600"/>
          </a:xfrm>
          <a:prstGeom prst="rect">
            <a:avLst/>
          </a:prstGeom>
        </p:spPr>
        <p:txBody>
          <a:bodyPr anchorCtr="0" anchor="t" bIns="91425" lIns="91425" spcFirstLastPara="1" rIns="91425" wrap="square" tIns="91425">
            <a:noAutofit/>
          </a:bodyPr>
          <a:lstStyle/>
          <a:p>
            <a:pPr indent="-299561" lvl="0" marL="457200" rtl="0" algn="l">
              <a:spcBef>
                <a:spcPts val="0"/>
              </a:spcBef>
              <a:spcAft>
                <a:spcPts val="0"/>
              </a:spcAft>
              <a:buSzPts val="1118"/>
              <a:buChar char="-"/>
            </a:pPr>
            <a:r>
              <a:rPr lang="en" sz="1117"/>
              <a:t>In our model we considered only vaccination at t = 0 where the V individuals vaccinated are removed from the S compartment. This means we can easily adapt our final size equation by replacing  N with N - V.</a:t>
            </a:r>
            <a:endParaRPr sz="1117"/>
          </a:p>
        </p:txBody>
      </p:sp>
      <p:sp>
        <p:nvSpPr>
          <p:cNvPr id="144" name="Google Shape;144;p20"/>
          <p:cNvSpPr txBox="1"/>
          <p:nvPr>
            <p:ph idx="1" type="body"/>
          </p:nvPr>
        </p:nvSpPr>
        <p:spPr>
          <a:xfrm>
            <a:off x="-119825" y="2280250"/>
            <a:ext cx="4921500" cy="27573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This means we can investigate the effect of vaccination on future outbreaks of that disease by numerically solving and subsequently plotting the solutions of the final size equation against V as we have on the right.</a:t>
            </a:r>
            <a:br>
              <a:rPr lang="en"/>
            </a:br>
            <a:r>
              <a:rPr lang="en"/>
              <a:t> </a:t>
            </a:r>
            <a:endParaRPr/>
          </a:p>
          <a:p>
            <a:pPr indent="-298767" lvl="0" marL="457200" rtl="0" algn="l">
              <a:spcBef>
                <a:spcPts val="0"/>
              </a:spcBef>
              <a:spcAft>
                <a:spcPts val="0"/>
              </a:spcAft>
              <a:buSzPct val="100000"/>
              <a:buChar char="-"/>
            </a:pPr>
            <a:r>
              <a:rPr lang="en"/>
              <a:t>Here we see that there is initially a sharp, almost linear decrease in the total number of infected with V which can be seen by the progressive reduction in infections for scenarios V = 1000, V = 2000, V = 3000.</a:t>
            </a:r>
            <a:br>
              <a:rPr lang="en"/>
            </a:br>
            <a:endParaRPr/>
          </a:p>
          <a:p>
            <a:pPr indent="-298767" lvl="0" marL="457200" rtl="0" algn="l">
              <a:spcBef>
                <a:spcPts val="0"/>
              </a:spcBef>
              <a:spcAft>
                <a:spcPts val="0"/>
              </a:spcAft>
              <a:buSzPct val="100000"/>
              <a:buChar char="-"/>
            </a:pPr>
            <a:r>
              <a:rPr lang="en"/>
              <a:t>We also find beyond a critical threshold of vaccination (about half the total population), the epidemic almost completely vanishes where herd immunity has been achieved.</a:t>
            </a:r>
            <a:br>
              <a:rPr lang="en"/>
            </a:br>
            <a:r>
              <a:rPr lang="en"/>
              <a:t> </a:t>
            </a:r>
            <a:endParaRPr/>
          </a:p>
          <a:p>
            <a:pPr indent="-298767" lvl="0" marL="457200" rtl="0" algn="l">
              <a:spcBef>
                <a:spcPts val="0"/>
              </a:spcBef>
              <a:spcAft>
                <a:spcPts val="0"/>
              </a:spcAft>
              <a:buSzPct val="100000"/>
              <a:buChar char="-"/>
            </a:pPr>
            <a:r>
              <a:rPr lang="en"/>
              <a:t>This has policy implications that to reduce the impact of epidemics we should aim to maximise vaccination of known diseases to prevent future major outbreaks.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effect of social distancing </a:t>
            </a:r>
            <a:endParaRPr/>
          </a:p>
        </p:txBody>
      </p:sp>
      <p:sp>
        <p:nvSpPr>
          <p:cNvPr id="150" name="Google Shape;150;p21"/>
          <p:cNvSpPr txBox="1"/>
          <p:nvPr>
            <p:ph idx="1" type="body"/>
          </p:nvPr>
        </p:nvSpPr>
        <p:spPr>
          <a:xfrm>
            <a:off x="77775" y="1310875"/>
            <a:ext cx="5854500" cy="375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Social </a:t>
            </a:r>
            <a:r>
              <a:rPr lang="en"/>
              <a:t>distancing</a:t>
            </a:r>
            <a:r>
              <a:rPr lang="en"/>
              <a:t> can be modelled by decreasing the value of </a:t>
            </a:r>
            <a:r>
              <a:rPr lang="en"/>
              <a:t>β, the infection rate parameter, for the period of time when it is in effect.</a:t>
            </a:r>
            <a:endParaRPr/>
          </a:p>
          <a:p>
            <a:pPr indent="-311150" lvl="0" marL="457200" rtl="0" algn="l">
              <a:spcBef>
                <a:spcPts val="0"/>
              </a:spcBef>
              <a:spcAft>
                <a:spcPts val="0"/>
              </a:spcAft>
              <a:buSzPts val="1300"/>
              <a:buChar char="-"/>
            </a:pPr>
            <a:r>
              <a:rPr lang="en"/>
              <a:t>In our model we initially considered implementing social distancing between 30 and 60 days after the first infection, to observe the effect it would have on the variables S, I, and R.</a:t>
            </a:r>
            <a:endParaRPr/>
          </a:p>
          <a:p>
            <a:pPr indent="-311150" lvl="0" marL="457200" rtl="0" algn="l">
              <a:spcBef>
                <a:spcPts val="0"/>
              </a:spcBef>
              <a:spcAft>
                <a:spcPts val="0"/>
              </a:spcAft>
              <a:buSzPts val="1300"/>
              <a:buChar char="-"/>
            </a:pPr>
            <a:r>
              <a:rPr lang="en"/>
              <a:t>Next, we want to examine the effect of enforcing social </a:t>
            </a:r>
            <a:r>
              <a:rPr lang="en"/>
              <a:t>distancing</a:t>
            </a:r>
            <a:r>
              <a:rPr lang="en"/>
              <a:t> for any 30 day interval up to 200 days after the first infected. More </a:t>
            </a:r>
            <a:r>
              <a:rPr lang="en"/>
              <a:t>specifically</a:t>
            </a:r>
            <a:r>
              <a:rPr lang="en"/>
              <a:t> we want to identify the maximum number of infected  for each 30 day interval, and further, which interval minimises that maximum value.</a:t>
            </a:r>
            <a:endParaRPr/>
          </a:p>
          <a:p>
            <a:pPr indent="-311150" lvl="0" marL="457200" rtl="0" algn="l">
              <a:spcBef>
                <a:spcPts val="0"/>
              </a:spcBef>
              <a:spcAft>
                <a:spcPts val="0"/>
              </a:spcAft>
              <a:buSzPts val="1300"/>
              <a:buChar char="-"/>
            </a:pPr>
            <a:r>
              <a:rPr lang="en"/>
              <a:t>From the figure on the right, we can see this occurs when T (the start of the 30 day period) is 99.</a:t>
            </a:r>
            <a:endParaRPr/>
          </a:p>
          <a:p>
            <a:pPr indent="-311150" lvl="0" marL="457200" rtl="0" algn="l">
              <a:spcBef>
                <a:spcPts val="0"/>
              </a:spcBef>
              <a:spcAft>
                <a:spcPts val="0"/>
              </a:spcAft>
              <a:buSzPts val="1300"/>
              <a:buChar char="-"/>
            </a:pPr>
            <a:r>
              <a:rPr lang="en"/>
              <a:t>This may be useful if social distancing can only be imposed for a short period (such as 30 days in this model) for socioeconomic reasons (e.g people being unable to work, entertainment, healthcare, transport).</a:t>
            </a:r>
            <a:endParaRPr/>
          </a:p>
        </p:txBody>
      </p:sp>
      <p:pic>
        <p:nvPicPr>
          <p:cNvPr id="151" name="Google Shape;151;p21"/>
          <p:cNvPicPr preferRelativeResize="0"/>
          <p:nvPr/>
        </p:nvPicPr>
        <p:blipFill>
          <a:blip r:embed="rId3">
            <a:alphaModFix/>
          </a:blip>
          <a:stretch>
            <a:fillRect/>
          </a:stretch>
        </p:blipFill>
        <p:spPr>
          <a:xfrm>
            <a:off x="6387725" y="632850"/>
            <a:ext cx="2451550" cy="1836550"/>
          </a:xfrm>
          <a:prstGeom prst="rect">
            <a:avLst/>
          </a:prstGeom>
          <a:noFill/>
          <a:ln>
            <a:noFill/>
          </a:ln>
        </p:spPr>
      </p:pic>
      <p:sp>
        <p:nvSpPr>
          <p:cNvPr id="152" name="Google Shape;152;p21"/>
          <p:cNvSpPr txBox="1"/>
          <p:nvPr/>
        </p:nvSpPr>
        <p:spPr>
          <a:xfrm>
            <a:off x="6387725" y="2469400"/>
            <a:ext cx="27054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Graph depicting S, I, and R as functions of time when social distancing is implemented between t = 30 and t =60</a:t>
            </a:r>
            <a:endParaRPr sz="900">
              <a:solidFill>
                <a:schemeClr val="accent1"/>
              </a:solidFill>
              <a:latin typeface="Lato"/>
              <a:ea typeface="Lato"/>
              <a:cs typeface="Lato"/>
              <a:sym typeface="Lato"/>
            </a:endParaRPr>
          </a:p>
        </p:txBody>
      </p:sp>
      <p:pic>
        <p:nvPicPr>
          <p:cNvPr id="153" name="Google Shape;153;p21"/>
          <p:cNvPicPr preferRelativeResize="0"/>
          <p:nvPr/>
        </p:nvPicPr>
        <p:blipFill>
          <a:blip r:embed="rId4">
            <a:alphaModFix/>
          </a:blip>
          <a:stretch>
            <a:fillRect/>
          </a:stretch>
        </p:blipFill>
        <p:spPr>
          <a:xfrm>
            <a:off x="6387725" y="3007425"/>
            <a:ext cx="2451549" cy="1658375"/>
          </a:xfrm>
          <a:prstGeom prst="rect">
            <a:avLst/>
          </a:prstGeom>
          <a:noFill/>
          <a:ln>
            <a:noFill/>
          </a:ln>
        </p:spPr>
      </p:pic>
      <p:sp>
        <p:nvSpPr>
          <p:cNvPr id="154" name="Google Shape;154;p21"/>
          <p:cNvSpPr txBox="1"/>
          <p:nvPr/>
        </p:nvSpPr>
        <p:spPr>
          <a:xfrm>
            <a:off x="6387700" y="4665800"/>
            <a:ext cx="2451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latin typeface="Lato"/>
                <a:ea typeface="Lato"/>
                <a:cs typeface="Lato"/>
                <a:sym typeface="Lato"/>
              </a:rPr>
              <a:t>Graph</a:t>
            </a:r>
            <a:r>
              <a:rPr lang="en" sz="800">
                <a:solidFill>
                  <a:schemeClr val="accent1"/>
                </a:solidFill>
                <a:latin typeface="Lato"/>
                <a:ea typeface="Lato"/>
                <a:cs typeface="Lato"/>
                <a:sym typeface="Lato"/>
              </a:rPr>
              <a:t> depicting maximum I value for each 30 day interval</a:t>
            </a:r>
            <a:endParaRPr sz="8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