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25" r:id="rId2"/>
    <p:sldId id="326" r:id="rId3"/>
    <p:sldId id="313" r:id="rId4"/>
    <p:sldId id="319" r:id="rId5"/>
    <p:sldId id="332" r:id="rId6"/>
    <p:sldId id="333" r:id="rId7"/>
    <p:sldId id="296" r:id="rId8"/>
    <p:sldId id="335" r:id="rId9"/>
    <p:sldId id="336" r:id="rId10"/>
    <p:sldId id="337" r:id="rId11"/>
    <p:sldId id="330"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A06A"/>
    <a:srgbClr val="B1CC71"/>
    <a:srgbClr val="7D9D72"/>
    <a:srgbClr val="5B7E82"/>
    <a:srgbClr val="C2D2B5"/>
    <a:srgbClr val="51B5AC"/>
    <a:srgbClr val="BBD5F3"/>
    <a:srgbClr val="125E42"/>
    <a:srgbClr val="8E6D48"/>
    <a:srgbClr val="B99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6200" autoAdjust="0"/>
  </p:normalViewPr>
  <p:slideViewPr>
    <p:cSldViewPr snapToGrid="0">
      <p:cViewPr varScale="1">
        <p:scale>
          <a:sx n="87" d="100"/>
          <a:sy n="87" d="100"/>
        </p:scale>
        <p:origin x="557" y="7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193-9FBC-44F5-8C5F-961DF10BD1F8}"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A0958-8093-4677-B24F-6148C87027A6}" type="slidenum">
              <a:rPr lang="zh-CN" altLang="en-US" smtClean="0"/>
              <a:t>‹#›</a:t>
            </a:fld>
            <a:endParaRPr lang="zh-CN" altLang="en-US"/>
          </a:p>
        </p:txBody>
      </p:sp>
    </p:spTree>
    <p:extLst>
      <p:ext uri="{BB962C8B-B14F-4D97-AF65-F5344CB8AC3E}">
        <p14:creationId xmlns:p14="http://schemas.microsoft.com/office/powerpoint/2010/main" val="410683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5323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1836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3</a:t>
            </a:fld>
            <a:endParaRPr lang="zh-CN" altLang="en-US"/>
          </a:p>
        </p:txBody>
      </p:sp>
    </p:spTree>
    <p:extLst>
      <p:ext uri="{BB962C8B-B14F-4D97-AF65-F5344CB8AC3E}">
        <p14:creationId xmlns:p14="http://schemas.microsoft.com/office/powerpoint/2010/main" val="3913362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4</a:t>
            </a:fld>
            <a:endParaRPr lang="zh-CN" altLang="en-US"/>
          </a:p>
        </p:txBody>
      </p:sp>
    </p:spTree>
    <p:extLst>
      <p:ext uri="{BB962C8B-B14F-4D97-AF65-F5344CB8AC3E}">
        <p14:creationId xmlns:p14="http://schemas.microsoft.com/office/powerpoint/2010/main" val="75410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7</a:t>
            </a:fld>
            <a:endParaRPr lang="zh-CN" altLang="en-US"/>
          </a:p>
        </p:txBody>
      </p:sp>
    </p:spTree>
    <p:extLst>
      <p:ext uri="{BB962C8B-B14F-4D97-AF65-F5344CB8AC3E}">
        <p14:creationId xmlns:p14="http://schemas.microsoft.com/office/powerpoint/2010/main" val="233450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9281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12C8B-F767-4DCF-8CE6-E5739DBC5A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941709" y="1106014"/>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8" name="直接连接符 7"/>
          <p:cNvCxnSpPr/>
          <p:nvPr/>
        </p:nvCxnSpPr>
        <p:spPr>
          <a:xfrm flipH="1">
            <a:off x="4470654" y="85663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864326" y="4320269"/>
            <a:ext cx="514665" cy="514665"/>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10" name="直接连接符 9"/>
          <p:cNvCxnSpPr/>
          <p:nvPr/>
        </p:nvCxnSpPr>
        <p:spPr>
          <a:xfrm flipH="1">
            <a:off x="5759127" y="4084741"/>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A4963BDF-84BB-4871-A20E-F54B70E3B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025" y="0"/>
            <a:ext cx="4930975" cy="6872483"/>
          </a:xfrm>
          <a:prstGeom prst="rect">
            <a:avLst/>
          </a:prstGeom>
        </p:spPr>
      </p:pic>
      <p:pic>
        <p:nvPicPr>
          <p:cNvPr id="15" name="图片 14">
            <a:extLst>
              <a:ext uri="{FF2B5EF4-FFF2-40B4-BE49-F238E27FC236}">
                <a16:creationId xmlns:a16="http://schemas.microsoft.com/office/drawing/2014/main" id="{F406E676-E724-4FEE-967F-A443EB129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47445">
            <a:off x="397731" y="4391802"/>
            <a:ext cx="2130345" cy="2386550"/>
          </a:xfrm>
          <a:prstGeom prst="rect">
            <a:avLst/>
          </a:prstGeom>
        </p:spPr>
      </p:pic>
      <p:pic>
        <p:nvPicPr>
          <p:cNvPr id="7" name="图片 6">
            <a:extLst>
              <a:ext uri="{FF2B5EF4-FFF2-40B4-BE49-F238E27FC236}">
                <a16:creationId xmlns:a16="http://schemas.microsoft.com/office/drawing/2014/main" id="{FD81BBE3-9D36-405C-B4D2-0A73B29A68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07149" y="3114923"/>
            <a:ext cx="954557" cy="894154"/>
          </a:xfrm>
          <a:prstGeom prst="rect">
            <a:avLst/>
          </a:prstGeom>
        </p:spPr>
      </p:pic>
      <p:sp>
        <p:nvSpPr>
          <p:cNvPr id="2" name="文本框 1">
            <a:extLst>
              <a:ext uri="{FF2B5EF4-FFF2-40B4-BE49-F238E27FC236}">
                <a16:creationId xmlns:a16="http://schemas.microsoft.com/office/drawing/2014/main" id="{AADF9812-CB44-402D-91DF-551A255ACDCD}"/>
              </a:ext>
            </a:extLst>
          </p:cNvPr>
          <p:cNvSpPr txBox="1"/>
          <p:nvPr/>
        </p:nvSpPr>
        <p:spPr>
          <a:xfrm>
            <a:off x="5389316" y="2921813"/>
            <a:ext cx="5170245" cy="584775"/>
          </a:xfrm>
          <a:prstGeom prst="rect">
            <a:avLst/>
          </a:prstGeom>
          <a:noFill/>
        </p:spPr>
        <p:txBody>
          <a:bodyPr wrap="square" rtlCol="0">
            <a:spAutoFit/>
          </a:bodyPr>
          <a:lstStyle/>
          <a:p>
            <a:r>
              <a:rPr lang="zh-CN" altLang="en-US" sz="3200" b="1" dirty="0">
                <a:latin typeface="+mj-lt"/>
              </a:rPr>
              <a:t>学习</a:t>
            </a:r>
            <a:r>
              <a:rPr lang="en-US" altLang="zh-CN" sz="3200" b="1" dirty="0">
                <a:latin typeface="+mj-lt"/>
              </a:rPr>
              <a:t>Internet</a:t>
            </a:r>
            <a:r>
              <a:rPr lang="zh-CN" altLang="en-US" sz="3200" b="1" dirty="0">
                <a:latin typeface="+mj-lt"/>
              </a:rPr>
              <a:t>之父的创新思想</a:t>
            </a:r>
          </a:p>
        </p:txBody>
      </p:sp>
      <p:sp>
        <p:nvSpPr>
          <p:cNvPr id="3" name="文本框 2">
            <a:extLst>
              <a:ext uri="{FF2B5EF4-FFF2-40B4-BE49-F238E27FC236}">
                <a16:creationId xmlns:a16="http://schemas.microsoft.com/office/drawing/2014/main" id="{B2796F21-1032-4811-821A-B58C56A470FE}"/>
              </a:ext>
            </a:extLst>
          </p:cNvPr>
          <p:cNvSpPr txBox="1"/>
          <p:nvPr/>
        </p:nvSpPr>
        <p:spPr>
          <a:xfrm>
            <a:off x="3912577" y="4059206"/>
            <a:ext cx="2183423" cy="1477328"/>
          </a:xfrm>
          <a:prstGeom prst="rect">
            <a:avLst/>
          </a:prstGeom>
          <a:noFill/>
        </p:spPr>
        <p:txBody>
          <a:bodyPr wrap="square" rtlCol="0">
            <a:spAutoFit/>
          </a:bodyPr>
          <a:lstStyle/>
          <a:p>
            <a:r>
              <a:rPr lang="zh-CN" altLang="en-US" dirty="0"/>
              <a:t>第四组</a:t>
            </a:r>
            <a:endParaRPr lang="en-US" altLang="zh-CN" dirty="0"/>
          </a:p>
          <a:p>
            <a:r>
              <a:rPr lang="zh-CN" altLang="en-US" dirty="0"/>
              <a:t>小组成员：</a:t>
            </a:r>
            <a:endParaRPr lang="en-US" altLang="zh-CN" dirty="0"/>
          </a:p>
          <a:p>
            <a:r>
              <a:rPr lang="zh-CN" altLang="en-US" dirty="0"/>
              <a:t>边磊</a:t>
            </a:r>
            <a:endParaRPr lang="en-US" altLang="zh-CN" dirty="0"/>
          </a:p>
          <a:p>
            <a:r>
              <a:rPr lang="zh-CN" altLang="en-US" dirty="0"/>
              <a:t>姚成伟</a:t>
            </a:r>
            <a:endParaRPr lang="en-US" altLang="zh-CN" dirty="0"/>
          </a:p>
          <a:p>
            <a:r>
              <a:rPr lang="zh-CN" altLang="en-US" dirty="0"/>
              <a:t>蒋鹏辉</a:t>
            </a:r>
            <a:endParaRPr lang="en-US" altLang="zh-CN" dirty="0"/>
          </a:p>
        </p:txBody>
      </p:sp>
    </p:spTree>
    <p:extLst>
      <p:ext uri="{BB962C8B-B14F-4D97-AF65-F5344CB8AC3E}">
        <p14:creationId xmlns:p14="http://schemas.microsoft.com/office/powerpoint/2010/main" val="169625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2B3251-2850-4B25-8068-9B5B3F6C7155}"/>
              </a:ext>
            </a:extLst>
          </p:cNvPr>
          <p:cNvSpPr/>
          <p:nvPr/>
        </p:nvSpPr>
        <p:spPr>
          <a:xfrm>
            <a:off x="1408754" y="1533503"/>
            <a:ext cx="8659091" cy="2031325"/>
          </a:xfrm>
          <a:prstGeom prst="rect">
            <a:avLst/>
          </a:prstGeom>
        </p:spPr>
        <p:txBody>
          <a:bodyPr wrap="square">
            <a:spAutoFit/>
          </a:bodyPr>
          <a:lstStyle/>
          <a:p>
            <a:r>
              <a:rPr lang="zh-CN" altLang="en-US" dirty="0">
                <a:solidFill>
                  <a:srgbClr val="000000"/>
                </a:solidFill>
                <a:latin typeface="PingFang SC"/>
              </a:rPr>
              <a:t>其 二，尽可能好的数据传输服务。对于数据的传输来说， 网络层的最主要目的是增大数据传输的速率，网络层不需要考虑数据的完整性，这些工作都给端系统去检测就行了，因此在数据传输中，对于网络层只 能要求其提供尽可能好的数据传输服务，而不可能要求它提供数据完整性的服务。这种设计原则可以 使得传输的速率最大化，同时也能够为多种服务的实现提 供数据传输方面的保证。比如我们现在广泛使用的</a:t>
            </a:r>
            <a:r>
              <a:rPr lang="en-US" altLang="zh-CN" dirty="0">
                <a:solidFill>
                  <a:srgbClr val="000000"/>
                </a:solidFill>
                <a:latin typeface="PingFang SC"/>
              </a:rPr>
              <a:t>TCP</a:t>
            </a:r>
            <a:r>
              <a:rPr lang="zh-CN" altLang="en-US" dirty="0">
                <a:solidFill>
                  <a:srgbClr val="000000"/>
                </a:solidFill>
                <a:latin typeface="PingFang SC"/>
              </a:rPr>
              <a:t>协议也只能够用确定重传的机制来保证数据的一致性和完整性，因此这对于端系统检测数据完整性和保证数据的 正确性提出了更高的要求。</a:t>
            </a:r>
            <a:endParaRPr lang="zh-CN" altLang="en-US" dirty="0"/>
          </a:p>
        </p:txBody>
      </p:sp>
      <p:grpSp>
        <p:nvGrpSpPr>
          <p:cNvPr id="3" name="组合 2">
            <a:extLst>
              <a:ext uri="{FF2B5EF4-FFF2-40B4-BE49-F238E27FC236}">
                <a16:creationId xmlns:a16="http://schemas.microsoft.com/office/drawing/2014/main" id="{EF6D2FB9-2438-4255-97AE-5DFF6756D30E}"/>
              </a:ext>
            </a:extLst>
          </p:cNvPr>
          <p:cNvGrpSpPr/>
          <p:nvPr/>
        </p:nvGrpSpPr>
        <p:grpSpPr>
          <a:xfrm>
            <a:off x="1494790" y="634646"/>
            <a:ext cx="2724148" cy="523220"/>
            <a:chOff x="4733926" y="811823"/>
            <a:chExt cx="2724148" cy="523220"/>
          </a:xfrm>
        </p:grpSpPr>
        <p:cxnSp>
          <p:nvCxnSpPr>
            <p:cNvPr id="4" name="直接连接符 3">
              <a:extLst>
                <a:ext uri="{FF2B5EF4-FFF2-40B4-BE49-F238E27FC236}">
                  <a16:creationId xmlns:a16="http://schemas.microsoft.com/office/drawing/2014/main" id="{6897B464-2FBE-4AB5-BB35-BC04DA556CDA}"/>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5" name="Text Box 39">
              <a:extLst>
                <a:ext uri="{FF2B5EF4-FFF2-40B4-BE49-F238E27FC236}">
                  <a16:creationId xmlns:a16="http://schemas.microsoft.com/office/drawing/2014/main" id="{45E18B20-4740-4457-9BED-BD1CF4D0B32F}"/>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理解作者</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8767EBDB-386A-4DBC-8858-C6F44F766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7" name="矩形 6">
            <a:extLst>
              <a:ext uri="{FF2B5EF4-FFF2-40B4-BE49-F238E27FC236}">
                <a16:creationId xmlns:a16="http://schemas.microsoft.com/office/drawing/2014/main" id="{25C04B06-6282-4297-9378-D6AB3CD939C6}"/>
              </a:ext>
            </a:extLst>
          </p:cNvPr>
          <p:cNvSpPr/>
          <p:nvPr/>
        </p:nvSpPr>
        <p:spPr>
          <a:xfrm>
            <a:off x="1408753" y="3638031"/>
            <a:ext cx="9134555" cy="1754326"/>
          </a:xfrm>
          <a:prstGeom prst="rect">
            <a:avLst/>
          </a:prstGeom>
        </p:spPr>
        <p:txBody>
          <a:bodyPr wrap="square">
            <a:spAutoFit/>
          </a:bodyPr>
          <a:lstStyle/>
          <a:p>
            <a:r>
              <a:rPr lang="zh-CN" altLang="en-US" dirty="0">
                <a:solidFill>
                  <a:srgbClr val="000000"/>
                </a:solidFill>
                <a:latin typeface="PingFang SC"/>
              </a:rPr>
              <a:t>其三，“</a:t>
            </a:r>
            <a:r>
              <a:rPr lang="en-US" altLang="zh-CN" dirty="0">
                <a:solidFill>
                  <a:srgbClr val="000000"/>
                </a:solidFill>
                <a:latin typeface="PingFang SC"/>
              </a:rPr>
              <a:t>End-To-End”</a:t>
            </a:r>
            <a:r>
              <a:rPr lang="zh-CN" altLang="en-US" dirty="0">
                <a:solidFill>
                  <a:srgbClr val="000000"/>
                </a:solidFill>
                <a:latin typeface="PingFang SC"/>
              </a:rPr>
              <a:t>地址透明性和全球唯一地址。“端到端”设计原则上需要给</a:t>
            </a:r>
            <a:r>
              <a:rPr lang="en-US" altLang="zh-CN" dirty="0">
                <a:solidFill>
                  <a:srgbClr val="000000"/>
                </a:solidFill>
                <a:latin typeface="PingFang SC"/>
              </a:rPr>
              <a:t>Internet</a:t>
            </a:r>
            <a:r>
              <a:rPr lang="zh-CN" altLang="en-US" dirty="0">
                <a:solidFill>
                  <a:srgbClr val="000000"/>
                </a:solidFill>
                <a:latin typeface="PingFang SC"/>
              </a:rPr>
              <a:t>上 的主机 分配全球唯一</a:t>
            </a:r>
            <a:r>
              <a:rPr lang="zh-CN" altLang="en-US">
                <a:solidFill>
                  <a:srgbClr val="000000"/>
                </a:solidFill>
                <a:latin typeface="PingFang SC"/>
              </a:rPr>
              <a:t>的地址用于</a:t>
            </a:r>
            <a:r>
              <a:rPr lang="zh-CN" altLang="en-US" dirty="0">
                <a:solidFill>
                  <a:srgbClr val="000000"/>
                </a:solidFill>
                <a:latin typeface="PingFang SC"/>
              </a:rPr>
              <a:t>标识不同的主机，这样在传输的</a:t>
            </a:r>
            <a:r>
              <a:rPr lang="zh-CN" altLang="en-US">
                <a:solidFill>
                  <a:srgbClr val="000000"/>
                </a:solidFill>
                <a:latin typeface="PingFang SC"/>
              </a:rPr>
              <a:t>过程中就不</a:t>
            </a:r>
            <a:r>
              <a:rPr lang="zh-CN" altLang="en-US" dirty="0">
                <a:solidFill>
                  <a:srgbClr val="000000"/>
                </a:solidFill>
                <a:latin typeface="PingFang SC"/>
              </a:rPr>
              <a:t>需要中间的</a:t>
            </a:r>
            <a:r>
              <a:rPr lang="zh-CN" altLang="en-US">
                <a:solidFill>
                  <a:srgbClr val="000000"/>
                </a:solidFill>
                <a:latin typeface="PingFang SC"/>
              </a:rPr>
              <a:t>节点或者是转发</a:t>
            </a:r>
            <a:r>
              <a:rPr lang="zh-CN" altLang="en-US" dirty="0">
                <a:solidFill>
                  <a:srgbClr val="000000"/>
                </a:solidFill>
                <a:latin typeface="PingFang SC"/>
              </a:rPr>
              <a:t>节点对于包的内容进行修改。在数据包中包括了来源和目的地的完整的 信息，中间</a:t>
            </a:r>
            <a:r>
              <a:rPr lang="zh-CN" altLang="en-US">
                <a:solidFill>
                  <a:srgbClr val="000000"/>
                </a:solidFill>
                <a:latin typeface="PingFang SC"/>
              </a:rPr>
              <a:t>的路由这种转发</a:t>
            </a:r>
            <a:r>
              <a:rPr lang="zh-CN" altLang="en-US" dirty="0">
                <a:solidFill>
                  <a:srgbClr val="000000"/>
                </a:solidFill>
                <a:latin typeface="PingFang SC"/>
              </a:rPr>
              <a:t>节点也不需要去</a:t>
            </a:r>
            <a:r>
              <a:rPr lang="zh-CN" altLang="en-US">
                <a:solidFill>
                  <a:srgbClr val="000000"/>
                </a:solidFill>
                <a:latin typeface="PingFang SC"/>
              </a:rPr>
              <a:t>知道该包</a:t>
            </a:r>
            <a:r>
              <a:rPr lang="zh-CN" altLang="en-US" dirty="0">
                <a:solidFill>
                  <a:srgbClr val="000000"/>
                </a:solidFill>
                <a:latin typeface="PingFang SC"/>
              </a:rPr>
              <a:t>的信息。在这个意义上，数据在端系统之间</a:t>
            </a:r>
            <a:r>
              <a:rPr lang="zh-CN" altLang="en-US">
                <a:solidFill>
                  <a:srgbClr val="000000"/>
                </a:solidFill>
                <a:latin typeface="PingFang SC"/>
              </a:rPr>
              <a:t>的传输就好像是有一种唯一的通道直接</a:t>
            </a:r>
            <a:r>
              <a:rPr lang="zh-CN" altLang="en-US" dirty="0">
                <a:solidFill>
                  <a:srgbClr val="000000"/>
                </a:solidFill>
                <a:latin typeface="PingFang SC"/>
              </a:rPr>
              <a:t>相连</a:t>
            </a:r>
            <a:r>
              <a:rPr lang="zh-CN" altLang="en-US">
                <a:solidFill>
                  <a:srgbClr val="000000"/>
                </a:solidFill>
                <a:latin typeface="PingFang SC"/>
              </a:rPr>
              <a:t>。这样一来，</a:t>
            </a:r>
            <a:r>
              <a:rPr lang="zh-CN" altLang="en-US" dirty="0">
                <a:solidFill>
                  <a:srgbClr val="000000"/>
                </a:solidFill>
                <a:latin typeface="PingFang SC"/>
              </a:rPr>
              <a:t>端系统上的应 用程 序也不需要知道实际传输</a:t>
            </a:r>
            <a:r>
              <a:rPr lang="zh-CN" altLang="en-US">
                <a:solidFill>
                  <a:srgbClr val="000000"/>
                </a:solidFill>
                <a:latin typeface="PingFang SC"/>
              </a:rPr>
              <a:t>的具体线路</a:t>
            </a:r>
            <a:r>
              <a:rPr lang="zh-CN" altLang="en-US" dirty="0">
                <a:solidFill>
                  <a:srgbClr val="000000"/>
                </a:solidFill>
                <a:latin typeface="PingFang SC"/>
              </a:rPr>
              <a:t>，</a:t>
            </a:r>
            <a:r>
              <a:rPr lang="zh-CN" altLang="en-US">
                <a:solidFill>
                  <a:srgbClr val="000000"/>
                </a:solidFill>
                <a:latin typeface="PingFang SC"/>
              </a:rPr>
              <a:t>为实际的应用</a:t>
            </a:r>
            <a:r>
              <a:rPr lang="zh-CN" altLang="en-US" dirty="0">
                <a:solidFill>
                  <a:srgbClr val="000000"/>
                </a:solidFill>
                <a:latin typeface="PingFang SC"/>
              </a:rPr>
              <a:t>也带来了方便。</a:t>
            </a:r>
            <a:endParaRPr lang="zh-CN" altLang="en-US" dirty="0"/>
          </a:p>
        </p:txBody>
      </p:sp>
    </p:spTree>
    <p:extLst>
      <p:ext uri="{BB962C8B-B14F-4D97-AF65-F5344CB8AC3E}">
        <p14:creationId xmlns:p14="http://schemas.microsoft.com/office/powerpoint/2010/main" val="407017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AC95710-3801-43DF-BE3B-9C46028A7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025" y="0"/>
            <a:ext cx="4930975" cy="6872483"/>
          </a:xfrm>
          <a:prstGeom prst="rect">
            <a:avLst/>
          </a:prstGeom>
        </p:spPr>
      </p:pic>
      <p:pic>
        <p:nvPicPr>
          <p:cNvPr id="13" name="图片 12">
            <a:extLst>
              <a:ext uri="{FF2B5EF4-FFF2-40B4-BE49-F238E27FC236}">
                <a16:creationId xmlns:a16="http://schemas.microsoft.com/office/drawing/2014/main" id="{367F216F-00C9-4B37-AEB9-9F59BEEBFC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47445">
            <a:off x="397731" y="4391802"/>
            <a:ext cx="2130345" cy="2386550"/>
          </a:xfrm>
          <a:prstGeom prst="rect">
            <a:avLst/>
          </a:prstGeom>
        </p:spPr>
      </p:pic>
      <p:sp>
        <p:nvSpPr>
          <p:cNvPr id="14" name="椭圆 13">
            <a:extLst>
              <a:ext uri="{FF2B5EF4-FFF2-40B4-BE49-F238E27FC236}">
                <a16:creationId xmlns:a16="http://schemas.microsoft.com/office/drawing/2014/main" id="{22DB4597-4BD9-4802-8425-F33C1667E1AB}"/>
              </a:ext>
            </a:extLst>
          </p:cNvPr>
          <p:cNvSpPr/>
          <p:nvPr/>
        </p:nvSpPr>
        <p:spPr>
          <a:xfrm>
            <a:off x="4941709" y="1106014"/>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5" name="矩形 14">
            <a:extLst>
              <a:ext uri="{FF2B5EF4-FFF2-40B4-BE49-F238E27FC236}">
                <a16:creationId xmlns:a16="http://schemas.microsoft.com/office/drawing/2014/main" id="{30448BEF-72E3-435B-ADBB-5FF37986C3BF}"/>
              </a:ext>
            </a:extLst>
          </p:cNvPr>
          <p:cNvSpPr/>
          <p:nvPr/>
        </p:nvSpPr>
        <p:spPr>
          <a:xfrm>
            <a:off x="5560882" y="1715614"/>
            <a:ext cx="1015663" cy="3075710"/>
          </a:xfrm>
          <a:prstGeom prst="rect">
            <a:avLst/>
          </a:prstGeom>
        </p:spPr>
        <p:txBody>
          <a:bodyPr vert="eaVert" wrap="square">
            <a:spAutoFit/>
          </a:bodyPr>
          <a:lstStyle/>
          <a:p>
            <a:r>
              <a:rPr lang="zh-CN" altLang="en-US" sz="5400"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感谢观看 </a:t>
            </a:r>
          </a:p>
        </p:txBody>
      </p:sp>
      <p:cxnSp>
        <p:nvCxnSpPr>
          <p:cNvPr id="16" name="直接连接符 15">
            <a:extLst>
              <a:ext uri="{FF2B5EF4-FFF2-40B4-BE49-F238E27FC236}">
                <a16:creationId xmlns:a16="http://schemas.microsoft.com/office/drawing/2014/main" id="{5F711AE4-BFF6-4203-93DA-5F1A72A2E55A}"/>
              </a:ext>
            </a:extLst>
          </p:cNvPr>
          <p:cNvCxnSpPr/>
          <p:nvPr/>
        </p:nvCxnSpPr>
        <p:spPr>
          <a:xfrm flipH="1">
            <a:off x="4470654" y="85663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3D37016-B094-4AE6-9C8A-79119B88AF24}"/>
              </a:ext>
            </a:extLst>
          </p:cNvPr>
          <p:cNvSpPr/>
          <p:nvPr/>
        </p:nvSpPr>
        <p:spPr>
          <a:xfrm>
            <a:off x="6864326" y="4320269"/>
            <a:ext cx="514665" cy="514665"/>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20" name="直接连接符 19">
            <a:extLst>
              <a:ext uri="{FF2B5EF4-FFF2-40B4-BE49-F238E27FC236}">
                <a16:creationId xmlns:a16="http://schemas.microsoft.com/office/drawing/2014/main" id="{75BC8C20-62B0-4CE2-8D65-3FCCC555E288}"/>
              </a:ext>
            </a:extLst>
          </p:cNvPr>
          <p:cNvCxnSpPr/>
          <p:nvPr/>
        </p:nvCxnSpPr>
        <p:spPr>
          <a:xfrm flipH="1">
            <a:off x="5759127" y="4084741"/>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051D25D-4BA2-4674-8E7C-CED2AF3EE659}"/>
              </a:ext>
            </a:extLst>
          </p:cNvPr>
          <p:cNvSpPr txBox="1"/>
          <p:nvPr/>
        </p:nvSpPr>
        <p:spPr>
          <a:xfrm>
            <a:off x="4612243" y="4132199"/>
            <a:ext cx="849463" cy="1405469"/>
          </a:xfrm>
          <a:prstGeom prst="rect">
            <a:avLst/>
          </a:prstGeom>
          <a:noFill/>
        </p:spPr>
        <p:txBody>
          <a:bodyPr vert="eaVert" wrap="square" rtlCol="0">
            <a:spAutoFit/>
          </a:bodyPr>
          <a:lstStyle/>
          <a:p>
            <a:pPr>
              <a:lnSpc>
                <a:spcPct val="120000"/>
              </a:lnSpc>
            </a:pPr>
            <a:r>
              <a:rPr lang="zh-CN" altLang="en-US"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文艺简约汇报总结模板</a:t>
            </a:r>
          </a:p>
        </p:txBody>
      </p:sp>
      <p:pic>
        <p:nvPicPr>
          <p:cNvPr id="11" name="图片 10">
            <a:extLst>
              <a:ext uri="{FF2B5EF4-FFF2-40B4-BE49-F238E27FC236}">
                <a16:creationId xmlns:a16="http://schemas.microsoft.com/office/drawing/2014/main" id="{5214B90C-8F07-416B-B585-C4BD8CBB1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07149" y="3114923"/>
            <a:ext cx="954557" cy="894154"/>
          </a:xfrm>
          <a:prstGeom prst="rect">
            <a:avLst/>
          </a:prstGeom>
        </p:spPr>
      </p:pic>
    </p:spTree>
    <p:extLst>
      <p:ext uri="{BB962C8B-B14F-4D97-AF65-F5344CB8AC3E}">
        <p14:creationId xmlns:p14="http://schemas.microsoft.com/office/powerpoint/2010/main" val="88647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270A0E66-F383-4933-BA92-5B5C3839D9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14483"/>
            <a:ext cx="4941709" cy="6887444"/>
          </a:xfrm>
          <a:prstGeom prst="rect">
            <a:avLst/>
          </a:prstGeom>
        </p:spPr>
      </p:pic>
      <p:cxnSp>
        <p:nvCxnSpPr>
          <p:cNvPr id="4" name="直接连接符 3"/>
          <p:cNvCxnSpPr/>
          <p:nvPr/>
        </p:nvCxnSpPr>
        <p:spPr>
          <a:xfrm>
            <a:off x="5500508" y="2575702"/>
            <a:ext cx="457200" cy="0"/>
          </a:xfrm>
          <a:prstGeom prst="line">
            <a:avLst/>
          </a:prstGeom>
          <a:ln w="76200">
            <a:solidFill>
              <a:srgbClr val="C2D2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00508" y="3421312"/>
            <a:ext cx="457200" cy="0"/>
          </a:xfrm>
          <a:prstGeom prst="line">
            <a:avLst/>
          </a:prstGeom>
          <a:ln w="76200">
            <a:solidFill>
              <a:srgbClr val="C2D2B5"/>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801254" y="1294841"/>
            <a:ext cx="800219" cy="1598415"/>
          </a:xfrm>
          <a:prstGeom prst="rect">
            <a:avLst/>
          </a:prstGeom>
          <a:noFill/>
        </p:spPr>
        <p:txBody>
          <a:bodyPr vert="eaVert" wrap="square" rtlCol="0">
            <a:spAutoFit/>
          </a:bodyPr>
          <a:lstStyle/>
          <a:p>
            <a:pPr algn="ctr"/>
            <a:r>
              <a:rPr lang="zh-CN" altLang="en-US" sz="40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目 录</a:t>
            </a:r>
          </a:p>
        </p:txBody>
      </p:sp>
      <p:sp>
        <p:nvSpPr>
          <p:cNvPr id="24" name="TextBox 13"/>
          <p:cNvSpPr txBox="1">
            <a:spLocks noChangeArrowheads="1"/>
          </p:cNvSpPr>
          <p:nvPr/>
        </p:nvSpPr>
        <p:spPr bwMode="auto">
          <a:xfrm>
            <a:off x="3580859" y="2534276"/>
            <a:ext cx="246221" cy="122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spcBef>
                <a:spcPct val="20000"/>
              </a:spcBef>
            </a:pPr>
            <a:r>
              <a:rPr lang="en-US" altLang="zh-CN" sz="1600" b="1" i="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CONTENTS</a:t>
            </a:r>
          </a:p>
        </p:txBody>
      </p:sp>
      <p:sp>
        <p:nvSpPr>
          <p:cNvPr id="25" name="文本框 15"/>
          <p:cNvSpPr txBox="1">
            <a:spLocks noChangeArrowheads="1"/>
          </p:cNvSpPr>
          <p:nvPr/>
        </p:nvSpPr>
        <p:spPr bwMode="auto">
          <a:xfrm>
            <a:off x="6652673" y="2175594"/>
            <a:ext cx="34675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端到端的思想</a:t>
            </a:r>
            <a:endParaRPr lang="zh-CN" altLang="en-US" sz="20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文本框 16"/>
          <p:cNvSpPr txBox="1">
            <a:spLocks noChangeArrowheads="1"/>
          </p:cNvSpPr>
          <p:nvPr/>
        </p:nvSpPr>
        <p:spPr bwMode="auto">
          <a:xfrm>
            <a:off x="5188759" y="2949712"/>
            <a:ext cx="1123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02</a:t>
            </a:r>
            <a:endParaRPr lang="zh-CN" altLang="en-US" sz="3200" b="1">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文本框 14"/>
          <p:cNvSpPr txBox="1">
            <a:spLocks noChangeArrowheads="1"/>
          </p:cNvSpPr>
          <p:nvPr/>
        </p:nvSpPr>
        <p:spPr bwMode="auto">
          <a:xfrm>
            <a:off x="5188759" y="2094049"/>
            <a:ext cx="1123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01</a:t>
            </a:r>
            <a:endParaRPr lang="zh-CN" altLang="en-US" sz="32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7" name="文本框 15">
            <a:extLst>
              <a:ext uri="{FF2B5EF4-FFF2-40B4-BE49-F238E27FC236}">
                <a16:creationId xmlns:a16="http://schemas.microsoft.com/office/drawing/2014/main" id="{130EE05A-78DA-47E2-8B4D-3FE845AECE60}"/>
              </a:ext>
            </a:extLst>
          </p:cNvPr>
          <p:cNvSpPr txBox="1">
            <a:spLocks noChangeArrowheads="1"/>
          </p:cNvSpPr>
          <p:nvPr/>
        </p:nvSpPr>
        <p:spPr bwMode="auto">
          <a:xfrm>
            <a:off x="6652673" y="3042044"/>
            <a:ext cx="39772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b="1"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DARPA Internet</a:t>
            </a:r>
            <a:r>
              <a:rPr lang="zh-CN" altLang="en-US" sz="2000" b="1"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协议的设计理念</a:t>
            </a:r>
            <a:endParaRPr lang="zh-CN" altLang="en-US" sz="20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77139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5"/>
          <p:cNvSpPr txBox="1">
            <a:spLocks noChangeArrowheads="1"/>
          </p:cNvSpPr>
          <p:nvPr/>
        </p:nvSpPr>
        <p:spPr bwMode="auto">
          <a:xfrm>
            <a:off x="3842690" y="3421488"/>
            <a:ext cx="4734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端到端的思想</a:t>
            </a:r>
          </a:p>
        </p:txBody>
      </p:sp>
      <p:sp>
        <p:nvSpPr>
          <p:cNvPr id="19" name="椭圆 18"/>
          <p:cNvSpPr/>
          <p:nvPr/>
        </p:nvSpPr>
        <p:spPr>
          <a:xfrm>
            <a:off x="3055807" y="1387989"/>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文本框 14"/>
          <p:cNvSpPr txBox="1">
            <a:spLocks noChangeArrowheads="1"/>
          </p:cNvSpPr>
          <p:nvPr/>
        </p:nvSpPr>
        <p:spPr bwMode="auto">
          <a:xfrm>
            <a:off x="3772950" y="2205407"/>
            <a:ext cx="24370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PART  01</a:t>
            </a:r>
            <a:endParaRPr lang="zh-CN" altLang="en-US" sz="40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20" name="直接连接符 19"/>
          <p:cNvCxnSpPr/>
          <p:nvPr/>
        </p:nvCxnSpPr>
        <p:spPr>
          <a:xfrm flipH="1">
            <a:off x="2774837" y="1013916"/>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826EE88-CCC7-4783-9AD5-001269A33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025" y="0"/>
            <a:ext cx="4930975" cy="6872483"/>
          </a:xfrm>
          <a:prstGeom prst="rect">
            <a:avLst/>
          </a:prstGeom>
        </p:spPr>
      </p:pic>
      <p:pic>
        <p:nvPicPr>
          <p:cNvPr id="3" name="图片 2">
            <a:extLst>
              <a:ext uri="{FF2B5EF4-FFF2-40B4-BE49-F238E27FC236}">
                <a16:creationId xmlns:a16="http://schemas.microsoft.com/office/drawing/2014/main" id="{09B74118-6CB5-49A9-9C2E-38B4B15D37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47445">
            <a:off x="397731" y="4391802"/>
            <a:ext cx="2130345" cy="2386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9ED0A36-CC45-404A-8664-F44EF6A0B5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43481"/>
          <a:stretch/>
        </p:blipFill>
        <p:spPr>
          <a:xfrm>
            <a:off x="0" y="4806411"/>
            <a:ext cx="12192000" cy="2058840"/>
          </a:xfrm>
          <a:prstGeom prst="rect">
            <a:avLst/>
          </a:prstGeom>
        </p:spPr>
      </p:pic>
      <p:sp>
        <p:nvSpPr>
          <p:cNvPr id="3" name="矩形 2"/>
          <p:cNvSpPr/>
          <p:nvPr/>
        </p:nvSpPr>
        <p:spPr>
          <a:xfrm>
            <a:off x="1408754" y="2166171"/>
            <a:ext cx="4752685" cy="3229144"/>
          </a:xfrm>
          <a:prstGeom prst="rect">
            <a:avLst/>
          </a:prstGeom>
          <a:solidFill>
            <a:srgbClr val="73A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 name="文本框 5"/>
          <p:cNvSpPr txBox="1">
            <a:spLocks noChangeArrowheads="1"/>
          </p:cNvSpPr>
          <p:nvPr/>
        </p:nvSpPr>
        <p:spPr bwMode="auto">
          <a:xfrm>
            <a:off x="1666577" y="2490473"/>
            <a:ext cx="1281120" cy="42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135" b="1"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中心观点</a:t>
            </a:r>
          </a:p>
        </p:txBody>
      </p:sp>
      <p:sp>
        <p:nvSpPr>
          <p:cNvPr id="7" name="矩形 5"/>
          <p:cNvSpPr>
            <a:spLocks noChangeArrowheads="1"/>
          </p:cNvSpPr>
          <p:nvPr/>
        </p:nvSpPr>
        <p:spPr bwMode="auto">
          <a:xfrm>
            <a:off x="1651200" y="3047177"/>
            <a:ext cx="442942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16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作者提出了分布式系统下端到端的系统设计原则，即底层网络设 计 应注重于核心传输功能的实现， 而不是花费更大的代价去实现其他 的功能。</a:t>
            </a:r>
          </a:p>
        </p:txBody>
      </p:sp>
      <p:grpSp>
        <p:nvGrpSpPr>
          <p:cNvPr id="10" name="组合 9"/>
          <p:cNvGrpSpPr/>
          <p:nvPr/>
        </p:nvGrpSpPr>
        <p:grpSpPr>
          <a:xfrm>
            <a:off x="1494790" y="634646"/>
            <a:ext cx="2724148" cy="523220"/>
            <a:chOff x="4733926" y="811823"/>
            <a:chExt cx="2724148" cy="523220"/>
          </a:xfrm>
        </p:grpSpPr>
        <p:cxnSp>
          <p:nvCxnSpPr>
            <p:cNvPr id="12" name="直接连接符 11"/>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16"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概括</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17" name="图片 16">
            <a:extLst>
              <a:ext uri="{FF2B5EF4-FFF2-40B4-BE49-F238E27FC236}">
                <a16:creationId xmlns:a16="http://schemas.microsoft.com/office/drawing/2014/main" id="{0DD44254-3930-4384-9D24-35A83F1976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pic>
        <p:nvPicPr>
          <p:cNvPr id="13" name="图片 12">
            <a:extLst>
              <a:ext uri="{FF2B5EF4-FFF2-40B4-BE49-F238E27FC236}">
                <a16:creationId xmlns:a16="http://schemas.microsoft.com/office/drawing/2014/main" id="{63C65FEA-A969-4072-AB4D-5658BCE053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780" y="2166171"/>
            <a:ext cx="4866963" cy="3244642"/>
          </a:xfrm>
          <a:prstGeom prst="rect">
            <a:avLst/>
          </a:prstGeom>
        </p:spPr>
      </p:pic>
      <p:sp>
        <p:nvSpPr>
          <p:cNvPr id="15" name="矩形 5">
            <a:extLst>
              <a:ext uri="{FF2B5EF4-FFF2-40B4-BE49-F238E27FC236}">
                <a16:creationId xmlns:a16="http://schemas.microsoft.com/office/drawing/2014/main" id="{5877B7A4-B4C8-4771-A6FC-72FC9B5FF016}"/>
              </a:ext>
            </a:extLst>
          </p:cNvPr>
          <p:cNvSpPr>
            <a:spLocks noChangeArrowheads="1"/>
          </p:cNvSpPr>
          <p:nvPr/>
        </p:nvSpPr>
        <p:spPr bwMode="auto">
          <a:xfrm>
            <a:off x="1651200" y="4117410"/>
            <a:ext cx="442942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6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作者认为在网络的底 层应该简化结构，把更多的功能实现，比如数据确认和重传、安全加密 这些功能放到高层网络去实现，这样的话效率会更 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B8F1FF1-D2BF-446F-9A8A-4E9B849EF9D0}"/>
              </a:ext>
            </a:extLst>
          </p:cNvPr>
          <p:cNvGrpSpPr/>
          <p:nvPr/>
        </p:nvGrpSpPr>
        <p:grpSpPr>
          <a:xfrm>
            <a:off x="1494790" y="634646"/>
            <a:ext cx="2724148" cy="523220"/>
            <a:chOff x="4733926" y="811823"/>
            <a:chExt cx="2724148" cy="523220"/>
          </a:xfrm>
        </p:grpSpPr>
        <p:cxnSp>
          <p:nvCxnSpPr>
            <p:cNvPr id="3" name="直接连接符 2">
              <a:extLst>
                <a:ext uri="{FF2B5EF4-FFF2-40B4-BE49-F238E27FC236}">
                  <a16:creationId xmlns:a16="http://schemas.microsoft.com/office/drawing/2014/main" id="{C112FBA4-FFFC-42E0-B2E4-AC4A0A1B910B}"/>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4" name="Text Box 39">
              <a:extLst>
                <a:ext uri="{FF2B5EF4-FFF2-40B4-BE49-F238E27FC236}">
                  <a16:creationId xmlns:a16="http://schemas.microsoft.com/office/drawing/2014/main" id="{B87218F2-C6E5-4D96-A366-83FB6D69D7AB}"/>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文件传输</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5" name="图片 4">
            <a:extLst>
              <a:ext uri="{FF2B5EF4-FFF2-40B4-BE49-F238E27FC236}">
                <a16:creationId xmlns:a16="http://schemas.microsoft.com/office/drawing/2014/main" id="{3270505D-C7A6-4E5F-969B-A42D73C47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6" name="矩形 5">
            <a:extLst>
              <a:ext uri="{FF2B5EF4-FFF2-40B4-BE49-F238E27FC236}">
                <a16:creationId xmlns:a16="http://schemas.microsoft.com/office/drawing/2014/main" id="{B85BE4FA-1BA5-43F0-A280-8AAE78426724}"/>
              </a:ext>
            </a:extLst>
          </p:cNvPr>
          <p:cNvSpPr/>
          <p:nvPr/>
        </p:nvSpPr>
        <p:spPr>
          <a:xfrm>
            <a:off x="2137935" y="1348837"/>
            <a:ext cx="5493812" cy="369332"/>
          </a:xfrm>
          <a:prstGeom prst="rect">
            <a:avLst/>
          </a:prstGeom>
        </p:spPr>
        <p:txBody>
          <a:bodyPr wrap="none">
            <a:spAutoFit/>
          </a:bodyPr>
          <a:lstStyle/>
          <a:p>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用了文件传输的过程分析了端到端网络设计的合理性</a:t>
            </a:r>
            <a:endParaRPr lang="zh-CN" altLang="en-US" dirty="0"/>
          </a:p>
        </p:txBody>
      </p:sp>
      <p:pic>
        <p:nvPicPr>
          <p:cNvPr id="32" name="图片 31">
            <a:extLst>
              <a:ext uri="{FF2B5EF4-FFF2-40B4-BE49-F238E27FC236}">
                <a16:creationId xmlns:a16="http://schemas.microsoft.com/office/drawing/2014/main" id="{A643FF8A-16AD-4D48-BFC5-46598A49F1EB}"/>
              </a:ext>
            </a:extLst>
          </p:cNvPr>
          <p:cNvPicPr>
            <a:picLocks noChangeAspect="1"/>
          </p:cNvPicPr>
          <p:nvPr/>
        </p:nvPicPr>
        <p:blipFill>
          <a:blip r:embed="rId3"/>
          <a:stretch>
            <a:fillRect/>
          </a:stretch>
        </p:blipFill>
        <p:spPr>
          <a:xfrm>
            <a:off x="617525" y="2180961"/>
            <a:ext cx="4016088" cy="2080440"/>
          </a:xfrm>
          <a:prstGeom prst="rect">
            <a:avLst/>
          </a:prstGeom>
        </p:spPr>
      </p:pic>
      <p:sp>
        <p:nvSpPr>
          <p:cNvPr id="33" name="矩形 32">
            <a:extLst>
              <a:ext uri="{FF2B5EF4-FFF2-40B4-BE49-F238E27FC236}">
                <a16:creationId xmlns:a16="http://schemas.microsoft.com/office/drawing/2014/main" id="{DC680662-231D-4065-9FCA-9CF944702021}"/>
              </a:ext>
            </a:extLst>
          </p:cNvPr>
          <p:cNvSpPr/>
          <p:nvPr/>
        </p:nvSpPr>
        <p:spPr>
          <a:xfrm>
            <a:off x="5331382" y="2390183"/>
            <a:ext cx="5387506" cy="1477328"/>
          </a:xfrm>
          <a:prstGeom prst="rect">
            <a:avLst/>
          </a:prstGeom>
        </p:spPr>
        <p:txBody>
          <a:bodyPr wrap="square">
            <a:spAutoFit/>
          </a:bodyPr>
          <a:lstStyle/>
          <a:p>
            <a:r>
              <a:rPr lang="zh-CN" altLang="en-US" dirty="0">
                <a:solidFill>
                  <a:srgbClr val="000000"/>
                </a:solidFill>
                <a:latin typeface="PingFang SC"/>
              </a:rPr>
              <a:t>图中是一个从主机</a:t>
            </a:r>
            <a:r>
              <a:rPr lang="en-US" altLang="zh-CN" dirty="0">
                <a:solidFill>
                  <a:srgbClr val="000000"/>
                </a:solidFill>
                <a:latin typeface="PingFang SC"/>
              </a:rPr>
              <a:t>A</a:t>
            </a:r>
            <a:r>
              <a:rPr lang="zh-CN" altLang="en-US" dirty="0">
                <a:solidFill>
                  <a:srgbClr val="000000"/>
                </a:solidFill>
                <a:latin typeface="PingFang SC"/>
              </a:rPr>
              <a:t>到主机</a:t>
            </a:r>
            <a:r>
              <a:rPr lang="en-US" altLang="zh-CN" dirty="0">
                <a:solidFill>
                  <a:srgbClr val="000000"/>
                </a:solidFill>
                <a:latin typeface="PingFang SC"/>
              </a:rPr>
              <a:t>B</a:t>
            </a:r>
            <a:r>
              <a:rPr lang="zh-CN" altLang="en-US" dirty="0">
                <a:solidFill>
                  <a:srgbClr val="000000"/>
                </a:solidFill>
                <a:latin typeface="PingFang SC"/>
              </a:rPr>
              <a:t>文件传输的抽象图，在文件传输过程中可能遇到很多难以控制的风险，比如文件本身出 错、通信传输过程出错、接收过程出错、数据包完整性的度量还有其 他一些 未知的错误都有可能发 生。</a:t>
            </a:r>
            <a:endParaRPr lang="zh-CN" altLang="en-US" dirty="0"/>
          </a:p>
        </p:txBody>
      </p:sp>
    </p:spTree>
    <p:extLst>
      <p:ext uri="{BB962C8B-B14F-4D97-AF65-F5344CB8AC3E}">
        <p14:creationId xmlns:p14="http://schemas.microsoft.com/office/powerpoint/2010/main" val="42440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7AA4761-6626-4FAD-9540-8CAB0186B50B}"/>
              </a:ext>
            </a:extLst>
          </p:cNvPr>
          <p:cNvPicPr>
            <a:picLocks noChangeAspect="1"/>
          </p:cNvPicPr>
          <p:nvPr/>
        </p:nvPicPr>
        <p:blipFill>
          <a:blip r:embed="rId2"/>
          <a:stretch>
            <a:fillRect/>
          </a:stretch>
        </p:blipFill>
        <p:spPr>
          <a:xfrm>
            <a:off x="617525" y="2180961"/>
            <a:ext cx="4016088" cy="2080440"/>
          </a:xfrm>
          <a:prstGeom prst="rect">
            <a:avLst/>
          </a:prstGeom>
        </p:spPr>
      </p:pic>
      <p:grpSp>
        <p:nvGrpSpPr>
          <p:cNvPr id="3" name="组合 2">
            <a:extLst>
              <a:ext uri="{FF2B5EF4-FFF2-40B4-BE49-F238E27FC236}">
                <a16:creationId xmlns:a16="http://schemas.microsoft.com/office/drawing/2014/main" id="{447F76D5-C7A1-4F48-98DA-D0D8618371B5}"/>
              </a:ext>
            </a:extLst>
          </p:cNvPr>
          <p:cNvGrpSpPr/>
          <p:nvPr/>
        </p:nvGrpSpPr>
        <p:grpSpPr>
          <a:xfrm>
            <a:off x="1494790" y="634646"/>
            <a:ext cx="2724148" cy="523220"/>
            <a:chOff x="4733926" y="811823"/>
            <a:chExt cx="2724148" cy="523220"/>
          </a:xfrm>
        </p:grpSpPr>
        <p:cxnSp>
          <p:nvCxnSpPr>
            <p:cNvPr id="4" name="直接连接符 3">
              <a:extLst>
                <a:ext uri="{FF2B5EF4-FFF2-40B4-BE49-F238E27FC236}">
                  <a16:creationId xmlns:a16="http://schemas.microsoft.com/office/drawing/2014/main" id="{BF1750C2-03D1-4700-B119-657FA5B08428}"/>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5" name="Text Box 39">
              <a:extLst>
                <a:ext uri="{FF2B5EF4-FFF2-40B4-BE49-F238E27FC236}">
                  <a16:creationId xmlns:a16="http://schemas.microsoft.com/office/drawing/2014/main" id="{50CAB76E-9830-431E-B117-A76280085286}"/>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文件传输</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BA3AE553-D5ED-4664-AA05-0F2FF1FA6F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7" name="矩形 6">
            <a:extLst>
              <a:ext uri="{FF2B5EF4-FFF2-40B4-BE49-F238E27FC236}">
                <a16:creationId xmlns:a16="http://schemas.microsoft.com/office/drawing/2014/main" id="{7DB9C787-0313-4D71-8FAD-F4801089258F}"/>
              </a:ext>
            </a:extLst>
          </p:cNvPr>
          <p:cNvSpPr/>
          <p:nvPr/>
        </p:nvSpPr>
        <p:spPr>
          <a:xfrm>
            <a:off x="5074271" y="1692625"/>
            <a:ext cx="6061275" cy="369332"/>
          </a:xfrm>
          <a:prstGeom prst="rect">
            <a:avLst/>
          </a:prstGeom>
        </p:spPr>
        <p:txBody>
          <a:bodyPr wrap="none">
            <a:spAutoFit/>
          </a:bodyPr>
          <a:lstStyle/>
          <a:p>
            <a:r>
              <a:rPr lang="zh-CN" altLang="en-US" dirty="0">
                <a:solidFill>
                  <a:srgbClr val="000000"/>
                </a:solidFill>
                <a:latin typeface="PingFang SC"/>
              </a:rPr>
              <a:t> 作者讨论了当时技术条件下解决文件传输错 误的几种途径</a:t>
            </a:r>
            <a:endParaRPr lang="zh-CN" altLang="en-US" dirty="0"/>
          </a:p>
        </p:txBody>
      </p:sp>
      <p:sp>
        <p:nvSpPr>
          <p:cNvPr id="8" name="矩形 7">
            <a:extLst>
              <a:ext uri="{FF2B5EF4-FFF2-40B4-BE49-F238E27FC236}">
                <a16:creationId xmlns:a16="http://schemas.microsoft.com/office/drawing/2014/main" id="{076CBADE-1B62-4B41-8480-56A2EF93D5E2}"/>
              </a:ext>
            </a:extLst>
          </p:cNvPr>
          <p:cNvSpPr/>
          <p:nvPr/>
        </p:nvSpPr>
        <p:spPr>
          <a:xfrm>
            <a:off x="5039546" y="2574850"/>
            <a:ext cx="6096000" cy="646331"/>
          </a:xfrm>
          <a:prstGeom prst="rect">
            <a:avLst/>
          </a:prstGeom>
        </p:spPr>
        <p:txBody>
          <a:bodyPr>
            <a:spAutoFit/>
          </a:bodyPr>
          <a:lstStyle/>
          <a:p>
            <a:r>
              <a:rPr lang="en-US" altLang="zh-CN" dirty="0">
                <a:solidFill>
                  <a:srgbClr val="000000"/>
                </a:solidFill>
                <a:latin typeface="PingFang SC"/>
              </a:rPr>
              <a:t>1</a:t>
            </a:r>
            <a:r>
              <a:rPr lang="zh-CN" altLang="en-US" dirty="0">
                <a:solidFill>
                  <a:srgbClr val="000000"/>
                </a:solidFill>
                <a:latin typeface="PingFang SC"/>
              </a:rPr>
              <a:t>、进行多次的文件复制，通过多次的简单传输保证 数据写入的正确性；</a:t>
            </a:r>
            <a:endParaRPr lang="zh-CN" altLang="en-US" dirty="0"/>
          </a:p>
        </p:txBody>
      </p:sp>
      <p:sp>
        <p:nvSpPr>
          <p:cNvPr id="9" name="矩形 8">
            <a:extLst>
              <a:ext uri="{FF2B5EF4-FFF2-40B4-BE49-F238E27FC236}">
                <a16:creationId xmlns:a16="http://schemas.microsoft.com/office/drawing/2014/main" id="{19F68DE6-C252-4169-817E-249D9683315C}"/>
              </a:ext>
            </a:extLst>
          </p:cNvPr>
          <p:cNvSpPr/>
          <p:nvPr/>
        </p:nvSpPr>
        <p:spPr>
          <a:xfrm>
            <a:off x="5039546" y="3330107"/>
            <a:ext cx="3639138" cy="369332"/>
          </a:xfrm>
          <a:prstGeom prst="rect">
            <a:avLst/>
          </a:prstGeom>
        </p:spPr>
        <p:txBody>
          <a:bodyPr wrap="none">
            <a:spAutoFit/>
          </a:bodyPr>
          <a:lstStyle/>
          <a:p>
            <a:r>
              <a:rPr lang="en-US" altLang="zh-CN" dirty="0">
                <a:solidFill>
                  <a:srgbClr val="000000"/>
                </a:solidFill>
                <a:latin typeface="PingFang SC"/>
              </a:rPr>
              <a:t>2</a:t>
            </a:r>
            <a:r>
              <a:rPr lang="zh-CN" altLang="en-US" dirty="0">
                <a:solidFill>
                  <a:srgbClr val="000000"/>
                </a:solidFill>
                <a:latin typeface="PingFang SC"/>
              </a:rPr>
              <a:t>、 端到端的数据确 认和请求重传</a:t>
            </a:r>
            <a:endParaRPr lang="zh-CN" altLang="en-US" dirty="0"/>
          </a:p>
        </p:txBody>
      </p:sp>
      <p:sp>
        <p:nvSpPr>
          <p:cNvPr id="10" name="矩形 9">
            <a:extLst>
              <a:ext uri="{FF2B5EF4-FFF2-40B4-BE49-F238E27FC236}">
                <a16:creationId xmlns:a16="http://schemas.microsoft.com/office/drawing/2014/main" id="{AA5CEE53-DC76-4F9E-8810-1E52B295E316}"/>
              </a:ext>
            </a:extLst>
          </p:cNvPr>
          <p:cNvSpPr/>
          <p:nvPr/>
        </p:nvSpPr>
        <p:spPr>
          <a:xfrm>
            <a:off x="5039546" y="3856858"/>
            <a:ext cx="4509568" cy="369332"/>
          </a:xfrm>
          <a:prstGeom prst="rect">
            <a:avLst/>
          </a:prstGeom>
        </p:spPr>
        <p:txBody>
          <a:bodyPr wrap="none">
            <a:spAutoFit/>
          </a:bodyPr>
          <a:lstStyle/>
          <a:p>
            <a:r>
              <a:rPr lang="en-US" altLang="zh-CN" dirty="0">
                <a:solidFill>
                  <a:srgbClr val="000000"/>
                </a:solidFill>
                <a:latin typeface="PingFang SC"/>
              </a:rPr>
              <a:t>3</a:t>
            </a:r>
            <a:r>
              <a:rPr lang="zh-CN" altLang="en-US" dirty="0">
                <a:solidFill>
                  <a:srgbClr val="000000"/>
                </a:solidFill>
                <a:latin typeface="PingFang SC"/>
              </a:rPr>
              <a:t>、进行错误 检测，</a:t>
            </a:r>
            <a:r>
              <a:rPr lang="zh-CN" altLang="en-US" dirty="0"/>
              <a:t>以保证数据的正确性</a:t>
            </a:r>
            <a:r>
              <a:rPr lang="zh-CN" altLang="en-US" dirty="0">
                <a:solidFill>
                  <a:srgbClr val="000000"/>
                </a:solidFill>
                <a:latin typeface="PingFang SC"/>
              </a:rPr>
              <a:t>。</a:t>
            </a:r>
            <a:endParaRPr lang="zh-CN" altLang="en-US" dirty="0"/>
          </a:p>
        </p:txBody>
      </p:sp>
      <p:sp>
        <p:nvSpPr>
          <p:cNvPr id="11" name="矩形 10">
            <a:extLst>
              <a:ext uri="{FF2B5EF4-FFF2-40B4-BE49-F238E27FC236}">
                <a16:creationId xmlns:a16="http://schemas.microsoft.com/office/drawing/2014/main" id="{DD1E04D3-B888-4D5E-ABC3-7A1E9AD5A5FE}"/>
              </a:ext>
            </a:extLst>
          </p:cNvPr>
          <p:cNvSpPr/>
          <p:nvPr/>
        </p:nvSpPr>
        <p:spPr>
          <a:xfrm>
            <a:off x="617525" y="4677200"/>
            <a:ext cx="7710687" cy="1477328"/>
          </a:xfrm>
          <a:prstGeom prst="rect">
            <a:avLst/>
          </a:prstGeom>
        </p:spPr>
        <p:txBody>
          <a:bodyPr wrap="square">
            <a:spAutoFit/>
          </a:bodyPr>
          <a:lstStyle/>
          <a:p>
            <a:r>
              <a:rPr lang="zh-CN" altLang="en-US" dirty="0">
                <a:solidFill>
                  <a:srgbClr val="000000"/>
                </a:solidFill>
                <a:latin typeface="PingFang SC"/>
              </a:rPr>
              <a:t>虽然这些方法的确能够去除一些威胁，但是不足以去除 所有的威胁。并且我们</a:t>
            </a:r>
            <a:r>
              <a:rPr lang="zh-CN" altLang="en-US" dirty="0"/>
              <a:t>从性能分析的角度来说，基于一个不可靠的网络来建立 一个可靠的文 件传输，底层网络确实可以实现完善的功能，但是非常复杂并且代价太大。然而像实现数据的可靠传输，建立错误的检查这样的功能在高层比如应用层也能实现，而且更加简单，代价也小很多。</a:t>
            </a:r>
          </a:p>
        </p:txBody>
      </p:sp>
    </p:spTree>
    <p:extLst>
      <p:ext uri="{BB962C8B-B14F-4D97-AF65-F5344CB8AC3E}">
        <p14:creationId xmlns:p14="http://schemas.microsoft.com/office/powerpoint/2010/main" val="191454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227761" y="1975753"/>
            <a:ext cx="2373347" cy="1362489"/>
          </a:xfrm>
          <a:prstGeom prst="rect">
            <a:avLst/>
          </a:prstGeom>
        </p:spPr>
        <p:txBody>
          <a:bodyPr wrap="square">
            <a:spAutoFit/>
          </a:bodyPr>
          <a:lstStyle/>
          <a:p>
            <a:pPr algn="ctr">
              <a:lnSpc>
                <a:spcPct val="120000"/>
              </a:lnSpc>
            </a:pP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、借鉴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ARPANET </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网络的方法，高层可以使 用 </a:t>
            </a:r>
            <a:r>
              <a:rPr lang="en-US" altLang="zh-CN" sz="1400" dirty="0" err="1">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RFNM</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原理实 现 消息确认机制，保证数据传输的准确性</a:t>
            </a:r>
          </a:p>
        </p:txBody>
      </p:sp>
      <p:sp>
        <p:nvSpPr>
          <p:cNvPr id="20" name="矩形 19"/>
          <p:cNvSpPr/>
          <p:nvPr/>
        </p:nvSpPr>
        <p:spPr>
          <a:xfrm>
            <a:off x="1670190" y="3946611"/>
            <a:ext cx="2373347" cy="845424"/>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、为防范网络对重复信 息的抑制，高层可以实现对数据重复请 求的鉴别；</a:t>
            </a:r>
          </a:p>
        </p:txBody>
      </p:sp>
      <p:sp>
        <p:nvSpPr>
          <p:cNvPr id="22" name="矩形 21"/>
          <p:cNvSpPr/>
          <p:nvPr/>
        </p:nvSpPr>
        <p:spPr>
          <a:xfrm>
            <a:off x="4601108" y="5652609"/>
            <a:ext cx="2373347" cy="1103957"/>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、传输管理 中，消息的确认报文最好由高层完成，底层的设计 上应尽量减少冗余信息的传输。</a:t>
            </a:r>
          </a:p>
        </p:txBody>
      </p:sp>
      <p:sp>
        <p:nvSpPr>
          <p:cNvPr id="24" name="矩形 23"/>
          <p:cNvSpPr/>
          <p:nvPr/>
        </p:nvSpPr>
        <p:spPr>
          <a:xfrm>
            <a:off x="8112120" y="1485599"/>
            <a:ext cx="2988568" cy="1600438"/>
          </a:xfrm>
          <a:prstGeom prst="rect">
            <a:avLst/>
          </a:prstGeom>
        </p:spPr>
        <p:txBody>
          <a:bodyPr wrap="square">
            <a:spAutoFit/>
          </a:bodyPr>
          <a:lstStyle/>
          <a:p>
            <a:r>
              <a:rPr lang="en-US" altLang="zh-CN" sz="1400" dirty="0">
                <a:solidFill>
                  <a:srgbClr val="000000"/>
                </a:solidFill>
                <a:latin typeface="PingFang SC"/>
              </a:rPr>
              <a:t>2</a:t>
            </a:r>
            <a:r>
              <a:rPr lang="zh-CN" altLang="en-US" sz="1400" dirty="0">
                <a:solidFill>
                  <a:srgbClr val="000000"/>
                </a:solidFill>
                <a:latin typeface="PingFang SC"/>
              </a:rPr>
              <a:t>、在高层实现数据加密功能而不是在底层实现是必要的，因为 数据加密需要密钥；传输 过程中数据的安全性很脆弱；数据的最终确 认仍然在高层。高层对数据加密功能的实现手段具有互补性，而底层 无需实现这些功能；</a:t>
            </a:r>
          </a:p>
        </p:txBody>
      </p:sp>
      <p:sp>
        <p:nvSpPr>
          <p:cNvPr id="26" name="矩形 25"/>
          <p:cNvSpPr/>
          <p:nvPr/>
        </p:nvSpPr>
        <p:spPr>
          <a:xfrm>
            <a:off x="9005968" y="5278416"/>
            <a:ext cx="2373347" cy="1103957"/>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、在先进先出的信息传输机制中，信息的序列可能被打乱，高 层则可以重组信息序列；</a:t>
            </a:r>
          </a:p>
        </p:txBody>
      </p:sp>
      <p:grpSp>
        <p:nvGrpSpPr>
          <p:cNvPr id="31" name="组合 30">
            <a:extLst>
              <a:ext uri="{FF2B5EF4-FFF2-40B4-BE49-F238E27FC236}">
                <a16:creationId xmlns:a16="http://schemas.microsoft.com/office/drawing/2014/main" id="{77C2C8E8-9253-429E-BBE5-C12E7D94453D}"/>
              </a:ext>
            </a:extLst>
          </p:cNvPr>
          <p:cNvGrpSpPr/>
          <p:nvPr/>
        </p:nvGrpSpPr>
        <p:grpSpPr>
          <a:xfrm>
            <a:off x="1494790" y="634646"/>
            <a:ext cx="2724148" cy="523220"/>
            <a:chOff x="4733926" y="811823"/>
            <a:chExt cx="2724148" cy="523220"/>
          </a:xfrm>
        </p:grpSpPr>
        <p:cxnSp>
          <p:nvCxnSpPr>
            <p:cNvPr id="32" name="直接连接符 31">
              <a:extLst>
                <a:ext uri="{FF2B5EF4-FFF2-40B4-BE49-F238E27FC236}">
                  <a16:creationId xmlns:a16="http://schemas.microsoft.com/office/drawing/2014/main" id="{E518F3D8-AB7D-4EF8-A644-0320CF80B432}"/>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33" name="Text Box 39">
              <a:extLst>
                <a:ext uri="{FF2B5EF4-FFF2-40B4-BE49-F238E27FC236}">
                  <a16:creationId xmlns:a16="http://schemas.microsoft.com/office/drawing/2014/main" id="{F0F09FA2-3A25-4DB7-B8C9-04F2E18496C4}"/>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例证</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566993D1-CFE4-46BA-BF91-FE674DE51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697" y="409933"/>
            <a:ext cx="1004240" cy="1166365"/>
          </a:xfrm>
          <a:prstGeom prst="rect">
            <a:avLst/>
          </a:prstGeom>
        </p:spPr>
      </p:pic>
      <p:sp>
        <p:nvSpPr>
          <p:cNvPr id="29" name="矩形 28">
            <a:extLst>
              <a:ext uri="{FF2B5EF4-FFF2-40B4-BE49-F238E27FC236}">
                <a16:creationId xmlns:a16="http://schemas.microsoft.com/office/drawing/2014/main" id="{A0E1B302-2F05-47C7-B60A-BF3CDEDE03C0}"/>
              </a:ext>
            </a:extLst>
          </p:cNvPr>
          <p:cNvSpPr/>
          <p:nvPr/>
        </p:nvSpPr>
        <p:spPr>
          <a:xfrm>
            <a:off x="4480018" y="3215161"/>
            <a:ext cx="3767165" cy="2308324"/>
          </a:xfrm>
          <a:prstGeom prst="rect">
            <a:avLst/>
          </a:prstGeom>
        </p:spPr>
        <p:txBody>
          <a:bodyPr wrap="square">
            <a:spAutoFit/>
          </a:bodyPr>
          <a:lstStyle/>
          <a:p>
            <a:r>
              <a:rPr lang="zh-CN" altLang="en-US" dirty="0">
                <a:solidFill>
                  <a:srgbClr val="000000"/>
                </a:solidFill>
                <a:latin typeface="PingFang SC"/>
              </a:rPr>
              <a:t>但同时作者也指出了，端到端的观点并不是一个 硬性的绝对规则，而是一个帮助 设计应用程序和协议的一个 指导。 当时，只有金融和航空领域才有那个能力和需求，去完成底层的数据可靠性 传输， 在其他领域端到端系统已经能够满足错误控 制和纠错处理方面 的要求了。</a:t>
            </a:r>
            <a:endParaRPr lang="zh-CN" altLang="en-US" dirty="0"/>
          </a:p>
        </p:txBody>
      </p:sp>
      <p:sp>
        <p:nvSpPr>
          <p:cNvPr id="2" name="矩形 1">
            <a:extLst>
              <a:ext uri="{FF2B5EF4-FFF2-40B4-BE49-F238E27FC236}">
                <a16:creationId xmlns:a16="http://schemas.microsoft.com/office/drawing/2014/main" id="{307FE67C-4BE6-4201-BDBF-F3AD21B40BED}"/>
              </a:ext>
            </a:extLst>
          </p:cNvPr>
          <p:cNvSpPr/>
          <p:nvPr/>
        </p:nvSpPr>
        <p:spPr>
          <a:xfrm>
            <a:off x="852305" y="1485599"/>
            <a:ext cx="3007555" cy="369332"/>
          </a:xfrm>
          <a:prstGeom prst="rect">
            <a:avLst/>
          </a:prstGeom>
        </p:spPr>
        <p:txBody>
          <a:bodyPr wrap="none">
            <a:spAutoFit/>
          </a:bodyPr>
          <a:lstStyle/>
          <a:p>
            <a:r>
              <a:rPr lang="zh-CN" altLang="en-US" dirty="0">
                <a:solidFill>
                  <a:srgbClr val="000000"/>
                </a:solidFill>
                <a:latin typeface="PingFang SC"/>
              </a:rPr>
              <a:t>作 者从几个方面提出例证：</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47D171-6D9A-4E00-A9ED-F979CA70124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43481"/>
          <a:stretch/>
        </p:blipFill>
        <p:spPr>
          <a:xfrm>
            <a:off x="0" y="4806411"/>
            <a:ext cx="12192000" cy="2058840"/>
          </a:xfrm>
          <a:prstGeom prst="rect">
            <a:avLst/>
          </a:prstGeom>
        </p:spPr>
      </p:pic>
      <p:grpSp>
        <p:nvGrpSpPr>
          <p:cNvPr id="4" name="组合 3">
            <a:extLst>
              <a:ext uri="{FF2B5EF4-FFF2-40B4-BE49-F238E27FC236}">
                <a16:creationId xmlns:a16="http://schemas.microsoft.com/office/drawing/2014/main" id="{7E88696E-2CF8-40D8-983F-8C2EF6FBEF2F}"/>
              </a:ext>
            </a:extLst>
          </p:cNvPr>
          <p:cNvGrpSpPr/>
          <p:nvPr/>
        </p:nvGrpSpPr>
        <p:grpSpPr>
          <a:xfrm>
            <a:off x="1494790" y="634646"/>
            <a:ext cx="2724148" cy="523220"/>
            <a:chOff x="4733926" y="811823"/>
            <a:chExt cx="2724148" cy="523220"/>
          </a:xfrm>
        </p:grpSpPr>
        <p:cxnSp>
          <p:nvCxnSpPr>
            <p:cNvPr id="5" name="直接连接符 4">
              <a:extLst>
                <a:ext uri="{FF2B5EF4-FFF2-40B4-BE49-F238E27FC236}">
                  <a16:creationId xmlns:a16="http://schemas.microsoft.com/office/drawing/2014/main" id="{6D329832-FCB7-4C01-B87E-2B96E57B030E}"/>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6" name="Text Box 39">
              <a:extLst>
                <a:ext uri="{FF2B5EF4-FFF2-40B4-BE49-F238E27FC236}">
                  <a16:creationId xmlns:a16="http://schemas.microsoft.com/office/drawing/2014/main" id="{60ADF034-6470-4B62-85B4-390AB78CF146}"/>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奥卡姆剃刀</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7" name="图片 6">
            <a:extLst>
              <a:ext uri="{FF2B5EF4-FFF2-40B4-BE49-F238E27FC236}">
                <a16:creationId xmlns:a16="http://schemas.microsoft.com/office/drawing/2014/main" id="{1716DF40-D7E7-4B2F-94F9-CF99C345F6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pic>
        <p:nvPicPr>
          <p:cNvPr id="1026" name="Picture 2" descr="âå¥¥å¡å§ååâçå¾çæç´¢ç»æ">
            <a:extLst>
              <a:ext uri="{FF2B5EF4-FFF2-40B4-BE49-F238E27FC236}">
                <a16:creationId xmlns:a16="http://schemas.microsoft.com/office/drawing/2014/main" id="{162909F1-2314-4AF3-BF8D-5B2820A6F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092" y="1346519"/>
            <a:ext cx="3881870" cy="327123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D46450F0-6DE3-4438-A88B-D4C6502ECFD4}"/>
              </a:ext>
            </a:extLst>
          </p:cNvPr>
          <p:cNvSpPr/>
          <p:nvPr/>
        </p:nvSpPr>
        <p:spPr>
          <a:xfrm>
            <a:off x="1238843" y="2051589"/>
            <a:ext cx="4494250" cy="1754326"/>
          </a:xfrm>
          <a:prstGeom prst="rect">
            <a:avLst/>
          </a:prstGeom>
        </p:spPr>
        <p:txBody>
          <a:bodyPr wrap="square">
            <a:spAutoFit/>
          </a:bodyPr>
          <a:lstStyle/>
          <a:p>
            <a:r>
              <a:rPr lang="zh-CN" altLang="en-US" dirty="0">
                <a:solidFill>
                  <a:srgbClr val="000000"/>
                </a:solidFill>
                <a:latin typeface="PingFang SC"/>
              </a:rPr>
              <a:t>总 而言之，端到端的观点犹如奥卡姆剃刀（</a:t>
            </a:r>
            <a:r>
              <a:rPr lang="en-US" altLang="zh-CN" dirty="0">
                <a:solidFill>
                  <a:srgbClr val="000000"/>
                </a:solidFill>
                <a:latin typeface="PingFang SC"/>
              </a:rPr>
              <a:t>Occam's Razor</a:t>
            </a:r>
            <a:r>
              <a:rPr lang="zh-CN" altLang="en-US" dirty="0">
                <a:solidFill>
                  <a:srgbClr val="000000"/>
                </a:solidFill>
                <a:latin typeface="PingFang SC"/>
              </a:rPr>
              <a:t>），即 如果在底层设计的功能已经超 过它所能提供的必要核心业务了， 那么 可以考虑在 其他层进行此类功能的设计。 而改变的做法就是设计一个 端到端的系统，负责数据的可靠传输 等。</a:t>
            </a:r>
            <a:endParaRPr lang="zh-CN" altLang="en-US" dirty="0"/>
          </a:p>
        </p:txBody>
      </p:sp>
    </p:spTree>
    <p:extLst>
      <p:ext uri="{BB962C8B-B14F-4D97-AF65-F5344CB8AC3E}">
        <p14:creationId xmlns:p14="http://schemas.microsoft.com/office/powerpoint/2010/main" val="246885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30333B9-3A25-4E64-BDD3-10BE257D1A8C}"/>
              </a:ext>
            </a:extLst>
          </p:cNvPr>
          <p:cNvGrpSpPr/>
          <p:nvPr/>
        </p:nvGrpSpPr>
        <p:grpSpPr>
          <a:xfrm>
            <a:off x="1494790" y="634646"/>
            <a:ext cx="2724148" cy="523220"/>
            <a:chOff x="4733926" y="811823"/>
            <a:chExt cx="2724148" cy="523220"/>
          </a:xfrm>
        </p:grpSpPr>
        <p:cxnSp>
          <p:nvCxnSpPr>
            <p:cNvPr id="4" name="直接连接符 3">
              <a:extLst>
                <a:ext uri="{FF2B5EF4-FFF2-40B4-BE49-F238E27FC236}">
                  <a16:creationId xmlns:a16="http://schemas.microsoft.com/office/drawing/2014/main" id="{E4CBDF85-35CF-4744-8C11-DCF9FD0B8594}"/>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5" name="Text Box 39">
              <a:extLst>
                <a:ext uri="{FF2B5EF4-FFF2-40B4-BE49-F238E27FC236}">
                  <a16:creationId xmlns:a16="http://schemas.microsoft.com/office/drawing/2014/main" id="{7D5410B8-B575-48D2-83E4-F2F7A89E1247}"/>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理解作者</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2B3AE449-3686-48F4-BE21-9079ECB3D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7" name="矩形 6">
            <a:extLst>
              <a:ext uri="{FF2B5EF4-FFF2-40B4-BE49-F238E27FC236}">
                <a16:creationId xmlns:a16="http://schemas.microsoft.com/office/drawing/2014/main" id="{E9C130F3-7E0C-45E9-812C-624FF8285E3E}"/>
              </a:ext>
            </a:extLst>
          </p:cNvPr>
          <p:cNvSpPr/>
          <p:nvPr/>
        </p:nvSpPr>
        <p:spPr>
          <a:xfrm>
            <a:off x="180109" y="1533503"/>
            <a:ext cx="11831782" cy="5078313"/>
          </a:xfrm>
          <a:prstGeom prst="rect">
            <a:avLst/>
          </a:prstGeom>
        </p:spPr>
        <p:txBody>
          <a:bodyPr wrap="square">
            <a:spAutoFit/>
          </a:bodyPr>
          <a:lstStyle/>
          <a:p>
            <a:r>
              <a:rPr lang="zh-CN" altLang="en-US" dirty="0">
                <a:solidFill>
                  <a:srgbClr val="000000"/>
                </a:solidFill>
                <a:latin typeface="PingFang SC"/>
              </a:rPr>
              <a:t>其 一，降低网络核心复杂度，简化复杂功能。我们看右图，文件从主机</a:t>
            </a:r>
            <a:r>
              <a:rPr lang="en-US" altLang="zh-CN" dirty="0">
                <a:solidFill>
                  <a:srgbClr val="000000"/>
                </a:solidFill>
                <a:latin typeface="PingFang SC"/>
              </a:rPr>
              <a:t>A</a:t>
            </a:r>
            <a:r>
              <a:rPr lang="zh-CN" altLang="en-US" dirty="0">
                <a:solidFill>
                  <a:srgbClr val="000000"/>
                </a:solidFill>
                <a:latin typeface="PingFang SC"/>
              </a:rPr>
              <a:t>传到主机</a:t>
            </a:r>
            <a:r>
              <a:rPr lang="en-US" altLang="zh-CN" dirty="0">
                <a:solidFill>
                  <a:srgbClr val="000000"/>
                </a:solidFill>
                <a:latin typeface="PingFang SC"/>
              </a:rPr>
              <a:t>B</a:t>
            </a:r>
            <a:r>
              <a:rPr lang="zh-CN" altLang="en-US" dirty="0">
                <a:solidFill>
                  <a:srgbClr val="000000"/>
                </a:solidFill>
                <a:latin typeface="PingFang SC"/>
              </a:rPr>
              <a:t>，需要经过三个环节：首先是主机</a:t>
            </a:r>
            <a:r>
              <a:rPr lang="en-US" altLang="zh-CN" dirty="0">
                <a:solidFill>
                  <a:srgbClr val="000000"/>
                </a:solidFill>
                <a:latin typeface="PingFang SC"/>
              </a:rPr>
              <a:t>A</a:t>
            </a:r>
            <a:r>
              <a:rPr lang="zh-CN" altLang="en-US" dirty="0">
                <a:solidFill>
                  <a:srgbClr val="000000"/>
                </a:solidFill>
                <a:latin typeface="PingFang SC"/>
              </a:rPr>
              <a:t>从磁盘上读取文件并将数据分组 成一个一个的数据包</a:t>
            </a:r>
            <a:r>
              <a:rPr lang="en-US" altLang="zh-CN" dirty="0">
                <a:solidFill>
                  <a:srgbClr val="000000"/>
                </a:solidFill>
                <a:latin typeface="PingFang SC"/>
              </a:rPr>
              <a:t>packet,</a:t>
            </a:r>
            <a:r>
              <a:rPr lang="zh-CN" altLang="en-US" dirty="0">
                <a:solidFill>
                  <a:srgbClr val="000000"/>
                </a:solidFill>
                <a:latin typeface="PingFang SC"/>
              </a:rPr>
              <a:t>，然后数据包通过连接主机</a:t>
            </a:r>
            <a:r>
              <a:rPr lang="en-US" altLang="zh-CN" dirty="0">
                <a:solidFill>
                  <a:srgbClr val="000000"/>
                </a:solidFill>
                <a:latin typeface="PingFang SC"/>
              </a:rPr>
              <a:t>A</a:t>
            </a:r>
            <a:r>
              <a:rPr lang="zh-CN" altLang="en-US" dirty="0">
                <a:solidFill>
                  <a:srgbClr val="000000"/>
                </a:solidFill>
                <a:latin typeface="PingFang SC"/>
              </a:rPr>
              <a:t>和主机</a:t>
            </a:r>
            <a:r>
              <a:rPr lang="en-US" altLang="zh-CN" dirty="0">
                <a:solidFill>
                  <a:srgbClr val="000000"/>
                </a:solidFill>
                <a:latin typeface="PingFang SC"/>
              </a:rPr>
              <a:t>B</a:t>
            </a:r>
            <a:r>
              <a:rPr lang="zh-CN" altLang="en-US" dirty="0">
                <a:solidFill>
                  <a:srgbClr val="000000"/>
                </a:solidFill>
                <a:latin typeface="PingFang SC"/>
              </a:rPr>
              <a:t>的网络传输到主机</a:t>
            </a:r>
            <a:r>
              <a:rPr lang="en-US" altLang="zh-CN" dirty="0">
                <a:solidFill>
                  <a:srgbClr val="000000"/>
                </a:solidFill>
                <a:latin typeface="PingFang SC"/>
              </a:rPr>
              <a:t>B</a:t>
            </a:r>
            <a:r>
              <a:rPr lang="zh-CN" altLang="en-US" dirty="0">
                <a:solidFill>
                  <a:srgbClr val="000000"/>
                </a:solidFill>
                <a:latin typeface="PingFang SC"/>
              </a:rPr>
              <a:t>，最后是主机</a:t>
            </a:r>
            <a:r>
              <a:rPr lang="en-US" altLang="zh-CN" dirty="0">
                <a:solidFill>
                  <a:srgbClr val="000000"/>
                </a:solidFill>
                <a:latin typeface="PingFang SC"/>
              </a:rPr>
              <a:t>B</a:t>
            </a:r>
            <a:r>
              <a:rPr lang="zh-CN" altLang="en-US" dirty="0">
                <a:solidFill>
                  <a:srgbClr val="000000"/>
                </a:solidFill>
                <a:latin typeface="PingFang SC"/>
              </a:rPr>
              <a:t>收 到数据包并将数据包写入磁盘。这个过程看似简单但其实很复杂，可能会由于某些原因而影响正常通信。比如：磁盘上文件读写错误、缓冲溢出、内存出错、网络拥挤等等这些因素都有可能导致数据包的出错或者丢 失，所以用于通信的网络其实并不可靠的。那么怎么样在不可靠的网络上实现可靠传 输，也就是实现数据的完整而准确的传输成为通信双方 信息共享的关键。由于实现通信只要经过上面的三个环节，那么我们就想是否在可以在其中某个环节上增加一个检错机制来对信息进行把关呢？这样在通信时一旦发现数 据包有问题就进行相应的处理，然后使得到达主机</a:t>
            </a:r>
            <a:r>
              <a:rPr lang="en-US" altLang="zh-CN" dirty="0">
                <a:solidFill>
                  <a:srgbClr val="000000"/>
                </a:solidFill>
                <a:latin typeface="PingFang SC"/>
              </a:rPr>
              <a:t>B</a:t>
            </a:r>
            <a:r>
              <a:rPr lang="zh-CN" altLang="en-US" dirty="0">
                <a:solidFill>
                  <a:srgbClr val="000000"/>
                </a:solidFill>
                <a:latin typeface="PingFang SC"/>
              </a:rPr>
              <a:t>的数据包都是没有问题的或者说都是正确的。我们知道连接主机</a:t>
            </a:r>
            <a:r>
              <a:rPr lang="en-US" altLang="zh-CN" dirty="0">
                <a:solidFill>
                  <a:srgbClr val="000000"/>
                </a:solidFill>
                <a:latin typeface="PingFang SC"/>
              </a:rPr>
              <a:t>A</a:t>
            </a:r>
            <a:r>
              <a:rPr lang="zh-CN" altLang="en-US" dirty="0">
                <a:solidFill>
                  <a:srgbClr val="000000"/>
                </a:solidFill>
                <a:latin typeface="PingFang SC"/>
              </a:rPr>
              <a:t>和</a:t>
            </a:r>
            <a:r>
              <a:rPr lang="en-US" altLang="zh-CN" dirty="0">
                <a:solidFill>
                  <a:srgbClr val="000000"/>
                </a:solidFill>
                <a:latin typeface="PingFang SC"/>
              </a:rPr>
              <a:t>B</a:t>
            </a:r>
            <a:r>
              <a:rPr lang="zh-CN" altLang="en-US" dirty="0">
                <a:solidFill>
                  <a:srgbClr val="000000"/>
                </a:solidFill>
                <a:latin typeface="PingFang SC"/>
              </a:rPr>
              <a:t>的 网络在通信过程中起着桥梁的作用，同时它在整 个网络体系结构中也处于一个比较低的层次，那么是不是可以把数据包的纠错任务也交给网络呢？事实证明这是行不通的。因为这不但会增加网络的复杂性而且会降低 网络的可维护性，从而要付出昂贵的开销，这是不可取的。这时候桥梁两端的“端系统”似乎就理所当然地成为了要完成这个任 务的不二人选。实验证明“端系统”是完全可以胜 任这个工作，因为只有“端系统”可以知道哪个地方出现了错误，哪个地方需要重传。我们将确认传输正确的任务交给“端系统”去完成，在“端系统”没有接收到 完整的所需要的资源的时候，可以有多种机制来保证满足传输的正确。比如将确认重传机制放在端系统的应用层上就可以保 证信息的可靠到达，这样就最大的保证了传 输的可靠性和完整性。但是为了在一个原本不可靠的网络上实现可靠传输，就必须要有一个独立于网络层的可靠传输协议和一个端系统的应用层的错误检测功能。这 样一来，网络的使命就变得很单纯了，网络只需要负责传输数据，然后其他方面都由网络以外的系统去实现，这样一来大大地降低 了网络的复杂性，提高了网络的通用性和 灵活性，而且当增加新应用时也不必改变核心网络，也就有利于网络的升级，提高了网络的可靠性。</a:t>
            </a:r>
            <a:endParaRPr lang="zh-CN" altLang="en-US" dirty="0"/>
          </a:p>
        </p:txBody>
      </p:sp>
      <p:sp>
        <p:nvSpPr>
          <p:cNvPr id="2" name="文本框 1">
            <a:extLst>
              <a:ext uri="{FF2B5EF4-FFF2-40B4-BE49-F238E27FC236}">
                <a16:creationId xmlns:a16="http://schemas.microsoft.com/office/drawing/2014/main" id="{9A5E4411-446D-4E59-B69C-1C953CF80791}"/>
              </a:ext>
            </a:extLst>
          </p:cNvPr>
          <p:cNvSpPr txBox="1"/>
          <p:nvPr/>
        </p:nvSpPr>
        <p:spPr>
          <a:xfrm>
            <a:off x="4304974" y="297832"/>
            <a:ext cx="5953762" cy="1200329"/>
          </a:xfrm>
          <a:prstGeom prst="rect">
            <a:avLst/>
          </a:prstGeom>
          <a:noFill/>
        </p:spPr>
        <p:txBody>
          <a:bodyPr wrap="square" rtlCol="0">
            <a:spAutoFit/>
          </a:bodyPr>
          <a:lstStyle/>
          <a:p>
            <a:r>
              <a:rPr lang="zh-CN" altLang="en-US" dirty="0"/>
              <a:t>然后我们联系作者写这篇论文时的背景，这篇论文是</a:t>
            </a:r>
            <a:r>
              <a:rPr lang="en-US" altLang="zh-CN" dirty="0"/>
              <a:t>1984</a:t>
            </a:r>
            <a:r>
              <a:rPr lang="zh-CN" altLang="en-US" dirty="0"/>
              <a:t>年写的，那时候的计算机网络技术还处于初级阶段，作者为什么要提出这样的观点，我们尝试去理解作者想要解决的问题</a:t>
            </a:r>
          </a:p>
        </p:txBody>
      </p:sp>
    </p:spTree>
    <p:extLst>
      <p:ext uri="{BB962C8B-B14F-4D97-AF65-F5344CB8AC3E}">
        <p14:creationId xmlns:p14="http://schemas.microsoft.com/office/powerpoint/2010/main" val="3372044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文艺汇报清新总结PPT"/>
  <p:tag name="ISPRING_FIRST_PUBLISH"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TotalTime>
  <Words>1551</Words>
  <Application>Microsoft Office PowerPoint</Application>
  <PresentationFormat>宽屏</PresentationFormat>
  <Paragraphs>48</Paragraphs>
  <Slides>11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PingFang SC</vt:lpstr>
      <vt:lpstr>Arial</vt:lpstr>
      <vt:lpstr>Calibri</vt:lpstr>
      <vt:lpstr>Calibri Light</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Joke r</cp:lastModifiedBy>
  <cp:revision>145</cp:revision>
  <dcterms:created xsi:type="dcterms:W3CDTF">2016-09-11T10:28:00Z</dcterms:created>
  <dcterms:modified xsi:type="dcterms:W3CDTF">2020-03-24T13:06:22Z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