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1" r:id="rId3"/>
    <p:sldId id="363" r:id="rId5"/>
    <p:sldId id="364" r:id="rId6"/>
    <p:sldId id="365" r:id="rId7"/>
    <p:sldId id="366" r:id="rId8"/>
    <p:sldId id="370" r:id="rId9"/>
    <p:sldId id="367" r:id="rId10"/>
    <p:sldId id="371" r:id="rId11"/>
    <p:sldId id="368" r:id="rId12"/>
    <p:sldId id="369" r:id="rId13"/>
    <p:sldId id="313" r:id="rId14"/>
    <p:sldId id="295" r:id="rId15"/>
    <p:sldId id="298" r:id="rId16"/>
    <p:sldId id="356" r:id="rId17"/>
    <p:sldId id="358" r:id="rId18"/>
    <p:sldId id="357" r:id="rId19"/>
    <p:sldId id="351" r:id="rId20"/>
    <p:sldId id="3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06A"/>
    <a:srgbClr val="B1CC71"/>
    <a:srgbClr val="7D9D72"/>
    <a:srgbClr val="5B7E82"/>
    <a:srgbClr val="C2D2B5"/>
    <a:srgbClr val="51B5AC"/>
    <a:srgbClr val="BBD5F3"/>
    <a:srgbClr val="125E42"/>
    <a:srgbClr val="8E6D48"/>
    <a:srgbClr val="B99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6200" autoAdjust="0"/>
  </p:normalViewPr>
  <p:slideViewPr>
    <p:cSldViewPr snapToGrid="0">
      <p:cViewPr varScale="1">
        <p:scale>
          <a:sx n="87" d="100"/>
          <a:sy n="87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9" name="文本占位符 2"/>
          <p:cNvSpPr>
            <a:spLocks noGrp="1"/>
          </p:cNvSpPr>
          <p:nvPr>
            <p:ph type="body" idx="3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7" name="文本占位符 2"/>
          <p:cNvSpPr>
            <a:spLocks noGrp="1"/>
          </p:cNvSpPr>
          <p:nvPr>
            <p:ph type="body" idx="3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4941888" y="1106488"/>
            <a:ext cx="1635125" cy="1635125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1B5AC"/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470400" y="857250"/>
            <a:ext cx="1884363" cy="2008188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864350" y="4319588"/>
            <a:ext cx="514350" cy="515938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759450" y="4084638"/>
            <a:ext cx="1884363" cy="2009775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1225" y="0"/>
            <a:ext cx="4930775" cy="6872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47445">
            <a:off x="396875" y="4391025"/>
            <a:ext cx="2130425" cy="2386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13" y="3114675"/>
            <a:ext cx="954087" cy="893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164138" y="2554923"/>
            <a:ext cx="51704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4800" b="1" kern="1200" cap="none" spc="0" normalizeH="0" baseline="0" noProof="0" dirty="0">
                <a:latin typeface="+mj-lt"/>
                <a:ea typeface="+mn-ea"/>
                <a:cs typeface="+mn-cs"/>
              </a:rPr>
              <a:t>第二次讨论课</a:t>
            </a:r>
            <a:endParaRPr kumimoji="0" lang="zh-CN" altLang="en-US" sz="4800" b="1" kern="1200" cap="none" spc="0" normalizeH="0" baseline="0" noProof="0" dirty="0">
              <a:latin typeface="+mj-lt"/>
              <a:ea typeface="+mn-ea"/>
              <a:cs typeface="+mn-cs"/>
            </a:endParaRPr>
          </a:p>
        </p:txBody>
      </p:sp>
      <p:sp>
        <p:nvSpPr>
          <p:cNvPr id="3082" name="文本框 2"/>
          <p:cNvSpPr txBox="1"/>
          <p:nvPr/>
        </p:nvSpPr>
        <p:spPr>
          <a:xfrm>
            <a:off x="3913188" y="4059238"/>
            <a:ext cx="2182812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Calibri" panose="020F0502020204030204" pitchFamily="34" charset="0"/>
                <a:ea typeface="等线" panose="02010600030101010101" charset="-122"/>
              </a:rPr>
              <a:t>第四组</a:t>
            </a:r>
            <a:endParaRPr lang="en-US" altLang="zh-CN" sz="2400" dirty="0">
              <a:latin typeface="Calibri" panose="020F0502020204030204" pitchFamily="34" charset="0"/>
              <a:ea typeface="等线" panose="02010600030101010101" charset="-122"/>
            </a:endParaRPr>
          </a:p>
          <a:p>
            <a:pPr eaLnBrk="1" hangingPunct="1"/>
            <a:r>
              <a:rPr lang="zh-CN" altLang="en-US" sz="2400" dirty="0">
                <a:latin typeface="Calibri" panose="020F0502020204030204" pitchFamily="34" charset="0"/>
                <a:ea typeface="等线" panose="02010600030101010101" charset="-122"/>
              </a:rPr>
              <a:t>小组成员：</a:t>
            </a:r>
            <a:endParaRPr lang="en-US" altLang="zh-CN" sz="2400" dirty="0">
              <a:latin typeface="Calibri" panose="020F0502020204030204" pitchFamily="34" charset="0"/>
              <a:ea typeface="等线" panose="02010600030101010101" charset="-122"/>
            </a:endParaRPr>
          </a:p>
          <a:p>
            <a:pPr eaLnBrk="1" hangingPunct="1"/>
            <a:r>
              <a:rPr lang="zh-CN" altLang="en-US" sz="2400" dirty="0">
                <a:latin typeface="Calibri" panose="020F0502020204030204" pitchFamily="34" charset="0"/>
                <a:ea typeface="等线" panose="02010600030101010101" charset="-122"/>
              </a:rPr>
              <a:t>边磊</a:t>
            </a:r>
            <a:endParaRPr lang="en-US" altLang="zh-CN" sz="2400" dirty="0">
              <a:latin typeface="Calibri" panose="020F0502020204030204" pitchFamily="34" charset="0"/>
              <a:ea typeface="等线" panose="02010600030101010101" charset="-122"/>
            </a:endParaRPr>
          </a:p>
          <a:p>
            <a:pPr eaLnBrk="1" hangingPunct="1"/>
            <a:r>
              <a:rPr lang="zh-CN" altLang="en-US" sz="2400" dirty="0">
                <a:latin typeface="Calibri" panose="020F0502020204030204" pitchFamily="34" charset="0"/>
                <a:ea typeface="等线" panose="02010600030101010101" charset="-122"/>
              </a:rPr>
              <a:t>姚成伟</a:t>
            </a:r>
            <a:endParaRPr lang="en-US" altLang="zh-CN" sz="2400" dirty="0">
              <a:latin typeface="Calibri" panose="020F0502020204030204" pitchFamily="34" charset="0"/>
              <a:ea typeface="等线" panose="02010600030101010101" charset="-122"/>
            </a:endParaRPr>
          </a:p>
          <a:p>
            <a:pPr eaLnBrk="1" hangingPunct="1"/>
            <a:r>
              <a:rPr lang="zh-CN" altLang="en-US" sz="2400" dirty="0">
                <a:latin typeface="Calibri" panose="020F0502020204030204" pitchFamily="34" charset="0"/>
                <a:ea typeface="等线" panose="02010600030101010101" charset="-122"/>
              </a:rPr>
              <a:t>蒋鹏辉</a:t>
            </a:r>
            <a:endParaRPr lang="zh-CN" altLang="en-US" sz="2400" dirty="0">
              <a:latin typeface="Calibri" panose="020F0502020204030204" pitchFamily="34" charset="0"/>
              <a:ea typeface="等线" panose="02010600030101010101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>
            <a:fillRect/>
          </a:stretch>
        </p:blipFill>
        <p:spPr>
          <a:xfrm>
            <a:off x="0" y="4766699"/>
            <a:ext cx="12192000" cy="205884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163320" y="501931"/>
            <a:ext cx="3630930" cy="521970"/>
            <a:chOff x="4280536" y="739433"/>
            <a:chExt cx="3630930" cy="52197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4280536" y="739433"/>
              <a:ext cx="36309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SACK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算法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48790" y="1297940"/>
            <a:ext cx="97504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SACK算法是在Reno基础上进行扩展，对数据包进行有选择地确认和重传(选择确认策略) .这样,源端就能准确地知道哪些数据包正确地传到接收端,从而避免不必要地重传,减少时延,提高网络吞吐量.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当目的端缓存队列出现序号不连续的数据时，向源端发送承载有SACK选项的重复ACK，实现源端有选择的重传丢失的数据包，提高了TCP的性能。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当重传分组本身被丢弃后，SACK用重传超时来探测丢失,再次重传后进入慢启动过程，在确认了所有出现在进入快速恢复阶段的分组后，发送端将从快速恢复中退出。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2774950" y="3453130"/>
            <a:ext cx="64020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TCP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在无线网络中的问题及解决方法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PART  02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006466" y="4371975"/>
            <a:ext cx="217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非对称链路问题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11028" y="4371975"/>
            <a:ext cx="180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高误码率问题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56956" y="4371975"/>
            <a:ext cx="18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移动切换问题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57960" y="4363679"/>
            <a:ext cx="16466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高时延问题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494790" y="634646"/>
            <a:ext cx="2724148" cy="521970"/>
            <a:chOff x="4733926" y="811823"/>
            <a:chExt cx="2724148" cy="52197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4733926" y="811823"/>
              <a:ext cx="2724148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问题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16200000" flipH="1">
            <a:off x="7608169" y="2219585"/>
            <a:ext cx="2107768" cy="1635046"/>
          </a:xfrm>
          <a:prstGeom prst="bentConnector3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/>
          <p:cNvCxnSpPr/>
          <p:nvPr/>
        </p:nvCxnSpPr>
        <p:spPr>
          <a:xfrm rot="5400000">
            <a:off x="2494344" y="2165623"/>
            <a:ext cx="2335163" cy="1803667"/>
          </a:xfrm>
          <a:prstGeom prst="bentConnector3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252133" y="1899875"/>
            <a:ext cx="0" cy="2160681"/>
          </a:xfrm>
          <a:prstGeom prst="straightConnector1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047353" y="1982998"/>
            <a:ext cx="0" cy="2160681"/>
          </a:xfrm>
          <a:prstGeom prst="straightConnector1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/>
          <p:cNvSpPr/>
          <p:nvPr/>
        </p:nvSpPr>
        <p:spPr>
          <a:xfrm>
            <a:off x="3919286" y="1802844"/>
            <a:ext cx="4347293" cy="1056108"/>
          </a:xfrm>
          <a:prstGeom prst="roundRect">
            <a:avLst/>
          </a:prstGeom>
          <a:solidFill>
            <a:srgbClr val="73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862" y="1080735"/>
            <a:ext cx="4666140" cy="242639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981462" y="3908822"/>
            <a:ext cx="3123272" cy="15563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377193" y="1844298"/>
            <a:ext cx="64879" cy="334853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03947" y="1816259"/>
            <a:ext cx="3491799" cy="18802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011795" y="1587500"/>
            <a:ext cx="2501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端到端的解决方案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47050" y="4485640"/>
            <a:ext cx="287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基于显示反馈的拥塞控制协议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6762791" y="1129145"/>
            <a:ext cx="1203335" cy="1203335"/>
          </a:xfrm>
          <a:prstGeom prst="ellipse">
            <a:avLst/>
          </a:prstGeom>
          <a:solidFill>
            <a:srgbClr val="73A06A"/>
          </a:solidFill>
          <a:ln>
            <a:solidFill>
              <a:srgbClr val="B1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20267027">
            <a:off x="3901576" y="1581156"/>
            <a:ext cx="3811177" cy="3285497"/>
          </a:xfrm>
          <a:prstGeom prst="triangle">
            <a:avLst/>
          </a:prstGeom>
          <a:solidFill>
            <a:srgbClr val="73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31961" y="3285588"/>
            <a:ext cx="180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三个方面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821983" y="4953771"/>
            <a:ext cx="1203335" cy="1203335"/>
          </a:xfrm>
          <a:prstGeom prst="ellipse">
            <a:avLst/>
          </a:prstGeom>
          <a:solidFill>
            <a:srgbClr val="73A06A"/>
          </a:solidFill>
          <a:ln>
            <a:solidFill>
              <a:srgbClr val="B1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2964976" y="3148779"/>
            <a:ext cx="1203335" cy="1203335"/>
          </a:xfrm>
          <a:prstGeom prst="ellipse">
            <a:avLst/>
          </a:prstGeom>
          <a:solidFill>
            <a:srgbClr val="73A06A"/>
          </a:solidFill>
          <a:ln>
            <a:solidFill>
              <a:srgbClr val="B1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86809" y="3397079"/>
            <a:ext cx="1803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无线链路层解决方案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673100" y="491136"/>
            <a:ext cx="36309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解决方法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>
            <a:fillRect/>
          </a:stretch>
        </p:blipFill>
        <p:spPr>
          <a:xfrm>
            <a:off x="0" y="4766699"/>
            <a:ext cx="12192000" cy="2058840"/>
          </a:xfrm>
          <a:prstGeom prst="rect">
            <a:avLst/>
          </a:prstGeom>
        </p:spPr>
      </p:pic>
      <p:sp>
        <p:nvSpPr>
          <p:cNvPr id="19470" name="TextBox 29"/>
          <p:cNvSpPr txBox="1">
            <a:spLocks noChangeArrowheads="1"/>
          </p:cNvSpPr>
          <p:nvPr/>
        </p:nvSpPr>
        <p:spPr bwMode="auto">
          <a:xfrm>
            <a:off x="1564005" y="1547642"/>
            <a:ext cx="7920823" cy="142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分段连接方法：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ym typeface="Century Gothic" panose="020B0502020202020204" pitchFamily="34" charset="0"/>
              </a:rPr>
              <a:t>把一个从固定终端到移动端的</a:t>
            </a:r>
            <a:r>
              <a:rPr lang="en-US" altLang="zh-CN" b="1" dirty="0">
                <a:sym typeface="Century Gothic" panose="020B0502020202020204" pitchFamily="34" charset="0"/>
              </a:rPr>
              <a:t>TCP</a:t>
            </a:r>
            <a:r>
              <a:rPr lang="zh-CN" altLang="en-US" b="1" dirty="0">
                <a:sym typeface="Century Gothic" panose="020B0502020202020204" pitchFamily="34" charset="0"/>
              </a:rPr>
              <a:t>连接分成两段，那么从</a:t>
            </a:r>
            <a:r>
              <a:rPr lang="en-US" altLang="zh-CN" b="1" dirty="0">
                <a:sym typeface="Century Gothic" panose="020B0502020202020204" pitchFamily="34" charset="0"/>
              </a:rPr>
              <a:t>BS</a:t>
            </a:r>
            <a:endParaRPr lang="en-US" altLang="zh-CN" b="1" dirty="0">
              <a:sym typeface="Century Gothic" panose="020B0502020202020204" pitchFamily="34" charset="0"/>
            </a:endParaRPr>
          </a:p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ym typeface="Century Gothic" panose="020B0502020202020204" pitchFamily="34" charset="0"/>
              </a:rPr>
              <a:t>（基站）到移动终端的连接就无须使用</a:t>
            </a:r>
            <a:r>
              <a:rPr lang="en-US" altLang="zh-CN" b="1" dirty="0">
                <a:sym typeface="Century Gothic" panose="020B0502020202020204" pitchFamily="34" charset="0"/>
              </a:rPr>
              <a:t>TCP</a:t>
            </a:r>
            <a:r>
              <a:rPr lang="zh-CN" altLang="en-US" b="1" dirty="0">
                <a:sym typeface="Century Gothic" panose="020B0502020202020204" pitchFamily="34" charset="0"/>
              </a:rPr>
              <a:t>，可以使用更适合无线网络的协议</a:t>
            </a:r>
            <a:endParaRPr b="1" dirty="0">
              <a:sym typeface="Century Gothic" panose="020B0502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63320" y="501931"/>
            <a:ext cx="3630930" cy="523220"/>
            <a:chOff x="4280536" y="739433"/>
            <a:chExt cx="3630930" cy="52322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4280536" y="739433"/>
              <a:ext cx="36309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无线链路层解决方案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2" name="TextBox 29"/>
          <p:cNvSpPr txBox="1">
            <a:spLocks noChangeArrowheads="1"/>
          </p:cNvSpPr>
          <p:nvPr/>
        </p:nvSpPr>
        <p:spPr bwMode="auto">
          <a:xfrm>
            <a:off x="1564005" y="3203970"/>
            <a:ext cx="4570482" cy="100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链路层重传：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ym typeface="Century Gothic" panose="020B0502020202020204" pitchFamily="34" charset="0"/>
              </a:rPr>
              <a:t>缺点：误码率超高时，会导致协议性能更差</a:t>
            </a:r>
            <a:endParaRPr lang="en-US" altLang="zh-CN" b="1" dirty="0"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>
            <a:fillRect/>
          </a:stretch>
        </p:blipFill>
        <p:spPr>
          <a:xfrm>
            <a:off x="0" y="4766699"/>
            <a:ext cx="12192000" cy="2058840"/>
          </a:xfrm>
          <a:prstGeom prst="rect">
            <a:avLst/>
          </a:prstGeom>
        </p:spPr>
      </p:pic>
      <p:sp>
        <p:nvSpPr>
          <p:cNvPr id="19470" name="TextBox 29"/>
          <p:cNvSpPr txBox="1">
            <a:spLocks noChangeArrowheads="1"/>
          </p:cNvSpPr>
          <p:nvPr/>
        </p:nvSpPr>
        <p:spPr bwMode="auto">
          <a:xfrm>
            <a:off x="1564005" y="1452642"/>
            <a:ext cx="10319748" cy="143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TCP Vegas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协议：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ym typeface="Century Gothic" panose="020B0502020202020204" pitchFamily="34" charset="0"/>
              </a:rPr>
              <a:t>通过观测</a:t>
            </a:r>
            <a:r>
              <a:rPr lang="en-US" altLang="zh-CN" b="1" dirty="0">
                <a:sym typeface="Century Gothic" panose="020B0502020202020204" pitchFamily="34" charset="0"/>
              </a:rPr>
              <a:t>TCP</a:t>
            </a:r>
            <a:r>
              <a:rPr lang="zh-CN" altLang="en-US" b="1" dirty="0">
                <a:sym typeface="Century Gothic" panose="020B0502020202020204" pitchFamily="34" charset="0"/>
              </a:rPr>
              <a:t>连接中</a:t>
            </a:r>
            <a:r>
              <a:rPr lang="en-US" altLang="zh-CN" b="1" dirty="0" err="1">
                <a:sym typeface="Century Gothic" panose="020B0502020202020204" pitchFamily="34" charset="0"/>
              </a:rPr>
              <a:t>RTT</a:t>
            </a:r>
            <a:r>
              <a:rPr lang="zh-CN" altLang="en-US" b="1" dirty="0">
                <a:sym typeface="Century Gothic" panose="020B0502020202020204" pitchFamily="34" charset="0"/>
              </a:rPr>
              <a:t>时延的变化来调节拥塞窗口，由于</a:t>
            </a:r>
            <a:r>
              <a:rPr lang="en-US" altLang="zh-CN" b="1" dirty="0" err="1">
                <a:sym typeface="Century Gothic" panose="020B0502020202020204" pitchFamily="34" charset="0"/>
              </a:rPr>
              <a:t>RTT</a:t>
            </a:r>
            <a:r>
              <a:rPr lang="zh-CN" altLang="en-US" b="1" dirty="0">
                <a:sym typeface="Century Gothic" panose="020B0502020202020204" pitchFamily="34" charset="0"/>
              </a:rPr>
              <a:t>信号相对于丢包信号反应更灵敏，因此</a:t>
            </a:r>
            <a:endParaRPr lang="en-US" altLang="zh-CN" b="1" dirty="0">
              <a:sym typeface="Century Gothic" panose="020B0502020202020204" pitchFamily="34" charset="0"/>
            </a:endParaRPr>
          </a:p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ym typeface="Century Gothic" panose="020B0502020202020204" pitchFamily="34" charset="0"/>
              </a:rPr>
              <a:t>该协议能更及时反映出一般网络的拥塞状况</a:t>
            </a:r>
            <a:endParaRPr b="1" dirty="0">
              <a:sym typeface="Century Gothic" panose="020B0502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63320" y="501931"/>
            <a:ext cx="3630930" cy="523220"/>
            <a:chOff x="4280536" y="739433"/>
            <a:chExt cx="3630930" cy="52322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4280536" y="739433"/>
              <a:ext cx="36309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端到端解决方案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2" name="TextBox 29"/>
          <p:cNvSpPr txBox="1">
            <a:spLocks noChangeArrowheads="1"/>
          </p:cNvSpPr>
          <p:nvPr/>
        </p:nvSpPr>
        <p:spPr bwMode="auto">
          <a:xfrm>
            <a:off x="1564005" y="3110160"/>
            <a:ext cx="9467789" cy="226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TCP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Veno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协议：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ym typeface="Century Gothic" panose="020B0502020202020204" pitchFamily="34" charset="0"/>
              </a:rPr>
              <a:t>是在</a:t>
            </a:r>
            <a:r>
              <a:rPr lang="en-US" altLang="zh-CN" b="1" dirty="0">
                <a:sym typeface="Century Gothic" panose="020B0502020202020204" pitchFamily="34" charset="0"/>
              </a:rPr>
              <a:t>TCP Reno</a:t>
            </a:r>
            <a:r>
              <a:rPr lang="zh-CN" altLang="en-US" b="1" dirty="0">
                <a:sym typeface="Century Gothic" panose="020B0502020202020204" pitchFamily="34" charset="0"/>
              </a:rPr>
              <a:t>和</a:t>
            </a:r>
            <a:r>
              <a:rPr lang="en-US" altLang="zh-CN" b="1" dirty="0">
                <a:sym typeface="Century Gothic" panose="020B0502020202020204" pitchFamily="34" charset="0"/>
              </a:rPr>
              <a:t>TCP Vegas</a:t>
            </a:r>
            <a:r>
              <a:rPr lang="zh-CN" altLang="en-US" b="1" dirty="0">
                <a:sym typeface="Century Gothic" panose="020B0502020202020204" pitchFamily="34" charset="0"/>
              </a:rPr>
              <a:t>的基础上结合两者的特点，对慢启动、拥塞避免和快速恢复算法进行改造，使用与</a:t>
            </a:r>
            <a:r>
              <a:rPr lang="en-US" altLang="zh-CN" b="1" dirty="0">
                <a:sym typeface="Century Gothic" panose="020B0502020202020204" pitchFamily="34" charset="0"/>
              </a:rPr>
              <a:t>TCP Vegas</a:t>
            </a:r>
            <a:r>
              <a:rPr lang="zh-CN" altLang="en-US" b="1" dirty="0">
                <a:sym typeface="Century Gothic" panose="020B0502020202020204" pitchFamily="34" charset="0"/>
              </a:rPr>
              <a:t>相类似的机制估计当前连接所处的状态，推断数据包的丢失是拥塞丢包或者随机丢包，使协议在无线网络环境下的性能有了较大的改善，并兼顾了公平性和灵活性</a:t>
            </a:r>
            <a:endParaRPr lang="en-US" altLang="zh-CN" b="1" dirty="0"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>
            <a:fillRect/>
          </a:stretch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sp>
        <p:nvSpPr>
          <p:cNvPr id="19470" name="TextBox 29"/>
          <p:cNvSpPr txBox="1">
            <a:spLocks noChangeArrowheads="1"/>
          </p:cNvSpPr>
          <p:nvPr/>
        </p:nvSpPr>
        <p:spPr bwMode="auto">
          <a:xfrm>
            <a:off x="1506870" y="1848172"/>
            <a:ext cx="10480370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ym typeface="Century Gothic" panose="020B0502020202020204" pitchFamily="34" charset="0"/>
              </a:rPr>
              <a:t>显示反馈协议最初由</a:t>
            </a:r>
            <a:r>
              <a:rPr lang="en-US" altLang="zh-CN" b="1" dirty="0">
                <a:sym typeface="Century Gothic" panose="020B0502020202020204" pitchFamily="34" charset="0"/>
              </a:rPr>
              <a:t>ECN</a:t>
            </a:r>
            <a:r>
              <a:rPr lang="zh-CN" altLang="en-US" b="1" dirty="0">
                <a:sym typeface="Century Gothic" panose="020B0502020202020204" pitchFamily="34" charset="0"/>
              </a:rPr>
              <a:t>机制衍生而来，</a:t>
            </a:r>
            <a:r>
              <a:rPr lang="en-US" altLang="zh-CN" b="1" dirty="0">
                <a:sym typeface="Century Gothic" panose="020B0502020202020204" pitchFamily="34" charset="0"/>
              </a:rPr>
              <a:t>ECN</a:t>
            </a:r>
            <a:r>
              <a:rPr lang="zh-CN" altLang="en-US" b="1" dirty="0">
                <a:sym typeface="Century Gothic" panose="020B0502020202020204" pitchFamily="34" charset="0"/>
              </a:rPr>
              <a:t>机制被用来部署在中间路由器上进行缓存队列管理，提前</a:t>
            </a:r>
            <a:endParaRPr lang="en-US" altLang="zh-CN" b="1" dirty="0">
              <a:sym typeface="Century Gothic" panose="020B0502020202020204" pitchFamily="34" charset="0"/>
            </a:endParaRPr>
          </a:p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ym typeface="Century Gothic" panose="020B0502020202020204" pitchFamily="34" charset="0"/>
              </a:rPr>
              <a:t>检测拥塞并向发送端通告拥塞</a:t>
            </a:r>
            <a:endParaRPr b="1" dirty="0">
              <a:sym typeface="Century Gothic" panose="020B0502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203935" y="284290"/>
            <a:ext cx="3630930" cy="1063924"/>
            <a:chOff x="4321151" y="521792"/>
            <a:chExt cx="3630930" cy="1063924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66444" y="1585716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4321151" y="521792"/>
              <a:ext cx="363093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基于显示反馈的拥塞控制协议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2" name="TextBox 29"/>
          <p:cNvSpPr txBox="1">
            <a:spLocks noChangeArrowheads="1"/>
          </p:cNvSpPr>
          <p:nvPr/>
        </p:nvSpPr>
        <p:spPr bwMode="auto">
          <a:xfrm>
            <a:off x="1506870" y="3426085"/>
            <a:ext cx="6655989" cy="57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显示反馈在无线网络中一个成功的应用：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XCP-B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163320" y="501931"/>
            <a:ext cx="3630930" cy="521970"/>
            <a:chOff x="4280536" y="739433"/>
            <a:chExt cx="3630930" cy="52197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4280536" y="739433"/>
              <a:ext cx="36309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参考文献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6768" y="1830451"/>
            <a:ext cx="111776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 S Floyd. TCP and explicit congestion notification [</a:t>
            </a:r>
            <a:r>
              <a:rPr lang="en-US" altLang="zh-CN" dirty="0" err="1"/>
              <a:t>CJ.ACM</a:t>
            </a:r>
            <a:r>
              <a:rPr lang="en-US" altLang="zh-CN" dirty="0"/>
              <a:t> Computer Communication Review, 1994, 24(5):10-23.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2. C P Fu, S C Liew. TCP </a:t>
            </a:r>
            <a:r>
              <a:rPr lang="en-US" altLang="zh-CN" dirty="0" err="1"/>
              <a:t>Veno</a:t>
            </a:r>
            <a:r>
              <a:rPr lang="en-US" altLang="zh-CN" dirty="0"/>
              <a:t>: TCP enhancement for transmission over wireless access networks (J). </a:t>
            </a:r>
            <a:r>
              <a:rPr lang="en-US" altLang="zh-CN" dirty="0" err="1"/>
              <a:t>IEEEJoumal</a:t>
            </a:r>
            <a:r>
              <a:rPr lang="en-US" altLang="zh-CN" dirty="0"/>
              <a:t> on Selected Areas in Communication, 2003, 21(2): 216-228.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3. C </a:t>
            </a:r>
            <a:r>
              <a:rPr lang="en-US" altLang="zh-CN" dirty="0" err="1"/>
              <a:t>Casetti</a:t>
            </a:r>
            <a:r>
              <a:rPr lang="en-US" altLang="zh-CN" dirty="0"/>
              <a:t>, M </a:t>
            </a:r>
            <a:r>
              <a:rPr lang="en-US" altLang="zh-CN" dirty="0" err="1"/>
              <a:t>Gerla</a:t>
            </a:r>
            <a:r>
              <a:rPr lang="en-US" altLang="zh-CN" dirty="0"/>
              <a:t>, S </a:t>
            </a:r>
            <a:r>
              <a:rPr lang="en-US" altLang="zh-CN" dirty="0" err="1"/>
              <a:t>Mascolo</a:t>
            </a:r>
            <a:r>
              <a:rPr lang="en-US" altLang="zh-CN" dirty="0"/>
              <a:t>, M Y </a:t>
            </a:r>
            <a:r>
              <a:rPr lang="en-US" altLang="zh-CN" dirty="0" err="1"/>
              <a:t>Sanadidi</a:t>
            </a:r>
            <a:r>
              <a:rPr lang="en-US" altLang="zh-CN" dirty="0"/>
              <a:t>, R Wang. TCP Westwood: bandwidth estimation for</a:t>
            </a:r>
            <a:br>
              <a:rPr lang="en-US" altLang="zh-CN" dirty="0"/>
            </a:br>
            <a:r>
              <a:rPr lang="en-US" altLang="zh-CN" dirty="0"/>
              <a:t>enhanced transport over wireless links [C). </a:t>
            </a:r>
            <a:r>
              <a:rPr lang="en-US" altLang="zh-CN" dirty="0" err="1"/>
              <a:t>Proccedingsof</a:t>
            </a:r>
            <a:r>
              <a:rPr lang="en-US" altLang="zh-CN" dirty="0"/>
              <a:t> </a:t>
            </a:r>
            <a:r>
              <a:rPr lang="en-US" altLang="zh-CN" dirty="0" err="1"/>
              <a:t>MOBICOM</a:t>
            </a:r>
            <a:r>
              <a:rPr lang="en-US" altLang="zh-CN" dirty="0"/>
              <a:t> 2001, Rome, Italy, 2001: 287-297.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4. Y Zhang, S R Kang, D </a:t>
            </a:r>
            <a:r>
              <a:rPr lang="en-US" altLang="zh-CN" dirty="0" err="1"/>
              <a:t>Loguinov</a:t>
            </a:r>
            <a:r>
              <a:rPr lang="en-US" altLang="zh-CN" dirty="0"/>
              <a:t>. Delayed stability</a:t>
            </a:r>
            <a:br>
              <a:rPr lang="en-US" altLang="zh-CN" dirty="0"/>
            </a:br>
            <a:r>
              <a:rPr lang="en-US" altLang="zh-CN" dirty="0"/>
              <a:t>and performance of distributed congestion control [C).ACM </a:t>
            </a:r>
            <a:r>
              <a:rPr lang="en-US" altLang="zh-CN" dirty="0" err="1"/>
              <a:t>SIGCOMM</a:t>
            </a:r>
            <a:r>
              <a:rPr lang="en-US" altLang="zh-CN" dirty="0"/>
              <a:t> Computer Communication </a:t>
            </a:r>
            <a:r>
              <a:rPr lang="en-US" altLang="zh-CN" dirty="0" err="1"/>
              <a:t>control,2004</a:t>
            </a:r>
            <a:r>
              <a:rPr lang="en-US" altLang="zh-CN" dirty="0"/>
              <a:t>, 34(4): 307-318.</a:t>
            </a:r>
            <a:endParaRPr lang="en-US" altLang="zh-CN" dirty="0"/>
          </a:p>
          <a:p>
            <a:br>
              <a:rPr lang="en-US" altLang="zh-CN" dirty="0"/>
            </a:br>
            <a:r>
              <a:rPr lang="en-US" altLang="zh-CN" dirty="0"/>
              <a:t>5. Y Zhang, D Leonard, D </a:t>
            </a:r>
            <a:r>
              <a:rPr lang="en-US" altLang="zh-CN" dirty="0" err="1"/>
              <a:t>Loguinov</a:t>
            </a:r>
            <a:r>
              <a:rPr lang="en-US" altLang="zh-CN" dirty="0"/>
              <a:t>. </a:t>
            </a:r>
            <a:r>
              <a:rPr lang="en-US" altLang="zh-CN" dirty="0" err="1"/>
              <a:t>JetMax</a:t>
            </a:r>
            <a:r>
              <a:rPr lang="en-US" altLang="zh-CN" dirty="0"/>
              <a:t>: scalable max-min congestion control for high-speed heterogeneous networks [C]. Proceedings of IEEE </a:t>
            </a:r>
            <a:r>
              <a:rPr lang="en-US" altLang="zh-CN" dirty="0" err="1"/>
              <a:t>INFOCOM,Barcelona</a:t>
            </a:r>
            <a:r>
              <a:rPr lang="en-US" altLang="zh-CN" dirty="0"/>
              <a:t>, 2006: 1-13.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>
            <a:fillRect/>
          </a:stretch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sp>
        <p:nvSpPr>
          <p:cNvPr id="19470" name="TextBox 29"/>
          <p:cNvSpPr txBox="1">
            <a:spLocks noChangeArrowheads="1"/>
          </p:cNvSpPr>
          <p:nvPr/>
        </p:nvSpPr>
        <p:spPr bwMode="auto">
          <a:xfrm>
            <a:off x="1506870" y="1848172"/>
            <a:ext cx="7939405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Century Gothic" panose="020B0502020202020204" pitchFamily="34" charset="0"/>
              </a:rPr>
              <a:t>边磊：</a:t>
            </a:r>
            <a:r>
              <a:rPr lang="en-US" altLang="zh-CN" sz="28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Century Gothic" panose="020B0502020202020204" pitchFamily="34" charset="0"/>
              </a:rPr>
              <a:t>TCP</a:t>
            </a:r>
            <a:r>
              <a:rPr lang="zh-CN" altLang="en-US" sz="28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Century Gothic" panose="020B0502020202020204" pitchFamily="34" charset="0"/>
              </a:rPr>
              <a:t>协议发展中的不同版本部分</a:t>
            </a:r>
            <a:endParaRPr lang="zh-CN" sz="28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Century Gothic" panose="020B0502020202020204" pitchFamily="34" charset="0"/>
            </a:endParaRPr>
          </a:p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Century Gothic" panose="020B0502020202020204" pitchFamily="34" charset="0"/>
              </a:rPr>
              <a:t>姚成伟：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Century Gothic" panose="020B0502020202020204" pitchFamily="34" charset="0"/>
              </a:rPr>
              <a:t>TCP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Century Gothic" panose="020B0502020202020204" pitchFamily="34" charset="0"/>
              </a:rPr>
              <a:t>在无线网络中的问题及解决方法部分</a:t>
            </a:r>
            <a:endParaRPr lang="zh-CN" sz="28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Century Gothic" panose="020B0502020202020204" pitchFamily="34" charset="0"/>
            </a:endParaRPr>
          </a:p>
          <a:p>
            <a:pPr algn="l" eaLnBrk="1" fontAlgn="auto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Century Gothic" panose="020B0502020202020204" pitchFamily="34" charset="0"/>
              </a:rPr>
              <a:t>蒋鹏辉：材料收集，撰写报告</a:t>
            </a:r>
            <a:endParaRPr lang="zh-CN" sz="28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Century Gothic" panose="020B0502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349500" y="1348105"/>
            <a:ext cx="1257935" cy="0"/>
          </a:xfrm>
          <a:prstGeom prst="line">
            <a:avLst/>
          </a:prstGeom>
          <a:ln w="1270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77745" y="8877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小组分工</a:t>
            </a:r>
            <a:endParaRPr lang="zh-CN" altLang="en-US" sz="24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4287"/>
            <a:ext cx="4941888" cy="68865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3"/>
          <p:cNvCxnSpPr/>
          <p:nvPr/>
        </p:nvCxnSpPr>
        <p:spPr>
          <a:xfrm>
            <a:off x="5500688" y="2574925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500688" y="3421063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00475" y="1295400"/>
            <a:ext cx="801688" cy="15986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R="0" algn="ctr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4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+mn-cs"/>
                <a:sym typeface="Century Gothic" panose="020B0502020202020204" pitchFamily="34" charset="0"/>
              </a:rPr>
              <a:t>目 录</a:t>
            </a:r>
            <a:endParaRPr kumimoji="0" lang="zh-CN" altLang="en-US" sz="40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581400" y="2533650"/>
            <a:ext cx="246063" cy="1228725"/>
          </a:xfrm>
          <a:prstGeom prst="rect">
            <a:avLst/>
          </a:prstGeom>
          <a:noFill/>
          <a:ln>
            <a:noFill/>
          </a:ln>
        </p:spPr>
        <p:txBody>
          <a:bodyPr vert="eaVert"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+mn-cs"/>
                <a:sym typeface="Century Gothic" panose="020B0502020202020204" pitchFamily="34" charset="0"/>
              </a:rPr>
              <a:t>CONTENTS</a:t>
            </a:r>
            <a:endParaRPr kumimoji="0" lang="en-US" altLang="zh-CN" sz="16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25" name="文本框 15"/>
          <p:cNvSpPr txBox="1">
            <a:spLocks noChangeArrowheads="1"/>
          </p:cNvSpPr>
          <p:nvPr/>
        </p:nvSpPr>
        <p:spPr bwMode="auto">
          <a:xfrm>
            <a:off x="6653213" y="2174875"/>
            <a:ext cx="3467100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+mn-cs"/>
                <a:sym typeface="Century Gothic" panose="020B0502020202020204" pitchFamily="34" charset="0"/>
              </a:rPr>
              <a:t>TCP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+mn-cs"/>
                <a:sym typeface="Century Gothic" panose="020B0502020202020204" pitchFamily="34" charset="0"/>
              </a:rPr>
              <a:t>协议发展中的不同版本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5189538" y="2949575"/>
            <a:ext cx="1122363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+mn-cs"/>
                <a:sym typeface="Century Gothic" panose="020B0502020202020204" pitchFamily="34" charset="0"/>
              </a:rPr>
              <a:t>02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42" name="文本框 14"/>
          <p:cNvSpPr txBox="1">
            <a:spLocks noChangeArrowheads="1"/>
          </p:cNvSpPr>
          <p:nvPr/>
        </p:nvSpPr>
        <p:spPr bwMode="auto">
          <a:xfrm>
            <a:off x="5189538" y="2093913"/>
            <a:ext cx="1122363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+mn-cs"/>
                <a:sym typeface="Century Gothic" panose="020B0502020202020204" pitchFamily="34" charset="0"/>
              </a:rPr>
              <a:t>01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17" name="文本框 15"/>
          <p:cNvSpPr txBox="1">
            <a:spLocks noChangeArrowheads="1"/>
          </p:cNvSpPr>
          <p:nvPr/>
        </p:nvSpPr>
        <p:spPr bwMode="auto">
          <a:xfrm>
            <a:off x="6653530" y="3041650"/>
            <a:ext cx="452691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TCP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在无线网络中的问题及解决方法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3180080" y="3453130"/>
            <a:ext cx="64020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TCP</a:t>
            </a: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协议发展中的不同版本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PART  01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327776" y="4371975"/>
            <a:ext cx="217487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NewReno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算法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63478" y="4363720"/>
            <a:ext cx="18036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Reno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算法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22386" y="4371975"/>
            <a:ext cx="1814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SACK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算法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57960" y="4363679"/>
            <a:ext cx="16466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Tahoe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算法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494790" y="634646"/>
            <a:ext cx="2724148" cy="521970"/>
            <a:chOff x="4733926" y="811823"/>
            <a:chExt cx="2724148" cy="52197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4733926" y="811823"/>
              <a:ext cx="2724148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概览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16200000" flipH="1">
            <a:off x="7608169" y="2219585"/>
            <a:ext cx="2107768" cy="1635046"/>
          </a:xfrm>
          <a:prstGeom prst="bentConnector3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/>
          <p:cNvCxnSpPr/>
          <p:nvPr/>
        </p:nvCxnSpPr>
        <p:spPr>
          <a:xfrm rot="5400000">
            <a:off x="2494344" y="2165623"/>
            <a:ext cx="2335163" cy="1803667"/>
          </a:xfrm>
          <a:prstGeom prst="bentConnector3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252133" y="1899875"/>
            <a:ext cx="0" cy="2160681"/>
          </a:xfrm>
          <a:prstGeom prst="straightConnector1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047353" y="1982998"/>
            <a:ext cx="0" cy="2160681"/>
          </a:xfrm>
          <a:prstGeom prst="straightConnector1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/>
          <p:cNvSpPr/>
          <p:nvPr/>
        </p:nvSpPr>
        <p:spPr>
          <a:xfrm>
            <a:off x="3919286" y="1802844"/>
            <a:ext cx="4347293" cy="1056108"/>
          </a:xfrm>
          <a:prstGeom prst="roundRect">
            <a:avLst/>
          </a:prstGeom>
          <a:solidFill>
            <a:srgbClr val="73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862" y="1080735"/>
            <a:ext cx="4666140" cy="242639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>
            <a:fillRect/>
          </a:stretch>
        </p:blipFill>
        <p:spPr>
          <a:xfrm>
            <a:off x="0" y="4766699"/>
            <a:ext cx="12192000" cy="205884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163320" y="501931"/>
            <a:ext cx="3630930" cy="521970"/>
            <a:chOff x="4280536" y="739433"/>
            <a:chExt cx="3630930" cy="52197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4280536" y="739433"/>
              <a:ext cx="36309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Tahoe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算法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636395" y="1368425"/>
            <a:ext cx="96520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Tahoe采用了递增式肯定重传策略和'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go-back-n"模型 (滑动窗口算法)。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在不清楚网络环境的情况下向网络传送数据，要求TCP缓慢地探测网络以确定可用带宽，以避免突然传送大量数据而使网络拥塞。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为达此目的，在传送开始时，采用了慢启动机制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在慢启动阶段，拥塞窗口(cwnd)随着确认的到来以指数方式递增直到到达阀值ssthresh ;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之后TCP进入拥塞避免阶段，cwnd每隔RTT（以线性方式递增1个单位。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如果连续收到3个重复确认，TCP不等重传定时器溢出，马上重传丢失的报文段，这称为快速重传;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之后TCP返回慢启动状态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>
            <a:fillRect/>
          </a:stretch>
        </p:blipFill>
        <p:spPr>
          <a:xfrm>
            <a:off x="0" y="4766699"/>
            <a:ext cx="12192000" cy="205884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163320" y="501931"/>
            <a:ext cx="3630930" cy="521970"/>
            <a:chOff x="4280536" y="739433"/>
            <a:chExt cx="3630930" cy="52197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4280536" y="739433"/>
              <a:ext cx="36309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优劣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06880" y="1547495"/>
            <a:ext cx="934085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优势：Tahoe引入快速重传机制，即当接受者收到几个对同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一TCP报文的相同应答时，发送方就推断已经发生了丟包,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而没有必要的等到重传定时器超时，并且重传相应的包，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提高了信道的利用率。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劣势:在收到3个重复ACK或在超时的情况下，Tahoe 置cwnd为1，然后进入慢启动阶段。这一方面会引起网络的激烈振荡，另一方面大大降低了网络的利用率。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>
            <a:fillRect/>
          </a:stretch>
        </p:blipFill>
        <p:spPr>
          <a:xfrm>
            <a:off x="0" y="4766699"/>
            <a:ext cx="12192000" cy="205884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163320" y="501931"/>
            <a:ext cx="3630930" cy="521970"/>
            <a:chOff x="4280536" y="739433"/>
            <a:chExt cx="3630930" cy="52197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4280536" y="739433"/>
              <a:ext cx="36309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Reno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算法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47215" y="1547495"/>
            <a:ext cx="88614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Reno在Tahoe之后,加入了快速恢复，是Tahoe的改进版。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在快速重传之后进入快速恢复(而不是TCP Tahoe采用的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慢启动)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接收方发送重复确认不仅仅意味着有报文段丢失了，还意味着有其它的报文段离开了网络,到达了接收方的缓冲区 ，也就是说，网络“管道”空出了新的位置，这样TCP可以继续发送新的报文段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>
            <a:fillRect/>
          </a:stretch>
        </p:blipFill>
        <p:spPr>
          <a:xfrm>
            <a:off x="0" y="4766699"/>
            <a:ext cx="12192000" cy="205884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163320" y="501931"/>
            <a:ext cx="3630930" cy="521970"/>
            <a:chOff x="4280536" y="739433"/>
            <a:chExt cx="3630930" cy="52197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4280536" y="739433"/>
              <a:ext cx="36309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优劣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8430" y="1279525"/>
            <a:ext cx="1023747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优势：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它有效地避免了当前网络拥塞状况不够严重时，采用“慢启动”算法容易造成发送窗口减小的幅度过大的问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题，避免了在快速重传后通道为空的现象。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劣势:首先,源端在检测到拥塞后,要重传自数据包丢失到检测到丢失时发送的全部数据包,而这中间有些数据包是正确传到接收端,不必重传的。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在一个窗口中的多个报文段同时丢失的情况下会出现性能问题: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因为此时引起TCP退出快速恢复的“确认了新数据的ACK”没有确认进入快速重传之前丢失的所有报文段。其它丢失的报文段会使得TCP不断执行快速重传和快速恢复,而cwnd和ssthresh也会多次被减半，大大降低了吞吐量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>
            <a:fillRect/>
          </a:stretch>
        </p:blipFill>
        <p:spPr>
          <a:xfrm>
            <a:off x="0" y="4766699"/>
            <a:ext cx="12192000" cy="205884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163320" y="501931"/>
            <a:ext cx="3630930" cy="521970"/>
            <a:chOff x="4280536" y="739433"/>
            <a:chExt cx="3630930" cy="52197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4280536" y="739433"/>
              <a:ext cx="36309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NewReno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算法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97940" y="1495425"/>
            <a:ext cx="10272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在Reno中，发送方收到一个不重复的应答后就退出“快速恢复”状态，而在New Reno中，只有全部的丢包都被重传确认后才退出“快速恢复”状态。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New Reno做了一个变化， 当多包丢弃时，去掉了Reno的等待重传定时器，在快速恢复的阶段，发送端收到一个部分应答来表征一些包而不是所有包。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在Reno中，部分包通过减少可用窗口至拥塞窗口大小以使TCP退出快速恢复。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New Reno的恢复不需要重传超时，每个往返时间重传一个包直到所有的数据包被传完。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NewReno保持在快速恢复状态，直到在快速恢复阶段初始化未被成功传送的数据全被响应。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587230832212_1_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2908</Words>
  <Application>WPS 演示</Application>
  <PresentationFormat>宽屏</PresentationFormat>
  <Paragraphs>144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Century Gothic</vt:lpstr>
      <vt:lpstr>Bauhaus ITC</vt:lpstr>
      <vt:lpstr>思源黑体 CN Normal</vt:lpstr>
      <vt:lpstr>黑体</vt:lpstr>
      <vt:lpstr>微软雅黑</vt:lpstr>
      <vt:lpstr>Arial Unicode MS</vt:lpstr>
      <vt:lpstr>等线 Light</vt:lpstr>
      <vt:lpstr>Calibri Light</vt:lpstr>
      <vt:lpstr>等线</vt:lpstr>
      <vt:lpstr>中山行书百年纪念版</vt:lpstr>
      <vt:lpstr>书体坊兰亭体</vt:lpstr>
      <vt:lpstr>书体坊米芾体</vt:lpstr>
      <vt:lpstr>华文中宋</vt:lpstr>
      <vt:lpstr>华文仿宋</vt:lpstr>
      <vt:lpstr>华文宋体</vt:lpstr>
      <vt:lpstr>华文新魏</vt:lpstr>
      <vt:lpstr>华文楷体</vt:lpstr>
      <vt:lpstr>华文琥珀</vt:lpstr>
      <vt:lpstr>华文细黑</vt:lpstr>
      <vt:lpstr>华文行楷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公孙磊</cp:lastModifiedBy>
  <cp:revision>81</cp:revision>
  <dcterms:created xsi:type="dcterms:W3CDTF">2020-03-24T09:25:00Z</dcterms:created>
  <dcterms:modified xsi:type="dcterms:W3CDTF">2020-04-18T17:29:20Z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