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3" r:id="rId2"/>
    <p:sldId id="319" r:id="rId3"/>
    <p:sldId id="295" r:id="rId4"/>
    <p:sldId id="317" r:id="rId5"/>
    <p:sldId id="351" r:id="rId6"/>
    <p:sldId id="352" r:id="rId7"/>
    <p:sldId id="353" r:id="rId8"/>
    <p:sldId id="355" r:id="rId9"/>
    <p:sldId id="2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06A"/>
    <a:srgbClr val="B1CC71"/>
    <a:srgbClr val="7D9D72"/>
    <a:srgbClr val="5B7E82"/>
    <a:srgbClr val="C2D2B5"/>
    <a:srgbClr val="51B5AC"/>
    <a:srgbClr val="BBD5F3"/>
    <a:srgbClr val="125E42"/>
    <a:srgbClr val="8E6D48"/>
    <a:srgbClr val="B99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6200" autoAdjust="0"/>
  </p:normalViewPr>
  <p:slideViewPr>
    <p:cSldViewPr snapToGrid="0">
      <p:cViewPr varScale="1">
        <p:scale>
          <a:sx n="76" d="100"/>
          <a:sy n="76" d="100"/>
        </p:scale>
        <p:origin x="77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2774950" y="3453130"/>
            <a:ext cx="640207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The Design Philosophy of the DARPA Internet Protocols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DARPA Internet协议的设计理念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》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06619" y="2062031"/>
            <a:ext cx="4752685" cy="3229144"/>
          </a:xfrm>
          <a:prstGeom prst="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2364740" y="2386330"/>
            <a:ext cx="418592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TCP/IP，Internet世界中必不可少的协议包，是由美国国防先进技术研究计划署（DARPA）于</a:t>
            </a:r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1973</a:t>
            </a: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年开发实现的，已经被广泛地应用于各个领域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905" y="2061845"/>
            <a:ext cx="3229610" cy="32296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006465" y="4371975"/>
            <a:ext cx="2757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支持各种各样的服务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63745" y="4371975"/>
            <a:ext cx="125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绝境逢生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656955" y="4371975"/>
            <a:ext cx="217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五花八门的网络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94790" y="4371975"/>
            <a:ext cx="2495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基础层次与第二层次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94790" y="634646"/>
            <a:ext cx="2724148" cy="521970"/>
            <a:chOff x="4733926" y="811823"/>
            <a:chExt cx="2724148" cy="52197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24148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目标</a:t>
              </a: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16200000" flipH="1">
            <a:off x="7608169" y="2219585"/>
            <a:ext cx="2107768" cy="1635046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/>
          <p:nvPr/>
        </p:nvCxnSpPr>
        <p:spPr>
          <a:xfrm rot="5400000">
            <a:off x="2494344" y="2165623"/>
            <a:ext cx="2335163" cy="1803667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52133" y="1899875"/>
            <a:ext cx="0" cy="2160681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47353" y="1982998"/>
            <a:ext cx="0" cy="2160681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3919286" y="1802844"/>
            <a:ext cx="4347293" cy="1056108"/>
          </a:xfrm>
          <a:prstGeom prst="round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62" y="1080735"/>
            <a:ext cx="4666140" cy="242639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1780540" y="1635272"/>
            <a:ext cx="902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开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发出一种实用的技术，使现存的多种网络环境之间能够自由沟通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3100" y="491136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基础层次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4194810" y="2418227"/>
            <a:ext cx="35109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ARPANET和ARPA电台网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3193415"/>
            <a:ext cx="10703560" cy="7359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1928495" y="1214267"/>
            <a:ext cx="909510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、</a:t>
            </a: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Internet连接可以保持下去，即使网络或者网关出了问题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；</a:t>
            </a: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、</a:t>
            </a: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Internet必须可以支持大量的网络互联服务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；</a:t>
            </a: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3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、</a:t>
            </a: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Internet体系结构必须能容纳各种各样的网络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；</a:t>
            </a: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4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、</a:t>
            </a: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Internet体系结构必须可以胜任各种资源的分散式管理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；</a:t>
            </a: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5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、</a:t>
            </a: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Internet体系结构必须可以做到投入合理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；</a:t>
            </a: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6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、</a:t>
            </a: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Internet体系结构必须可以比较方便地成为主机的一部分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；</a:t>
            </a: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7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、</a:t>
            </a: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Internet体系结构里面使用的资源必须是可控、容易被理解的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633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第二层次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有效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1564005" y="1547642"/>
            <a:ext cx="9936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最重要的目标就是要持续地提供互联服务，即使网络和网关都出现了错误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633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绝境逢生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1553845" y="2634127"/>
            <a:ext cx="9022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保存好通信的状态信息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——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传送包数，应答数，还有流量控制信息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TextBox 29"/>
          <p:cNvSpPr txBox="1">
            <a:spLocks noChangeArrowheads="1"/>
          </p:cNvSpPr>
          <p:nvPr/>
        </p:nvSpPr>
        <p:spPr bwMode="auto">
          <a:xfrm>
            <a:off x="3607435" y="3897777"/>
            <a:ext cx="53606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“</a:t>
            </a: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复制”模式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   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到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“</a:t>
            </a: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各扫门前雪”模式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1478915" y="1328420"/>
            <a:ext cx="1019873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要为各种各样的网络服务提供支持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。</a:t>
            </a: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不同服务存在着巨大的差异，在速度、延迟和可靠性方面都有不同的要求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776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支持各种各样的服务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l="5900"/>
          <a:stretch>
            <a:fillRect/>
          </a:stretch>
        </p:blipFill>
        <p:spPr>
          <a:xfrm>
            <a:off x="386080" y="2630170"/>
            <a:ext cx="2987675" cy="139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50" y="4309110"/>
            <a:ext cx="2693035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355" y="2670175"/>
            <a:ext cx="2686685" cy="148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655" y="4575810"/>
            <a:ext cx="2804795" cy="15709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3550285" y="1348740"/>
            <a:ext cx="52393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合理地集成利用了大量的网络技术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35710" y="470816"/>
            <a:ext cx="4318000" cy="521970"/>
            <a:chOff x="4280536" y="739433"/>
            <a:chExt cx="431800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4318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搞定各种五花八门的网络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343150" y="2470785"/>
            <a:ext cx="1593850" cy="1333500"/>
            <a:chOff x="4511" y="4350"/>
            <a:chExt cx="2510" cy="2100"/>
          </a:xfrm>
        </p:grpSpPr>
        <p:sp>
          <p:nvSpPr>
            <p:cNvPr id="4" name="云形 3"/>
            <p:cNvSpPr/>
            <p:nvPr/>
          </p:nvSpPr>
          <p:spPr>
            <a:xfrm>
              <a:off x="4511" y="4350"/>
              <a:ext cx="2511" cy="21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29"/>
            <p:cNvSpPr txBox="1">
              <a:spLocks noChangeArrowheads="1"/>
            </p:cNvSpPr>
            <p:nvPr/>
          </p:nvSpPr>
          <p:spPr bwMode="auto">
            <a:xfrm>
              <a:off x="4832" y="4778"/>
              <a:ext cx="186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fontAlgn="auto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sz="2400" b="1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远程网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81195" y="2921000"/>
            <a:ext cx="1594485" cy="1334135"/>
            <a:chOff x="4511" y="4350"/>
            <a:chExt cx="2511" cy="2101"/>
          </a:xfrm>
        </p:grpSpPr>
        <p:sp>
          <p:nvSpPr>
            <p:cNvPr id="12" name="云形 11"/>
            <p:cNvSpPr/>
            <p:nvPr/>
          </p:nvSpPr>
          <p:spPr>
            <a:xfrm>
              <a:off x="4511" y="4350"/>
              <a:ext cx="2511" cy="21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29"/>
            <p:cNvSpPr txBox="1">
              <a:spLocks noChangeArrowheads="1"/>
            </p:cNvSpPr>
            <p:nvPr/>
          </p:nvSpPr>
          <p:spPr bwMode="auto">
            <a:xfrm>
              <a:off x="4832" y="4778"/>
              <a:ext cx="186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fontAlgn="auto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sz="2400" b="1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局域网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30415" y="2806065"/>
            <a:ext cx="1885950" cy="1418815"/>
            <a:chOff x="4511" y="4350"/>
            <a:chExt cx="2512" cy="2101"/>
          </a:xfrm>
        </p:grpSpPr>
        <p:sp>
          <p:nvSpPr>
            <p:cNvPr id="15" name="云形 14"/>
            <p:cNvSpPr/>
            <p:nvPr/>
          </p:nvSpPr>
          <p:spPr>
            <a:xfrm>
              <a:off x="4511" y="4350"/>
              <a:ext cx="2511" cy="21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9"/>
            <p:cNvSpPr txBox="1">
              <a:spLocks noChangeArrowheads="1"/>
            </p:cNvSpPr>
            <p:nvPr/>
          </p:nvSpPr>
          <p:spPr bwMode="auto">
            <a:xfrm>
              <a:off x="4636" y="4778"/>
              <a:ext cx="2387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fontAlgn="auto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sz="2400" b="1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广播卫星网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89650" y="4254876"/>
            <a:ext cx="1312545" cy="1201679"/>
            <a:chOff x="4511" y="3983"/>
            <a:chExt cx="2511" cy="2468"/>
          </a:xfrm>
        </p:grpSpPr>
        <p:sp>
          <p:nvSpPr>
            <p:cNvPr id="18" name="云形 17"/>
            <p:cNvSpPr/>
            <p:nvPr/>
          </p:nvSpPr>
          <p:spPr>
            <a:xfrm>
              <a:off x="4511" y="4350"/>
              <a:ext cx="2511" cy="21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29"/>
            <p:cNvSpPr txBox="1">
              <a:spLocks noChangeArrowheads="1"/>
            </p:cNvSpPr>
            <p:nvPr/>
          </p:nvSpPr>
          <p:spPr bwMode="auto">
            <a:xfrm>
              <a:off x="5178" y="3983"/>
              <a:ext cx="939" cy="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fontAlgn="auto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981462" y="3908822"/>
            <a:ext cx="3123272" cy="15563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377193" y="1844298"/>
            <a:ext cx="64879" cy="334853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03947" y="1816259"/>
            <a:ext cx="3491799" cy="18802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88290" y="4104005"/>
            <a:ext cx="3269615" cy="1271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不同的传输协议支持不同的服务，不同的网络可以被融合在一起，体系尽量不去限制Internet可以提供的服务范围</a:t>
            </a:r>
          </a:p>
        </p:txBody>
      </p:sp>
      <p:sp>
        <p:nvSpPr>
          <p:cNvPr id="20" name="矩形 19"/>
          <p:cNvSpPr/>
          <p:nvPr/>
        </p:nvSpPr>
        <p:spPr>
          <a:xfrm>
            <a:off x="8190650" y="2010205"/>
            <a:ext cx="3005441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这会给那些特定实体的设计者很大的难题，但是却是需要努力实现的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011795" y="1587500"/>
            <a:ext cx="2501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容忍实体的多样性</a:t>
            </a:r>
          </a:p>
        </p:txBody>
      </p:sp>
      <p:sp>
        <p:nvSpPr>
          <p:cNvPr id="22" name="矩形 21"/>
          <p:cNvSpPr/>
          <p:nvPr/>
        </p:nvSpPr>
        <p:spPr>
          <a:xfrm>
            <a:off x="8260715" y="5214620"/>
            <a:ext cx="3112770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数据报屏蔽了各种不同服务本身数据传输方式的差异性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47050" y="4485640"/>
            <a:ext cx="28784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底层网络是用数据报来整合数据传输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762791" y="1129145"/>
            <a:ext cx="1203335" cy="1203335"/>
          </a:xfrm>
          <a:prstGeom prst="ellipse">
            <a:avLst/>
          </a:prstGeom>
          <a:solidFill>
            <a:srgbClr val="73A06A"/>
          </a:solidFill>
          <a:ln>
            <a:solidFill>
              <a:srgbClr val="B1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20267027">
            <a:off x="3901576" y="1581156"/>
            <a:ext cx="3811177" cy="3285497"/>
          </a:xfrm>
          <a:prstGeom prst="triangle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31961" y="3285588"/>
            <a:ext cx="180366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Internet体系架构</a:t>
            </a:r>
          </a:p>
        </p:txBody>
      </p:sp>
      <p:sp>
        <p:nvSpPr>
          <p:cNvPr id="41" name="椭圆 40"/>
          <p:cNvSpPr/>
          <p:nvPr/>
        </p:nvSpPr>
        <p:spPr>
          <a:xfrm>
            <a:off x="6821983" y="4953771"/>
            <a:ext cx="1203335" cy="1203335"/>
          </a:xfrm>
          <a:prstGeom prst="ellipse">
            <a:avLst/>
          </a:prstGeom>
          <a:solidFill>
            <a:srgbClr val="73A06A"/>
          </a:solidFill>
          <a:ln>
            <a:solidFill>
              <a:srgbClr val="B1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964976" y="3148779"/>
            <a:ext cx="1203335" cy="1203335"/>
          </a:xfrm>
          <a:prstGeom prst="ellipse">
            <a:avLst/>
          </a:prstGeom>
          <a:solidFill>
            <a:srgbClr val="73A06A"/>
          </a:solidFill>
          <a:ln>
            <a:solidFill>
              <a:srgbClr val="B1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86809" y="3397079"/>
            <a:ext cx="180366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提供大量灵活的服务支持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255</Words>
  <Application>Microsoft Office PowerPoint</Application>
  <PresentationFormat>宽屏</PresentationFormat>
  <Paragraphs>49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2859347152@qq.com</cp:lastModifiedBy>
  <cp:revision>72</cp:revision>
  <dcterms:created xsi:type="dcterms:W3CDTF">2020-03-24T09:25:30Z</dcterms:created>
  <dcterms:modified xsi:type="dcterms:W3CDTF">2020-03-24T09:44:39Z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