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285" r:id="rId3"/>
    <p:sldId id="286" r:id="rId4"/>
    <p:sldId id="275" r:id="rId5"/>
    <p:sldId id="304" r:id="rId6"/>
    <p:sldId id="312" r:id="rId7"/>
    <p:sldId id="305" r:id="rId8"/>
    <p:sldId id="320" r:id="rId9"/>
    <p:sldId id="306" r:id="rId10"/>
    <p:sldId id="311" r:id="rId11"/>
    <p:sldId id="313" r:id="rId12"/>
    <p:sldId id="314" r:id="rId13"/>
    <p:sldId id="317" r:id="rId14"/>
    <p:sldId id="319" r:id="rId15"/>
    <p:sldId id="321" r:id="rId16"/>
    <p:sldId id="316" r:id="rId17"/>
    <p:sldId id="322" r:id="rId18"/>
    <p:sldId id="288" r:id="rId19"/>
    <p:sldId id="307" r:id="rId20"/>
    <p:sldId id="310" r:id="rId21"/>
    <p:sldId id="309" r:id="rId22"/>
    <p:sldId id="269" r:id="rId23"/>
    <p:sldId id="284" r:id="rId24"/>
    <p:sldId id="289" r:id="rId25"/>
    <p:sldId id="308" r:id="rId26"/>
    <p:sldId id="290" r:id="rId27"/>
    <p:sldId id="301" r:id="rId28"/>
    <p:sldId id="292" r:id="rId29"/>
    <p:sldId id="293" r:id="rId30"/>
    <p:sldId id="295" r:id="rId31"/>
    <p:sldId id="296" r:id="rId32"/>
    <p:sldId id="297" r:id="rId33"/>
    <p:sldId id="302" r:id="rId34"/>
    <p:sldId id="300" r:id="rId35"/>
    <p:sldId id="298" r:id="rId36"/>
    <p:sldId id="299" r:id="rId37"/>
    <p:sldId id="279" r:id="rId38"/>
    <p:sldId id="303" r:id="rId39"/>
    <p:sldId id="287" r:id="rId40"/>
    <p:sldId id="32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5294" autoAdjust="0"/>
  </p:normalViewPr>
  <p:slideViewPr>
    <p:cSldViewPr snapToGrid="0">
      <p:cViewPr>
        <p:scale>
          <a:sx n="93" d="100"/>
          <a:sy n="93" d="100"/>
        </p:scale>
        <p:origin x="258" y="822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 smtClean="0"/>
              <a:t>luminescence</a:t>
            </a:r>
            <a:r>
              <a:rPr lang="en-GB" dirty="0" smtClean="0"/>
              <a:t> and </a:t>
            </a:r>
            <a:r>
              <a:rPr lang="en-GB" i="1" dirty="0" err="1" smtClean="0"/>
              <a:t>chroma</a:t>
            </a:r>
            <a:r>
              <a:rPr lang="en-GB" dirty="0" smtClean="0"/>
              <a:t> — how light a </a:t>
            </a:r>
            <a:r>
              <a:rPr lang="en-GB" dirty="0" err="1" smtClean="0"/>
              <a:t>color</a:t>
            </a:r>
            <a:r>
              <a:rPr lang="en-GB" dirty="0" smtClean="0"/>
              <a:t> is and how vibrant it is — are </a:t>
            </a:r>
            <a:r>
              <a:rPr lang="en-GB" i="1" dirty="0" smtClean="0"/>
              <a:t>ordered values</a:t>
            </a:r>
            <a:r>
              <a:rPr lang="en-GB" dirty="0" smtClean="0"/>
              <a:t>, while </a:t>
            </a:r>
            <a:r>
              <a:rPr lang="en-GB" i="1" dirty="0" smtClean="0"/>
              <a:t>hue</a:t>
            </a:r>
            <a:r>
              <a:rPr lang="en-GB" dirty="0" smtClean="0"/>
              <a:t> (or shade of </a:t>
            </a:r>
            <a:r>
              <a:rPr lang="en-GB" dirty="0" err="1" smtClean="0"/>
              <a:t>color</a:t>
            </a:r>
            <a:r>
              <a:rPr lang="en-GB" dirty="0" smtClean="0"/>
              <a:t>) is </a:t>
            </a:r>
            <a:r>
              <a:rPr lang="en-GB" i="1" dirty="0" smtClean="0"/>
              <a:t>unordered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64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Transparency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53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3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506-BBA4-4BAD-BD4A-BC8A483B47A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8883-413F-4F40-9E4F-1D0BAE95757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42C1-9A8A-4C79-86D6-04A0500580B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72C1-51A5-40F5-8087-63CD5738056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767C-7C84-4C1F-A704-2513BC2D7686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079F-1D16-47D1-85A8-FBE01CB070BA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7AD2-8828-45BA-B2B1-875B1B06F142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E46-613F-4574-9C45-8AC8BF4FE8E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907ABA-B17D-4AF4-8D76-A086CA56F39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10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" y="1072396"/>
            <a:ext cx="6616557" cy="5345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65" y="1072396"/>
            <a:ext cx="6373204" cy="53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11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37716" y="2800705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/>
              <a:t>Use encodings that people decode better (where better = faster and/or more accurate)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096000" y="5983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https://towardsdatascience.com/the-art-and-science-of-data-visualization-6f9d706d673e</a:t>
            </a:r>
          </a:p>
        </p:txBody>
      </p:sp>
    </p:spTree>
    <p:extLst>
      <p:ext uri="{BB962C8B-B14F-4D97-AF65-F5344CB8AC3E}">
        <p14:creationId xmlns:p14="http://schemas.microsoft.com/office/powerpoint/2010/main" val="123326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12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5784" y="5589142"/>
            <a:ext cx="8907695" cy="10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15784" y="1839075"/>
            <a:ext cx="0" cy="3750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74822" y="21575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659294" y="45595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13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5784" y="5589142"/>
            <a:ext cx="8907695" cy="10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15784" y="1839075"/>
            <a:ext cx="0" cy="3750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71170" y="3104960"/>
            <a:ext cx="360000" cy="36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629632" y="342900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9845" y="3066431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801939" y="3534109"/>
            <a:ext cx="360000" cy="36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334246" y="3146057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85244" y="2919823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14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5784" y="5589142"/>
            <a:ext cx="8907695" cy="10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15784" y="1839075"/>
            <a:ext cx="0" cy="3750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270732" y="283475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01501" y="326390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771538" y="2959534"/>
            <a:ext cx="360000" cy="36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102307" y="3388683"/>
            <a:ext cx="360000" cy="36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164141" y="3014758"/>
            <a:ext cx="360000" cy="360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494910" y="3443907"/>
            <a:ext cx="360000" cy="360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15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5784" y="5589142"/>
            <a:ext cx="8907695" cy="10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15784" y="1839075"/>
            <a:ext cx="0" cy="3750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270732" y="283475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01501" y="326390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3847217" y="3445875"/>
            <a:ext cx="360000" cy="360000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4207217" y="2828921"/>
            <a:ext cx="360000" cy="360000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16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5784" y="5589142"/>
            <a:ext cx="8907695" cy="10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15784" y="1839075"/>
            <a:ext cx="0" cy="3750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74822" y="21575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679842" y="38391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1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17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3" y="553765"/>
            <a:ext cx="8050658" cy="57504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777" y="6260068"/>
            <a:ext cx="982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https://towardsdatascience.com/the-art-and-science-of-data-visualization-6f9d706d673e</a:t>
            </a:r>
          </a:p>
        </p:txBody>
      </p:sp>
    </p:spTree>
    <p:extLst>
      <p:ext uri="{BB962C8B-B14F-4D97-AF65-F5344CB8AC3E}">
        <p14:creationId xmlns:p14="http://schemas.microsoft.com/office/powerpoint/2010/main" val="59769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956" y="3429000"/>
            <a:ext cx="9371949" cy="1183566"/>
          </a:xfrm>
        </p:spPr>
        <p:txBody>
          <a:bodyPr>
            <a:noAutofit/>
          </a:bodyPr>
          <a:lstStyle/>
          <a:p>
            <a:r>
              <a:rPr lang="fr-FR" sz="8000" dirty="0" err="1" smtClean="0"/>
              <a:t>Why</a:t>
            </a:r>
            <a:r>
              <a:rPr lang="fr-FR" sz="8000" dirty="0" smtClean="0"/>
              <a:t> </a:t>
            </a:r>
            <a:r>
              <a:rPr lang="fr-FR" sz="8000" dirty="0" err="1" smtClean="0"/>
              <a:t>should</a:t>
            </a:r>
            <a:r>
              <a:rPr lang="fr-FR" sz="8000" dirty="0" smtClean="0"/>
              <a:t> I care about </a:t>
            </a:r>
            <a:r>
              <a:rPr lang="fr-FR" sz="8000" dirty="0" err="1" smtClean="0"/>
              <a:t>my</a:t>
            </a:r>
            <a:r>
              <a:rPr lang="fr-FR" sz="8000" dirty="0" smtClean="0"/>
              <a:t> data-</a:t>
            </a:r>
            <a:r>
              <a:rPr lang="fr-FR" sz="8000" dirty="0" err="1" smtClean="0"/>
              <a:t>ink</a:t>
            </a:r>
            <a:r>
              <a:rPr lang="fr-FR" sz="8000" dirty="0" smtClean="0"/>
              <a:t> ratio?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4B2E-1903-476C-80AE-206F070B38F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19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" y="1459652"/>
            <a:ext cx="5956134" cy="4621213"/>
          </a:xfrm>
          <a:prstGeom prst="rect">
            <a:avLst/>
          </a:prstGeom>
        </p:spPr>
      </p:pic>
      <p:sp>
        <p:nvSpPr>
          <p:cNvPr id="11" name="AutoShape 2" descr="http://127.0.0.1:29524/graphics/plot_zoom_png?width=1200&amp;height=9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9652"/>
            <a:ext cx="6096000" cy="47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3600" b="1" dirty="0" smtClean="0"/>
              <a:t>Session overview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Introduce som</a:t>
            </a:r>
            <a:r>
              <a:rPr lang="en-US" sz="2800" dirty="0" smtClean="0"/>
              <a:t>e theory / literature on effective data visualisation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Discuss the data </a:t>
            </a:r>
            <a:r>
              <a:rPr lang="en-US" sz="2800" dirty="0" err="1" smtClean="0"/>
              <a:t>visualisations</a:t>
            </a:r>
            <a:r>
              <a:rPr lang="en-US" sz="2800" dirty="0" smtClean="0"/>
              <a:t> you’ve brought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Introduce the R package </a:t>
            </a:r>
            <a:r>
              <a:rPr lang="en-US" sz="2800" dirty="0" err="1" smtClean="0"/>
              <a:t>ggplot</a:t>
            </a:r>
            <a:r>
              <a:rPr lang="en-US" sz="2800" dirty="0" smtClean="0"/>
              <a:t> and how it conceptualizes/implements plots.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Present a consolidation exercise (Optional)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5C0-6B22-4B77-A490-EBF6BB7FB79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20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6" y="143810"/>
            <a:ext cx="6391227" cy="6076720"/>
          </a:xfrm>
        </p:spPr>
      </p:pic>
    </p:spTree>
    <p:extLst>
      <p:ext uri="{BB962C8B-B14F-4D97-AF65-F5344CB8AC3E}">
        <p14:creationId xmlns:p14="http://schemas.microsoft.com/office/powerpoint/2010/main" val="29480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34" y="1425348"/>
            <a:ext cx="10044970" cy="39342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21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in pairs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9000"/>
            <a:ext cx="6096000" cy="1183566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/>
              <a:t>What</a:t>
            </a:r>
            <a:r>
              <a:rPr lang="fr-FR" sz="8000" dirty="0" smtClean="0"/>
              <a:t> </a:t>
            </a:r>
            <a:r>
              <a:rPr lang="fr-FR" sz="8000" dirty="0" err="1" smtClean="0"/>
              <a:t>is</a:t>
            </a:r>
            <a:r>
              <a:rPr lang="fr-FR" sz="8000" dirty="0" smtClean="0"/>
              <a:t> </a:t>
            </a:r>
            <a:r>
              <a:rPr lang="fr-FR" sz="8000" dirty="0" err="1" smtClean="0"/>
              <a:t>ggplot</a:t>
            </a:r>
            <a:r>
              <a:rPr lang="fr-FR" sz="8000" dirty="0" smtClean="0"/>
              <a:t>?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4B2E-1903-476C-80AE-206F070B38F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6929"/>
            <a:ext cx="5662140" cy="42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8961"/>
            <a:ext cx="12192000" cy="122007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It’s hard to succinctly describe how ggplot2 works because it embodies a deep philosophy of visualisation.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4B2E-1903-476C-80AE-206F070B38F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0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83566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/>
              <a:t>What</a:t>
            </a:r>
            <a:r>
              <a:rPr lang="fr-FR" sz="8000" dirty="0" smtClean="0"/>
              <a:t> </a:t>
            </a:r>
            <a:r>
              <a:rPr lang="fr-FR" sz="8000" dirty="0" err="1" smtClean="0"/>
              <a:t>is</a:t>
            </a:r>
            <a:r>
              <a:rPr lang="fr-FR" sz="8000" dirty="0" smtClean="0"/>
              <a:t> a </a:t>
            </a:r>
            <a:r>
              <a:rPr lang="fr-FR" sz="8000" dirty="0" err="1" smtClean="0"/>
              <a:t>grammar</a:t>
            </a:r>
            <a:r>
              <a:rPr lang="fr-FR" sz="8000" dirty="0" smtClean="0"/>
              <a:t> for </a:t>
            </a:r>
            <a:r>
              <a:rPr lang="fr-FR" sz="8000" dirty="0" err="1" smtClean="0"/>
              <a:t>graphics</a:t>
            </a:r>
            <a:r>
              <a:rPr lang="fr-FR" sz="8000" dirty="0" smtClean="0"/>
              <a:t>?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4B2E-1903-476C-80AE-206F070B38F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9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27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60120"/>
            <a:ext cx="6583680" cy="4937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403" y="4779109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ggplot</a:t>
            </a:r>
            <a:r>
              <a:rPr lang="en-GB" sz="3600" dirty="0"/>
              <a:t>(data = </a:t>
            </a:r>
            <a:r>
              <a:rPr lang="en-GB" sz="3600" dirty="0" err="1" smtClean="0"/>
              <a:t>mtcars</a:t>
            </a:r>
            <a:r>
              <a:rPr lang="en-GB" sz="3600" dirty="0" smtClean="0"/>
              <a:t>)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410402" y="182802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		MPG	</a:t>
            </a:r>
            <a:r>
              <a:rPr lang="en-GB" dirty="0" err="1" smtClean="0"/>
              <a:t>Cyl</a:t>
            </a:r>
            <a:r>
              <a:rPr lang="en-GB" dirty="0" smtClean="0"/>
              <a:t>	</a:t>
            </a:r>
            <a:r>
              <a:rPr lang="en-GB" dirty="0" err="1" smtClean="0"/>
              <a:t>disp</a:t>
            </a:r>
            <a:endParaRPr lang="en-GB" dirty="0" smtClean="0"/>
          </a:p>
          <a:p>
            <a:r>
              <a:rPr lang="en-GB" dirty="0" smtClean="0"/>
              <a:t>Mazda</a:t>
            </a:r>
            <a:r>
              <a:rPr lang="en-GB" dirty="0"/>
              <a:t> </a:t>
            </a:r>
            <a:r>
              <a:rPr lang="en-GB" dirty="0" smtClean="0"/>
              <a:t>RX4</a:t>
            </a:r>
            <a:r>
              <a:rPr lang="en-GB" dirty="0"/>
              <a:t>	21	6	160</a:t>
            </a:r>
          </a:p>
          <a:p>
            <a:r>
              <a:rPr lang="en-GB" dirty="0"/>
              <a:t>Datsun 710	22.8	4	108</a:t>
            </a:r>
          </a:p>
          <a:p>
            <a:r>
              <a:rPr lang="en-GB" dirty="0"/>
              <a:t>Hornet 4 Drive	21.4	6	258</a:t>
            </a:r>
          </a:p>
          <a:p>
            <a:r>
              <a:rPr lang="en-GB" dirty="0"/>
              <a:t>Hornet </a:t>
            </a:r>
            <a:r>
              <a:rPr lang="en-GB" dirty="0" smtClean="0"/>
              <a:t>Sport</a:t>
            </a:r>
            <a:r>
              <a:rPr lang="en-GB" dirty="0"/>
              <a:t>	18.7	8	360</a:t>
            </a:r>
          </a:p>
          <a:p>
            <a:r>
              <a:rPr lang="en-GB" dirty="0"/>
              <a:t>Valiant	</a:t>
            </a:r>
            <a:r>
              <a:rPr lang="en-GB" dirty="0" smtClean="0"/>
              <a:t>	18.1</a:t>
            </a:r>
            <a:r>
              <a:rPr lang="en-GB" dirty="0"/>
              <a:t>	6	225</a:t>
            </a:r>
          </a:p>
          <a:p>
            <a:r>
              <a:rPr lang="en-GB" dirty="0"/>
              <a:t>Duster 360	14.3	8	360</a:t>
            </a:r>
          </a:p>
          <a:p>
            <a:r>
              <a:rPr lang="en-GB" dirty="0"/>
              <a:t>Merc 240D	24.4	4	146.7</a:t>
            </a:r>
          </a:p>
          <a:p>
            <a:r>
              <a:rPr lang="en-GB" dirty="0"/>
              <a:t>Merc 230	</a:t>
            </a:r>
            <a:r>
              <a:rPr lang="en-GB" dirty="0" smtClean="0"/>
              <a:t>	22.8</a:t>
            </a:r>
            <a:r>
              <a:rPr lang="en-GB" dirty="0"/>
              <a:t>	4	140.8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3403" y="1277198"/>
            <a:ext cx="9371948" cy="4620682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Data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0390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03" y="454591"/>
            <a:ext cx="9371948" cy="4620682"/>
          </a:xfrm>
        </p:spPr>
        <p:txBody>
          <a:bodyPr/>
          <a:lstStyle/>
          <a:p>
            <a:r>
              <a:rPr lang="en-GB" sz="3600" b="1" dirty="0" smtClean="0"/>
              <a:t>Data</a:t>
            </a:r>
          </a:p>
          <a:p>
            <a:r>
              <a:rPr lang="en-GB" sz="3600" b="1" dirty="0" smtClean="0"/>
              <a:t>Aesthetics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28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3" y="3521146"/>
            <a:ext cx="4144337" cy="3108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99" y="398834"/>
            <a:ext cx="4163081" cy="3122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3403" y="1986977"/>
            <a:ext cx="437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ggplot</a:t>
            </a:r>
            <a:r>
              <a:rPr lang="en-GB" sz="3600" dirty="0"/>
              <a:t>(data = </a:t>
            </a:r>
            <a:r>
              <a:rPr lang="en-GB" sz="3600" dirty="0" err="1" smtClean="0"/>
              <a:t>mtcars</a:t>
            </a:r>
            <a:r>
              <a:rPr lang="en-GB" sz="3600" dirty="0" smtClean="0"/>
              <a:t>,</a:t>
            </a:r>
          </a:p>
          <a:p>
            <a:r>
              <a:rPr lang="en-GB" sz="3600" dirty="0" err="1" smtClean="0"/>
              <a:t>aes</a:t>
            </a:r>
            <a:r>
              <a:rPr lang="en-GB" sz="3600" dirty="0" smtClean="0"/>
              <a:t>(x = </a:t>
            </a:r>
            <a:r>
              <a:rPr lang="en-GB" sz="3600" dirty="0" err="1" smtClean="0"/>
              <a:t>cyl</a:t>
            </a:r>
            <a:r>
              <a:rPr lang="en-GB" sz="3600" dirty="0" smtClean="0"/>
              <a:t>, y = mpg)</a:t>
            </a:r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3403" y="4218763"/>
            <a:ext cx="437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ggplot</a:t>
            </a:r>
            <a:r>
              <a:rPr lang="en-GB" sz="3600" dirty="0"/>
              <a:t>(data = </a:t>
            </a:r>
            <a:r>
              <a:rPr lang="en-GB" sz="3600" dirty="0" err="1" smtClean="0"/>
              <a:t>mtcars</a:t>
            </a:r>
            <a:r>
              <a:rPr lang="en-GB" sz="3600" dirty="0" smtClean="0"/>
              <a:t>,</a:t>
            </a:r>
          </a:p>
          <a:p>
            <a:r>
              <a:rPr lang="en-GB" sz="3600" dirty="0" err="1" smtClean="0"/>
              <a:t>aes</a:t>
            </a:r>
            <a:r>
              <a:rPr lang="en-GB" sz="3600" dirty="0" smtClean="0"/>
              <a:t>(x = </a:t>
            </a:r>
            <a:r>
              <a:rPr lang="en-GB" sz="3600" dirty="0" err="1" smtClean="0"/>
              <a:t>hp</a:t>
            </a:r>
            <a:r>
              <a:rPr lang="en-GB" sz="3600" dirty="0" smtClean="0"/>
              <a:t>, y = mpg)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1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2" y="369027"/>
            <a:ext cx="9371948" cy="4620682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Data, Aesthetics</a:t>
            </a:r>
          </a:p>
          <a:p>
            <a:r>
              <a:rPr lang="en-GB" sz="3600" b="1" dirty="0" err="1" smtClean="0"/>
              <a:t>Geoms</a:t>
            </a:r>
            <a:endParaRPr lang="en-GB" sz="3600" b="1" dirty="0" smtClean="0"/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29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402" y="4022557"/>
            <a:ext cx="6006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ggplot</a:t>
            </a:r>
            <a:r>
              <a:rPr lang="en-GB" sz="2000" dirty="0"/>
              <a:t>(data = </a:t>
            </a:r>
            <a:r>
              <a:rPr lang="en-GB" sz="2000" dirty="0" err="1"/>
              <a:t>mtcars</a:t>
            </a:r>
            <a:r>
              <a:rPr lang="en-GB" sz="2000" dirty="0"/>
              <a:t>, </a:t>
            </a:r>
            <a:r>
              <a:rPr lang="en-GB" sz="2000" dirty="0" err="1"/>
              <a:t>aes</a:t>
            </a:r>
            <a:r>
              <a:rPr lang="en-GB" sz="2000" dirty="0"/>
              <a:t>(x = </a:t>
            </a:r>
            <a:r>
              <a:rPr lang="en-GB" sz="2000" dirty="0" err="1"/>
              <a:t>as.factor</a:t>
            </a:r>
            <a:r>
              <a:rPr lang="en-GB" sz="2000" dirty="0"/>
              <a:t>(</a:t>
            </a:r>
            <a:r>
              <a:rPr lang="en-GB" sz="2000" dirty="0" err="1"/>
              <a:t>cyl</a:t>
            </a:r>
            <a:r>
              <a:rPr lang="en-GB" sz="2000" dirty="0"/>
              <a:t>), y = mpg</a:t>
            </a:r>
            <a:r>
              <a:rPr lang="en-GB" sz="2000" dirty="0" smtClean="0"/>
              <a:t>)) +</a:t>
            </a:r>
            <a:endParaRPr lang="en-GB" sz="2000" dirty="0"/>
          </a:p>
          <a:p>
            <a:r>
              <a:rPr lang="en-GB" sz="2000" dirty="0"/>
              <a:t>  </a:t>
            </a:r>
            <a:r>
              <a:rPr lang="en-GB" sz="2000" dirty="0" err="1"/>
              <a:t>geom_boxplot</a:t>
            </a:r>
            <a:r>
              <a:rPr lang="en-GB" sz="2000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402" y="1685762"/>
            <a:ext cx="610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ggplot</a:t>
            </a:r>
            <a:r>
              <a:rPr lang="en-GB" sz="2000" dirty="0"/>
              <a:t>(data = </a:t>
            </a:r>
            <a:r>
              <a:rPr lang="en-GB" sz="2000" dirty="0" err="1"/>
              <a:t>mtcars</a:t>
            </a:r>
            <a:r>
              <a:rPr lang="en-GB" sz="2000" dirty="0"/>
              <a:t>, </a:t>
            </a:r>
            <a:r>
              <a:rPr lang="en-GB" sz="2000" dirty="0" err="1"/>
              <a:t>aes</a:t>
            </a:r>
            <a:r>
              <a:rPr lang="en-GB" sz="2000" dirty="0"/>
              <a:t>(x = </a:t>
            </a:r>
            <a:r>
              <a:rPr lang="en-GB" sz="2000" dirty="0" err="1"/>
              <a:t>as.factor</a:t>
            </a:r>
            <a:r>
              <a:rPr lang="en-GB" sz="2000" dirty="0"/>
              <a:t>(</a:t>
            </a:r>
            <a:r>
              <a:rPr lang="en-GB" sz="2000" dirty="0" err="1"/>
              <a:t>cyl</a:t>
            </a:r>
            <a:r>
              <a:rPr lang="en-GB" sz="2000" dirty="0"/>
              <a:t>), y = mpg</a:t>
            </a:r>
            <a:r>
              <a:rPr lang="en-GB" sz="2000" dirty="0" smtClean="0"/>
              <a:t>)) +</a:t>
            </a:r>
            <a:endParaRPr lang="en-GB" sz="2000" dirty="0"/>
          </a:p>
          <a:p>
            <a:r>
              <a:rPr lang="en-GB" sz="2000" dirty="0" err="1" smtClean="0"/>
              <a:t>geom_point</a:t>
            </a:r>
            <a:r>
              <a:rPr lang="en-GB" sz="2000" dirty="0" smtClean="0"/>
              <a:t>()</a:t>
            </a:r>
            <a:endParaRPr lang="en-GB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053" y="3429000"/>
            <a:ext cx="4224000" cy="316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053" y="182017"/>
            <a:ext cx="422400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3600" b="1" dirty="0" smtClean="0"/>
              <a:t>By the end of </a:t>
            </a:r>
            <a:r>
              <a:rPr lang="fr-FR" sz="3600" b="1" dirty="0" err="1" smtClean="0"/>
              <a:t>this</a:t>
            </a:r>
            <a:r>
              <a:rPr lang="fr-FR" sz="3600" b="1" dirty="0" smtClean="0"/>
              <a:t> session </a:t>
            </a:r>
            <a:r>
              <a:rPr lang="fr-FR" sz="3600" b="1" dirty="0" err="1" smtClean="0"/>
              <a:t>you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will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be</a:t>
            </a:r>
            <a:r>
              <a:rPr lang="fr-FR" sz="3600" b="1" dirty="0" smtClean="0"/>
              <a:t> able to: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1566001"/>
            <a:ext cx="9986106" cy="46206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Explain </a:t>
            </a:r>
            <a:r>
              <a:rPr lang="en-GB" sz="2800" dirty="0"/>
              <a:t>why </a:t>
            </a:r>
            <a:r>
              <a:rPr lang="en-GB" sz="2800" dirty="0" smtClean="0"/>
              <a:t>data </a:t>
            </a:r>
            <a:r>
              <a:rPr lang="en-GB" sz="2800" dirty="0"/>
              <a:t>visualisations </a:t>
            </a:r>
            <a:r>
              <a:rPr lang="en-GB" sz="2800" dirty="0" smtClean="0"/>
              <a:t>should be designed to tell a story.</a:t>
            </a:r>
            <a:endParaRPr lang="en-GB" sz="2800" dirty="0"/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Appraise </a:t>
            </a:r>
            <a:r>
              <a:rPr lang="en-GB" sz="2800" dirty="0"/>
              <a:t>the data-to-ink ratio as a maxim for designing graphs.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Critically </a:t>
            </a:r>
            <a:r>
              <a:rPr lang="en-GB" sz="2800" dirty="0"/>
              <a:t>evaluate data visualisations from both peer-reviewed papers and media sources</a:t>
            </a:r>
            <a:r>
              <a:rPr lang="en-GB" sz="2800" dirty="0" smtClean="0"/>
              <a:t>.</a:t>
            </a:r>
            <a:r>
              <a:rPr lang="en-GB" sz="2800" dirty="0"/>
              <a:t> </a:t>
            </a:r>
            <a:endParaRPr lang="en-GB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Describe </a:t>
            </a:r>
            <a:r>
              <a:rPr lang="en-GB" sz="2800" dirty="0"/>
              <a:t>the three fundamental layers of a </a:t>
            </a:r>
            <a:r>
              <a:rPr lang="en-GB" sz="2800" dirty="0" err="1"/>
              <a:t>ggplot</a:t>
            </a:r>
            <a:r>
              <a:rPr lang="en-GB" sz="2800" dirty="0"/>
              <a:t> plot: data, aesthetics and </a:t>
            </a:r>
            <a:r>
              <a:rPr lang="en-GB" sz="2800" dirty="0" err="1"/>
              <a:t>geoms</a:t>
            </a:r>
            <a:r>
              <a:rPr lang="en-GB" sz="2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Modify </a:t>
            </a:r>
            <a:r>
              <a:rPr lang="en-GB" sz="2800" dirty="0"/>
              <a:t>example code to produce their own data visualisations in ggplot2.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4B2-7A36-4D98-B213-04E1C0832EE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4" y="425459"/>
            <a:ext cx="9371948" cy="4620682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Data, </a:t>
            </a:r>
            <a:r>
              <a:rPr lang="en-GB" sz="3600" b="1" dirty="0" err="1" smtClean="0"/>
              <a:t>Aesthetics,Geoms</a:t>
            </a:r>
            <a:endParaRPr lang="en-GB" sz="3600" b="1" dirty="0" smtClean="0"/>
          </a:p>
          <a:p>
            <a:r>
              <a:rPr lang="en-GB" sz="3600" b="1" dirty="0" smtClean="0"/>
              <a:t>Facets</a:t>
            </a:r>
          </a:p>
          <a:p>
            <a:endParaRPr lang="en-GB" sz="3600" b="1" dirty="0" smtClean="0"/>
          </a:p>
          <a:p>
            <a:pPr marL="0" indent="0">
              <a:buNone/>
            </a:pPr>
            <a:endParaRPr lang="en-GB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30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29" y="1447667"/>
            <a:ext cx="5853471" cy="4390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814" y="3038545"/>
            <a:ext cx="6006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ggplot</a:t>
            </a:r>
            <a:r>
              <a:rPr lang="en-GB" sz="2000" dirty="0"/>
              <a:t>(data = </a:t>
            </a:r>
            <a:r>
              <a:rPr lang="en-GB" sz="2000" dirty="0" err="1"/>
              <a:t>mtcars</a:t>
            </a:r>
            <a:r>
              <a:rPr lang="en-GB" sz="2000" dirty="0"/>
              <a:t>, </a:t>
            </a:r>
            <a:r>
              <a:rPr lang="en-GB" sz="2000" dirty="0" err="1"/>
              <a:t>aes</a:t>
            </a:r>
            <a:r>
              <a:rPr lang="en-GB" sz="2000" dirty="0"/>
              <a:t>(x = </a:t>
            </a:r>
            <a:r>
              <a:rPr lang="en-GB" sz="2000" dirty="0" err="1"/>
              <a:t>as.factor</a:t>
            </a:r>
            <a:r>
              <a:rPr lang="en-GB" sz="2000" dirty="0"/>
              <a:t>(</a:t>
            </a:r>
            <a:r>
              <a:rPr lang="en-GB" sz="2000" dirty="0" err="1"/>
              <a:t>cyl</a:t>
            </a:r>
            <a:r>
              <a:rPr lang="en-GB" sz="2000" dirty="0"/>
              <a:t>), y = mpg</a:t>
            </a:r>
            <a:r>
              <a:rPr lang="en-GB" sz="2000" dirty="0" smtClean="0"/>
              <a:t>)) +</a:t>
            </a:r>
            <a:endParaRPr lang="en-GB" sz="2000" dirty="0"/>
          </a:p>
          <a:p>
            <a:r>
              <a:rPr lang="en-GB" sz="2000" dirty="0" err="1" smtClean="0"/>
              <a:t>geom_boxplot</a:t>
            </a:r>
            <a:r>
              <a:rPr lang="en-GB" sz="2000" dirty="0"/>
              <a:t>() +</a:t>
            </a:r>
          </a:p>
          <a:p>
            <a:r>
              <a:rPr lang="en-GB" sz="2000" dirty="0" err="1" smtClean="0"/>
              <a:t>facet_wrap</a:t>
            </a:r>
            <a:r>
              <a:rPr lang="en-GB" sz="2000" dirty="0"/>
              <a:t>(~</a:t>
            </a:r>
            <a:r>
              <a:rPr lang="en-GB" sz="2000" dirty="0" err="1"/>
              <a:t>cyl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6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01" y="228599"/>
            <a:ext cx="3894851" cy="4620682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Data, Aesthetics, </a:t>
            </a:r>
            <a:r>
              <a:rPr lang="en-GB" sz="3600" b="1" dirty="0" err="1" smtClean="0"/>
              <a:t>Geoms</a:t>
            </a:r>
            <a:r>
              <a:rPr lang="en-GB" sz="3600" b="1" dirty="0" smtClean="0"/>
              <a:t>, Facets</a:t>
            </a:r>
          </a:p>
          <a:p>
            <a:r>
              <a:rPr lang="en-GB" sz="3600" b="1" dirty="0" smtClean="0"/>
              <a:t>Statistics</a:t>
            </a:r>
          </a:p>
          <a:p>
            <a:endParaRPr lang="en-GB" sz="3600" b="1" dirty="0" smtClean="0"/>
          </a:p>
          <a:p>
            <a:pPr marL="0" indent="0">
              <a:buNone/>
            </a:pPr>
            <a:endParaRPr lang="en-GB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31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814" y="3038545"/>
            <a:ext cx="6006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ggplot</a:t>
            </a:r>
            <a:r>
              <a:rPr lang="en-GB" sz="2000" dirty="0"/>
              <a:t>(data = </a:t>
            </a:r>
            <a:r>
              <a:rPr lang="en-GB" sz="2000" dirty="0" err="1"/>
              <a:t>mtcars</a:t>
            </a:r>
            <a:r>
              <a:rPr lang="en-GB" sz="2000" dirty="0"/>
              <a:t>, </a:t>
            </a:r>
            <a:r>
              <a:rPr lang="en-GB" sz="2000" dirty="0" err="1"/>
              <a:t>aes</a:t>
            </a:r>
            <a:r>
              <a:rPr lang="en-GB" sz="2000" dirty="0"/>
              <a:t>(x = </a:t>
            </a:r>
            <a:r>
              <a:rPr lang="en-GB" sz="2000" dirty="0" err="1"/>
              <a:t>as.factor</a:t>
            </a:r>
            <a:r>
              <a:rPr lang="en-GB" sz="2000" dirty="0"/>
              <a:t>(</a:t>
            </a:r>
            <a:r>
              <a:rPr lang="en-GB" sz="2000" dirty="0" err="1"/>
              <a:t>cyl</a:t>
            </a:r>
            <a:r>
              <a:rPr lang="en-GB" sz="2000" dirty="0"/>
              <a:t>), y = mpg</a:t>
            </a:r>
            <a:r>
              <a:rPr lang="en-GB" sz="2000" dirty="0" smtClean="0"/>
              <a:t>)) +</a:t>
            </a:r>
            <a:endParaRPr lang="en-GB" sz="2000" dirty="0"/>
          </a:p>
          <a:p>
            <a:r>
              <a:rPr lang="en-GB" sz="2000" dirty="0" err="1" smtClean="0"/>
              <a:t>geom_boxplot</a:t>
            </a:r>
            <a:r>
              <a:rPr lang="en-GB" sz="2000" dirty="0"/>
              <a:t>() +</a:t>
            </a:r>
          </a:p>
          <a:p>
            <a:r>
              <a:rPr lang="en-GB" sz="2000" dirty="0" err="1" smtClean="0"/>
              <a:t>facet_wrap</a:t>
            </a:r>
            <a:r>
              <a:rPr lang="en-GB" sz="2000" dirty="0"/>
              <a:t>(~</a:t>
            </a:r>
            <a:r>
              <a:rPr lang="en-GB" sz="2000" dirty="0" err="1"/>
              <a:t>cyl</a:t>
            </a:r>
            <a:r>
              <a:rPr lang="en-GB" sz="2000" dirty="0" smtClean="0"/>
              <a:t>)+</a:t>
            </a:r>
          </a:p>
          <a:p>
            <a:r>
              <a:rPr lang="en-GB" sz="2000" dirty="0" err="1" smtClean="0"/>
              <a:t>geom_smooth</a:t>
            </a:r>
            <a:r>
              <a:rPr lang="en-GB" sz="2000" dirty="0" smtClean="0"/>
              <a:t>(method =“lm”)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20" y="1347019"/>
            <a:ext cx="6016180" cy="45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2" y="110827"/>
            <a:ext cx="5403728" cy="4620682"/>
          </a:xfrm>
        </p:spPr>
        <p:txBody>
          <a:bodyPr/>
          <a:lstStyle/>
          <a:p>
            <a:r>
              <a:rPr lang="en-GB" sz="3600" b="1" dirty="0" smtClean="0"/>
              <a:t>Data, Aesthetics, </a:t>
            </a:r>
            <a:r>
              <a:rPr lang="en-GB" sz="3600" b="1" dirty="0" err="1" smtClean="0"/>
              <a:t>Geoms</a:t>
            </a:r>
            <a:r>
              <a:rPr lang="en-GB" sz="3600" b="1" dirty="0" smtClean="0"/>
              <a:t>, Facets, Statistics</a:t>
            </a:r>
            <a:endParaRPr lang="en-GB" sz="3600" b="1" dirty="0"/>
          </a:p>
          <a:p>
            <a:r>
              <a:rPr lang="en-GB" sz="3600" b="1" dirty="0" smtClean="0"/>
              <a:t>Coordinates</a:t>
            </a:r>
          </a:p>
          <a:p>
            <a:pPr marL="0" indent="0">
              <a:buNone/>
            </a:pPr>
            <a:endParaRPr lang="en-GB" b="1" dirty="0" smtClean="0"/>
          </a:p>
          <a:p>
            <a:endParaRPr lang="en-GB" b="1" dirty="0" smtClean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32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0402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(data = 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hp</a:t>
            </a:r>
            <a:r>
              <a:rPr lang="en-GB" dirty="0"/>
              <a:t>, y = mpg))+</a:t>
            </a:r>
          </a:p>
          <a:p>
            <a:r>
              <a:rPr lang="en-GB" dirty="0"/>
              <a:t>  </a:t>
            </a:r>
            <a:r>
              <a:rPr lang="en-GB" dirty="0" err="1"/>
              <a:t>geom_point</a:t>
            </a:r>
            <a:r>
              <a:rPr lang="en-GB" dirty="0"/>
              <a:t>()+</a:t>
            </a:r>
          </a:p>
          <a:p>
            <a:r>
              <a:rPr lang="en-GB" dirty="0"/>
              <a:t>  </a:t>
            </a:r>
            <a:r>
              <a:rPr lang="en-GB" dirty="0" err="1"/>
              <a:t>facet_wrap</a:t>
            </a:r>
            <a:r>
              <a:rPr lang="en-GB" dirty="0"/>
              <a:t>(~</a:t>
            </a:r>
            <a:r>
              <a:rPr lang="en-GB" dirty="0" err="1"/>
              <a:t>cyl</a:t>
            </a:r>
            <a:r>
              <a:rPr lang="en-GB" dirty="0"/>
              <a:t>)+</a:t>
            </a:r>
          </a:p>
          <a:p>
            <a:r>
              <a:rPr lang="en-GB" dirty="0"/>
              <a:t>  theme(text = </a:t>
            </a:r>
            <a:r>
              <a:rPr lang="en-GB" dirty="0" err="1"/>
              <a:t>element_text</a:t>
            </a:r>
            <a:r>
              <a:rPr lang="en-GB" dirty="0"/>
              <a:t>(size = 40))+</a:t>
            </a:r>
          </a:p>
          <a:p>
            <a:r>
              <a:rPr lang="en-GB" dirty="0"/>
              <a:t>  </a:t>
            </a:r>
            <a:r>
              <a:rPr lang="en-GB" dirty="0" err="1"/>
              <a:t>geom_smooth</a:t>
            </a:r>
            <a:r>
              <a:rPr lang="en-GB" dirty="0"/>
              <a:t>(method = "lm")+</a:t>
            </a:r>
          </a:p>
          <a:p>
            <a:r>
              <a:rPr lang="en-GB" dirty="0"/>
              <a:t>  </a:t>
            </a:r>
            <a:r>
              <a:rPr lang="en-GB" dirty="0" err="1"/>
              <a:t>coord_flip</a:t>
            </a:r>
            <a:r>
              <a:rPr lang="en-GB" dirty="0"/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19199"/>
            <a:ext cx="6463071" cy="48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33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99220"/>
            <a:ext cx="5679413" cy="4348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1" y="1377878"/>
            <a:ext cx="5692701" cy="42695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3403" y="563715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err="1"/>
              <a:t>coord_flip</a:t>
            </a:r>
            <a:r>
              <a:rPr lang="en-GB" sz="3600" dirty="0"/>
              <a:t>()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5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34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96" y="609490"/>
            <a:ext cx="8808738" cy="593142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96" y="609490"/>
            <a:ext cx="8607407" cy="579585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96" y="541706"/>
            <a:ext cx="8808738" cy="59314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850" y="0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/>
              <a:t>Theme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025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35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2905" y="1684328"/>
            <a:ext cx="4373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(data = 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y = mpg))+</a:t>
            </a:r>
          </a:p>
          <a:p>
            <a:r>
              <a:rPr lang="en-GB" dirty="0"/>
              <a:t>  </a:t>
            </a:r>
            <a:r>
              <a:rPr lang="en-GB" dirty="0" err="1"/>
              <a:t>geom_bar</a:t>
            </a:r>
            <a:r>
              <a:rPr lang="en-GB" dirty="0"/>
              <a:t>(stat="identity")+</a:t>
            </a:r>
          </a:p>
          <a:p>
            <a:r>
              <a:rPr lang="en-GB" dirty="0"/>
              <a:t>  </a:t>
            </a:r>
            <a:r>
              <a:rPr lang="en-GB" dirty="0" err="1"/>
              <a:t>theme_stata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r>
              <a:rPr lang="en-GB" dirty="0" err="1" smtClean="0"/>
              <a:t>ggplot</a:t>
            </a:r>
            <a:r>
              <a:rPr lang="en-GB" dirty="0" smtClean="0"/>
              <a:t>(data </a:t>
            </a:r>
            <a:r>
              <a:rPr lang="en-GB" dirty="0"/>
              <a:t>= 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y = mpg))+</a:t>
            </a:r>
          </a:p>
          <a:p>
            <a:r>
              <a:rPr lang="en-GB" dirty="0"/>
              <a:t>  </a:t>
            </a:r>
            <a:r>
              <a:rPr lang="en-GB" dirty="0" err="1"/>
              <a:t>geom_bar</a:t>
            </a:r>
            <a:r>
              <a:rPr lang="en-GB" dirty="0"/>
              <a:t>(stat="identity")+</a:t>
            </a:r>
          </a:p>
          <a:p>
            <a:r>
              <a:rPr lang="en-GB" dirty="0"/>
              <a:t>  </a:t>
            </a:r>
            <a:r>
              <a:rPr lang="en-GB" dirty="0" err="1"/>
              <a:t>theme_economist</a:t>
            </a:r>
            <a:r>
              <a:rPr lang="en-GB" dirty="0" smtClean="0"/>
              <a:t>()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(data = 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cyl</a:t>
            </a:r>
            <a:r>
              <a:rPr lang="en-GB" dirty="0"/>
              <a:t>, y = mpg))+</a:t>
            </a:r>
          </a:p>
          <a:p>
            <a:r>
              <a:rPr lang="en-GB" dirty="0"/>
              <a:t>  </a:t>
            </a:r>
            <a:r>
              <a:rPr lang="en-GB" dirty="0" err="1"/>
              <a:t>geom_bar</a:t>
            </a:r>
            <a:r>
              <a:rPr lang="en-GB" dirty="0"/>
              <a:t>(stat="identity")+</a:t>
            </a:r>
          </a:p>
          <a:p>
            <a:r>
              <a:rPr lang="en-GB" dirty="0"/>
              <a:t>  </a:t>
            </a:r>
            <a:r>
              <a:rPr lang="en-GB" dirty="0" err="1"/>
              <a:t>theme_tufte</a:t>
            </a:r>
            <a:r>
              <a:rPr lang="en-GB" dirty="0"/>
              <a:t>()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2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36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213"/>
            <a:ext cx="12192000" cy="46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03" y="296535"/>
            <a:ext cx="9371949" cy="1183566"/>
          </a:xfrm>
        </p:spPr>
        <p:txBody>
          <a:bodyPr anchor="ctr">
            <a:normAutofit/>
          </a:bodyPr>
          <a:lstStyle/>
          <a:p>
            <a:r>
              <a:rPr lang="en-US" sz="3600" b="1" dirty="0" smtClean="0"/>
              <a:t>Consolidation Exercise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2" y="1500549"/>
            <a:ext cx="4608576" cy="823912"/>
          </a:xfrm>
        </p:spPr>
        <p:txBody>
          <a:bodyPr/>
          <a:lstStyle/>
          <a:p>
            <a:r>
              <a:rPr lang="en-US" dirty="0" smtClean="0"/>
              <a:t>Crea</a:t>
            </a:r>
            <a:r>
              <a:rPr lang="en-US" dirty="0" smtClean="0"/>
              <a:t>te your own data 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2" y="2380216"/>
            <a:ext cx="4608576" cy="38112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(ggplot2)</a:t>
            </a:r>
          </a:p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</a:t>
            </a:r>
            <a:r>
              <a:rPr lang="en-US" dirty="0" err="1" smtClean="0"/>
              <a:t>ggthemes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ibrary(ggplot2)</a:t>
            </a:r>
          </a:p>
          <a:p>
            <a:pPr marL="0" indent="0">
              <a:buNone/>
            </a:pPr>
            <a:r>
              <a:rPr lang="en-US" dirty="0" smtClean="0"/>
              <a:t>Data &lt;- </a:t>
            </a:r>
            <a:r>
              <a:rPr lang="en-US" dirty="0" err="1" smtClean="0"/>
              <a:t>mtcars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</a:t>
            </a:r>
            <a:r>
              <a:rPr lang="en-US" dirty="0" err="1" smtClean="0"/>
              <a:t>mtcars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View(Data)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(?)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1D9F-7579-404B-B22B-45B9459D986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Data Visualisation: theory and practice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87006"/>
              </p:ext>
            </p:extLst>
          </p:nvPr>
        </p:nvGraphicFramePr>
        <p:xfrm>
          <a:off x="5899358" y="276087"/>
          <a:ext cx="6292642" cy="6377688"/>
        </p:xfrm>
        <a:graphic>
          <a:graphicData uri="http://schemas.openxmlformats.org/drawingml/2006/table">
            <a:tbl>
              <a:tblPr/>
              <a:tblGrid>
                <a:gridCol w="1140539"/>
                <a:gridCol w="376903"/>
                <a:gridCol w="515563"/>
                <a:gridCol w="473293"/>
                <a:gridCol w="473293"/>
                <a:gridCol w="473293"/>
                <a:gridCol w="473293"/>
                <a:gridCol w="473293"/>
                <a:gridCol w="473293"/>
                <a:gridCol w="473293"/>
                <a:gridCol w="473293"/>
                <a:gridCol w="473293"/>
              </a:tblGrid>
              <a:tr h="150693"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mpg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cyl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disp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hp</a:t>
                      </a:r>
                      <a:endParaRPr lang="en-GB" sz="1000" dirty="0"/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drat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wt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qsec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vs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am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gear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carb</a:t>
                      </a:r>
                      <a:endParaRPr lang="en-GB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9" marR="10809" marT="10377" marB="1037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Mazda RX4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21.0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110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2.620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16.46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12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Mazda RX4 Wag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21.0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110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2.875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17.02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Datsun 710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22.8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108.0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93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3.85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2.320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18.61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Hornet 4 Drive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21.4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258.0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110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3.08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3.215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19.44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12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Hornet Sportabout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360.0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3.15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3.440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17.02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Valiant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225.0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105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2.76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3.460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20.22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Duster 360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14.3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360.0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245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3.21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3.570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15.84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Merc 240D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24.4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146.7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3.69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3.190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20.00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Merc 230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22.8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140.8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95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3.92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3.150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22.90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Merc 280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19.2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167.6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123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3.92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3.440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18.30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Merc 280C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167.6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123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3.92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3.440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Merc 450SE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275.8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3.07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4.070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17.40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Merc 450SL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275.8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3.07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3.730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17.60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Merc 450SLC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275.8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3.07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3.780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18.00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12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Cadillac Fleetwood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10.4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472.0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205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2.93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5.250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17.98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12"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</a:rPr>
                        <a:t>Lincoln Continental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10.4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460.0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215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3.00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5.424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17.82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12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Chrysler Imperial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14.7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440.0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230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3.23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5.345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17.42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Fiat 128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32.4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78.7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4.08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2.200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19.47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Honda Civic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30.4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75.7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4.93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1.615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18.52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Toyota Corolla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33.9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71.1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4.22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1.835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19.90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Toyota Corona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21.5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120.1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97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3.70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2.465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20.01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12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Dodge Challenger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318.0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2.76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3.520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16.87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AMC Javelin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304.0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3.15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3.435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17.30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Camaro Z28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13.3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350.0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245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3.73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3.840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15.41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12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Pontiac Firebird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19.2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400.0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3.08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3.845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17.05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Fiat X1-9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27.3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79.0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4.08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1.935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Porsche 914-2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26.0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120.3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91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4.43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2.140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16.70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Lotus Europa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30.4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95.1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113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3.77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1.513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16.90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Ford Pantera L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351.0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264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4.22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3.170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14.50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Ferrari Dino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19.7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145.0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175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3.62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2.770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15.50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6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Maserati Bora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15.0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301.0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335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3.54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3.570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14.60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5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81"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Volvo 142E</a:t>
                      </a:r>
                    </a:p>
                  </a:txBody>
                  <a:tcPr marL="10809" marR="10809" marT="8647" marB="8647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21.4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121.0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109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4.11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2.780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18.60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4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2</a:t>
                      </a:r>
                    </a:p>
                  </a:txBody>
                  <a:tcPr marL="10809" marR="10809" marT="8647" marB="8647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38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72C1-51A5-40F5-8087-63CD5738056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10026" y="989679"/>
            <a:ext cx="9986106" cy="4620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Explain why designing data visualisations to tell a story about data is an effective strategy for good visualisations.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Appraise the data-to-ink ratio as a maxim for designing graphs.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Critically evaluate data visualisations from both peer-reviewed papers and media sources.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Describe the three fundamental layers of a </a:t>
            </a:r>
            <a:r>
              <a:rPr lang="en-GB" sz="2800" dirty="0" err="1" smtClean="0"/>
              <a:t>ggplot</a:t>
            </a:r>
            <a:r>
              <a:rPr lang="en-GB" sz="2800" dirty="0" smtClean="0"/>
              <a:t> plot: data, aesthetics and </a:t>
            </a:r>
            <a:r>
              <a:rPr lang="en-GB" sz="2800" dirty="0" err="1" smtClean="0"/>
              <a:t>geoms</a:t>
            </a:r>
            <a:r>
              <a:rPr lang="en-GB" sz="28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Modify example code to produce their own data visualisations in ggplot2.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44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956" y="3429000"/>
            <a:ext cx="9371949" cy="1183566"/>
          </a:xfrm>
        </p:spPr>
        <p:txBody>
          <a:bodyPr>
            <a:noAutofit/>
          </a:bodyPr>
          <a:lstStyle/>
          <a:p>
            <a:r>
              <a:rPr lang="fr-FR" sz="8000" dirty="0" err="1" smtClean="0"/>
              <a:t>What</a:t>
            </a:r>
            <a:r>
              <a:rPr lang="fr-FR" sz="8000" dirty="0" smtClean="0"/>
              <a:t> </a:t>
            </a:r>
            <a:r>
              <a:rPr lang="fr-FR" sz="8000" dirty="0" err="1" smtClean="0"/>
              <a:t>is</a:t>
            </a:r>
            <a:r>
              <a:rPr lang="fr-FR" sz="8000" dirty="0" smtClean="0"/>
              <a:t> a data visualisation?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4B2E-1903-476C-80AE-206F070B38F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your plots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40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72C1-51A5-40F5-8087-63CD5738056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4065" y="1734185"/>
            <a:ext cx="9986106" cy="4620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g</a:t>
            </a:r>
            <a:r>
              <a:rPr lang="en-GB" sz="2800" dirty="0" err="1" smtClean="0"/>
              <a:t>gsave</a:t>
            </a:r>
            <a:r>
              <a:rPr lang="en-GB" sz="2800" dirty="0" smtClean="0"/>
              <a:t>(“nameyourplot.png”)</a:t>
            </a:r>
          </a:p>
          <a:p>
            <a:r>
              <a:rPr lang="en-GB" sz="2800" dirty="0" err="1"/>
              <a:t>ggsave</a:t>
            </a:r>
            <a:r>
              <a:rPr lang="en-GB" sz="2800" dirty="0"/>
              <a:t>(“</a:t>
            </a:r>
            <a:r>
              <a:rPr lang="en-GB" sz="2800" dirty="0" smtClean="0"/>
              <a:t>nameyourplot.jpg”)</a:t>
            </a:r>
          </a:p>
          <a:p>
            <a:endParaRPr lang="en-GB" sz="2800" dirty="0"/>
          </a:p>
          <a:p>
            <a:r>
              <a:rPr lang="en-GB" sz="2800" dirty="0" err="1" smtClean="0"/>
              <a:t>ggsave</a:t>
            </a:r>
            <a:r>
              <a:rPr lang="en-GB" sz="2800" dirty="0" smtClean="0"/>
              <a:t>(filename = “nameyourplot.jpg”,</a:t>
            </a:r>
          </a:p>
          <a:p>
            <a:r>
              <a:rPr lang="en-GB" sz="2800" dirty="0"/>
              <a:t>	 </a:t>
            </a:r>
            <a:r>
              <a:rPr lang="en-GB" sz="2800" dirty="0" smtClean="0"/>
              <a:t>   object = </a:t>
            </a:r>
            <a:r>
              <a:rPr lang="en-GB" sz="2800" dirty="0" err="1" smtClean="0"/>
              <a:t>plotimadeearlier</a:t>
            </a:r>
            <a:r>
              <a:rPr lang="en-GB" sz="2800" dirty="0" smtClean="0"/>
              <a:t>,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             height = 800, width = 800, units = “mm”)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dpi = 300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4B2E-1903-476C-80AE-206F070B38F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65" y="330416"/>
            <a:ext cx="8262889" cy="61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6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10026" y="3429000"/>
            <a:ext cx="1009687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 smtClean="0"/>
              <a:t>Data visualisations are stories/ arguments.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73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56"/>
            <a:ext cx="12118574" cy="62466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7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16" y="2800705"/>
            <a:ext cx="9371949" cy="1183566"/>
          </a:xfrm>
        </p:spPr>
        <p:txBody>
          <a:bodyPr/>
          <a:lstStyle/>
          <a:p>
            <a:r>
              <a:rPr lang="en-GB" i="1" dirty="0"/>
              <a:t>Tell the truth and nothing but the truth</a:t>
            </a:r>
            <a:br>
              <a:rPr lang="en-GB" i="1" dirty="0"/>
            </a:br>
            <a:r>
              <a:rPr lang="en-GB" i="1" dirty="0"/>
              <a:t>(don’t lie, and don’t lie by </a:t>
            </a:r>
            <a:r>
              <a:rPr lang="en-GB" i="1" dirty="0" smtClean="0"/>
              <a:t>omission)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5983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https://towardsdatascience.com/the-art-and-science-of-data-visualization-6f9d706d673e</a:t>
            </a:r>
          </a:p>
        </p:txBody>
      </p:sp>
    </p:spTree>
    <p:extLst>
      <p:ext uri="{BB962C8B-B14F-4D97-AF65-F5344CB8AC3E}">
        <p14:creationId xmlns:p14="http://schemas.microsoft.com/office/powerpoint/2010/main" val="12743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94" y="681529"/>
            <a:ext cx="3622981" cy="52116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30A-0456-4D2D-8E32-A70721AB5B2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Data Visualisation: theory and practice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4" y="779076"/>
            <a:ext cx="3730443" cy="51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271</TotalTime>
  <Words>1266</Words>
  <Application>Microsoft Office PowerPoint</Application>
  <PresentationFormat>Widescreen</PresentationFormat>
  <Paragraphs>615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 Unicode MS</vt:lpstr>
      <vt:lpstr>Arial</vt:lpstr>
      <vt:lpstr>Corbel</vt:lpstr>
      <vt:lpstr>Ecology 16x9</vt:lpstr>
      <vt:lpstr>Data Visualisation</vt:lpstr>
      <vt:lpstr>Session overview</vt:lpstr>
      <vt:lpstr>By the end of this session you will be able to:</vt:lpstr>
      <vt:lpstr>What is a data visualisation?</vt:lpstr>
      <vt:lpstr>PowerPoint Presentation</vt:lpstr>
      <vt:lpstr>PowerPoint Presentation</vt:lpstr>
      <vt:lpstr>PowerPoint Presentation</vt:lpstr>
      <vt:lpstr>Tell the truth and nothing but the truth (don’t lie, and don’t lie by omission)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should I care about my data-ink ratio?</vt:lpstr>
      <vt:lpstr>PowerPoint Presentation</vt:lpstr>
      <vt:lpstr>PowerPoint Presentation</vt:lpstr>
      <vt:lpstr>PowerPoint Presentation</vt:lpstr>
      <vt:lpstr>Discuss in pairs</vt:lpstr>
      <vt:lpstr>Group Discussion</vt:lpstr>
      <vt:lpstr>What is ggplot?</vt:lpstr>
      <vt:lpstr>It’s hard to succinctly describe how ggplot2 works because it embodies a deep philosophy of visualisation.</vt:lpstr>
      <vt:lpstr>What is a grammar for graphics?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Consolidation Exercise</vt:lpstr>
      <vt:lpstr>Summary</vt:lpstr>
      <vt:lpstr>Q and A</vt:lpstr>
      <vt:lpstr>Saving your plots</vt:lpstr>
    </vt:vector>
  </TitlesOfParts>
  <Company>University of Exeter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Cranston, Jamie</dc:creator>
  <cp:lastModifiedBy>Cranston, Jamie</cp:lastModifiedBy>
  <cp:revision>40</cp:revision>
  <dcterms:created xsi:type="dcterms:W3CDTF">2020-02-19T09:31:15Z</dcterms:created>
  <dcterms:modified xsi:type="dcterms:W3CDTF">2020-02-19T14:02:41Z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