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Lst>
  <p:sldSz cx="9144000" cy="6858000" type="screen4x3"/>
  <p:notesSz cx="6858000" cy="9144000"/>
  <p:defaultTextStyle>
    <a:defPPr>
      <a:defRPr lang="en-I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E69"/>
    <a:srgbClr val="000000"/>
    <a:srgbClr val="7F1C7D"/>
    <a:srgbClr val="7889FB"/>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26" y="-9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01A2446F-07FE-472F-AF56-EEE4B8746EE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txBox="1">
            <a:spLocks noGrp="1" noChangeArrowheads="1"/>
          </p:cNvSpPr>
          <p:nvPr/>
        </p:nvSpPr>
        <p:spPr bwMode="auto">
          <a:xfrm>
            <a:off x="3883025" y="8685213"/>
            <a:ext cx="2973388" cy="457200"/>
          </a:xfrm>
          <a:prstGeom prst="rect">
            <a:avLst/>
          </a:prstGeom>
          <a:noFill/>
          <a:ln w="9525">
            <a:noFill/>
            <a:miter lim="800000"/>
            <a:headEnd/>
            <a:tailEnd/>
          </a:ln>
        </p:spPr>
        <p:txBody>
          <a:bodyPr lIns="90779" tIns="45389" rIns="90779" bIns="45389" anchor="b"/>
          <a:lstStyle/>
          <a:p>
            <a:pPr algn="r" defTabSz="908050"/>
            <a:fld id="{037F253C-E7ED-4B80-8670-3AFB8DA3FDE7}" type="slidenum">
              <a:rPr lang="en-US" sz="1200">
                <a:ea typeface="ＭＳ Ｐゴシック" pitchFamily="34" charset="-128"/>
              </a:rPr>
              <a:pPr algn="r" defTabSz="908050"/>
              <a:t>2</a:t>
            </a:fld>
            <a:endParaRPr lang="en-US" sz="1200">
              <a:ea typeface="ＭＳ Ｐゴシック" pitchFamily="34" charset="-128"/>
            </a:endParaRPr>
          </a:p>
        </p:txBody>
      </p:sp>
      <p:sp>
        <p:nvSpPr>
          <p:cNvPr id="14338" name="Rectangle 2"/>
          <p:cNvSpPr>
            <a:spLocks noGrp="1" noRot="1" noChangeAspect="1" noChangeArrowheads="1" noTextEdit="1"/>
          </p:cNvSpPr>
          <p:nvPr>
            <p:ph type="sldImg"/>
          </p:nvPr>
        </p:nvSpPr>
        <p:spPr>
          <a:xfrm>
            <a:off x="1147763" y="688975"/>
            <a:ext cx="4567237" cy="3425825"/>
          </a:xfrm>
          <a:ln/>
        </p:spPr>
      </p:sp>
      <p:sp>
        <p:nvSpPr>
          <p:cNvPr id="14339" name="Rectangle 3"/>
          <p:cNvSpPr>
            <a:spLocks noGrp="1" noChangeArrowheads="1"/>
          </p:cNvSpPr>
          <p:nvPr>
            <p:ph type="body" idx="1"/>
          </p:nvPr>
        </p:nvSpPr>
        <p:spPr>
          <a:xfrm>
            <a:off x="914400" y="4344988"/>
            <a:ext cx="5029200" cy="4110037"/>
          </a:xfrm>
          <a:noFill/>
          <a:ln/>
        </p:spPr>
        <p:txBody>
          <a:bodyPr lIns="90779" tIns="45389" rIns="90779" bIns="45389"/>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txBox="1">
            <a:spLocks noGrp="1" noChangeArrowheads="1"/>
          </p:cNvSpPr>
          <p:nvPr/>
        </p:nvSpPr>
        <p:spPr bwMode="auto">
          <a:xfrm>
            <a:off x="3883025" y="8685213"/>
            <a:ext cx="2973388" cy="457200"/>
          </a:xfrm>
          <a:prstGeom prst="rect">
            <a:avLst/>
          </a:prstGeom>
          <a:noFill/>
          <a:ln w="9525">
            <a:noFill/>
            <a:miter lim="800000"/>
            <a:headEnd/>
            <a:tailEnd/>
          </a:ln>
        </p:spPr>
        <p:txBody>
          <a:bodyPr lIns="90779" tIns="45389" rIns="90779" bIns="45389" anchor="b"/>
          <a:lstStyle/>
          <a:p>
            <a:pPr algn="r" defTabSz="908050"/>
            <a:fld id="{0301167E-05B2-4D72-8520-1510B066C6D5}" type="slidenum">
              <a:rPr lang="en-US" sz="1200">
                <a:ea typeface="ＭＳ Ｐゴシック" pitchFamily="34" charset="-128"/>
              </a:rPr>
              <a:pPr algn="r" defTabSz="908050"/>
              <a:t>15</a:t>
            </a:fld>
            <a:endParaRPr lang="en-US" sz="1200">
              <a:ea typeface="ＭＳ Ｐゴシック" pitchFamily="34" charset="-128"/>
            </a:endParaRPr>
          </a:p>
        </p:txBody>
      </p:sp>
      <p:sp>
        <p:nvSpPr>
          <p:cNvPr id="44034" name="Rectangle 2"/>
          <p:cNvSpPr>
            <a:spLocks noGrp="1" noRot="1" noChangeAspect="1" noChangeArrowheads="1" noTextEdit="1"/>
          </p:cNvSpPr>
          <p:nvPr>
            <p:ph type="sldImg"/>
          </p:nvPr>
        </p:nvSpPr>
        <p:spPr>
          <a:xfrm>
            <a:off x="1146175" y="687388"/>
            <a:ext cx="4570413" cy="3427412"/>
          </a:xfrm>
          <a:ln/>
        </p:spPr>
      </p:sp>
      <p:sp>
        <p:nvSpPr>
          <p:cNvPr id="44035" name="Rectangle 3"/>
          <p:cNvSpPr>
            <a:spLocks noGrp="1" noChangeArrowheads="1"/>
          </p:cNvSpPr>
          <p:nvPr>
            <p:ph type="body" idx="1"/>
          </p:nvPr>
        </p:nvSpPr>
        <p:spPr>
          <a:xfrm>
            <a:off x="915988" y="4343400"/>
            <a:ext cx="5026025" cy="4113213"/>
          </a:xfrm>
          <a:noFill/>
          <a:ln/>
        </p:spPr>
        <p:txBody>
          <a:bodyPr lIns="90779" tIns="45389" rIns="90779" bIns="45389"/>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txBox="1">
            <a:spLocks noGrp="1" noChangeArrowheads="1"/>
          </p:cNvSpPr>
          <p:nvPr/>
        </p:nvSpPr>
        <p:spPr bwMode="auto">
          <a:xfrm>
            <a:off x="3883025" y="8685213"/>
            <a:ext cx="2973388" cy="457200"/>
          </a:xfrm>
          <a:prstGeom prst="rect">
            <a:avLst/>
          </a:prstGeom>
          <a:noFill/>
          <a:ln w="9525">
            <a:noFill/>
            <a:miter lim="800000"/>
            <a:headEnd/>
            <a:tailEnd/>
          </a:ln>
        </p:spPr>
        <p:txBody>
          <a:bodyPr lIns="90779" tIns="45389" rIns="90779" bIns="45389" anchor="b"/>
          <a:lstStyle/>
          <a:p>
            <a:pPr algn="r" defTabSz="908050"/>
            <a:fld id="{CDFFCEDD-C651-4DC9-9FCF-F15900CC2F2F}" type="slidenum">
              <a:rPr lang="en-US" sz="1200">
                <a:ea typeface="ＭＳ Ｐゴシック" pitchFamily="34" charset="-128"/>
              </a:rPr>
              <a:pPr algn="r" defTabSz="908050"/>
              <a:t>16</a:t>
            </a:fld>
            <a:endParaRPr lang="en-US" sz="1200">
              <a:ea typeface="ＭＳ Ｐゴシック" pitchFamily="34" charset="-128"/>
            </a:endParaRPr>
          </a:p>
        </p:txBody>
      </p:sp>
      <p:sp>
        <p:nvSpPr>
          <p:cNvPr id="46082" name="Rectangle 2"/>
          <p:cNvSpPr>
            <a:spLocks noGrp="1" noRot="1" noChangeAspect="1" noChangeArrowheads="1" noTextEdit="1"/>
          </p:cNvSpPr>
          <p:nvPr>
            <p:ph type="sldImg"/>
          </p:nvPr>
        </p:nvSpPr>
        <p:spPr>
          <a:xfrm>
            <a:off x="1150938" y="701675"/>
            <a:ext cx="4584700" cy="3438525"/>
          </a:xfrm>
          <a:ln/>
        </p:spPr>
      </p:sp>
      <p:sp>
        <p:nvSpPr>
          <p:cNvPr id="46083" name="Rectangle 3"/>
          <p:cNvSpPr>
            <a:spLocks noGrp="1" noChangeArrowheads="1"/>
          </p:cNvSpPr>
          <p:nvPr>
            <p:ph type="body" idx="1"/>
          </p:nvPr>
        </p:nvSpPr>
        <p:spPr>
          <a:xfrm>
            <a:off x="928688" y="4349750"/>
            <a:ext cx="5027612" cy="4141788"/>
          </a:xfrm>
          <a:noFill/>
          <a:ln/>
        </p:spPr>
        <p:txBody>
          <a:bodyPr lIns="90779" tIns="45389" rIns="90779" bIns="45389"/>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txBox="1">
            <a:spLocks noGrp="1" noChangeArrowheads="1"/>
          </p:cNvSpPr>
          <p:nvPr/>
        </p:nvSpPr>
        <p:spPr bwMode="auto">
          <a:xfrm>
            <a:off x="3883025" y="8685213"/>
            <a:ext cx="2973388" cy="457200"/>
          </a:xfrm>
          <a:prstGeom prst="rect">
            <a:avLst/>
          </a:prstGeom>
          <a:noFill/>
          <a:ln w="9525">
            <a:noFill/>
            <a:miter lim="800000"/>
            <a:headEnd/>
            <a:tailEnd/>
          </a:ln>
        </p:spPr>
        <p:txBody>
          <a:bodyPr lIns="90779" tIns="45389" rIns="90779" bIns="45389" anchor="b"/>
          <a:lstStyle/>
          <a:p>
            <a:pPr algn="r" defTabSz="908050"/>
            <a:fld id="{3C0F1B1A-A937-421F-8B76-01709F3E3CEA}" type="slidenum">
              <a:rPr lang="en-US" sz="1200">
                <a:ea typeface="ＭＳ Ｐゴシック" pitchFamily="34" charset="-128"/>
              </a:rPr>
              <a:pPr algn="r" defTabSz="908050"/>
              <a:t>17</a:t>
            </a:fld>
            <a:endParaRPr lang="en-US" sz="1200">
              <a:ea typeface="ＭＳ Ｐゴシック" pitchFamily="34" charset="-128"/>
            </a:endParaRPr>
          </a:p>
        </p:txBody>
      </p:sp>
      <p:sp>
        <p:nvSpPr>
          <p:cNvPr id="48130" name="Rectangle 2"/>
          <p:cNvSpPr>
            <a:spLocks noGrp="1" noRot="1" noChangeAspect="1" noChangeArrowheads="1" noTextEdit="1"/>
          </p:cNvSpPr>
          <p:nvPr>
            <p:ph type="sldImg"/>
          </p:nvPr>
        </p:nvSpPr>
        <p:spPr>
          <a:xfrm>
            <a:off x="1150938" y="701675"/>
            <a:ext cx="4584700" cy="3438525"/>
          </a:xfrm>
          <a:ln/>
        </p:spPr>
      </p:sp>
      <p:sp>
        <p:nvSpPr>
          <p:cNvPr id="48131" name="Rectangle 3"/>
          <p:cNvSpPr>
            <a:spLocks noGrp="1" noChangeArrowheads="1"/>
          </p:cNvSpPr>
          <p:nvPr>
            <p:ph type="body" idx="1"/>
          </p:nvPr>
        </p:nvSpPr>
        <p:spPr>
          <a:xfrm>
            <a:off x="928688" y="4349750"/>
            <a:ext cx="5027612" cy="4141788"/>
          </a:xfrm>
          <a:noFill/>
          <a:ln/>
        </p:spPr>
        <p:txBody>
          <a:bodyPr lIns="90779" tIns="45389" rIns="90779" bIns="45389"/>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txBox="1">
            <a:spLocks noGrp="1" noChangeArrowheads="1"/>
          </p:cNvSpPr>
          <p:nvPr/>
        </p:nvSpPr>
        <p:spPr bwMode="auto">
          <a:xfrm>
            <a:off x="3883025" y="8685213"/>
            <a:ext cx="2973388" cy="457200"/>
          </a:xfrm>
          <a:prstGeom prst="rect">
            <a:avLst/>
          </a:prstGeom>
          <a:noFill/>
          <a:ln w="9525">
            <a:noFill/>
            <a:miter lim="800000"/>
            <a:headEnd/>
            <a:tailEnd/>
          </a:ln>
        </p:spPr>
        <p:txBody>
          <a:bodyPr lIns="90779" tIns="45389" rIns="90779" bIns="45389" anchor="b"/>
          <a:lstStyle/>
          <a:p>
            <a:pPr algn="r" defTabSz="908050"/>
            <a:fld id="{1FD85116-2F97-4F84-B0D2-09CBBAF91DE7}" type="slidenum">
              <a:rPr lang="en-US" sz="1200">
                <a:ea typeface="ＭＳ Ｐゴシック" pitchFamily="34" charset="-128"/>
              </a:rPr>
              <a:pPr algn="r" defTabSz="908050"/>
              <a:t>18</a:t>
            </a:fld>
            <a:endParaRPr lang="en-US" sz="1200">
              <a:ea typeface="ＭＳ Ｐゴシック" pitchFamily="34" charset="-128"/>
            </a:endParaRPr>
          </a:p>
        </p:txBody>
      </p:sp>
      <p:sp>
        <p:nvSpPr>
          <p:cNvPr id="50178" name="Rectangle 2"/>
          <p:cNvSpPr>
            <a:spLocks noGrp="1" noRot="1" noChangeAspect="1" noChangeArrowheads="1" noTextEdit="1"/>
          </p:cNvSpPr>
          <p:nvPr>
            <p:ph type="sldImg"/>
          </p:nvPr>
        </p:nvSpPr>
        <p:spPr>
          <a:xfrm>
            <a:off x="1150938" y="701675"/>
            <a:ext cx="4584700" cy="3438525"/>
          </a:xfrm>
          <a:ln/>
        </p:spPr>
      </p:sp>
      <p:sp>
        <p:nvSpPr>
          <p:cNvPr id="50179" name="Rectangle 3"/>
          <p:cNvSpPr>
            <a:spLocks noGrp="1" noChangeArrowheads="1"/>
          </p:cNvSpPr>
          <p:nvPr>
            <p:ph type="body" idx="1"/>
          </p:nvPr>
        </p:nvSpPr>
        <p:spPr>
          <a:xfrm>
            <a:off x="928688" y="4349750"/>
            <a:ext cx="5027612" cy="4141788"/>
          </a:xfrm>
          <a:noFill/>
          <a:ln/>
        </p:spPr>
        <p:txBody>
          <a:bodyPr lIns="90779" tIns="45389" rIns="90779" bIns="45389"/>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txBox="1">
            <a:spLocks noGrp="1" noChangeArrowheads="1"/>
          </p:cNvSpPr>
          <p:nvPr/>
        </p:nvSpPr>
        <p:spPr bwMode="auto">
          <a:xfrm>
            <a:off x="3883025" y="8685213"/>
            <a:ext cx="2973388" cy="457200"/>
          </a:xfrm>
          <a:prstGeom prst="rect">
            <a:avLst/>
          </a:prstGeom>
          <a:noFill/>
          <a:ln w="9525">
            <a:noFill/>
            <a:miter lim="800000"/>
            <a:headEnd/>
            <a:tailEnd/>
          </a:ln>
        </p:spPr>
        <p:txBody>
          <a:bodyPr lIns="90779" tIns="45389" rIns="90779" bIns="45389" anchor="b"/>
          <a:lstStyle/>
          <a:p>
            <a:pPr algn="r" defTabSz="908050"/>
            <a:fld id="{50DCE16E-C93C-4D55-BB18-86515DA844DA}" type="slidenum">
              <a:rPr lang="en-US" sz="1200">
                <a:ea typeface="ＭＳ Ｐゴシック" pitchFamily="34" charset="-128"/>
              </a:rPr>
              <a:pPr algn="r" defTabSz="908050"/>
              <a:t>19</a:t>
            </a:fld>
            <a:endParaRPr lang="en-US" sz="1200">
              <a:ea typeface="ＭＳ Ｐゴシック" pitchFamily="34" charset="-128"/>
            </a:endParaRPr>
          </a:p>
        </p:txBody>
      </p:sp>
      <p:sp>
        <p:nvSpPr>
          <p:cNvPr id="52226" name="Rectangle 2"/>
          <p:cNvSpPr>
            <a:spLocks noGrp="1" noRot="1" noChangeAspect="1" noChangeArrowheads="1" noTextEdit="1"/>
          </p:cNvSpPr>
          <p:nvPr>
            <p:ph type="sldImg"/>
          </p:nvPr>
        </p:nvSpPr>
        <p:spPr>
          <a:xfrm>
            <a:off x="1150938" y="701675"/>
            <a:ext cx="4584700" cy="3438525"/>
          </a:xfrm>
          <a:ln/>
        </p:spPr>
      </p:sp>
      <p:sp>
        <p:nvSpPr>
          <p:cNvPr id="52227" name="Rectangle 3"/>
          <p:cNvSpPr>
            <a:spLocks noGrp="1" noChangeArrowheads="1"/>
          </p:cNvSpPr>
          <p:nvPr>
            <p:ph type="body" idx="1"/>
          </p:nvPr>
        </p:nvSpPr>
        <p:spPr>
          <a:xfrm>
            <a:off x="928688" y="4349750"/>
            <a:ext cx="5027612" cy="4141788"/>
          </a:xfrm>
          <a:noFill/>
          <a:ln/>
        </p:spPr>
        <p:txBody>
          <a:bodyPr lIns="90779" tIns="45389" rIns="90779" bIns="45389"/>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txBox="1">
            <a:spLocks noGrp="1" noChangeArrowheads="1"/>
          </p:cNvSpPr>
          <p:nvPr/>
        </p:nvSpPr>
        <p:spPr bwMode="auto">
          <a:xfrm>
            <a:off x="3883025" y="8685213"/>
            <a:ext cx="2973388" cy="457200"/>
          </a:xfrm>
          <a:prstGeom prst="rect">
            <a:avLst/>
          </a:prstGeom>
          <a:noFill/>
          <a:ln w="9525">
            <a:noFill/>
            <a:miter lim="800000"/>
            <a:headEnd/>
            <a:tailEnd/>
          </a:ln>
        </p:spPr>
        <p:txBody>
          <a:bodyPr lIns="90779" tIns="45389" rIns="90779" bIns="45389" anchor="b"/>
          <a:lstStyle/>
          <a:p>
            <a:pPr algn="r" defTabSz="908050"/>
            <a:fld id="{36EAF70D-467C-4539-8953-9DE5BF093709}" type="slidenum">
              <a:rPr lang="en-US" sz="1200">
                <a:ea typeface="ＭＳ Ｐゴシック" pitchFamily="34" charset="-128"/>
              </a:rPr>
              <a:pPr algn="r" defTabSz="908050"/>
              <a:t>20</a:t>
            </a:fld>
            <a:endParaRPr lang="en-US" sz="1200">
              <a:ea typeface="ＭＳ Ｐゴシック" pitchFamily="34" charset="-128"/>
            </a:endParaRPr>
          </a:p>
        </p:txBody>
      </p:sp>
      <p:sp>
        <p:nvSpPr>
          <p:cNvPr id="54274" name="Rectangle 2"/>
          <p:cNvSpPr>
            <a:spLocks noGrp="1" noRot="1" noChangeAspect="1" noChangeArrowheads="1" noTextEdit="1"/>
          </p:cNvSpPr>
          <p:nvPr>
            <p:ph type="sldImg"/>
          </p:nvPr>
        </p:nvSpPr>
        <p:spPr>
          <a:xfrm>
            <a:off x="1150938" y="701675"/>
            <a:ext cx="4584700" cy="3438525"/>
          </a:xfrm>
          <a:ln/>
        </p:spPr>
      </p:sp>
      <p:sp>
        <p:nvSpPr>
          <p:cNvPr id="54275" name="Rectangle 3"/>
          <p:cNvSpPr>
            <a:spLocks noGrp="1" noChangeArrowheads="1"/>
          </p:cNvSpPr>
          <p:nvPr>
            <p:ph type="body" idx="1"/>
          </p:nvPr>
        </p:nvSpPr>
        <p:spPr>
          <a:xfrm>
            <a:off x="928688" y="4349750"/>
            <a:ext cx="5027612" cy="4141788"/>
          </a:xfrm>
          <a:noFill/>
          <a:ln/>
        </p:spPr>
        <p:txBody>
          <a:bodyPr lIns="90779" tIns="45389" rIns="90779" bIns="45389"/>
          <a:lstStyle/>
          <a:p>
            <a:r>
              <a:rPr lang="en-US" b="1" smtClean="0"/>
              <a:t>Server Architecture – Business Interface Layer</a:t>
            </a:r>
          </a:p>
          <a:p>
            <a:r>
              <a:rPr lang="en-US" smtClean="0"/>
              <a:t>The Business Interface Layer of a Cúram application controls various facets of client/server interaction. This layer deals with middleware concerns that are outside the focus of the application's business logic. Effectively this layer exists to shield business logic code from knowledge of its participation in a client/server environment. </a:t>
            </a:r>
          </a:p>
          <a:p>
            <a:endParaRPr lang="en-US" smtClean="0"/>
          </a:p>
          <a:p>
            <a:r>
              <a:rPr lang="en-US" smtClean="0"/>
              <a:t>Thus, the services of the Business Interface Layer are: </a:t>
            </a:r>
          </a:p>
          <a:p>
            <a:r>
              <a:rPr lang="en-US" b="1" smtClean="0"/>
              <a:t>Business Object Life-Cycle management</a:t>
            </a:r>
            <a:r>
              <a:rPr lang="en-US" smtClean="0"/>
              <a:t> - creating/locating appropriate Business Objects to service client requests </a:t>
            </a:r>
          </a:p>
          <a:p>
            <a:r>
              <a:rPr lang="en-US" b="1" smtClean="0"/>
              <a:t>Authorization</a:t>
            </a:r>
            <a:r>
              <a:rPr lang="en-US" smtClean="0"/>
              <a:t> - checking that a client is entitled to execute a particular server function </a:t>
            </a:r>
          </a:p>
          <a:p>
            <a:r>
              <a:rPr lang="en-US" b="1" smtClean="0"/>
              <a:t>Transaction Control</a:t>
            </a:r>
            <a:r>
              <a:rPr lang="en-US" smtClean="0"/>
              <a:t> - starting, committing, and rolling back atomic transactions </a:t>
            </a:r>
          </a:p>
          <a:p>
            <a:r>
              <a:rPr lang="en-US" b="1" smtClean="0"/>
              <a:t>Argument marshalling</a:t>
            </a:r>
            <a:r>
              <a:rPr lang="en-US" i="1" smtClean="0"/>
              <a:t> </a:t>
            </a:r>
            <a:r>
              <a:rPr lang="en-US" smtClean="0"/>
              <a:t>- translating between different data formats involved in client/server transmission </a:t>
            </a:r>
          </a:p>
          <a:p>
            <a:r>
              <a:rPr lang="en-US" b="1" smtClean="0"/>
              <a:t>Last-chance exception handling</a:t>
            </a:r>
            <a:r>
              <a:rPr lang="en-US" i="1" smtClean="0"/>
              <a:t> </a:t>
            </a:r>
            <a:r>
              <a:rPr lang="en-US" smtClean="0"/>
              <a:t>- handling exceptions that are not properly handled by application code, and logging them to a central location, as well as performing uniform reporting to client applications.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noChangeArrowheads="1"/>
          </p:cNvSpPr>
          <p:nvPr/>
        </p:nvSpPr>
        <p:spPr bwMode="auto">
          <a:xfrm>
            <a:off x="3883025" y="8685213"/>
            <a:ext cx="2973388" cy="457200"/>
          </a:xfrm>
          <a:prstGeom prst="rect">
            <a:avLst/>
          </a:prstGeom>
          <a:noFill/>
          <a:ln w="9525">
            <a:noFill/>
            <a:miter lim="800000"/>
            <a:headEnd/>
            <a:tailEnd/>
          </a:ln>
        </p:spPr>
        <p:txBody>
          <a:bodyPr lIns="90779" tIns="45389" rIns="90779" bIns="45389" anchor="b"/>
          <a:lstStyle/>
          <a:p>
            <a:pPr algn="r" defTabSz="908050"/>
            <a:fld id="{E4E62ACC-F543-4076-9CBC-F062BF5196AC}" type="slidenum">
              <a:rPr lang="en-US" sz="1200">
                <a:ea typeface="ＭＳ Ｐゴシック" pitchFamily="34" charset="-128"/>
              </a:rPr>
              <a:pPr algn="r" defTabSz="908050"/>
              <a:t>21</a:t>
            </a:fld>
            <a:endParaRPr lang="en-US" sz="1200">
              <a:ea typeface="ＭＳ Ｐゴシック" pitchFamily="34" charset="-128"/>
            </a:endParaRPr>
          </a:p>
        </p:txBody>
      </p:sp>
      <p:sp>
        <p:nvSpPr>
          <p:cNvPr id="56322" name="Rectangle 2"/>
          <p:cNvSpPr>
            <a:spLocks noGrp="1" noRot="1" noChangeAspect="1" noChangeArrowheads="1" noTextEdit="1"/>
          </p:cNvSpPr>
          <p:nvPr>
            <p:ph type="sldImg"/>
          </p:nvPr>
        </p:nvSpPr>
        <p:spPr>
          <a:xfrm>
            <a:off x="1146175" y="687388"/>
            <a:ext cx="4570413" cy="3427412"/>
          </a:xfrm>
          <a:ln/>
        </p:spPr>
      </p:sp>
      <p:sp>
        <p:nvSpPr>
          <p:cNvPr id="56323" name="Rectangle 3"/>
          <p:cNvSpPr>
            <a:spLocks noGrp="1" noChangeArrowheads="1"/>
          </p:cNvSpPr>
          <p:nvPr>
            <p:ph type="body" idx="1"/>
          </p:nvPr>
        </p:nvSpPr>
        <p:spPr>
          <a:xfrm>
            <a:off x="684213" y="4344988"/>
            <a:ext cx="5489575" cy="4113212"/>
          </a:xfrm>
          <a:noFill/>
          <a:ln/>
        </p:spPr>
        <p:txBody>
          <a:bodyPr lIns="90779" tIns="45389" rIns="90779" bIns="45389"/>
          <a:lstStyle/>
          <a:p>
            <a:r>
              <a:rPr lang="en-IE" smtClean="0"/>
              <a:t> </a:t>
            </a:r>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xfrm>
            <a:off x="1146175" y="687388"/>
            <a:ext cx="4570413" cy="3427412"/>
          </a:xfrm>
          <a:ln/>
        </p:spPr>
      </p:sp>
      <p:sp>
        <p:nvSpPr>
          <p:cNvPr id="61442" name="Rectangle 3"/>
          <p:cNvSpPr>
            <a:spLocks noGrp="1" noChangeArrowheads="1"/>
          </p:cNvSpPr>
          <p:nvPr>
            <p:ph type="body" idx="1"/>
          </p:nvPr>
        </p:nvSpPr>
        <p:spPr>
          <a:xfrm>
            <a:off x="684213" y="4344988"/>
            <a:ext cx="5489575" cy="4113212"/>
          </a:xfrm>
          <a:noFill/>
          <a:ln/>
        </p:spPr>
        <p:txBody>
          <a:bodyPr lIns="90779" tIns="45389" rIns="90779" bIns="45389"/>
          <a:lstStyle/>
          <a:p>
            <a:pPr eaLnBrk="1" hangingPunct="1">
              <a:spcBef>
                <a:spcPct val="0"/>
              </a:spcBef>
            </a:pPr>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txBox="1">
            <a:spLocks noGrp="1" noChangeArrowheads="1"/>
          </p:cNvSpPr>
          <p:nvPr/>
        </p:nvSpPr>
        <p:spPr bwMode="auto">
          <a:xfrm>
            <a:off x="3883025" y="8685213"/>
            <a:ext cx="2973388" cy="457200"/>
          </a:xfrm>
          <a:prstGeom prst="rect">
            <a:avLst/>
          </a:prstGeom>
          <a:noFill/>
          <a:ln w="9525">
            <a:noFill/>
            <a:miter lim="800000"/>
            <a:headEnd/>
            <a:tailEnd/>
          </a:ln>
        </p:spPr>
        <p:txBody>
          <a:bodyPr lIns="90779" tIns="45389" rIns="90779" bIns="45389" anchor="b"/>
          <a:lstStyle/>
          <a:p>
            <a:pPr algn="r" defTabSz="908050"/>
            <a:fld id="{6D5860DB-A79A-4223-8DB3-EAC5442B961F}" type="slidenum">
              <a:rPr lang="en-US" sz="1200">
                <a:ea typeface="ＭＳ Ｐゴシック" pitchFamily="34" charset="-128"/>
              </a:rPr>
              <a:pPr algn="r" defTabSz="908050"/>
              <a:t>26</a:t>
            </a:fld>
            <a:endParaRPr lang="en-US" sz="1200">
              <a:ea typeface="ＭＳ Ｐゴシック" pitchFamily="34" charset="-128"/>
            </a:endParaRPr>
          </a:p>
        </p:txBody>
      </p:sp>
      <p:sp>
        <p:nvSpPr>
          <p:cNvPr id="63490" name="Rectangle 2"/>
          <p:cNvSpPr>
            <a:spLocks noGrp="1" noRot="1" noChangeAspect="1" noChangeArrowheads="1" noTextEdit="1"/>
          </p:cNvSpPr>
          <p:nvPr>
            <p:ph type="sldImg"/>
          </p:nvPr>
        </p:nvSpPr>
        <p:spPr>
          <a:xfrm>
            <a:off x="1146175" y="687388"/>
            <a:ext cx="4570413" cy="3427412"/>
          </a:xfrm>
          <a:ln/>
        </p:spPr>
      </p:sp>
      <p:sp>
        <p:nvSpPr>
          <p:cNvPr id="63491" name="Rectangle 3"/>
          <p:cNvSpPr>
            <a:spLocks noGrp="1" noChangeArrowheads="1"/>
          </p:cNvSpPr>
          <p:nvPr>
            <p:ph type="body" idx="1"/>
          </p:nvPr>
        </p:nvSpPr>
        <p:spPr>
          <a:xfrm>
            <a:off x="684213" y="4344988"/>
            <a:ext cx="5489575" cy="4113212"/>
          </a:xfrm>
          <a:noFill/>
          <a:ln/>
        </p:spPr>
        <p:txBody>
          <a:bodyPr lIns="90779" tIns="45389" rIns="90779" bIns="45389"/>
          <a:lstStyle/>
          <a:p>
            <a:pPr eaLnBrk="1" hangingPunct="1">
              <a:spcBef>
                <a:spcPct val="0"/>
              </a:spcBef>
            </a:pPr>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txBox="1">
            <a:spLocks noGrp="1" noChangeArrowheads="1"/>
          </p:cNvSpPr>
          <p:nvPr/>
        </p:nvSpPr>
        <p:spPr bwMode="auto">
          <a:xfrm>
            <a:off x="3883025" y="8685213"/>
            <a:ext cx="2973388" cy="457200"/>
          </a:xfrm>
          <a:prstGeom prst="rect">
            <a:avLst/>
          </a:prstGeom>
          <a:noFill/>
          <a:ln w="9525">
            <a:noFill/>
            <a:miter lim="800000"/>
            <a:headEnd/>
            <a:tailEnd/>
          </a:ln>
        </p:spPr>
        <p:txBody>
          <a:bodyPr lIns="90779" tIns="45389" rIns="90779" bIns="45389" anchor="b"/>
          <a:lstStyle/>
          <a:p>
            <a:pPr algn="r" defTabSz="908050"/>
            <a:fld id="{61673B95-3BC8-4EDA-821E-493588D2A94B}" type="slidenum">
              <a:rPr lang="en-US" sz="1200">
                <a:ea typeface="ＭＳ Ｐゴシック" pitchFamily="34" charset="-128"/>
              </a:rPr>
              <a:pPr algn="r" defTabSz="908050"/>
              <a:t>27</a:t>
            </a:fld>
            <a:endParaRPr lang="en-US" sz="1200">
              <a:ea typeface="ＭＳ Ｐゴシック" pitchFamily="34" charset="-128"/>
            </a:endParaRPr>
          </a:p>
        </p:txBody>
      </p:sp>
      <p:sp>
        <p:nvSpPr>
          <p:cNvPr id="65538" name="Rectangle 2"/>
          <p:cNvSpPr>
            <a:spLocks noGrp="1" noRot="1" noChangeAspect="1" noChangeArrowheads="1" noTextEdit="1"/>
          </p:cNvSpPr>
          <p:nvPr>
            <p:ph type="sldImg"/>
          </p:nvPr>
        </p:nvSpPr>
        <p:spPr>
          <a:xfrm>
            <a:off x="1146175" y="687388"/>
            <a:ext cx="4570413" cy="3427412"/>
          </a:xfrm>
          <a:ln/>
        </p:spPr>
      </p:sp>
      <p:sp>
        <p:nvSpPr>
          <p:cNvPr id="65539" name="Rectangle 3"/>
          <p:cNvSpPr>
            <a:spLocks noGrp="1" noChangeArrowheads="1"/>
          </p:cNvSpPr>
          <p:nvPr>
            <p:ph type="body" idx="1"/>
          </p:nvPr>
        </p:nvSpPr>
        <p:spPr>
          <a:xfrm>
            <a:off x="684213" y="4344988"/>
            <a:ext cx="5489575" cy="4113212"/>
          </a:xfrm>
          <a:noFill/>
          <a:ln/>
        </p:spPr>
        <p:txBody>
          <a:bodyPr lIns="90779" tIns="45389" rIns="90779" bIns="45389"/>
          <a:lstStyle/>
          <a:p>
            <a:r>
              <a:rPr lang="en-IE" smtClean="0"/>
              <a:t> </a:t>
            </a: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txBox="1">
            <a:spLocks noGrp="1" noChangeArrowheads="1"/>
          </p:cNvSpPr>
          <p:nvPr/>
        </p:nvSpPr>
        <p:spPr bwMode="auto">
          <a:xfrm>
            <a:off x="3883025" y="8685213"/>
            <a:ext cx="2973388" cy="457200"/>
          </a:xfrm>
          <a:prstGeom prst="rect">
            <a:avLst/>
          </a:prstGeom>
          <a:noFill/>
          <a:ln w="9525">
            <a:noFill/>
            <a:miter lim="800000"/>
            <a:headEnd/>
            <a:tailEnd/>
          </a:ln>
        </p:spPr>
        <p:txBody>
          <a:bodyPr lIns="90779" tIns="45389" rIns="90779" bIns="45389" anchor="b"/>
          <a:lstStyle/>
          <a:p>
            <a:pPr algn="r" defTabSz="908050"/>
            <a:fld id="{936F54C2-27F2-4E1E-8F45-F04BEEF7DE46}" type="slidenum">
              <a:rPr lang="en-US" sz="1200">
                <a:ea typeface="ＭＳ Ｐゴシック" pitchFamily="34" charset="-128"/>
              </a:rPr>
              <a:pPr algn="r" defTabSz="908050"/>
              <a:t>3</a:t>
            </a:fld>
            <a:endParaRPr lang="en-US" sz="1200">
              <a:ea typeface="ＭＳ Ｐゴシック" pitchFamily="34" charset="-128"/>
            </a:endParaRPr>
          </a:p>
        </p:txBody>
      </p:sp>
      <p:sp>
        <p:nvSpPr>
          <p:cNvPr id="16386" name="Rectangle 2"/>
          <p:cNvSpPr>
            <a:spLocks noGrp="1" noRot="1" noChangeAspect="1" noChangeArrowheads="1" noTextEdit="1"/>
          </p:cNvSpPr>
          <p:nvPr>
            <p:ph type="sldImg"/>
          </p:nvPr>
        </p:nvSpPr>
        <p:spPr>
          <a:xfrm>
            <a:off x="1147763" y="688975"/>
            <a:ext cx="4567237" cy="3425825"/>
          </a:xfrm>
          <a:ln/>
        </p:spPr>
      </p:sp>
      <p:sp>
        <p:nvSpPr>
          <p:cNvPr id="16387" name="Rectangle 3"/>
          <p:cNvSpPr>
            <a:spLocks noGrp="1" noChangeArrowheads="1"/>
          </p:cNvSpPr>
          <p:nvPr>
            <p:ph type="body" idx="1"/>
          </p:nvPr>
        </p:nvSpPr>
        <p:spPr>
          <a:xfrm>
            <a:off x="914400" y="4344988"/>
            <a:ext cx="5029200" cy="4110037"/>
          </a:xfrm>
          <a:noFill/>
          <a:ln/>
        </p:spPr>
        <p:txBody>
          <a:bodyPr lIns="90779" tIns="45389" rIns="90779" bIns="45389"/>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txBox="1">
            <a:spLocks noGrp="1" noChangeArrowheads="1"/>
          </p:cNvSpPr>
          <p:nvPr/>
        </p:nvSpPr>
        <p:spPr bwMode="auto">
          <a:xfrm>
            <a:off x="3883025" y="8685213"/>
            <a:ext cx="2973388" cy="457200"/>
          </a:xfrm>
          <a:prstGeom prst="rect">
            <a:avLst/>
          </a:prstGeom>
          <a:noFill/>
          <a:ln w="9525">
            <a:noFill/>
            <a:miter lim="800000"/>
            <a:headEnd/>
            <a:tailEnd/>
          </a:ln>
        </p:spPr>
        <p:txBody>
          <a:bodyPr lIns="90779" tIns="45389" rIns="90779" bIns="45389" anchor="b"/>
          <a:lstStyle/>
          <a:p>
            <a:pPr algn="r" defTabSz="908050"/>
            <a:fld id="{F6E6EAB2-04AA-4B35-96AC-34DC3A549075}" type="slidenum">
              <a:rPr lang="en-US" sz="1200">
                <a:ea typeface="ＭＳ Ｐゴシック" pitchFamily="34" charset="-128"/>
              </a:rPr>
              <a:pPr algn="r" defTabSz="908050"/>
              <a:t>28</a:t>
            </a:fld>
            <a:endParaRPr lang="en-US" sz="1200">
              <a:ea typeface="ＭＳ Ｐゴシック" pitchFamily="34" charset="-128"/>
            </a:endParaRPr>
          </a:p>
        </p:txBody>
      </p:sp>
      <p:sp>
        <p:nvSpPr>
          <p:cNvPr id="67586" name="Rectangle 2"/>
          <p:cNvSpPr>
            <a:spLocks noGrp="1" noRot="1" noChangeAspect="1" noChangeArrowheads="1" noTextEdit="1"/>
          </p:cNvSpPr>
          <p:nvPr>
            <p:ph type="sldImg"/>
          </p:nvPr>
        </p:nvSpPr>
        <p:spPr>
          <a:xfrm>
            <a:off x="1146175" y="687388"/>
            <a:ext cx="4570413" cy="3427412"/>
          </a:xfrm>
          <a:ln/>
        </p:spPr>
      </p:sp>
      <p:sp>
        <p:nvSpPr>
          <p:cNvPr id="67587" name="Rectangle 3"/>
          <p:cNvSpPr>
            <a:spLocks noGrp="1" noChangeArrowheads="1"/>
          </p:cNvSpPr>
          <p:nvPr>
            <p:ph type="body" idx="1"/>
          </p:nvPr>
        </p:nvSpPr>
        <p:spPr>
          <a:xfrm>
            <a:off x="914400" y="4344988"/>
            <a:ext cx="5029200" cy="4113212"/>
          </a:xfrm>
          <a:noFill/>
          <a:ln/>
        </p:spPr>
        <p:txBody>
          <a:bodyPr lIns="90779" tIns="45389" rIns="90779" bIns="45389"/>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txBox="1">
            <a:spLocks noGrp="1" noChangeArrowheads="1"/>
          </p:cNvSpPr>
          <p:nvPr/>
        </p:nvSpPr>
        <p:spPr bwMode="auto">
          <a:xfrm>
            <a:off x="3883025" y="8685213"/>
            <a:ext cx="2973388" cy="457200"/>
          </a:xfrm>
          <a:prstGeom prst="rect">
            <a:avLst/>
          </a:prstGeom>
          <a:noFill/>
          <a:ln w="9525">
            <a:noFill/>
            <a:miter lim="800000"/>
            <a:headEnd/>
            <a:tailEnd/>
          </a:ln>
        </p:spPr>
        <p:txBody>
          <a:bodyPr lIns="90779" tIns="45389" rIns="90779" bIns="45389" anchor="b"/>
          <a:lstStyle/>
          <a:p>
            <a:pPr algn="r" defTabSz="908050"/>
            <a:fld id="{43AD8036-66EE-463C-8C32-B4AB2A88DBC0}" type="slidenum">
              <a:rPr lang="en-US" sz="1200">
                <a:ea typeface="ＭＳ Ｐゴシック" pitchFamily="34" charset="-128"/>
              </a:rPr>
              <a:pPr algn="r" defTabSz="908050"/>
              <a:t>29</a:t>
            </a:fld>
            <a:endParaRPr lang="en-US" sz="1200">
              <a:ea typeface="ＭＳ Ｐゴシック" pitchFamily="34" charset="-128"/>
            </a:endParaRPr>
          </a:p>
        </p:txBody>
      </p:sp>
      <p:sp>
        <p:nvSpPr>
          <p:cNvPr id="69634" name="Rectangle 2"/>
          <p:cNvSpPr>
            <a:spLocks noGrp="1" noRot="1" noChangeAspect="1" noChangeArrowheads="1" noTextEdit="1"/>
          </p:cNvSpPr>
          <p:nvPr>
            <p:ph type="sldImg"/>
          </p:nvPr>
        </p:nvSpPr>
        <p:spPr>
          <a:xfrm>
            <a:off x="1146175" y="687388"/>
            <a:ext cx="4570413" cy="3427412"/>
          </a:xfrm>
          <a:ln/>
        </p:spPr>
      </p:sp>
      <p:sp>
        <p:nvSpPr>
          <p:cNvPr id="69635" name="Rectangle 3"/>
          <p:cNvSpPr>
            <a:spLocks noGrp="1" noChangeArrowheads="1"/>
          </p:cNvSpPr>
          <p:nvPr>
            <p:ph type="body" idx="1"/>
          </p:nvPr>
        </p:nvSpPr>
        <p:spPr>
          <a:xfrm>
            <a:off x="914400" y="4344988"/>
            <a:ext cx="5029200" cy="4113212"/>
          </a:xfrm>
          <a:noFill/>
          <a:ln/>
        </p:spPr>
        <p:txBody>
          <a:bodyPr lIns="90779" tIns="45389" rIns="90779" bIns="45389"/>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txBox="1">
            <a:spLocks noGrp="1" noChangeArrowheads="1"/>
          </p:cNvSpPr>
          <p:nvPr/>
        </p:nvSpPr>
        <p:spPr bwMode="auto">
          <a:xfrm>
            <a:off x="3883025" y="8685213"/>
            <a:ext cx="2973388" cy="457200"/>
          </a:xfrm>
          <a:prstGeom prst="rect">
            <a:avLst/>
          </a:prstGeom>
          <a:noFill/>
          <a:ln w="9525">
            <a:noFill/>
            <a:miter lim="800000"/>
            <a:headEnd/>
            <a:tailEnd/>
          </a:ln>
        </p:spPr>
        <p:txBody>
          <a:bodyPr lIns="90779" tIns="45389" rIns="90779" bIns="45389" anchor="b"/>
          <a:lstStyle/>
          <a:p>
            <a:pPr algn="r" defTabSz="908050"/>
            <a:fld id="{2651E8F8-3CBC-46E2-99FE-7A67275CC29F}" type="slidenum">
              <a:rPr lang="en-US" sz="1200">
                <a:ea typeface="ＭＳ Ｐゴシック" pitchFamily="34" charset="-128"/>
              </a:rPr>
              <a:pPr algn="r" defTabSz="908050"/>
              <a:t>30</a:t>
            </a:fld>
            <a:endParaRPr lang="en-US" sz="1200">
              <a:ea typeface="ＭＳ Ｐゴシック" pitchFamily="34" charset="-128"/>
            </a:endParaRPr>
          </a:p>
        </p:txBody>
      </p:sp>
      <p:sp>
        <p:nvSpPr>
          <p:cNvPr id="71682" name="Rectangle 2"/>
          <p:cNvSpPr>
            <a:spLocks noGrp="1" noRot="1" noChangeAspect="1" noChangeArrowheads="1" noTextEdit="1"/>
          </p:cNvSpPr>
          <p:nvPr>
            <p:ph type="sldImg"/>
          </p:nvPr>
        </p:nvSpPr>
        <p:spPr>
          <a:xfrm>
            <a:off x="1146175" y="687388"/>
            <a:ext cx="4570413" cy="3427412"/>
          </a:xfrm>
          <a:ln/>
        </p:spPr>
      </p:sp>
      <p:sp>
        <p:nvSpPr>
          <p:cNvPr id="71683" name="Rectangle 3"/>
          <p:cNvSpPr>
            <a:spLocks noGrp="1" noChangeArrowheads="1"/>
          </p:cNvSpPr>
          <p:nvPr>
            <p:ph type="body" idx="1"/>
          </p:nvPr>
        </p:nvSpPr>
        <p:spPr>
          <a:xfrm>
            <a:off x="684213" y="4344988"/>
            <a:ext cx="5489575" cy="4113212"/>
          </a:xfrm>
          <a:noFill/>
          <a:ln/>
        </p:spPr>
        <p:txBody>
          <a:bodyPr lIns="90779" tIns="45389" rIns="90779" bIns="45389"/>
          <a:lstStyle/>
          <a:p>
            <a:r>
              <a:rPr lang="en-IE" smtClean="0"/>
              <a:t> </a:t>
            </a:r>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txBox="1">
            <a:spLocks noGrp="1" noChangeArrowheads="1"/>
          </p:cNvSpPr>
          <p:nvPr/>
        </p:nvSpPr>
        <p:spPr bwMode="auto">
          <a:xfrm>
            <a:off x="3883025" y="8685213"/>
            <a:ext cx="2973388" cy="457200"/>
          </a:xfrm>
          <a:prstGeom prst="rect">
            <a:avLst/>
          </a:prstGeom>
          <a:noFill/>
          <a:ln w="9525">
            <a:noFill/>
            <a:miter lim="800000"/>
            <a:headEnd/>
            <a:tailEnd/>
          </a:ln>
        </p:spPr>
        <p:txBody>
          <a:bodyPr lIns="90779" tIns="45389" rIns="90779" bIns="45389" anchor="b"/>
          <a:lstStyle/>
          <a:p>
            <a:pPr algn="r" defTabSz="908050"/>
            <a:fld id="{02420A28-1A8E-4983-B699-973827237F3A}" type="slidenum">
              <a:rPr lang="en-US" sz="1200">
                <a:ea typeface="ＭＳ Ｐゴシック" pitchFamily="34" charset="-128"/>
              </a:rPr>
              <a:pPr algn="r" defTabSz="908050"/>
              <a:t>31</a:t>
            </a:fld>
            <a:endParaRPr lang="en-US" sz="1200">
              <a:ea typeface="ＭＳ Ｐゴシック" pitchFamily="34" charset="-128"/>
            </a:endParaRPr>
          </a:p>
        </p:txBody>
      </p:sp>
      <p:sp>
        <p:nvSpPr>
          <p:cNvPr id="73730" name="Rectangle 2"/>
          <p:cNvSpPr>
            <a:spLocks noGrp="1" noRot="1" noChangeAspect="1" noChangeArrowheads="1" noTextEdit="1"/>
          </p:cNvSpPr>
          <p:nvPr>
            <p:ph type="sldImg"/>
          </p:nvPr>
        </p:nvSpPr>
        <p:spPr>
          <a:xfrm>
            <a:off x="1146175" y="687388"/>
            <a:ext cx="4570413" cy="3427412"/>
          </a:xfrm>
          <a:ln/>
        </p:spPr>
      </p:sp>
      <p:sp>
        <p:nvSpPr>
          <p:cNvPr id="73731" name="Rectangle 3"/>
          <p:cNvSpPr>
            <a:spLocks noGrp="1" noChangeArrowheads="1"/>
          </p:cNvSpPr>
          <p:nvPr>
            <p:ph type="body" idx="1"/>
          </p:nvPr>
        </p:nvSpPr>
        <p:spPr>
          <a:xfrm>
            <a:off x="914400" y="4344988"/>
            <a:ext cx="5029200" cy="4113212"/>
          </a:xfrm>
          <a:noFill/>
          <a:ln/>
        </p:spPr>
        <p:txBody>
          <a:bodyPr lIns="90779" tIns="45389" rIns="90779" bIns="45389"/>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txBox="1">
            <a:spLocks noGrp="1" noChangeArrowheads="1"/>
          </p:cNvSpPr>
          <p:nvPr/>
        </p:nvSpPr>
        <p:spPr bwMode="auto">
          <a:xfrm>
            <a:off x="3883025" y="8685213"/>
            <a:ext cx="2973388" cy="457200"/>
          </a:xfrm>
          <a:prstGeom prst="rect">
            <a:avLst/>
          </a:prstGeom>
          <a:noFill/>
          <a:ln w="9525">
            <a:noFill/>
            <a:miter lim="800000"/>
            <a:headEnd/>
            <a:tailEnd/>
          </a:ln>
        </p:spPr>
        <p:txBody>
          <a:bodyPr lIns="90779" tIns="45389" rIns="90779" bIns="45389" anchor="b"/>
          <a:lstStyle/>
          <a:p>
            <a:pPr algn="r" defTabSz="908050"/>
            <a:fld id="{23A7E0AF-1814-4423-9D60-048CEB70C7BE}" type="slidenum">
              <a:rPr lang="en-US" sz="1200">
                <a:ea typeface="ＭＳ Ｐゴシック" pitchFamily="34" charset="-128"/>
              </a:rPr>
              <a:pPr algn="r" defTabSz="908050"/>
              <a:t>4</a:t>
            </a:fld>
            <a:endParaRPr lang="en-US" sz="1200">
              <a:ea typeface="ＭＳ Ｐゴシック" pitchFamily="34" charset="-128"/>
            </a:endParaRPr>
          </a:p>
        </p:txBody>
      </p:sp>
      <p:sp>
        <p:nvSpPr>
          <p:cNvPr id="18434" name="Rectangle 2"/>
          <p:cNvSpPr>
            <a:spLocks noGrp="1" noRot="1" noChangeAspect="1" noChangeArrowheads="1" noTextEdit="1"/>
          </p:cNvSpPr>
          <p:nvPr>
            <p:ph type="sldImg"/>
          </p:nvPr>
        </p:nvSpPr>
        <p:spPr>
          <a:xfrm>
            <a:off x="1147763" y="688975"/>
            <a:ext cx="4567237" cy="3425825"/>
          </a:xfrm>
          <a:ln/>
        </p:spPr>
      </p:sp>
      <p:sp>
        <p:nvSpPr>
          <p:cNvPr id="18435" name="Rectangle 3"/>
          <p:cNvSpPr>
            <a:spLocks noGrp="1" noChangeArrowheads="1"/>
          </p:cNvSpPr>
          <p:nvPr>
            <p:ph type="body" idx="1"/>
          </p:nvPr>
        </p:nvSpPr>
        <p:spPr>
          <a:xfrm>
            <a:off x="914400" y="4344988"/>
            <a:ext cx="5029200" cy="4110037"/>
          </a:xfrm>
          <a:noFill/>
          <a:ln/>
        </p:spPr>
        <p:txBody>
          <a:bodyPr lIns="90779" tIns="45389" rIns="90779" bIns="45389"/>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3025" y="8685213"/>
            <a:ext cx="2973388" cy="457200"/>
          </a:xfrm>
          <a:prstGeom prst="rect">
            <a:avLst/>
          </a:prstGeom>
          <a:noFill/>
          <a:ln w="9525">
            <a:noFill/>
            <a:miter lim="800000"/>
            <a:headEnd/>
            <a:tailEnd/>
          </a:ln>
        </p:spPr>
        <p:txBody>
          <a:bodyPr lIns="90779" tIns="45389" rIns="90779" bIns="45389" anchor="b"/>
          <a:lstStyle/>
          <a:p>
            <a:pPr algn="r" defTabSz="908050"/>
            <a:fld id="{302FD922-1B07-4405-BB25-ED5EDF0C0537}" type="slidenum">
              <a:rPr lang="en-US" sz="1200">
                <a:ea typeface="ＭＳ Ｐゴシック" pitchFamily="34" charset="-128"/>
              </a:rPr>
              <a:pPr algn="r" defTabSz="908050"/>
              <a:t>5</a:t>
            </a:fld>
            <a:endParaRPr lang="en-US" sz="1200">
              <a:ea typeface="ＭＳ Ｐゴシック" pitchFamily="34" charset="-128"/>
            </a:endParaRPr>
          </a:p>
        </p:txBody>
      </p:sp>
      <p:sp>
        <p:nvSpPr>
          <p:cNvPr id="20482" name="Rectangle 2"/>
          <p:cNvSpPr>
            <a:spLocks noGrp="1" noRot="1" noChangeAspect="1" noChangeArrowheads="1" noTextEdit="1"/>
          </p:cNvSpPr>
          <p:nvPr>
            <p:ph type="sldImg"/>
          </p:nvPr>
        </p:nvSpPr>
        <p:spPr>
          <a:xfrm>
            <a:off x="1147763" y="688975"/>
            <a:ext cx="4567237" cy="3425825"/>
          </a:xfrm>
          <a:ln/>
        </p:spPr>
      </p:sp>
      <p:sp>
        <p:nvSpPr>
          <p:cNvPr id="20483" name="Rectangle 3"/>
          <p:cNvSpPr>
            <a:spLocks noGrp="1" noChangeArrowheads="1"/>
          </p:cNvSpPr>
          <p:nvPr>
            <p:ph type="body" idx="1"/>
          </p:nvPr>
        </p:nvSpPr>
        <p:spPr>
          <a:xfrm>
            <a:off x="914400" y="4344988"/>
            <a:ext cx="5029200" cy="4110037"/>
          </a:xfrm>
          <a:noFill/>
          <a:ln/>
        </p:spPr>
        <p:txBody>
          <a:bodyPr lIns="90779" tIns="45389" rIns="90779" bIns="45389"/>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noChangeArrowheads="1"/>
          </p:cNvSpPr>
          <p:nvPr/>
        </p:nvSpPr>
        <p:spPr bwMode="auto">
          <a:xfrm>
            <a:off x="3883025" y="8685213"/>
            <a:ext cx="2973388" cy="457200"/>
          </a:xfrm>
          <a:prstGeom prst="rect">
            <a:avLst/>
          </a:prstGeom>
          <a:noFill/>
          <a:ln w="9525">
            <a:noFill/>
            <a:miter lim="800000"/>
            <a:headEnd/>
            <a:tailEnd/>
          </a:ln>
        </p:spPr>
        <p:txBody>
          <a:bodyPr lIns="90779" tIns="45389" rIns="90779" bIns="45389" anchor="b"/>
          <a:lstStyle/>
          <a:p>
            <a:pPr algn="r" defTabSz="908050"/>
            <a:fld id="{5DF56B95-9629-4DDD-A1A4-452F2FC48F45}" type="slidenum">
              <a:rPr lang="en-US" sz="1200">
                <a:ea typeface="ＭＳ Ｐゴシック" pitchFamily="34" charset="-128"/>
              </a:rPr>
              <a:pPr algn="r" defTabSz="908050"/>
              <a:t>6</a:t>
            </a:fld>
            <a:endParaRPr lang="en-US" sz="1200">
              <a:ea typeface="ＭＳ Ｐゴシック" pitchFamily="34" charset="-128"/>
            </a:endParaRPr>
          </a:p>
        </p:txBody>
      </p:sp>
      <p:sp>
        <p:nvSpPr>
          <p:cNvPr id="22530" name="Rectangle 2"/>
          <p:cNvSpPr>
            <a:spLocks noGrp="1" noRot="1" noChangeAspect="1" noChangeArrowheads="1" noTextEdit="1"/>
          </p:cNvSpPr>
          <p:nvPr>
            <p:ph type="sldImg"/>
          </p:nvPr>
        </p:nvSpPr>
        <p:spPr>
          <a:xfrm>
            <a:off x="1146175" y="687388"/>
            <a:ext cx="4570413" cy="3427412"/>
          </a:xfrm>
          <a:ln/>
        </p:spPr>
      </p:sp>
      <p:sp>
        <p:nvSpPr>
          <p:cNvPr id="22531" name="Rectangle 3"/>
          <p:cNvSpPr>
            <a:spLocks noGrp="1" noChangeArrowheads="1"/>
          </p:cNvSpPr>
          <p:nvPr>
            <p:ph type="body" idx="1"/>
          </p:nvPr>
        </p:nvSpPr>
        <p:spPr>
          <a:xfrm>
            <a:off x="684213" y="4344988"/>
            <a:ext cx="5489575" cy="4113212"/>
          </a:xfrm>
          <a:noFill/>
          <a:ln/>
        </p:spPr>
        <p:txBody>
          <a:bodyPr lIns="90779" tIns="45389" rIns="90779" bIns="45389"/>
          <a:lstStyle/>
          <a:p>
            <a:r>
              <a:rPr lang="en-IE" smtClean="0"/>
              <a:t> </a:t>
            </a: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txBox="1">
            <a:spLocks noGrp="1" noChangeArrowheads="1"/>
          </p:cNvSpPr>
          <p:nvPr/>
        </p:nvSpPr>
        <p:spPr bwMode="auto">
          <a:xfrm>
            <a:off x="3883025" y="8685213"/>
            <a:ext cx="2973388" cy="457200"/>
          </a:xfrm>
          <a:prstGeom prst="rect">
            <a:avLst/>
          </a:prstGeom>
          <a:noFill/>
          <a:ln w="9525">
            <a:noFill/>
            <a:miter lim="800000"/>
            <a:headEnd/>
            <a:tailEnd/>
          </a:ln>
        </p:spPr>
        <p:txBody>
          <a:bodyPr lIns="90779" tIns="45389" rIns="90779" bIns="45389" anchor="b"/>
          <a:lstStyle/>
          <a:p>
            <a:pPr algn="r" defTabSz="908050"/>
            <a:fld id="{26C55E41-FDD8-4800-95C3-67FE162CBDC6}" type="slidenum">
              <a:rPr lang="en-US" sz="1200">
                <a:ea typeface="ＭＳ Ｐゴシック" pitchFamily="34" charset="-128"/>
              </a:rPr>
              <a:pPr algn="r" defTabSz="908050"/>
              <a:t>9</a:t>
            </a:fld>
            <a:endParaRPr lang="en-US" sz="1200">
              <a:ea typeface="ＭＳ Ｐゴシック" pitchFamily="34" charset="-128"/>
            </a:endParaRPr>
          </a:p>
        </p:txBody>
      </p:sp>
      <p:sp>
        <p:nvSpPr>
          <p:cNvPr id="33794" name="Rectangle 2"/>
          <p:cNvSpPr>
            <a:spLocks noGrp="1" noRot="1" noChangeAspect="1" noChangeArrowheads="1" noTextEdit="1"/>
          </p:cNvSpPr>
          <p:nvPr>
            <p:ph type="sldImg"/>
          </p:nvPr>
        </p:nvSpPr>
        <p:spPr>
          <a:xfrm>
            <a:off x="1150938" y="701675"/>
            <a:ext cx="4584700" cy="3438525"/>
          </a:xfrm>
          <a:ln/>
        </p:spPr>
      </p:sp>
      <p:sp>
        <p:nvSpPr>
          <p:cNvPr id="33795" name="Rectangle 3"/>
          <p:cNvSpPr>
            <a:spLocks noGrp="1" noChangeArrowheads="1"/>
          </p:cNvSpPr>
          <p:nvPr>
            <p:ph type="body" idx="1"/>
          </p:nvPr>
        </p:nvSpPr>
        <p:spPr>
          <a:xfrm>
            <a:off x="928688" y="4349750"/>
            <a:ext cx="5027612" cy="4141788"/>
          </a:xfrm>
          <a:noFill/>
          <a:ln/>
        </p:spPr>
        <p:txBody>
          <a:bodyPr lIns="90779" tIns="45389" rIns="90779" bIns="45389"/>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txBox="1">
            <a:spLocks noGrp="1" noChangeArrowheads="1"/>
          </p:cNvSpPr>
          <p:nvPr/>
        </p:nvSpPr>
        <p:spPr bwMode="auto">
          <a:xfrm>
            <a:off x="3883025" y="8685213"/>
            <a:ext cx="2973388" cy="457200"/>
          </a:xfrm>
          <a:prstGeom prst="rect">
            <a:avLst/>
          </a:prstGeom>
          <a:noFill/>
          <a:ln w="9525">
            <a:noFill/>
            <a:miter lim="800000"/>
            <a:headEnd/>
            <a:tailEnd/>
          </a:ln>
        </p:spPr>
        <p:txBody>
          <a:bodyPr lIns="90779" tIns="45389" rIns="90779" bIns="45389" anchor="b"/>
          <a:lstStyle/>
          <a:p>
            <a:pPr algn="r" defTabSz="908050"/>
            <a:fld id="{BCE6B901-E3A7-4957-B4A9-9B5DA81CBCDB}" type="slidenum">
              <a:rPr lang="en-US" sz="1200">
                <a:ea typeface="ＭＳ Ｐゴシック" pitchFamily="34" charset="-128"/>
              </a:rPr>
              <a:pPr algn="r" defTabSz="908050"/>
              <a:t>10</a:t>
            </a:fld>
            <a:endParaRPr lang="en-US" sz="1200">
              <a:ea typeface="ＭＳ Ｐゴシック" pitchFamily="34" charset="-128"/>
            </a:endParaRPr>
          </a:p>
        </p:txBody>
      </p:sp>
      <p:sp>
        <p:nvSpPr>
          <p:cNvPr id="35842" name="Rectangle 2"/>
          <p:cNvSpPr>
            <a:spLocks noGrp="1" noRot="1" noChangeAspect="1" noChangeArrowheads="1" noTextEdit="1"/>
          </p:cNvSpPr>
          <p:nvPr>
            <p:ph type="sldImg"/>
          </p:nvPr>
        </p:nvSpPr>
        <p:spPr>
          <a:xfrm>
            <a:off x="1150938" y="701675"/>
            <a:ext cx="4584700" cy="3438525"/>
          </a:xfrm>
          <a:ln/>
        </p:spPr>
      </p:sp>
      <p:sp>
        <p:nvSpPr>
          <p:cNvPr id="35843" name="Rectangle 3"/>
          <p:cNvSpPr>
            <a:spLocks noGrp="1" noChangeArrowheads="1"/>
          </p:cNvSpPr>
          <p:nvPr>
            <p:ph type="body" idx="1"/>
          </p:nvPr>
        </p:nvSpPr>
        <p:spPr>
          <a:xfrm>
            <a:off x="928688" y="4349750"/>
            <a:ext cx="5027612" cy="4141788"/>
          </a:xfrm>
          <a:noFill/>
          <a:ln/>
        </p:spPr>
        <p:txBody>
          <a:bodyPr lIns="90779" tIns="45389" rIns="90779" bIns="45389"/>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txBox="1">
            <a:spLocks noGrp="1" noChangeArrowheads="1"/>
          </p:cNvSpPr>
          <p:nvPr/>
        </p:nvSpPr>
        <p:spPr bwMode="auto">
          <a:xfrm>
            <a:off x="3883025" y="8685213"/>
            <a:ext cx="2973388" cy="457200"/>
          </a:xfrm>
          <a:prstGeom prst="rect">
            <a:avLst/>
          </a:prstGeom>
          <a:noFill/>
          <a:ln w="9525">
            <a:noFill/>
            <a:miter lim="800000"/>
            <a:headEnd/>
            <a:tailEnd/>
          </a:ln>
        </p:spPr>
        <p:txBody>
          <a:bodyPr lIns="90779" tIns="45389" rIns="90779" bIns="45389" anchor="b"/>
          <a:lstStyle/>
          <a:p>
            <a:pPr algn="r" defTabSz="908050"/>
            <a:fld id="{FB11904D-D936-42C4-B12C-FC01B895EFFA}" type="slidenum">
              <a:rPr lang="en-US" sz="1200">
                <a:ea typeface="ＭＳ Ｐゴシック" pitchFamily="34" charset="-128"/>
              </a:rPr>
              <a:pPr algn="r" defTabSz="908050"/>
              <a:t>13</a:t>
            </a:fld>
            <a:endParaRPr lang="en-US" sz="1200">
              <a:ea typeface="ＭＳ Ｐゴシック" pitchFamily="34" charset="-128"/>
            </a:endParaRPr>
          </a:p>
        </p:txBody>
      </p:sp>
      <p:sp>
        <p:nvSpPr>
          <p:cNvPr id="39938" name="Rectangle 2"/>
          <p:cNvSpPr>
            <a:spLocks noGrp="1" noRot="1" noChangeAspect="1" noChangeArrowheads="1" noTextEdit="1"/>
          </p:cNvSpPr>
          <p:nvPr>
            <p:ph type="sldImg"/>
          </p:nvPr>
        </p:nvSpPr>
        <p:spPr>
          <a:xfrm>
            <a:off x="1146175" y="687388"/>
            <a:ext cx="4570413" cy="3427412"/>
          </a:xfrm>
          <a:ln/>
        </p:spPr>
      </p:sp>
      <p:sp>
        <p:nvSpPr>
          <p:cNvPr id="39939" name="Rectangle 3"/>
          <p:cNvSpPr>
            <a:spLocks noGrp="1" noChangeArrowheads="1"/>
          </p:cNvSpPr>
          <p:nvPr>
            <p:ph type="body" idx="1"/>
          </p:nvPr>
        </p:nvSpPr>
        <p:spPr>
          <a:xfrm>
            <a:off x="684213" y="4344988"/>
            <a:ext cx="5489575" cy="4113212"/>
          </a:xfrm>
          <a:noFill/>
          <a:ln/>
        </p:spPr>
        <p:txBody>
          <a:bodyPr lIns="90779" tIns="45389" rIns="90779" bIns="45389"/>
          <a:lstStyle/>
          <a:p>
            <a:r>
              <a:rPr lang="en-IE" smtClean="0"/>
              <a:t> </a:t>
            </a: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txBox="1">
            <a:spLocks noGrp="1" noChangeArrowheads="1"/>
          </p:cNvSpPr>
          <p:nvPr/>
        </p:nvSpPr>
        <p:spPr bwMode="auto">
          <a:xfrm>
            <a:off x="3883025" y="8685213"/>
            <a:ext cx="2973388" cy="457200"/>
          </a:xfrm>
          <a:prstGeom prst="rect">
            <a:avLst/>
          </a:prstGeom>
          <a:noFill/>
          <a:ln w="9525">
            <a:noFill/>
            <a:miter lim="800000"/>
            <a:headEnd/>
            <a:tailEnd/>
          </a:ln>
        </p:spPr>
        <p:txBody>
          <a:bodyPr lIns="90779" tIns="45389" rIns="90779" bIns="45389" anchor="b"/>
          <a:lstStyle/>
          <a:p>
            <a:pPr algn="r" defTabSz="908050"/>
            <a:fld id="{2412EFAC-E660-4F99-AC4C-D5E7CDBD5569}" type="slidenum">
              <a:rPr lang="en-US" sz="1200">
                <a:ea typeface="ＭＳ Ｐゴシック" pitchFamily="34" charset="-128"/>
              </a:rPr>
              <a:pPr algn="r" defTabSz="908050"/>
              <a:t>14</a:t>
            </a:fld>
            <a:endParaRPr lang="en-US" sz="1200">
              <a:ea typeface="ＭＳ Ｐゴシック" pitchFamily="34" charset="-128"/>
            </a:endParaRPr>
          </a:p>
        </p:txBody>
      </p:sp>
      <p:sp>
        <p:nvSpPr>
          <p:cNvPr id="41986" name="Rectangle 2"/>
          <p:cNvSpPr>
            <a:spLocks noGrp="1" noRot="1" noChangeAspect="1" noChangeArrowheads="1" noTextEdit="1"/>
          </p:cNvSpPr>
          <p:nvPr>
            <p:ph type="sldImg"/>
          </p:nvPr>
        </p:nvSpPr>
        <p:spPr>
          <a:xfrm>
            <a:off x="1150938" y="701675"/>
            <a:ext cx="4584700" cy="3438525"/>
          </a:xfrm>
          <a:ln/>
        </p:spPr>
      </p:sp>
      <p:sp>
        <p:nvSpPr>
          <p:cNvPr id="41987" name="Rectangle 3"/>
          <p:cNvSpPr>
            <a:spLocks noGrp="1" noChangeArrowheads="1"/>
          </p:cNvSpPr>
          <p:nvPr>
            <p:ph type="body" idx="1"/>
          </p:nvPr>
        </p:nvSpPr>
        <p:spPr>
          <a:xfrm>
            <a:off x="928688" y="4349750"/>
            <a:ext cx="5027612" cy="4141788"/>
          </a:xfrm>
          <a:noFill/>
          <a:ln/>
        </p:spPr>
        <p:txBody>
          <a:bodyPr lIns="90779" tIns="45389" rIns="90779" bIns="45389"/>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26" descr="IndustrySolutions_Headers_0728_cd-02"/>
          <p:cNvPicPr>
            <a:picLocks noChangeAspect="1" noChangeArrowheads="1"/>
          </p:cNvPicPr>
          <p:nvPr/>
        </p:nvPicPr>
        <p:blipFill>
          <a:blip r:embed="rId2"/>
          <a:srcRect l="15260" t="17393" r="53784" b="17378"/>
          <a:stretch>
            <a:fillRect/>
          </a:stretch>
        </p:blipFill>
        <p:spPr bwMode="auto">
          <a:xfrm>
            <a:off x="0" y="0"/>
            <a:ext cx="9144000" cy="6873875"/>
          </a:xfrm>
          <a:prstGeom prst="rect">
            <a:avLst/>
          </a:prstGeom>
          <a:noFill/>
          <a:ln w="9525">
            <a:noFill/>
            <a:miter lim="800000"/>
            <a:headEnd/>
            <a:tailEnd/>
          </a:ln>
        </p:spPr>
      </p:pic>
      <p:pic>
        <p:nvPicPr>
          <p:cNvPr id="4" name="Picture 28" descr="5300_IBMneg-01"/>
          <p:cNvPicPr>
            <a:picLocks noChangeAspect="1" noChangeArrowheads="1"/>
          </p:cNvPicPr>
          <p:nvPr/>
        </p:nvPicPr>
        <p:blipFill>
          <a:blip r:embed="rId3"/>
          <a:srcRect l="4814" t="17218" r="-1697" b="29411"/>
          <a:stretch>
            <a:fillRect/>
          </a:stretch>
        </p:blipFill>
        <p:spPr bwMode="auto">
          <a:xfrm>
            <a:off x="8259763" y="207963"/>
            <a:ext cx="695325" cy="296862"/>
          </a:xfrm>
          <a:prstGeom prst="rect">
            <a:avLst/>
          </a:prstGeom>
          <a:noFill/>
          <a:ln w="9525">
            <a:noFill/>
            <a:miter lim="800000"/>
            <a:headEnd/>
            <a:tailEnd/>
          </a:ln>
        </p:spPr>
      </p:pic>
      <p:pic>
        <p:nvPicPr>
          <p:cNvPr id="5" name="Picture 23" descr="IndustrySolutions_Headers_0728_cd-02"/>
          <p:cNvPicPr>
            <a:picLocks noChangeAspect="1" noChangeArrowheads="1"/>
          </p:cNvPicPr>
          <p:nvPr/>
        </p:nvPicPr>
        <p:blipFill>
          <a:blip r:embed="rId4"/>
          <a:srcRect l="27591" t="22523" r="15260" b="17393"/>
          <a:stretch>
            <a:fillRect/>
          </a:stretch>
        </p:blipFill>
        <p:spPr bwMode="auto">
          <a:xfrm>
            <a:off x="0" y="3429000"/>
            <a:ext cx="9144000" cy="3429000"/>
          </a:xfrm>
          <a:prstGeom prst="rect">
            <a:avLst/>
          </a:prstGeom>
          <a:noFill/>
          <a:ln w="9525">
            <a:noFill/>
            <a:miter lim="800000"/>
            <a:headEnd/>
            <a:tailEnd/>
          </a:ln>
        </p:spPr>
      </p:pic>
      <p:pic>
        <p:nvPicPr>
          <p:cNvPr id="6" name="Picture 27" descr="IndustrySolutions_Headers_0728_cd-03"/>
          <p:cNvPicPr>
            <a:picLocks noChangeAspect="1" noChangeArrowheads="1"/>
          </p:cNvPicPr>
          <p:nvPr/>
        </p:nvPicPr>
        <p:blipFill>
          <a:blip r:embed="rId5"/>
          <a:srcRect l="33864" t="27785" r="33176" b="25061"/>
          <a:stretch>
            <a:fillRect/>
          </a:stretch>
        </p:blipFill>
        <p:spPr bwMode="auto">
          <a:xfrm>
            <a:off x="0" y="3429000"/>
            <a:ext cx="9144000" cy="3429000"/>
          </a:xfrm>
          <a:prstGeom prst="rect">
            <a:avLst/>
          </a:prstGeom>
          <a:noFill/>
          <a:ln w="9525">
            <a:noFill/>
            <a:miter lim="800000"/>
            <a:headEnd/>
            <a:tailEnd/>
          </a:ln>
        </p:spPr>
      </p:pic>
      <p:sp>
        <p:nvSpPr>
          <p:cNvPr id="7" name="Rectangle 6"/>
          <p:cNvSpPr>
            <a:spLocks noChangeArrowheads="1"/>
          </p:cNvSpPr>
          <p:nvPr/>
        </p:nvSpPr>
        <p:spPr bwMode="black">
          <a:xfrm>
            <a:off x="5927725" y="6491288"/>
            <a:ext cx="3054350" cy="214312"/>
          </a:xfrm>
          <a:prstGeom prst="rect">
            <a:avLst/>
          </a:prstGeom>
          <a:noFill/>
          <a:ln w="9525">
            <a:noFill/>
            <a:miter lim="800000"/>
            <a:headEnd/>
            <a:tailEnd/>
          </a:ln>
          <a:effectLst/>
        </p:spPr>
        <p:txBody>
          <a:bodyPr lIns="92075" tIns="46038" rIns="92075" bIns="46038">
            <a:spAutoFit/>
          </a:bodyPr>
          <a:lstStyle/>
          <a:p>
            <a:pPr algn="r">
              <a:defRPr/>
            </a:pPr>
            <a:r>
              <a:rPr lang="en-US" sz="800" dirty="0">
                <a:solidFill>
                  <a:schemeClr val="bg1"/>
                </a:solidFill>
                <a:cs typeface="+mn-cs"/>
              </a:rPr>
              <a:t>© 2011 IBM Corporation</a:t>
            </a:r>
            <a:endParaRPr lang="en-US" dirty="0">
              <a:solidFill>
                <a:schemeClr val="bg1"/>
              </a:solidFill>
              <a:cs typeface="+mn-cs"/>
            </a:endParaRPr>
          </a:p>
        </p:txBody>
      </p:sp>
      <p:sp>
        <p:nvSpPr>
          <p:cNvPr id="8" name="Rectangle 6"/>
          <p:cNvSpPr>
            <a:spLocks noChangeArrowheads="1"/>
          </p:cNvSpPr>
          <p:nvPr/>
        </p:nvSpPr>
        <p:spPr bwMode="black">
          <a:xfrm>
            <a:off x="3044825" y="6491288"/>
            <a:ext cx="3054350" cy="214312"/>
          </a:xfrm>
          <a:prstGeom prst="rect">
            <a:avLst/>
          </a:prstGeom>
          <a:noFill/>
          <a:ln w="9525">
            <a:noFill/>
            <a:miter lim="800000"/>
            <a:headEnd/>
            <a:tailEnd/>
          </a:ln>
          <a:effectLst/>
        </p:spPr>
        <p:txBody>
          <a:bodyPr lIns="92075" tIns="46038" rIns="92075" bIns="46038">
            <a:spAutoFit/>
          </a:bodyPr>
          <a:lstStyle/>
          <a:p>
            <a:pPr algn="ctr">
              <a:defRPr/>
            </a:pPr>
            <a:r>
              <a:rPr lang="en-US" sz="800" dirty="0">
                <a:solidFill>
                  <a:schemeClr val="bg1"/>
                </a:solidFill>
                <a:cs typeface="+mn-cs"/>
              </a:rPr>
              <a:t>Internal Use Only</a:t>
            </a:r>
            <a:endParaRPr lang="en-US" dirty="0">
              <a:solidFill>
                <a:schemeClr val="bg1"/>
              </a:solidFill>
              <a:cs typeface="+mn-cs"/>
            </a:endParaRPr>
          </a:p>
        </p:txBody>
      </p:sp>
      <p:sp>
        <p:nvSpPr>
          <p:cNvPr id="9" name="TextBox 8"/>
          <p:cNvSpPr txBox="1"/>
          <p:nvPr/>
        </p:nvSpPr>
        <p:spPr>
          <a:xfrm>
            <a:off x="152400" y="65088"/>
            <a:ext cx="3376613" cy="504825"/>
          </a:xfrm>
          <a:prstGeom prst="rect">
            <a:avLst/>
          </a:prstGeom>
          <a:noFill/>
        </p:spPr>
        <p:txBody>
          <a:bodyPr>
            <a:spAutoFit/>
          </a:bodyPr>
          <a:lstStyle/>
          <a:p>
            <a:pPr>
              <a:defRPr/>
            </a:pPr>
            <a:r>
              <a:rPr lang="en-US" sz="1600">
                <a:solidFill>
                  <a:schemeClr val="bg1"/>
                </a:solidFill>
              </a:rPr>
              <a:t>Industry Solutions</a:t>
            </a:r>
          </a:p>
          <a:p>
            <a:pPr>
              <a:defRPr/>
            </a:pPr>
            <a:r>
              <a:rPr lang="en-US" sz="1100">
                <a:solidFill>
                  <a:schemeClr val="bg1"/>
                </a:solidFill>
              </a:rPr>
              <a:t>Smarter Cities</a:t>
            </a:r>
          </a:p>
        </p:txBody>
      </p:sp>
      <p:sp>
        <p:nvSpPr>
          <p:cNvPr id="3149" name="Rectangle 77"/>
          <p:cNvSpPr>
            <a:spLocks noGrp="1" noChangeArrowheads="1"/>
          </p:cNvSpPr>
          <p:nvPr>
            <p:ph type="ctrTitle"/>
          </p:nvPr>
        </p:nvSpPr>
        <p:spPr>
          <a:xfrm>
            <a:off x="139700" y="1428750"/>
            <a:ext cx="8763000" cy="1992313"/>
          </a:xfrm>
        </p:spPr>
        <p:txBody>
          <a:bodyPr anchor="b"/>
          <a:lstStyle>
            <a:lvl1pPr>
              <a:lnSpc>
                <a:spcPts val="3200"/>
              </a:lnSpc>
              <a:defRPr sz="3500">
                <a:solidFill>
                  <a:schemeClr val="tx1"/>
                </a:solidFill>
              </a:defRPr>
            </a:lvl1p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828800"/>
            <a:ext cx="43053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828800"/>
            <a:ext cx="43053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70154"/>
            <a:ext cx="8229600" cy="84748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70154"/>
            <a:ext cx="3008313" cy="864945"/>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591671"/>
            <a:ext cx="5111750" cy="55344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IndustrySolutions_Headers_0728_cd-03"/>
          <p:cNvPicPr>
            <a:picLocks noChangeAspect="1" noChangeArrowheads="1"/>
          </p:cNvPicPr>
          <p:nvPr/>
        </p:nvPicPr>
        <p:blipFill>
          <a:blip r:embed="rId11"/>
          <a:srcRect l="30486" t="62848" r="25163" b="27136"/>
          <a:stretch>
            <a:fillRect/>
          </a:stretch>
        </p:blipFill>
        <p:spPr bwMode="auto">
          <a:xfrm>
            <a:off x="0" y="6316663"/>
            <a:ext cx="9144000" cy="541337"/>
          </a:xfrm>
          <a:prstGeom prst="rect">
            <a:avLst/>
          </a:prstGeom>
          <a:noFill/>
          <a:ln w="9525">
            <a:noFill/>
            <a:miter lim="800000"/>
            <a:headEnd/>
            <a:tailEnd/>
          </a:ln>
        </p:spPr>
      </p:pic>
      <p:sp>
        <p:nvSpPr>
          <p:cNvPr id="1027" name="Rectangle 2"/>
          <p:cNvSpPr>
            <a:spLocks noGrp="1" noChangeArrowheads="1"/>
          </p:cNvSpPr>
          <p:nvPr>
            <p:ph type="title"/>
          </p:nvPr>
        </p:nvSpPr>
        <p:spPr bwMode="auto">
          <a:xfrm>
            <a:off x="152400" y="611188"/>
            <a:ext cx="876617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IE" smtClean="0"/>
          </a:p>
        </p:txBody>
      </p:sp>
      <p:sp>
        <p:nvSpPr>
          <p:cNvPr id="1028" name="Rectangle 3"/>
          <p:cNvSpPr>
            <a:spLocks noGrp="1" noChangeArrowheads="1"/>
          </p:cNvSpPr>
          <p:nvPr>
            <p:ph type="body" idx="1"/>
          </p:nvPr>
        </p:nvSpPr>
        <p:spPr bwMode="auto">
          <a:xfrm>
            <a:off x="152400" y="1828800"/>
            <a:ext cx="8763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smtClean="0"/>
          </a:p>
        </p:txBody>
      </p:sp>
      <p:sp>
        <p:nvSpPr>
          <p:cNvPr id="1049" name="Line 25"/>
          <p:cNvSpPr>
            <a:spLocks noChangeShapeType="1"/>
          </p:cNvSpPr>
          <p:nvPr/>
        </p:nvSpPr>
        <p:spPr bwMode="auto">
          <a:xfrm>
            <a:off x="260350" y="549275"/>
            <a:ext cx="8620125" cy="0"/>
          </a:xfrm>
          <a:prstGeom prst="line">
            <a:avLst/>
          </a:prstGeom>
          <a:noFill/>
          <a:ln w="9525">
            <a:solidFill>
              <a:srgbClr val="000000"/>
            </a:solidFill>
            <a:round/>
            <a:headEnd/>
            <a:tailEnd/>
          </a:ln>
          <a:effectLst/>
        </p:spPr>
        <p:txBody>
          <a:bodyPr/>
          <a:lstStyle/>
          <a:p>
            <a:pPr>
              <a:defRPr/>
            </a:pPr>
            <a:endParaRPr lang="en-US">
              <a:cs typeface="+mn-cs"/>
            </a:endParaRPr>
          </a:p>
        </p:txBody>
      </p:sp>
      <p:sp>
        <p:nvSpPr>
          <p:cNvPr id="15" name="Rectangle 6"/>
          <p:cNvSpPr>
            <a:spLocks noChangeArrowheads="1"/>
          </p:cNvSpPr>
          <p:nvPr/>
        </p:nvSpPr>
        <p:spPr bwMode="black">
          <a:xfrm>
            <a:off x="5927725" y="6491288"/>
            <a:ext cx="3054350" cy="214312"/>
          </a:xfrm>
          <a:prstGeom prst="rect">
            <a:avLst/>
          </a:prstGeom>
          <a:noFill/>
          <a:ln w="9525">
            <a:noFill/>
            <a:miter lim="800000"/>
            <a:headEnd/>
            <a:tailEnd/>
          </a:ln>
          <a:effectLst/>
        </p:spPr>
        <p:txBody>
          <a:bodyPr lIns="92075" tIns="46038" rIns="92075" bIns="46038">
            <a:spAutoFit/>
          </a:bodyPr>
          <a:lstStyle/>
          <a:p>
            <a:pPr algn="r">
              <a:defRPr/>
            </a:pPr>
            <a:r>
              <a:rPr lang="en-US" sz="800">
                <a:solidFill>
                  <a:schemeClr val="bg1"/>
                </a:solidFill>
                <a:cs typeface="+mn-cs"/>
              </a:rPr>
              <a:t>© 2011 IBM Corporation</a:t>
            </a:r>
            <a:endParaRPr lang="en-US">
              <a:solidFill>
                <a:schemeClr val="bg1"/>
              </a:solidFill>
              <a:cs typeface="+mn-cs"/>
            </a:endParaRPr>
          </a:p>
        </p:txBody>
      </p:sp>
      <p:sp>
        <p:nvSpPr>
          <p:cNvPr id="1052" name="Rectangle 28"/>
          <p:cNvSpPr>
            <a:spLocks noChangeArrowheads="1"/>
          </p:cNvSpPr>
          <p:nvPr/>
        </p:nvSpPr>
        <p:spPr bwMode="auto">
          <a:xfrm>
            <a:off x="160338" y="6467475"/>
            <a:ext cx="552450" cy="247650"/>
          </a:xfrm>
          <a:prstGeom prst="rect">
            <a:avLst/>
          </a:prstGeom>
          <a:noFill/>
          <a:ln w="9525">
            <a:noFill/>
            <a:miter lim="800000"/>
            <a:headEnd/>
            <a:tailEnd/>
          </a:ln>
          <a:effectLst/>
        </p:spPr>
        <p:txBody>
          <a:bodyPr/>
          <a:lstStyle/>
          <a:p>
            <a:pPr>
              <a:defRPr/>
            </a:pPr>
            <a:fld id="{03B564CA-7654-443F-8F90-31273211C204}" type="slidenum">
              <a:rPr lang="en-US" sz="1000">
                <a:solidFill>
                  <a:schemeClr val="bg1"/>
                </a:solidFill>
                <a:cs typeface="+mn-cs"/>
              </a:rPr>
              <a:pPr>
                <a:defRPr/>
              </a:pPr>
              <a:t>‹#›</a:t>
            </a:fld>
            <a:endParaRPr lang="en-US" sz="1000">
              <a:solidFill>
                <a:schemeClr val="bg1"/>
              </a:solidFill>
              <a:cs typeface="+mn-cs"/>
            </a:endParaRPr>
          </a:p>
        </p:txBody>
      </p:sp>
      <p:pic>
        <p:nvPicPr>
          <p:cNvPr id="1032" name="Picture 31" descr="5300_IBMpos_black_PPT_bkgd"/>
          <p:cNvPicPr>
            <a:picLocks noChangeAspect="1" noChangeArrowheads="1"/>
          </p:cNvPicPr>
          <p:nvPr/>
        </p:nvPicPr>
        <p:blipFill>
          <a:blip r:embed="rId12"/>
          <a:srcRect/>
          <a:stretch>
            <a:fillRect/>
          </a:stretch>
        </p:blipFill>
        <p:spPr bwMode="auto">
          <a:xfrm>
            <a:off x="8293100" y="239713"/>
            <a:ext cx="585788" cy="234950"/>
          </a:xfrm>
          <a:prstGeom prst="rect">
            <a:avLst/>
          </a:prstGeom>
          <a:noFill/>
          <a:ln w="9525">
            <a:noFill/>
            <a:miter lim="800000"/>
            <a:headEnd/>
            <a:tailEnd/>
          </a:ln>
        </p:spPr>
      </p:pic>
      <p:sp>
        <p:nvSpPr>
          <p:cNvPr id="9" name="Rectangle 6"/>
          <p:cNvSpPr>
            <a:spLocks noChangeArrowheads="1"/>
          </p:cNvSpPr>
          <p:nvPr/>
        </p:nvSpPr>
        <p:spPr bwMode="black">
          <a:xfrm>
            <a:off x="3044825" y="6491288"/>
            <a:ext cx="3054350" cy="214312"/>
          </a:xfrm>
          <a:prstGeom prst="rect">
            <a:avLst/>
          </a:prstGeom>
          <a:noFill/>
          <a:ln w="9525">
            <a:noFill/>
            <a:miter lim="800000"/>
            <a:headEnd/>
            <a:tailEnd/>
          </a:ln>
          <a:effectLst/>
        </p:spPr>
        <p:txBody>
          <a:bodyPr lIns="92075" tIns="46038" rIns="92075" bIns="46038">
            <a:spAutoFit/>
          </a:bodyPr>
          <a:lstStyle/>
          <a:p>
            <a:pPr algn="ctr">
              <a:defRPr/>
            </a:pPr>
            <a:r>
              <a:rPr lang="en-US" sz="800" dirty="0">
                <a:solidFill>
                  <a:schemeClr val="bg1"/>
                </a:solidFill>
                <a:cs typeface="+mn-cs"/>
              </a:rPr>
              <a:t>Internal Use Only</a:t>
            </a:r>
            <a:endParaRPr lang="en-US" dirty="0">
              <a:solidFill>
                <a:schemeClr val="bg1"/>
              </a:solidFill>
              <a:cs typeface="+mn-cs"/>
            </a:endParaRPr>
          </a:p>
        </p:txBody>
      </p:sp>
      <p:sp>
        <p:nvSpPr>
          <p:cNvPr id="12" name="TextBox 11"/>
          <p:cNvSpPr txBox="1"/>
          <p:nvPr/>
        </p:nvSpPr>
        <p:spPr>
          <a:xfrm>
            <a:off x="152400" y="65088"/>
            <a:ext cx="3376613" cy="504825"/>
          </a:xfrm>
          <a:prstGeom prst="rect">
            <a:avLst/>
          </a:prstGeom>
          <a:noFill/>
        </p:spPr>
        <p:txBody>
          <a:bodyPr>
            <a:spAutoFit/>
          </a:bodyPr>
          <a:lstStyle/>
          <a:p>
            <a:pPr>
              <a:defRPr/>
            </a:pPr>
            <a:r>
              <a:rPr lang="en-US" sz="1600"/>
              <a:t>Industry Solutions</a:t>
            </a:r>
          </a:p>
          <a:p>
            <a:pPr>
              <a:defRPr/>
            </a:pPr>
            <a:r>
              <a:rPr lang="en-US" sz="1100"/>
              <a:t>Smarter Cities</a:t>
            </a:r>
          </a:p>
        </p:txBody>
      </p:sp>
    </p:spTree>
  </p:cSld>
  <p:clrMap bg1="lt1" tx1="dk1" bg2="lt2" tx2="dk2" accent1="accent1" accent2="accent2" accent3="accent3" accent4="accent4" accent5="accent5" accent6="accent6" hlink="hlink" folHlink="folHlink"/>
  <p:sldLayoutIdLst>
    <p:sldLayoutId id="2147483658" r:id="rId1"/>
    <p:sldLayoutId id="2147483657" r:id="rId2"/>
    <p:sldLayoutId id="2147483656" r:id="rId3"/>
    <p:sldLayoutId id="2147483655" r:id="rId4"/>
    <p:sldLayoutId id="2147483654" r:id="rId5"/>
    <p:sldLayoutId id="2147483653" r:id="rId6"/>
    <p:sldLayoutId id="2147483652" r:id="rId7"/>
    <p:sldLayoutId id="2147483651" r:id="rId8"/>
    <p:sldLayoutId id="2147483650" r:id="rId9"/>
  </p:sldLayoutIdLst>
  <p:txStyles>
    <p:titleStyle>
      <a:lvl1pPr algn="l" rtl="0" eaLnBrk="0" fontAlgn="base" hangingPunct="0">
        <a:spcBef>
          <a:spcPct val="0"/>
        </a:spcBef>
        <a:spcAft>
          <a:spcPct val="0"/>
        </a:spcAft>
        <a:defRPr sz="2200">
          <a:solidFill>
            <a:srgbClr val="003E69"/>
          </a:solidFill>
          <a:latin typeface="+mj-lt"/>
          <a:ea typeface="+mj-ea"/>
          <a:cs typeface="+mj-cs"/>
        </a:defRPr>
      </a:lvl1pPr>
      <a:lvl2pPr algn="l" rtl="0" eaLnBrk="0" fontAlgn="base" hangingPunct="0">
        <a:spcBef>
          <a:spcPct val="0"/>
        </a:spcBef>
        <a:spcAft>
          <a:spcPct val="0"/>
        </a:spcAft>
        <a:defRPr sz="2200">
          <a:solidFill>
            <a:srgbClr val="003E69"/>
          </a:solidFill>
          <a:latin typeface="Arial" charset="0"/>
        </a:defRPr>
      </a:lvl2pPr>
      <a:lvl3pPr algn="l" rtl="0" eaLnBrk="0" fontAlgn="base" hangingPunct="0">
        <a:spcBef>
          <a:spcPct val="0"/>
        </a:spcBef>
        <a:spcAft>
          <a:spcPct val="0"/>
        </a:spcAft>
        <a:defRPr sz="2200">
          <a:solidFill>
            <a:srgbClr val="003E69"/>
          </a:solidFill>
          <a:latin typeface="Arial" charset="0"/>
        </a:defRPr>
      </a:lvl3pPr>
      <a:lvl4pPr algn="l" rtl="0" eaLnBrk="0" fontAlgn="base" hangingPunct="0">
        <a:spcBef>
          <a:spcPct val="0"/>
        </a:spcBef>
        <a:spcAft>
          <a:spcPct val="0"/>
        </a:spcAft>
        <a:defRPr sz="2200">
          <a:solidFill>
            <a:srgbClr val="003E69"/>
          </a:solidFill>
          <a:latin typeface="Arial" charset="0"/>
        </a:defRPr>
      </a:lvl4pPr>
      <a:lvl5pPr algn="l" rtl="0" eaLnBrk="0" fontAlgn="base" hangingPunct="0">
        <a:spcBef>
          <a:spcPct val="0"/>
        </a:spcBef>
        <a:spcAft>
          <a:spcPct val="0"/>
        </a:spcAft>
        <a:defRPr sz="2200">
          <a:solidFill>
            <a:srgbClr val="003E69"/>
          </a:solidFill>
          <a:latin typeface="Arial" charset="0"/>
        </a:defRPr>
      </a:lvl5pPr>
      <a:lvl6pPr marL="457200" algn="l" rtl="0" eaLnBrk="1" fontAlgn="base" hangingPunct="1">
        <a:spcBef>
          <a:spcPct val="0"/>
        </a:spcBef>
        <a:spcAft>
          <a:spcPct val="0"/>
        </a:spcAft>
        <a:defRPr sz="2200">
          <a:solidFill>
            <a:schemeClr val="accent1"/>
          </a:solidFill>
          <a:latin typeface="Arial" charset="0"/>
        </a:defRPr>
      </a:lvl6pPr>
      <a:lvl7pPr marL="914400" algn="l" rtl="0" eaLnBrk="1" fontAlgn="base" hangingPunct="1">
        <a:spcBef>
          <a:spcPct val="0"/>
        </a:spcBef>
        <a:spcAft>
          <a:spcPct val="0"/>
        </a:spcAft>
        <a:defRPr sz="2200">
          <a:solidFill>
            <a:schemeClr val="accent1"/>
          </a:solidFill>
          <a:latin typeface="Arial" charset="0"/>
        </a:defRPr>
      </a:lvl7pPr>
      <a:lvl8pPr marL="1371600" algn="l" rtl="0" eaLnBrk="1" fontAlgn="base" hangingPunct="1">
        <a:spcBef>
          <a:spcPct val="0"/>
        </a:spcBef>
        <a:spcAft>
          <a:spcPct val="0"/>
        </a:spcAft>
        <a:defRPr sz="2200">
          <a:solidFill>
            <a:schemeClr val="accent1"/>
          </a:solidFill>
          <a:latin typeface="Arial" charset="0"/>
        </a:defRPr>
      </a:lvl8pPr>
      <a:lvl9pPr marL="1828800" algn="l" rtl="0" eaLnBrk="1" fontAlgn="base" hangingPunct="1">
        <a:spcBef>
          <a:spcPct val="0"/>
        </a:spcBef>
        <a:spcAft>
          <a:spcPct val="0"/>
        </a:spcAft>
        <a:defRPr sz="2200">
          <a:solidFill>
            <a:schemeClr val="accent1"/>
          </a:solidFill>
          <a:latin typeface="Arial" charset="0"/>
        </a:defRPr>
      </a:lvl9pPr>
    </p:titleStyle>
    <p:bodyStyle>
      <a:lvl1pPr marL="171450" indent="-171450" algn="l" rtl="0" eaLnBrk="0" fontAlgn="base" hangingPunct="0">
        <a:spcBef>
          <a:spcPct val="20000"/>
        </a:spcBef>
        <a:spcAft>
          <a:spcPct val="0"/>
        </a:spcAft>
        <a:buClr>
          <a:schemeClr val="tx1"/>
        </a:buClr>
        <a:buFont typeface="Wingdings" pitchFamily="2" charset="2"/>
        <a:buChar char="§"/>
        <a:defRPr sz="1600">
          <a:solidFill>
            <a:schemeClr val="tx1"/>
          </a:solidFill>
          <a:latin typeface="+mn-lt"/>
          <a:ea typeface="+mn-ea"/>
          <a:cs typeface="+mn-cs"/>
        </a:defRPr>
      </a:lvl1pPr>
      <a:lvl2pPr marL="573088" indent="-230188" algn="l" rtl="0" eaLnBrk="0" fontAlgn="base" hangingPunct="0">
        <a:spcBef>
          <a:spcPct val="20000"/>
        </a:spcBef>
        <a:spcAft>
          <a:spcPct val="0"/>
        </a:spcAft>
        <a:buClr>
          <a:schemeClr val="tx1"/>
        </a:buClr>
        <a:buFont typeface="Arial" charset="0"/>
        <a:buChar char="–"/>
        <a:defRPr sz="1600">
          <a:solidFill>
            <a:schemeClr val="tx1"/>
          </a:solidFill>
          <a:latin typeface="+mn-lt"/>
        </a:defRPr>
      </a:lvl2pPr>
      <a:lvl3pPr marL="1027113" indent="-228600" algn="l" rtl="0" eaLnBrk="0" fontAlgn="base" hangingPunct="0">
        <a:spcBef>
          <a:spcPct val="20000"/>
        </a:spcBef>
        <a:spcAft>
          <a:spcPct val="0"/>
        </a:spcAft>
        <a:buClr>
          <a:schemeClr val="tx1"/>
        </a:buClr>
        <a:defRPr sz="1400">
          <a:solidFill>
            <a:schemeClr val="tx1"/>
          </a:solidFill>
          <a:latin typeface="+mn-lt"/>
        </a:defRPr>
      </a:lvl3pPr>
      <a:lvl4pPr marL="1482725" indent="-228600" algn="l" rtl="0" eaLnBrk="0" fontAlgn="base" hangingPunct="0">
        <a:spcBef>
          <a:spcPct val="20000"/>
        </a:spcBef>
        <a:spcAft>
          <a:spcPct val="0"/>
        </a:spcAft>
        <a:buClr>
          <a:schemeClr val="tx1"/>
        </a:buClr>
        <a:defRPr sz="1400">
          <a:solidFill>
            <a:schemeClr val="tx1"/>
          </a:solidFill>
          <a:latin typeface="+mn-lt"/>
        </a:defRPr>
      </a:lvl4pPr>
      <a:lvl5pPr marL="1939925" indent="-228600" algn="l" rtl="0" eaLnBrk="0" fontAlgn="base" hangingPunct="0">
        <a:spcBef>
          <a:spcPct val="20000"/>
        </a:spcBef>
        <a:spcAft>
          <a:spcPct val="0"/>
        </a:spcAft>
        <a:buClr>
          <a:schemeClr val="tx1"/>
        </a:buClr>
        <a:defRPr sz="1200">
          <a:solidFill>
            <a:schemeClr val="tx1"/>
          </a:solidFill>
          <a:latin typeface="+mn-lt"/>
        </a:defRPr>
      </a:lvl5pPr>
      <a:lvl6pPr marL="2397125" indent="-228600" algn="l" rtl="0" eaLnBrk="1" fontAlgn="base" hangingPunct="1">
        <a:spcBef>
          <a:spcPct val="20000"/>
        </a:spcBef>
        <a:spcAft>
          <a:spcPct val="0"/>
        </a:spcAft>
        <a:buClr>
          <a:schemeClr val="tx1"/>
        </a:buClr>
        <a:defRPr sz="1600">
          <a:solidFill>
            <a:schemeClr val="tx1"/>
          </a:solidFill>
          <a:latin typeface="+mn-lt"/>
        </a:defRPr>
      </a:lvl6pPr>
      <a:lvl7pPr marL="2854325" indent="-228600" algn="l" rtl="0" eaLnBrk="1" fontAlgn="base" hangingPunct="1">
        <a:spcBef>
          <a:spcPct val="20000"/>
        </a:spcBef>
        <a:spcAft>
          <a:spcPct val="0"/>
        </a:spcAft>
        <a:buClr>
          <a:schemeClr val="tx1"/>
        </a:buClr>
        <a:defRPr sz="1600">
          <a:solidFill>
            <a:schemeClr val="tx1"/>
          </a:solidFill>
          <a:latin typeface="+mn-lt"/>
        </a:defRPr>
      </a:lvl7pPr>
      <a:lvl8pPr marL="3311525" indent="-228600" algn="l" rtl="0" eaLnBrk="1" fontAlgn="base" hangingPunct="1">
        <a:spcBef>
          <a:spcPct val="20000"/>
        </a:spcBef>
        <a:spcAft>
          <a:spcPct val="0"/>
        </a:spcAft>
        <a:buClr>
          <a:schemeClr val="tx1"/>
        </a:buClr>
        <a:defRPr sz="1600">
          <a:solidFill>
            <a:schemeClr val="tx1"/>
          </a:solidFill>
          <a:latin typeface="+mn-lt"/>
        </a:defRPr>
      </a:lvl8pPr>
      <a:lvl9pPr marL="3768725" indent="-228600" algn="l" rtl="0" eaLnBrk="1" fontAlgn="base" hangingPunct="1">
        <a:spcBef>
          <a:spcPct val="20000"/>
        </a:spcBef>
        <a:spcAft>
          <a:spcPct val="0"/>
        </a:spcAft>
        <a:buClr>
          <a:schemeClr val="tx1"/>
        </a:buCl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hyperlink" Target="http://www.curamsoftware.com/support/v6.0_prereqs.html"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ctrTitle"/>
          </p:nvPr>
        </p:nvSpPr>
        <p:spPr>
          <a:xfrm>
            <a:off x="138113" y="1179513"/>
            <a:ext cx="7453312" cy="889000"/>
          </a:xfrm>
        </p:spPr>
        <p:txBody>
          <a:bodyPr/>
          <a:lstStyle/>
          <a:p>
            <a:pPr eaLnBrk="1" hangingPunct="1">
              <a:lnSpc>
                <a:spcPts val="2800"/>
              </a:lnSpc>
            </a:pPr>
            <a:r>
              <a:rPr lang="en-IE" sz="2800" b="1" smtClean="0">
                <a:solidFill>
                  <a:schemeClr val="bg1"/>
                </a:solidFill>
              </a:rPr>
              <a:t>Cúram Architecture</a:t>
            </a:r>
            <a:br>
              <a:rPr lang="en-IE" sz="2800" b="1" smtClean="0">
                <a:solidFill>
                  <a:schemeClr val="bg1"/>
                </a:solidFill>
              </a:rPr>
            </a:br>
            <a:r>
              <a:rPr lang="en-IE" sz="2400" smtClean="0">
                <a:solidFill>
                  <a:schemeClr val="bg1"/>
                </a:solidFill>
              </a:rPr>
              <a:t>Overview</a:t>
            </a:r>
          </a:p>
        </p:txBody>
      </p:sp>
      <p:sp>
        <p:nvSpPr>
          <p:cNvPr id="12290" name="Rectangle 2"/>
          <p:cNvSpPr>
            <a:spLocks noChangeArrowheads="1"/>
          </p:cNvSpPr>
          <p:nvPr/>
        </p:nvSpPr>
        <p:spPr bwMode="auto">
          <a:xfrm>
            <a:off x="160338" y="2320925"/>
            <a:ext cx="4354512" cy="685800"/>
          </a:xfrm>
          <a:prstGeom prst="rect">
            <a:avLst/>
          </a:prstGeom>
          <a:noFill/>
          <a:ln w="9525">
            <a:noFill/>
            <a:miter lim="800000"/>
            <a:headEnd/>
            <a:tailEnd/>
          </a:ln>
        </p:spPr>
        <p:txBody>
          <a:bodyPr anchor="b"/>
          <a:lstStyle/>
          <a:p>
            <a:pPr>
              <a:lnSpc>
                <a:spcPts val="2400"/>
              </a:lnSpc>
            </a:pPr>
            <a:r>
              <a:rPr lang="en-IE" sz="2000">
                <a:solidFill>
                  <a:schemeClr val="bg1"/>
                </a:solidFill>
              </a:rPr>
              <a:t>Eamonn Moriarty</a:t>
            </a:r>
            <a:br>
              <a:rPr lang="en-IE" sz="2000">
                <a:solidFill>
                  <a:schemeClr val="bg1"/>
                </a:solidFill>
              </a:rPr>
            </a:br>
            <a:r>
              <a:rPr lang="en-IE" sz="2000">
                <a:solidFill>
                  <a:schemeClr val="bg1"/>
                </a:solidFill>
              </a:rPr>
              <a:t>20/07/2012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20" name="Object 4"/>
          <p:cNvGraphicFramePr>
            <a:graphicFrameLocks noGrp="1" noChangeAspect="1"/>
          </p:cNvGraphicFramePr>
          <p:nvPr>
            <p:ph sz="half" idx="4294967295"/>
          </p:nvPr>
        </p:nvGraphicFramePr>
        <p:xfrm>
          <a:off x="3581400" y="1371600"/>
          <a:ext cx="4779963" cy="4386263"/>
        </p:xfrm>
        <a:graphic>
          <a:graphicData uri="http://schemas.openxmlformats.org/presentationml/2006/ole">
            <p:oleObj spid="_x0000_s34820" name="Bitmap Image" r:id="rId4" imgW="4734586" imgH="3801006" progId="PBrush">
              <p:embed/>
            </p:oleObj>
          </a:graphicData>
        </a:graphic>
      </p:graphicFrame>
      <p:sp>
        <p:nvSpPr>
          <p:cNvPr id="34821" name="Rectangle 4"/>
          <p:cNvSpPr>
            <a:spLocks noGrp="1" noChangeArrowheads="1"/>
          </p:cNvSpPr>
          <p:nvPr>
            <p:ph type="body" sz="half" idx="4294967295"/>
          </p:nvPr>
        </p:nvSpPr>
        <p:spPr>
          <a:xfrm>
            <a:off x="250825" y="1125538"/>
            <a:ext cx="3252788" cy="5183187"/>
          </a:xfrm>
        </p:spPr>
        <p:txBody>
          <a:bodyPr/>
          <a:lstStyle/>
          <a:p>
            <a:endParaRPr lang="en-US" b="1" smtClean="0"/>
          </a:p>
          <a:p>
            <a:endParaRPr lang="en-IE" b="1" smtClean="0"/>
          </a:p>
          <a:p>
            <a:pPr lvl="1"/>
            <a:r>
              <a:rPr lang="en-IE" smtClean="0"/>
              <a:t>Generation of</a:t>
            </a:r>
            <a:r>
              <a:rPr lang="en-IE" b="1" smtClean="0"/>
              <a:t>:</a:t>
            </a:r>
            <a:br>
              <a:rPr lang="en-IE" b="1" smtClean="0"/>
            </a:br>
            <a:endParaRPr lang="en-US" b="1" smtClean="0"/>
          </a:p>
          <a:p>
            <a:pPr marL="798513" lvl="2" indent="0"/>
            <a:r>
              <a:rPr lang="en-US" sz="1200" smtClean="0"/>
              <a:t>Server Access Beans</a:t>
            </a:r>
            <a:br>
              <a:rPr lang="en-US" sz="1200" smtClean="0"/>
            </a:br>
            <a:endParaRPr lang="en-US" sz="1200" smtClean="0"/>
          </a:p>
          <a:p>
            <a:pPr marL="798513" lvl="2" indent="0"/>
            <a:r>
              <a:rPr lang="en-IE" sz="1200" smtClean="0"/>
              <a:t>Security</a:t>
            </a:r>
            <a:br>
              <a:rPr lang="en-IE" sz="1200" smtClean="0"/>
            </a:br>
            <a:endParaRPr lang="en-IE" sz="1200" smtClean="0"/>
          </a:p>
          <a:p>
            <a:pPr marL="798513" lvl="2" indent="0"/>
            <a:r>
              <a:rPr lang="en-IE" sz="1200" smtClean="0"/>
              <a:t>Exception Handling</a:t>
            </a:r>
            <a:br>
              <a:rPr lang="en-IE" sz="1200" smtClean="0"/>
            </a:br>
            <a:endParaRPr lang="en-IE" sz="1200" smtClean="0"/>
          </a:p>
          <a:p>
            <a:pPr marL="798513" lvl="2" indent="0"/>
            <a:r>
              <a:rPr lang="en-IE" sz="1200" smtClean="0"/>
              <a:t>Data Access Layer SQL</a:t>
            </a:r>
            <a:br>
              <a:rPr lang="en-IE" sz="1200" smtClean="0"/>
            </a:br>
            <a:endParaRPr lang="en-IE" sz="1200" smtClean="0"/>
          </a:p>
          <a:p>
            <a:pPr marL="798513" lvl="2" indent="0"/>
            <a:r>
              <a:rPr lang="en-IE" sz="1200" smtClean="0"/>
              <a:t>DDL</a:t>
            </a:r>
            <a:br>
              <a:rPr lang="en-IE" sz="1200" smtClean="0"/>
            </a:br>
            <a:endParaRPr lang="en-IE" sz="1200" smtClean="0"/>
          </a:p>
          <a:p>
            <a:pPr marL="798513" lvl="2" indent="0"/>
            <a:r>
              <a:rPr lang="en-IE" sz="1200" smtClean="0"/>
              <a:t>Web Services</a:t>
            </a:r>
            <a:br>
              <a:rPr lang="en-IE" sz="1200" smtClean="0"/>
            </a:br>
            <a:endParaRPr lang="en-IE" sz="1200" smtClean="0"/>
          </a:p>
          <a:p>
            <a:pPr marL="798513" lvl="2" indent="0"/>
            <a:r>
              <a:rPr lang="en-IE" sz="1200" smtClean="0"/>
              <a:t>Online and Batch processes</a:t>
            </a:r>
            <a:br>
              <a:rPr lang="en-IE" sz="1200" smtClean="0"/>
            </a:br>
            <a:endParaRPr lang="en-IE" sz="1200" smtClean="0"/>
          </a:p>
          <a:p>
            <a:pPr marL="798513" lvl="2" indent="0"/>
            <a:r>
              <a:rPr lang="en-IE" sz="1200" smtClean="0"/>
              <a:t>Etc.</a:t>
            </a:r>
            <a:endParaRPr lang="en-US" sz="1200" smtClean="0"/>
          </a:p>
        </p:txBody>
      </p:sp>
      <p:sp>
        <p:nvSpPr>
          <p:cNvPr id="34822" name="Title 2"/>
          <p:cNvSpPr>
            <a:spLocks/>
          </p:cNvSpPr>
          <p:nvPr/>
        </p:nvSpPr>
        <p:spPr bwMode="auto">
          <a:xfrm>
            <a:off x="334963" y="746125"/>
            <a:ext cx="8686800" cy="639763"/>
          </a:xfrm>
          <a:prstGeom prst="rect">
            <a:avLst/>
          </a:prstGeom>
          <a:noFill/>
          <a:ln w="9525">
            <a:noFill/>
            <a:miter lim="800000"/>
            <a:headEnd/>
            <a:tailEnd/>
          </a:ln>
        </p:spPr>
        <p:txBody>
          <a:bodyPr/>
          <a:lstStyle/>
          <a:p>
            <a:pPr eaLnBrk="0" hangingPunct="0"/>
            <a:r>
              <a:rPr lang="en-IE" sz="2200" b="1">
                <a:solidFill>
                  <a:srgbClr val="003E69"/>
                </a:solidFill>
              </a:rPr>
              <a:t>Development Architecture</a:t>
            </a:r>
            <a:br>
              <a:rPr lang="en-IE" sz="2200" b="1">
                <a:solidFill>
                  <a:srgbClr val="003E69"/>
                </a:solidFill>
              </a:rPr>
            </a:br>
            <a:r>
              <a:rPr lang="en-IE" sz="1600" b="1">
                <a:solidFill>
                  <a:srgbClr val="003E69"/>
                </a:solidFill>
              </a:rPr>
              <a:t>  Server Code Generation</a:t>
            </a:r>
            <a:endParaRPr lang="en-US" sz="1600" b="1">
              <a:solidFill>
                <a:srgbClr val="003E69"/>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3"/>
          <p:cNvSpPr>
            <a:spLocks noGrp="1" noChangeArrowheads="1"/>
          </p:cNvSpPr>
          <p:nvPr>
            <p:ph type="body" idx="4294967295"/>
          </p:nvPr>
        </p:nvSpPr>
        <p:spPr/>
        <p:txBody>
          <a:bodyPr/>
          <a:lstStyle/>
          <a:p>
            <a:pPr lvl="1"/>
            <a:r>
              <a:rPr lang="en-IE" smtClean="0"/>
              <a:t>Development Toolset</a:t>
            </a:r>
            <a:br>
              <a:rPr lang="en-IE" smtClean="0"/>
            </a:br>
            <a:endParaRPr lang="en-IE" smtClean="0"/>
          </a:p>
          <a:p>
            <a:pPr lvl="2"/>
            <a:r>
              <a:rPr lang="en-IE" smtClean="0"/>
              <a:t>Java IDE (Eclipse, RAD) as the Development, Build and Debug environment</a:t>
            </a:r>
          </a:p>
          <a:p>
            <a:pPr lvl="2"/>
            <a:r>
              <a:rPr lang="en-IE" smtClean="0"/>
              <a:t>Rational Application Developer for UML Modelling</a:t>
            </a:r>
          </a:p>
          <a:p>
            <a:pPr lvl="2"/>
            <a:r>
              <a:rPr lang="en-IE" smtClean="0"/>
              <a:t>Ant for Build Scripts</a:t>
            </a:r>
          </a:p>
          <a:p>
            <a:pPr lvl="2"/>
            <a:r>
              <a:rPr lang="en-IE" smtClean="0"/>
              <a:t>Tomcat as Servlet Container for Development Testing</a:t>
            </a:r>
          </a:p>
          <a:p>
            <a:pPr lvl="2"/>
            <a:r>
              <a:rPr lang="en-IE" smtClean="0"/>
              <a:t>Oracle, DB2, H2 as Development Databases</a:t>
            </a:r>
            <a:br>
              <a:rPr lang="en-IE" smtClean="0"/>
            </a:br>
            <a:endParaRPr lang="en-IE" smtClean="0"/>
          </a:p>
          <a:p>
            <a:pPr lvl="1"/>
            <a:r>
              <a:rPr lang="en-IE" smtClean="0"/>
              <a:t>Development Lifecycle</a:t>
            </a:r>
            <a:br>
              <a:rPr lang="en-IE" smtClean="0"/>
            </a:br>
            <a:endParaRPr lang="en-IE" smtClean="0"/>
          </a:p>
          <a:p>
            <a:pPr lvl="2"/>
            <a:r>
              <a:rPr lang="en-IE" smtClean="0"/>
              <a:t>Model</a:t>
            </a:r>
          </a:p>
          <a:p>
            <a:pPr lvl="2"/>
            <a:r>
              <a:rPr lang="en-IE" smtClean="0"/>
              <a:t>Code</a:t>
            </a:r>
          </a:p>
          <a:p>
            <a:pPr lvl="2"/>
            <a:r>
              <a:rPr lang="en-IE" smtClean="0"/>
              <a:t>Generate</a:t>
            </a:r>
          </a:p>
          <a:p>
            <a:pPr lvl="2"/>
            <a:r>
              <a:rPr lang="en-IE" smtClean="0"/>
              <a:t>Build</a:t>
            </a:r>
          </a:p>
          <a:p>
            <a:pPr lvl="2"/>
            <a:r>
              <a:rPr lang="en-IE" smtClean="0"/>
              <a:t>Test</a:t>
            </a:r>
            <a:endParaRPr lang="en-US" smtClean="0"/>
          </a:p>
        </p:txBody>
      </p:sp>
      <p:sp>
        <p:nvSpPr>
          <p:cNvPr id="36866" name="Title 2"/>
          <p:cNvSpPr>
            <a:spLocks/>
          </p:cNvSpPr>
          <p:nvPr/>
        </p:nvSpPr>
        <p:spPr bwMode="auto">
          <a:xfrm>
            <a:off x="334963" y="746125"/>
            <a:ext cx="8686800" cy="639763"/>
          </a:xfrm>
          <a:prstGeom prst="rect">
            <a:avLst/>
          </a:prstGeom>
          <a:noFill/>
          <a:ln w="9525">
            <a:noFill/>
            <a:miter lim="800000"/>
            <a:headEnd/>
            <a:tailEnd/>
          </a:ln>
        </p:spPr>
        <p:txBody>
          <a:bodyPr/>
          <a:lstStyle/>
          <a:p>
            <a:pPr eaLnBrk="0" hangingPunct="0"/>
            <a:r>
              <a:rPr lang="en-IE" sz="2200" b="1">
                <a:solidFill>
                  <a:srgbClr val="003E69"/>
                </a:solidFill>
              </a:rPr>
              <a:t>Development Architecture</a:t>
            </a:r>
            <a:br>
              <a:rPr lang="en-IE" sz="2200" b="1">
                <a:solidFill>
                  <a:srgbClr val="003E69"/>
                </a:solidFill>
              </a:rPr>
            </a:br>
            <a:r>
              <a:rPr lang="en-IE" sz="1600" b="1">
                <a:solidFill>
                  <a:srgbClr val="003E69"/>
                </a:solidFill>
              </a:rPr>
              <a:t> </a:t>
            </a:r>
            <a:endParaRPr lang="en-US" sz="1600" b="1">
              <a:solidFill>
                <a:srgbClr val="003E69"/>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3"/>
          <p:cNvSpPr>
            <a:spLocks noGrp="1" noChangeArrowheads="1"/>
          </p:cNvSpPr>
          <p:nvPr>
            <p:ph type="body" idx="4294967295"/>
          </p:nvPr>
        </p:nvSpPr>
        <p:spPr/>
        <p:txBody>
          <a:bodyPr/>
          <a:lstStyle/>
          <a:p>
            <a:pPr lvl="1"/>
            <a:r>
              <a:rPr lang="en-IE" smtClean="0"/>
              <a:t>Suite of product External APIs per component </a:t>
            </a:r>
            <a:br>
              <a:rPr lang="en-IE" smtClean="0"/>
            </a:br>
            <a:endParaRPr lang="en-IE" smtClean="0"/>
          </a:p>
          <a:p>
            <a:pPr lvl="1"/>
            <a:r>
              <a:rPr lang="en-IE" smtClean="0"/>
              <a:t>Customer ability to model new classes, database tables, screens, etc.  New functionality can invoke, wrap, or replace Cúram functionality</a:t>
            </a:r>
          </a:p>
          <a:p>
            <a:pPr lvl="1"/>
            <a:endParaRPr lang="en-IE" smtClean="0"/>
          </a:p>
          <a:p>
            <a:pPr lvl="1"/>
            <a:r>
              <a:rPr lang="en-IE" smtClean="0"/>
              <a:t>Legacy Support for a number of extension mechanisms, including Inheritance (with or without replacement), Extension and Aggregation.</a:t>
            </a:r>
          </a:p>
          <a:p>
            <a:pPr lvl="2"/>
            <a:r>
              <a:rPr lang="en-IE" smtClean="0"/>
              <a:t>Most of these are discouraged from 6.0.3</a:t>
            </a:r>
          </a:p>
          <a:p>
            <a:pPr lvl="2"/>
            <a:r>
              <a:rPr lang="en-IE" smtClean="0"/>
              <a:t>Pre 6.0.3, these allowed customers to change Out of the Box Cúram behaviour without the need to change Cúram artefacts in-place</a:t>
            </a:r>
            <a:br>
              <a:rPr lang="en-IE" smtClean="0"/>
            </a:br>
            <a:endParaRPr lang="en-IE" smtClean="0"/>
          </a:p>
          <a:p>
            <a:pPr lvl="1"/>
            <a:r>
              <a:rPr lang="en-IE" smtClean="0"/>
              <a:t>Cúram Development Compliancy Guide and Compliancy Tool to inform and check on customer adherence to standards</a:t>
            </a:r>
            <a:endParaRPr lang="en-US" smtClean="0"/>
          </a:p>
        </p:txBody>
      </p:sp>
      <p:sp>
        <p:nvSpPr>
          <p:cNvPr id="37890" name="Title 2"/>
          <p:cNvSpPr>
            <a:spLocks/>
          </p:cNvSpPr>
          <p:nvPr/>
        </p:nvSpPr>
        <p:spPr bwMode="auto">
          <a:xfrm>
            <a:off x="334963" y="746125"/>
            <a:ext cx="8686800" cy="639763"/>
          </a:xfrm>
          <a:prstGeom prst="rect">
            <a:avLst/>
          </a:prstGeom>
          <a:noFill/>
          <a:ln w="9525">
            <a:noFill/>
            <a:miter lim="800000"/>
            <a:headEnd/>
            <a:tailEnd/>
          </a:ln>
        </p:spPr>
        <p:txBody>
          <a:bodyPr/>
          <a:lstStyle/>
          <a:p>
            <a:pPr eaLnBrk="0" hangingPunct="0"/>
            <a:r>
              <a:rPr lang="en-IE" sz="2200" b="1">
                <a:solidFill>
                  <a:srgbClr val="003E69"/>
                </a:solidFill>
              </a:rPr>
              <a:t>Development Architecture</a:t>
            </a:r>
            <a:br>
              <a:rPr lang="en-IE" sz="2200" b="1">
                <a:solidFill>
                  <a:srgbClr val="003E69"/>
                </a:solidFill>
              </a:rPr>
            </a:br>
            <a:r>
              <a:rPr lang="en-IE" sz="1600" b="1">
                <a:solidFill>
                  <a:srgbClr val="003E69"/>
                </a:solidFill>
              </a:rPr>
              <a:t>  Customer Extensions</a:t>
            </a:r>
            <a:br>
              <a:rPr lang="en-IE" sz="1600" b="1">
                <a:solidFill>
                  <a:srgbClr val="003E69"/>
                </a:solidFill>
              </a:rPr>
            </a:br>
            <a:r>
              <a:rPr lang="en-IE" sz="1600" b="1">
                <a:solidFill>
                  <a:srgbClr val="003E69"/>
                </a:solidFill>
              </a:rPr>
              <a:t> </a:t>
            </a:r>
            <a:endParaRPr lang="en-US" sz="1600" b="1">
              <a:solidFill>
                <a:srgbClr val="003E69"/>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ctrTitle" idx="4294967295"/>
          </p:nvPr>
        </p:nvSpPr>
        <p:spPr>
          <a:xfrm>
            <a:off x="750888" y="2279650"/>
            <a:ext cx="3886200" cy="1406525"/>
          </a:xfrm>
        </p:spPr>
        <p:txBody>
          <a:bodyPr anchor="b"/>
          <a:lstStyle/>
          <a:p>
            <a:r>
              <a:rPr lang="en-IE" sz="2600" b="1" smtClean="0"/>
              <a:t>Cúram Online Architecture</a:t>
            </a:r>
            <a:endParaRPr lang="en-US" sz="2600" b="1"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4" name="Object 4"/>
          <p:cNvGraphicFramePr>
            <a:graphicFrameLocks noGrp="1" noChangeAspect="1"/>
          </p:cNvGraphicFramePr>
          <p:nvPr>
            <p:ph idx="4294967295"/>
          </p:nvPr>
        </p:nvGraphicFramePr>
        <p:xfrm>
          <a:off x="457200" y="1143000"/>
          <a:ext cx="8229600" cy="5053013"/>
        </p:xfrm>
        <a:graphic>
          <a:graphicData uri="http://schemas.openxmlformats.org/presentationml/2006/ole">
            <p:oleObj spid="_x0000_s40964" name="Bitmap Image" r:id="rId4" imgW="7059010" imgH="4086795" progId="PBrush">
              <p:embed/>
            </p:oleObj>
          </a:graphicData>
        </a:graphic>
      </p:graphicFrame>
      <p:sp>
        <p:nvSpPr>
          <p:cNvPr id="40965" name="Title 2"/>
          <p:cNvSpPr>
            <a:spLocks/>
          </p:cNvSpPr>
          <p:nvPr/>
        </p:nvSpPr>
        <p:spPr bwMode="auto">
          <a:xfrm>
            <a:off x="334963" y="746125"/>
            <a:ext cx="8686800" cy="639763"/>
          </a:xfrm>
          <a:prstGeom prst="rect">
            <a:avLst/>
          </a:prstGeom>
          <a:noFill/>
          <a:ln w="9525">
            <a:noFill/>
            <a:miter lim="800000"/>
            <a:headEnd/>
            <a:tailEnd/>
          </a:ln>
        </p:spPr>
        <p:txBody>
          <a:bodyPr/>
          <a:lstStyle/>
          <a:p>
            <a:pPr eaLnBrk="0" hangingPunct="0"/>
            <a:r>
              <a:rPr lang="en-IE" sz="2200" b="1">
                <a:solidFill>
                  <a:srgbClr val="003E69"/>
                </a:solidFill>
              </a:rPr>
              <a:t>N-Tier J2EE Online Architecture</a:t>
            </a:r>
            <a:br>
              <a:rPr lang="en-IE" sz="2200" b="1">
                <a:solidFill>
                  <a:srgbClr val="003E69"/>
                </a:solidFill>
              </a:rPr>
            </a:br>
            <a:r>
              <a:rPr lang="en-IE" sz="1600" b="1">
                <a:solidFill>
                  <a:srgbClr val="003E69"/>
                </a:solidFill>
              </a:rPr>
              <a:t> </a:t>
            </a:r>
            <a:endParaRPr lang="en-US" sz="1600" b="1">
              <a:solidFill>
                <a:srgbClr val="003E69"/>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3"/>
          <p:cNvSpPr>
            <a:spLocks noGrp="1" noChangeArrowheads="1"/>
          </p:cNvSpPr>
          <p:nvPr>
            <p:ph type="body" sz="half" idx="4294967295"/>
          </p:nvPr>
        </p:nvSpPr>
        <p:spPr>
          <a:xfrm>
            <a:off x="381000" y="1295400"/>
            <a:ext cx="8077200" cy="2028825"/>
          </a:xfrm>
        </p:spPr>
        <p:txBody>
          <a:bodyPr/>
          <a:lstStyle/>
          <a:p>
            <a:pPr lvl="1">
              <a:lnSpc>
                <a:spcPct val="80000"/>
              </a:lnSpc>
            </a:pPr>
            <a:r>
              <a:rPr lang="en-IE" smtClean="0"/>
              <a:t>JSP and HTML for presentation tiers</a:t>
            </a:r>
          </a:p>
          <a:p>
            <a:pPr lvl="1">
              <a:lnSpc>
                <a:spcPct val="80000"/>
              </a:lnSpc>
            </a:pPr>
            <a:r>
              <a:rPr lang="en-IE" smtClean="0"/>
              <a:t>SAP NetWeaver/WebSphere Application Server/WebLogic Server</a:t>
            </a:r>
          </a:p>
          <a:p>
            <a:pPr lvl="1">
              <a:lnSpc>
                <a:spcPct val="80000"/>
              </a:lnSpc>
            </a:pPr>
            <a:r>
              <a:rPr lang="en-IE" smtClean="0"/>
              <a:t>EJB Session Beans/Plain Java for business logic</a:t>
            </a:r>
          </a:p>
          <a:p>
            <a:pPr lvl="1">
              <a:lnSpc>
                <a:spcPct val="80000"/>
              </a:lnSpc>
            </a:pPr>
            <a:r>
              <a:rPr lang="en-IE" smtClean="0"/>
              <a:t>Message Driven Beans for deferred processing and Workflow</a:t>
            </a:r>
          </a:p>
          <a:p>
            <a:pPr lvl="1">
              <a:lnSpc>
                <a:spcPct val="80000"/>
              </a:lnSpc>
            </a:pPr>
            <a:r>
              <a:rPr lang="en-IE" smtClean="0"/>
              <a:t>JDBC for database access (no Entity Beans)</a:t>
            </a:r>
          </a:p>
          <a:p>
            <a:pPr lvl="1">
              <a:lnSpc>
                <a:spcPct val="80000"/>
              </a:lnSpc>
            </a:pPr>
            <a:r>
              <a:rPr lang="en-IE" smtClean="0"/>
              <a:t>JMS for messaging and deferred processing</a:t>
            </a:r>
          </a:p>
          <a:p>
            <a:pPr lvl="1">
              <a:lnSpc>
                <a:spcPct val="80000"/>
              </a:lnSpc>
            </a:pPr>
            <a:r>
              <a:rPr lang="en-IE" smtClean="0"/>
              <a:t>JTA for Transactions</a:t>
            </a:r>
          </a:p>
          <a:p>
            <a:pPr lvl="1">
              <a:lnSpc>
                <a:spcPct val="80000"/>
              </a:lnSpc>
            </a:pPr>
            <a:r>
              <a:rPr lang="en-IE" smtClean="0"/>
              <a:t>JNDI for Naming Services</a:t>
            </a:r>
            <a:endParaRPr lang="en-US" smtClean="0"/>
          </a:p>
        </p:txBody>
      </p:sp>
      <p:pic>
        <p:nvPicPr>
          <p:cNvPr id="43010" name="Picture 5"/>
          <p:cNvPicPr>
            <a:picLocks noChangeAspect="1" noChangeArrowheads="1"/>
          </p:cNvPicPr>
          <p:nvPr/>
        </p:nvPicPr>
        <p:blipFill>
          <a:blip r:embed="rId3"/>
          <a:srcRect/>
          <a:stretch>
            <a:fillRect/>
          </a:stretch>
        </p:blipFill>
        <p:spPr bwMode="auto">
          <a:xfrm>
            <a:off x="950913" y="3336925"/>
            <a:ext cx="7431087" cy="2933700"/>
          </a:xfrm>
          <a:prstGeom prst="rect">
            <a:avLst/>
          </a:prstGeom>
          <a:noFill/>
          <a:ln w="9525">
            <a:noFill/>
            <a:miter lim="800000"/>
            <a:headEnd/>
            <a:tailEnd/>
          </a:ln>
        </p:spPr>
      </p:pic>
      <p:sp>
        <p:nvSpPr>
          <p:cNvPr id="43011" name="Title 2"/>
          <p:cNvSpPr>
            <a:spLocks/>
          </p:cNvSpPr>
          <p:nvPr/>
        </p:nvSpPr>
        <p:spPr bwMode="auto">
          <a:xfrm>
            <a:off x="334963" y="746125"/>
            <a:ext cx="8686800" cy="639763"/>
          </a:xfrm>
          <a:prstGeom prst="rect">
            <a:avLst/>
          </a:prstGeom>
          <a:noFill/>
          <a:ln w="9525">
            <a:noFill/>
            <a:miter lim="800000"/>
            <a:headEnd/>
            <a:tailEnd/>
          </a:ln>
        </p:spPr>
        <p:txBody>
          <a:bodyPr/>
          <a:lstStyle/>
          <a:p>
            <a:pPr eaLnBrk="0" hangingPunct="0"/>
            <a:r>
              <a:rPr lang="en-IE" sz="2200" b="1">
                <a:solidFill>
                  <a:srgbClr val="003E69"/>
                </a:solidFill>
              </a:rPr>
              <a:t>Employed J2EE Technology</a:t>
            </a:r>
            <a:br>
              <a:rPr lang="en-IE" sz="2200" b="1">
                <a:solidFill>
                  <a:srgbClr val="003E69"/>
                </a:solidFill>
              </a:rPr>
            </a:br>
            <a:r>
              <a:rPr lang="en-IE" sz="1600" b="1">
                <a:solidFill>
                  <a:srgbClr val="003E69"/>
                </a:solidFill>
              </a:rPr>
              <a:t> </a:t>
            </a:r>
            <a:endParaRPr lang="en-US" sz="1600" b="1">
              <a:solidFill>
                <a:srgbClr val="003E69"/>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3"/>
          <p:cNvSpPr>
            <a:spLocks noGrp="1" noChangeArrowheads="1"/>
          </p:cNvSpPr>
          <p:nvPr>
            <p:ph type="body" sz="half" idx="4294967295"/>
          </p:nvPr>
        </p:nvSpPr>
        <p:spPr>
          <a:xfrm>
            <a:off x="182563" y="1524000"/>
            <a:ext cx="8686800" cy="2089150"/>
          </a:xfrm>
        </p:spPr>
        <p:txBody>
          <a:bodyPr/>
          <a:lstStyle/>
          <a:p>
            <a:pPr lvl="1"/>
            <a:r>
              <a:rPr lang="en-IE" smtClean="0"/>
              <a:t>HTML Pages generated from presentation layer independent XML screen definitions (User Interface Metadata or UIM)</a:t>
            </a:r>
            <a:br>
              <a:rPr lang="en-IE" smtClean="0"/>
            </a:br>
            <a:endParaRPr lang="en-IE" smtClean="0"/>
          </a:p>
          <a:p>
            <a:pPr lvl="1"/>
            <a:r>
              <a:rPr lang="en-IE" smtClean="0"/>
              <a:t>Follows Sun J2EE Blueprints for Web Clients</a:t>
            </a:r>
            <a:br>
              <a:rPr lang="en-IE" smtClean="0"/>
            </a:br>
            <a:endParaRPr lang="en-IE" smtClean="0"/>
          </a:p>
          <a:p>
            <a:pPr marL="798513" lvl="2" indent="0"/>
            <a:r>
              <a:rPr lang="en-IE" smtClean="0"/>
              <a:t>Front Controller, Model View Controller II, Composite View  (Struts)</a:t>
            </a:r>
            <a:br>
              <a:rPr lang="en-IE" smtClean="0"/>
            </a:br>
            <a:endParaRPr lang="en-IE" smtClean="0"/>
          </a:p>
          <a:p>
            <a:pPr lvl="1"/>
            <a:r>
              <a:rPr lang="en-IE" smtClean="0"/>
              <a:t>Uses Dojo, Style Sheets to provide structure to the screen pages</a:t>
            </a:r>
            <a:endParaRPr lang="en-US" smtClean="0"/>
          </a:p>
        </p:txBody>
      </p:sp>
      <p:grpSp>
        <p:nvGrpSpPr>
          <p:cNvPr id="45058" name="Group 3"/>
          <p:cNvGrpSpPr>
            <a:grpSpLocks/>
          </p:cNvGrpSpPr>
          <p:nvPr/>
        </p:nvGrpSpPr>
        <p:grpSpPr bwMode="auto">
          <a:xfrm>
            <a:off x="1600200" y="3776663"/>
            <a:ext cx="5910263" cy="2513012"/>
            <a:chOff x="929" y="2184"/>
            <a:chExt cx="3723" cy="1773"/>
          </a:xfrm>
        </p:grpSpPr>
        <p:pic>
          <p:nvPicPr>
            <p:cNvPr id="45060" name="Picture 7"/>
            <p:cNvPicPr>
              <a:picLocks noChangeAspect="1" noChangeArrowheads="1"/>
            </p:cNvPicPr>
            <p:nvPr/>
          </p:nvPicPr>
          <p:blipFill>
            <a:blip r:embed="rId3"/>
            <a:srcRect/>
            <a:stretch>
              <a:fillRect/>
            </a:stretch>
          </p:blipFill>
          <p:spPr bwMode="auto">
            <a:xfrm>
              <a:off x="1392" y="2184"/>
              <a:ext cx="3091" cy="1773"/>
            </a:xfrm>
            <a:prstGeom prst="rect">
              <a:avLst/>
            </a:prstGeom>
            <a:noFill/>
            <a:ln w="9525">
              <a:noFill/>
              <a:miter lim="800000"/>
              <a:headEnd/>
              <a:tailEnd/>
            </a:ln>
          </p:spPr>
        </p:pic>
        <p:sp>
          <p:nvSpPr>
            <p:cNvPr id="45061" name="Text Box 8"/>
            <p:cNvSpPr txBox="1">
              <a:spLocks noChangeArrowheads="1"/>
            </p:cNvSpPr>
            <p:nvPr/>
          </p:nvSpPr>
          <p:spPr bwMode="auto">
            <a:xfrm>
              <a:off x="929" y="2797"/>
              <a:ext cx="862" cy="257"/>
            </a:xfrm>
            <a:prstGeom prst="rect">
              <a:avLst/>
            </a:prstGeom>
            <a:noFill/>
            <a:ln w="9525">
              <a:noFill/>
              <a:miter lim="800000"/>
              <a:headEnd/>
              <a:tailEnd/>
            </a:ln>
          </p:spPr>
          <p:txBody>
            <a:bodyPr>
              <a:spAutoFit/>
            </a:bodyPr>
            <a:lstStyle/>
            <a:p>
              <a:pPr>
                <a:spcBef>
                  <a:spcPct val="50000"/>
                </a:spcBef>
              </a:pPr>
              <a:r>
                <a:rPr lang="en-GB" sz="900">
                  <a:ea typeface="ＭＳ Ｐゴシック" pitchFamily="34" charset="-128"/>
                </a:rPr>
                <a:t>User  Interface (JSPs and HTML)</a:t>
              </a:r>
              <a:endParaRPr lang="en-US" sz="900">
                <a:ea typeface="ＭＳ Ｐゴシック" pitchFamily="34" charset="-128"/>
              </a:endParaRPr>
            </a:p>
          </p:txBody>
        </p:sp>
        <p:sp>
          <p:nvSpPr>
            <p:cNvPr id="45062" name="Text Box 9"/>
            <p:cNvSpPr txBox="1">
              <a:spLocks noChangeArrowheads="1"/>
            </p:cNvSpPr>
            <p:nvPr/>
          </p:nvSpPr>
          <p:spPr bwMode="auto">
            <a:xfrm>
              <a:off x="3216" y="3024"/>
              <a:ext cx="1436" cy="623"/>
            </a:xfrm>
            <a:prstGeom prst="rect">
              <a:avLst/>
            </a:prstGeom>
            <a:noFill/>
            <a:ln w="9525">
              <a:noFill/>
              <a:miter lim="800000"/>
              <a:headEnd/>
              <a:tailEnd/>
            </a:ln>
          </p:spPr>
          <p:txBody>
            <a:bodyPr>
              <a:spAutoFit/>
            </a:bodyPr>
            <a:lstStyle/>
            <a:p>
              <a:pPr marL="119063" indent="-119063">
                <a:spcBef>
                  <a:spcPct val="20000"/>
                </a:spcBef>
                <a:buFontTx/>
                <a:buChar char="•"/>
              </a:pPr>
              <a:r>
                <a:rPr lang="en-US" sz="900">
                  <a:ea typeface="ＭＳ Ｐゴシック" pitchFamily="34" charset="-128"/>
                </a:rPr>
                <a:t>Data conversion</a:t>
              </a:r>
            </a:p>
            <a:p>
              <a:pPr marL="119063" indent="-119063">
                <a:spcBef>
                  <a:spcPct val="20000"/>
                </a:spcBef>
                <a:buFontTx/>
                <a:buChar char="•"/>
              </a:pPr>
              <a:r>
                <a:rPr lang="en-US" sz="900">
                  <a:ea typeface="ＭＳ Ｐゴシック" pitchFamily="34" charset="-128"/>
                </a:rPr>
                <a:t>Pre-flight data validation</a:t>
              </a:r>
            </a:p>
            <a:p>
              <a:pPr marL="119063" indent="-119063">
                <a:spcBef>
                  <a:spcPct val="20000"/>
                </a:spcBef>
                <a:buFontTx/>
                <a:buChar char="•"/>
              </a:pPr>
              <a:r>
                <a:rPr lang="en-US" sz="900">
                  <a:ea typeface="ＭＳ Ｐゴシック" pitchFamily="34" charset="-128"/>
                </a:rPr>
                <a:t>EJB interface management</a:t>
              </a:r>
            </a:p>
            <a:p>
              <a:pPr marL="119063" indent="-119063">
                <a:spcBef>
                  <a:spcPct val="20000"/>
                </a:spcBef>
                <a:buFontTx/>
                <a:buChar char="•"/>
              </a:pPr>
              <a:r>
                <a:rPr lang="en-US" sz="900">
                  <a:ea typeface="ＭＳ Ｐゴシック" pitchFamily="34" charset="-128"/>
                </a:rPr>
                <a:t>Code Tables</a:t>
              </a:r>
            </a:p>
            <a:p>
              <a:pPr marL="119063" indent="-119063">
                <a:spcBef>
                  <a:spcPct val="20000"/>
                </a:spcBef>
                <a:buFontTx/>
                <a:buChar char="•"/>
              </a:pPr>
              <a:r>
                <a:rPr lang="en-US" sz="900">
                  <a:ea typeface="ＭＳ Ｐゴシック" pitchFamily="34" charset="-128"/>
                </a:rPr>
                <a:t>Security</a:t>
              </a:r>
            </a:p>
          </p:txBody>
        </p:sp>
      </p:grpSp>
      <p:sp>
        <p:nvSpPr>
          <p:cNvPr id="45059" name="Title 2"/>
          <p:cNvSpPr>
            <a:spLocks/>
          </p:cNvSpPr>
          <p:nvPr/>
        </p:nvSpPr>
        <p:spPr bwMode="auto">
          <a:xfrm>
            <a:off x="334963" y="746125"/>
            <a:ext cx="8686800" cy="639763"/>
          </a:xfrm>
          <a:prstGeom prst="rect">
            <a:avLst/>
          </a:prstGeom>
          <a:noFill/>
          <a:ln w="9525">
            <a:noFill/>
            <a:miter lim="800000"/>
            <a:headEnd/>
            <a:tailEnd/>
          </a:ln>
        </p:spPr>
        <p:txBody>
          <a:bodyPr/>
          <a:lstStyle/>
          <a:p>
            <a:pPr eaLnBrk="0" hangingPunct="0"/>
            <a:r>
              <a:rPr lang="en-IE" sz="2200" b="1">
                <a:solidFill>
                  <a:srgbClr val="003E69"/>
                </a:solidFill>
              </a:rPr>
              <a:t>Client Online Architecture</a:t>
            </a:r>
            <a:br>
              <a:rPr lang="en-IE" sz="2200" b="1">
                <a:solidFill>
                  <a:srgbClr val="003E69"/>
                </a:solidFill>
              </a:rPr>
            </a:br>
            <a:r>
              <a:rPr lang="en-IE" sz="1600" b="1">
                <a:solidFill>
                  <a:srgbClr val="003E69"/>
                </a:solidFill>
              </a:rPr>
              <a:t> </a:t>
            </a:r>
            <a:endParaRPr lang="en-US" sz="1600" b="1">
              <a:solidFill>
                <a:srgbClr val="003E69"/>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7105" name="Picture 7" descr="server"/>
          <p:cNvPicPr>
            <a:picLocks noChangeAspect="1" noChangeArrowheads="1"/>
          </p:cNvPicPr>
          <p:nvPr/>
        </p:nvPicPr>
        <p:blipFill>
          <a:blip r:embed="rId3"/>
          <a:srcRect/>
          <a:stretch>
            <a:fillRect/>
          </a:stretch>
        </p:blipFill>
        <p:spPr bwMode="auto">
          <a:xfrm>
            <a:off x="590550" y="1676400"/>
            <a:ext cx="2152650" cy="3924300"/>
          </a:xfrm>
          <a:prstGeom prst="rect">
            <a:avLst/>
          </a:prstGeom>
          <a:noFill/>
          <a:ln w="9525">
            <a:noFill/>
            <a:miter lim="800000"/>
            <a:headEnd/>
            <a:tailEnd/>
          </a:ln>
        </p:spPr>
      </p:pic>
      <p:sp>
        <p:nvSpPr>
          <p:cNvPr id="63496" name="Rectangle 8"/>
          <p:cNvSpPr>
            <a:spLocks noGrp="1" noChangeArrowheads="1"/>
          </p:cNvSpPr>
          <p:nvPr>
            <p:ph type="body" sz="half" idx="4294967295"/>
          </p:nvPr>
        </p:nvSpPr>
        <p:spPr>
          <a:xfrm>
            <a:off x="3067050" y="1752600"/>
            <a:ext cx="6076950" cy="4556125"/>
          </a:xfrm>
        </p:spPr>
        <p:txBody>
          <a:bodyPr/>
          <a:lstStyle/>
          <a:p>
            <a:pPr marL="342900" indent="-342900">
              <a:lnSpc>
                <a:spcPct val="80000"/>
              </a:lnSpc>
              <a:buFontTx/>
              <a:buNone/>
            </a:pPr>
            <a:endParaRPr lang="en-GB" smtClean="0"/>
          </a:p>
          <a:p>
            <a:pPr marL="342900" indent="-342900">
              <a:lnSpc>
                <a:spcPct val="80000"/>
              </a:lnSpc>
              <a:buFontTx/>
              <a:buNone/>
            </a:pPr>
            <a:r>
              <a:rPr lang="en-GB" smtClean="0"/>
              <a:t>Layered Approach:</a:t>
            </a:r>
          </a:p>
          <a:p>
            <a:pPr marL="342900" indent="-342900">
              <a:lnSpc>
                <a:spcPct val="80000"/>
              </a:lnSpc>
              <a:buFont typeface="Wingdings" pitchFamily="2" charset="2"/>
              <a:buNone/>
            </a:pPr>
            <a:endParaRPr lang="en-GB" smtClean="0"/>
          </a:p>
          <a:p>
            <a:pPr marL="342900" indent="-342900">
              <a:lnSpc>
                <a:spcPct val="80000"/>
              </a:lnSpc>
            </a:pPr>
            <a:r>
              <a:rPr lang="en-GB" smtClean="0"/>
              <a:t>Business Interface Layer</a:t>
            </a:r>
          </a:p>
          <a:p>
            <a:pPr marL="742950" lvl="1" indent="-285750">
              <a:lnSpc>
                <a:spcPct val="80000"/>
              </a:lnSpc>
            </a:pPr>
            <a:r>
              <a:rPr lang="en-GB" smtClean="0"/>
              <a:t>Handles interaction with Middleware</a:t>
            </a:r>
          </a:p>
          <a:p>
            <a:pPr marL="742950" lvl="1" indent="-285750">
              <a:lnSpc>
                <a:spcPct val="80000"/>
              </a:lnSpc>
              <a:buFontTx/>
              <a:buNone/>
            </a:pPr>
            <a:endParaRPr lang="en-IE" smtClean="0"/>
          </a:p>
          <a:p>
            <a:pPr marL="342900" indent="-342900">
              <a:lnSpc>
                <a:spcPct val="80000"/>
              </a:lnSpc>
            </a:pPr>
            <a:r>
              <a:rPr lang="en-IE" smtClean="0"/>
              <a:t>Business Object Layer</a:t>
            </a:r>
          </a:p>
          <a:p>
            <a:pPr marL="742950" lvl="1" indent="-285750">
              <a:lnSpc>
                <a:spcPct val="80000"/>
              </a:lnSpc>
            </a:pPr>
            <a:r>
              <a:rPr lang="en-IE" smtClean="0"/>
              <a:t>Layer in which Business Logic is generated/implemented</a:t>
            </a:r>
          </a:p>
          <a:p>
            <a:pPr marL="742950" lvl="1" indent="-285750">
              <a:lnSpc>
                <a:spcPct val="80000"/>
              </a:lnSpc>
              <a:buFontTx/>
              <a:buNone/>
            </a:pPr>
            <a:endParaRPr lang="en-IE" smtClean="0"/>
          </a:p>
          <a:p>
            <a:pPr marL="342900" indent="-342900">
              <a:lnSpc>
                <a:spcPct val="80000"/>
              </a:lnSpc>
            </a:pPr>
            <a:r>
              <a:rPr lang="en-GB" smtClean="0"/>
              <a:t>Data Access Layer</a:t>
            </a:r>
          </a:p>
          <a:p>
            <a:pPr marL="742950" lvl="1" indent="-285750">
              <a:lnSpc>
                <a:spcPct val="80000"/>
              </a:lnSpc>
            </a:pPr>
            <a:r>
              <a:rPr lang="en-GB" smtClean="0"/>
              <a:t>Handles interaction with RDBMS</a:t>
            </a:r>
          </a:p>
          <a:p>
            <a:pPr marL="742950" lvl="1" indent="-285750">
              <a:lnSpc>
                <a:spcPct val="80000"/>
              </a:lnSpc>
            </a:pPr>
            <a:endParaRPr lang="en-GB" smtClean="0"/>
          </a:p>
          <a:p>
            <a:pPr marL="342900" indent="-342900">
              <a:lnSpc>
                <a:spcPct val="80000"/>
              </a:lnSpc>
              <a:buFont typeface="Wingdings" pitchFamily="2" charset="2"/>
              <a:buNone/>
            </a:pPr>
            <a:endParaRPr lang="en-GB" smtClean="0"/>
          </a:p>
        </p:txBody>
      </p:sp>
      <p:sp>
        <p:nvSpPr>
          <p:cNvPr id="47107" name="Title 2"/>
          <p:cNvSpPr>
            <a:spLocks/>
          </p:cNvSpPr>
          <p:nvPr/>
        </p:nvSpPr>
        <p:spPr bwMode="auto">
          <a:xfrm>
            <a:off x="334963" y="746125"/>
            <a:ext cx="8686800" cy="639763"/>
          </a:xfrm>
          <a:prstGeom prst="rect">
            <a:avLst/>
          </a:prstGeom>
          <a:noFill/>
          <a:ln w="9525">
            <a:noFill/>
            <a:miter lim="800000"/>
            <a:headEnd/>
            <a:tailEnd/>
          </a:ln>
        </p:spPr>
        <p:txBody>
          <a:bodyPr/>
          <a:lstStyle/>
          <a:p>
            <a:pPr eaLnBrk="0" hangingPunct="0"/>
            <a:r>
              <a:rPr lang="en-IE" sz="2200" b="1">
                <a:solidFill>
                  <a:srgbClr val="003E69"/>
                </a:solidFill>
              </a:rPr>
              <a:t>Server Online Architecture</a:t>
            </a:r>
            <a:br>
              <a:rPr lang="en-IE" sz="2200" b="1">
                <a:solidFill>
                  <a:srgbClr val="003E69"/>
                </a:solidFill>
              </a:rPr>
            </a:br>
            <a:r>
              <a:rPr lang="en-IE" sz="1600" b="1">
                <a:solidFill>
                  <a:srgbClr val="003E69"/>
                </a:solidFill>
              </a:rPr>
              <a:t> </a:t>
            </a:r>
            <a:endParaRPr lang="en-US" sz="1600" b="1">
              <a:solidFill>
                <a:srgbClr val="003E6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6">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496">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496">
                                            <p:txEl>
                                              <p:pRg st="9" end="9"/>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6"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9153" name="Picture 7" descr="server"/>
          <p:cNvPicPr>
            <a:picLocks noChangeAspect="1" noChangeArrowheads="1"/>
          </p:cNvPicPr>
          <p:nvPr/>
        </p:nvPicPr>
        <p:blipFill>
          <a:blip r:embed="rId3"/>
          <a:srcRect/>
          <a:stretch>
            <a:fillRect/>
          </a:stretch>
        </p:blipFill>
        <p:spPr bwMode="auto">
          <a:xfrm>
            <a:off x="590550" y="1676400"/>
            <a:ext cx="2152650" cy="3924300"/>
          </a:xfrm>
          <a:prstGeom prst="rect">
            <a:avLst/>
          </a:prstGeom>
          <a:noFill/>
          <a:ln w="9525">
            <a:noFill/>
            <a:miter lim="800000"/>
            <a:headEnd/>
            <a:tailEnd/>
          </a:ln>
        </p:spPr>
      </p:pic>
      <p:sp>
        <p:nvSpPr>
          <p:cNvPr id="49154" name="Rectangle 8"/>
          <p:cNvSpPr>
            <a:spLocks noGrp="1" noChangeArrowheads="1"/>
          </p:cNvSpPr>
          <p:nvPr>
            <p:ph type="body" sz="half" idx="4294967295"/>
          </p:nvPr>
        </p:nvSpPr>
        <p:spPr>
          <a:xfrm>
            <a:off x="2555875" y="1616075"/>
            <a:ext cx="6480175" cy="4327525"/>
          </a:xfrm>
        </p:spPr>
        <p:txBody>
          <a:bodyPr/>
          <a:lstStyle/>
          <a:p>
            <a:pPr lvl="1">
              <a:lnSpc>
                <a:spcPct val="80000"/>
              </a:lnSpc>
            </a:pPr>
            <a:r>
              <a:rPr lang="en-GB" smtClean="0"/>
              <a:t>Also referred to as Remote Interface Layer</a:t>
            </a:r>
            <a:br>
              <a:rPr lang="en-GB" smtClean="0"/>
            </a:br>
            <a:endParaRPr lang="en-GB" smtClean="0"/>
          </a:p>
          <a:p>
            <a:pPr lvl="1">
              <a:lnSpc>
                <a:spcPct val="80000"/>
              </a:lnSpc>
            </a:pPr>
            <a:r>
              <a:rPr lang="en-GB" smtClean="0"/>
              <a:t>Generated Middleware Abstraction Layer</a:t>
            </a:r>
            <a:br>
              <a:rPr lang="en-GB" smtClean="0"/>
            </a:br>
            <a:endParaRPr lang="en-GB" smtClean="0"/>
          </a:p>
          <a:p>
            <a:pPr marL="798513" lvl="2" indent="0">
              <a:lnSpc>
                <a:spcPct val="80000"/>
              </a:lnSpc>
            </a:pPr>
            <a:r>
              <a:rPr lang="en-GB" sz="1200" smtClean="0"/>
              <a:t>Insulates Cúram developers from need to know details of specific Middleware platforms</a:t>
            </a:r>
          </a:p>
          <a:p>
            <a:pPr marL="798513" lvl="2" indent="0">
              <a:lnSpc>
                <a:spcPct val="80000"/>
              </a:lnSpc>
            </a:pPr>
            <a:r>
              <a:rPr lang="en-GB" sz="1200" smtClean="0"/>
              <a:t>Also allows Business Object Layer to focus on implementation of non-technology-specific business functionality</a:t>
            </a:r>
            <a:br>
              <a:rPr lang="en-GB" sz="1200" smtClean="0"/>
            </a:br>
            <a:endParaRPr lang="en-GB" sz="1200" smtClean="0"/>
          </a:p>
          <a:p>
            <a:pPr lvl="1">
              <a:lnSpc>
                <a:spcPct val="80000"/>
              </a:lnSpc>
            </a:pPr>
            <a:r>
              <a:rPr lang="en-GB" smtClean="0"/>
              <a:t>Controls:</a:t>
            </a:r>
            <a:br>
              <a:rPr lang="en-GB" smtClean="0"/>
            </a:br>
            <a:endParaRPr lang="en-GB" smtClean="0"/>
          </a:p>
          <a:p>
            <a:pPr marL="798513" lvl="2" indent="0">
              <a:lnSpc>
                <a:spcPct val="80000"/>
              </a:lnSpc>
            </a:pPr>
            <a:r>
              <a:rPr lang="en-GB" sz="1200" smtClean="0"/>
              <a:t>Security (Authorization): Role-based; Security Identifiers granted to users; function, field, product, location, organisation levels.  Authentication mechanisms, Single Sign-on via JAAS/App Server</a:t>
            </a:r>
          </a:p>
          <a:p>
            <a:pPr marL="798513" lvl="2" indent="0">
              <a:lnSpc>
                <a:spcPct val="80000"/>
              </a:lnSpc>
            </a:pPr>
            <a:r>
              <a:rPr lang="en-GB" sz="1200" smtClean="0"/>
              <a:t>Auditing: Before/After Imaging of database transactions, Business Interface Façade auditing</a:t>
            </a:r>
          </a:p>
          <a:p>
            <a:pPr marL="798513" lvl="2" indent="0">
              <a:lnSpc>
                <a:spcPct val="80000"/>
              </a:lnSpc>
            </a:pPr>
            <a:r>
              <a:rPr lang="en-GB" sz="1200" smtClean="0"/>
              <a:t>Logging: Log4J-based, property-controlled from basic to verbose</a:t>
            </a:r>
          </a:p>
          <a:p>
            <a:pPr marL="798513" lvl="2" indent="0">
              <a:lnSpc>
                <a:spcPct val="80000"/>
              </a:lnSpc>
            </a:pPr>
            <a:r>
              <a:rPr lang="en-GB" sz="1200" smtClean="0"/>
              <a:t>Exception Handling: last-chance handling, chaining of exceptions, automatic transaction rollback</a:t>
            </a:r>
          </a:p>
          <a:p>
            <a:pPr marL="798513" lvl="2" indent="0">
              <a:lnSpc>
                <a:spcPct val="80000"/>
              </a:lnSpc>
            </a:pPr>
            <a:r>
              <a:rPr lang="en-GB" sz="1200" smtClean="0"/>
              <a:t>Caching: Security, Codetables</a:t>
            </a:r>
          </a:p>
          <a:p>
            <a:pPr marL="798513" lvl="2" indent="0">
              <a:lnSpc>
                <a:spcPct val="80000"/>
              </a:lnSpc>
            </a:pPr>
            <a:r>
              <a:rPr lang="en-GB" sz="1200" smtClean="0"/>
              <a:t>Infrastructure calls for Transaction Handling: JTA</a:t>
            </a:r>
          </a:p>
          <a:p>
            <a:pPr lvl="1">
              <a:lnSpc>
                <a:spcPct val="80000"/>
              </a:lnSpc>
            </a:pPr>
            <a:endParaRPr lang="en-GB" sz="1400" smtClean="0"/>
          </a:p>
          <a:p>
            <a:pPr>
              <a:lnSpc>
                <a:spcPct val="80000"/>
              </a:lnSpc>
            </a:pPr>
            <a:endParaRPr lang="en-GB" smtClean="0"/>
          </a:p>
        </p:txBody>
      </p:sp>
      <p:sp>
        <p:nvSpPr>
          <p:cNvPr id="49155" name="Title 2"/>
          <p:cNvSpPr>
            <a:spLocks/>
          </p:cNvSpPr>
          <p:nvPr/>
        </p:nvSpPr>
        <p:spPr bwMode="auto">
          <a:xfrm>
            <a:off x="334963" y="746125"/>
            <a:ext cx="8686800" cy="639763"/>
          </a:xfrm>
          <a:prstGeom prst="rect">
            <a:avLst/>
          </a:prstGeom>
          <a:noFill/>
          <a:ln w="9525">
            <a:noFill/>
            <a:miter lim="800000"/>
            <a:headEnd/>
            <a:tailEnd/>
          </a:ln>
        </p:spPr>
        <p:txBody>
          <a:bodyPr/>
          <a:lstStyle/>
          <a:p>
            <a:pPr eaLnBrk="0" hangingPunct="0"/>
            <a:r>
              <a:rPr lang="en-IE" sz="2200" b="1">
                <a:solidFill>
                  <a:srgbClr val="003E69"/>
                </a:solidFill>
              </a:rPr>
              <a:t>Server Online Architecture</a:t>
            </a:r>
            <a:br>
              <a:rPr lang="en-IE" sz="2200" b="1">
                <a:solidFill>
                  <a:srgbClr val="003E69"/>
                </a:solidFill>
              </a:rPr>
            </a:br>
            <a:r>
              <a:rPr lang="en-IE" sz="1600" b="1">
                <a:solidFill>
                  <a:srgbClr val="003E69"/>
                </a:solidFill>
              </a:rPr>
              <a:t>  Business Interface Layer</a:t>
            </a:r>
            <a:br>
              <a:rPr lang="en-IE" sz="1600" b="1">
                <a:solidFill>
                  <a:srgbClr val="003E69"/>
                </a:solidFill>
              </a:rPr>
            </a:br>
            <a:r>
              <a:rPr lang="en-IE" sz="1600" b="1">
                <a:solidFill>
                  <a:srgbClr val="003E69"/>
                </a:solidFill>
              </a:rPr>
              <a:t> </a:t>
            </a:r>
            <a:endParaRPr lang="en-US" sz="1600" b="1">
              <a:solidFill>
                <a:srgbClr val="003E69"/>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1201" name="Picture 7" descr="server"/>
          <p:cNvPicPr>
            <a:picLocks noChangeAspect="1" noChangeArrowheads="1"/>
          </p:cNvPicPr>
          <p:nvPr/>
        </p:nvPicPr>
        <p:blipFill>
          <a:blip r:embed="rId3"/>
          <a:srcRect/>
          <a:stretch>
            <a:fillRect/>
          </a:stretch>
        </p:blipFill>
        <p:spPr bwMode="auto">
          <a:xfrm>
            <a:off x="590550" y="1714500"/>
            <a:ext cx="2152650" cy="3924300"/>
          </a:xfrm>
          <a:prstGeom prst="rect">
            <a:avLst/>
          </a:prstGeom>
          <a:noFill/>
          <a:ln w="9525">
            <a:noFill/>
            <a:miter lim="800000"/>
            <a:headEnd/>
            <a:tailEnd/>
          </a:ln>
        </p:spPr>
      </p:pic>
      <p:sp>
        <p:nvSpPr>
          <p:cNvPr id="51202" name="Rectangle 8"/>
          <p:cNvSpPr>
            <a:spLocks noGrp="1" noChangeArrowheads="1"/>
          </p:cNvSpPr>
          <p:nvPr>
            <p:ph type="body" sz="half" idx="4294967295"/>
          </p:nvPr>
        </p:nvSpPr>
        <p:spPr>
          <a:xfrm>
            <a:off x="2555875" y="1447800"/>
            <a:ext cx="6480175" cy="4860925"/>
          </a:xfrm>
        </p:spPr>
        <p:txBody>
          <a:bodyPr/>
          <a:lstStyle/>
          <a:p>
            <a:pPr lvl="1">
              <a:lnSpc>
                <a:spcPct val="80000"/>
              </a:lnSpc>
            </a:pPr>
            <a:r>
              <a:rPr lang="en-IE" smtClean="0"/>
              <a:t>Contains application business logic</a:t>
            </a:r>
            <a:br>
              <a:rPr lang="en-IE" smtClean="0"/>
            </a:br>
            <a:endParaRPr lang="en-IE" smtClean="0"/>
          </a:p>
          <a:p>
            <a:pPr lvl="1"/>
            <a:r>
              <a:rPr lang="en-IE" smtClean="0"/>
              <a:t>“Process” objects contain business functionality</a:t>
            </a:r>
          </a:p>
          <a:p>
            <a:pPr lvl="1"/>
            <a:endParaRPr lang="en-IE" smtClean="0"/>
          </a:p>
          <a:p>
            <a:pPr lvl="1"/>
            <a:r>
              <a:rPr lang="en-IE" smtClean="0"/>
              <a:t>“Entity” objects perform data accesses</a:t>
            </a:r>
          </a:p>
          <a:p>
            <a:pPr lvl="1"/>
            <a:endParaRPr lang="en-IE" smtClean="0"/>
          </a:p>
          <a:p>
            <a:pPr lvl="1"/>
            <a:r>
              <a:rPr lang="en-IE" smtClean="0"/>
              <a:t>All business objects (process and entity) are created by calling factory methods</a:t>
            </a:r>
          </a:p>
          <a:p>
            <a:pPr lvl="1"/>
            <a:endParaRPr lang="en-IE" smtClean="0"/>
          </a:p>
          <a:p>
            <a:pPr lvl="1"/>
            <a:r>
              <a:rPr lang="en-IE" smtClean="0"/>
              <a:t>Entities, Entity Operations, Connector code all generated by Cúram Code Generators:</a:t>
            </a:r>
            <a:br>
              <a:rPr lang="en-IE" smtClean="0"/>
            </a:br>
            <a:r>
              <a:rPr lang="en-IE" smtClean="0"/>
              <a:t>    </a:t>
            </a:r>
            <a:r>
              <a:rPr lang="en-IE" sz="1200" smtClean="0"/>
              <a:t>CRUD operations and wrappers to hand-crafted SQL</a:t>
            </a:r>
          </a:p>
          <a:p>
            <a:pPr marL="798513" lvl="2" indent="0"/>
            <a:r>
              <a:rPr lang="en-IE" sz="1200" smtClean="0"/>
              <a:t>Web Services wrappers for Process Class code</a:t>
            </a:r>
          </a:p>
          <a:p>
            <a:pPr marL="798513" lvl="2" indent="0"/>
            <a:r>
              <a:rPr lang="en-IE" sz="1200" smtClean="0"/>
              <a:t>Web Services wrappers for external WSDL-specified Services</a:t>
            </a:r>
          </a:p>
          <a:p>
            <a:pPr marL="798513" lvl="2" indent="0"/>
            <a:r>
              <a:rPr lang="en-IE" sz="1200" smtClean="0"/>
              <a:t>JMS connector generation</a:t>
            </a:r>
          </a:p>
          <a:p>
            <a:pPr marL="798513" lvl="2" indent="0"/>
            <a:endParaRPr lang="en-IE" sz="1200" smtClean="0"/>
          </a:p>
          <a:p>
            <a:pPr lvl="1"/>
            <a:r>
              <a:rPr lang="en-IE" smtClean="0"/>
              <a:t>Developers specify Process and Entity classes in UML Model, together with relationships between them</a:t>
            </a:r>
          </a:p>
        </p:txBody>
      </p:sp>
      <p:sp>
        <p:nvSpPr>
          <p:cNvPr id="51203" name="Title 2"/>
          <p:cNvSpPr>
            <a:spLocks/>
          </p:cNvSpPr>
          <p:nvPr/>
        </p:nvSpPr>
        <p:spPr bwMode="auto">
          <a:xfrm>
            <a:off x="334963" y="746125"/>
            <a:ext cx="8686800" cy="639763"/>
          </a:xfrm>
          <a:prstGeom prst="rect">
            <a:avLst/>
          </a:prstGeom>
          <a:noFill/>
          <a:ln w="9525">
            <a:noFill/>
            <a:miter lim="800000"/>
            <a:headEnd/>
            <a:tailEnd/>
          </a:ln>
        </p:spPr>
        <p:txBody>
          <a:bodyPr/>
          <a:lstStyle/>
          <a:p>
            <a:pPr eaLnBrk="0" hangingPunct="0"/>
            <a:r>
              <a:rPr lang="en-IE" sz="2200" b="1">
                <a:solidFill>
                  <a:srgbClr val="003E69"/>
                </a:solidFill>
              </a:rPr>
              <a:t>Server Online Architecture</a:t>
            </a:r>
            <a:br>
              <a:rPr lang="en-IE" sz="2200" b="1">
                <a:solidFill>
                  <a:srgbClr val="003E69"/>
                </a:solidFill>
              </a:rPr>
            </a:br>
            <a:r>
              <a:rPr lang="en-IE" sz="1600" b="1">
                <a:solidFill>
                  <a:srgbClr val="003E69"/>
                </a:solidFill>
              </a:rPr>
              <a:t>  Business Object Layer</a:t>
            </a:r>
            <a:br>
              <a:rPr lang="en-IE" sz="1600" b="1">
                <a:solidFill>
                  <a:srgbClr val="003E69"/>
                </a:solidFill>
              </a:rPr>
            </a:br>
            <a:r>
              <a:rPr lang="en-IE" sz="1600" b="1">
                <a:solidFill>
                  <a:srgbClr val="003E69"/>
                </a:solidFill>
              </a:rPr>
              <a:t> </a:t>
            </a:r>
            <a:endParaRPr lang="en-US" sz="1600" b="1">
              <a:solidFill>
                <a:srgbClr val="003E69"/>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body" idx="4294967295"/>
          </p:nvPr>
        </p:nvSpPr>
        <p:spPr/>
        <p:txBody>
          <a:bodyPr/>
          <a:lstStyle/>
          <a:p>
            <a:pPr lvl="1"/>
            <a:r>
              <a:rPr lang="en-IE" smtClean="0"/>
              <a:t>Architecture History</a:t>
            </a:r>
            <a:br>
              <a:rPr lang="en-IE" smtClean="0"/>
            </a:br>
            <a:endParaRPr lang="en-IE" smtClean="0"/>
          </a:p>
          <a:p>
            <a:pPr lvl="1"/>
            <a:r>
              <a:rPr lang="en-IE" smtClean="0"/>
              <a:t>Cúram Development Architecture</a:t>
            </a:r>
          </a:p>
          <a:p>
            <a:pPr lvl="1"/>
            <a:endParaRPr lang="en-IE" smtClean="0"/>
          </a:p>
          <a:p>
            <a:pPr lvl="1"/>
            <a:r>
              <a:rPr lang="en-IE" smtClean="0"/>
              <a:t>Cúram Online Architecture</a:t>
            </a:r>
          </a:p>
          <a:p>
            <a:pPr lvl="1"/>
            <a:endParaRPr lang="en-IE" smtClean="0"/>
          </a:p>
          <a:p>
            <a:pPr lvl="1"/>
            <a:r>
              <a:rPr lang="en-US" smtClean="0"/>
              <a:t>Cúram Connector Architecture</a:t>
            </a:r>
          </a:p>
          <a:p>
            <a:pPr lvl="1"/>
            <a:endParaRPr lang="en-IE" smtClean="0"/>
          </a:p>
          <a:p>
            <a:pPr lvl="1"/>
            <a:r>
              <a:rPr lang="en-IE" smtClean="0"/>
              <a:t>Cúram Batch Architecture</a:t>
            </a:r>
          </a:p>
          <a:p>
            <a:pPr lvl="1"/>
            <a:endParaRPr lang="en-IE" smtClean="0"/>
          </a:p>
          <a:p>
            <a:pPr lvl="1"/>
            <a:r>
              <a:rPr lang="en-IE" smtClean="0"/>
              <a:t>Cúram Deployment Architecture</a:t>
            </a:r>
          </a:p>
        </p:txBody>
      </p:sp>
      <p:sp>
        <p:nvSpPr>
          <p:cNvPr id="13314" name="Title 2"/>
          <p:cNvSpPr>
            <a:spLocks/>
          </p:cNvSpPr>
          <p:nvPr/>
        </p:nvSpPr>
        <p:spPr bwMode="auto">
          <a:xfrm>
            <a:off x="334963" y="746125"/>
            <a:ext cx="8686800" cy="639763"/>
          </a:xfrm>
          <a:prstGeom prst="rect">
            <a:avLst/>
          </a:prstGeom>
          <a:noFill/>
          <a:ln w="9525">
            <a:noFill/>
            <a:miter lim="800000"/>
            <a:headEnd/>
            <a:tailEnd/>
          </a:ln>
        </p:spPr>
        <p:txBody>
          <a:bodyPr/>
          <a:lstStyle/>
          <a:p>
            <a:pPr eaLnBrk="0" hangingPunct="0"/>
            <a:r>
              <a:rPr lang="en-IE" sz="2200" b="1">
                <a:solidFill>
                  <a:srgbClr val="003E69"/>
                </a:solidFill>
              </a:rPr>
              <a:t>Architecture Overview</a:t>
            </a:r>
            <a:endParaRPr lang="en-US" sz="2200" b="1">
              <a:solidFill>
                <a:srgbClr val="003E69"/>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3249" name="Picture 7" descr="server"/>
          <p:cNvPicPr>
            <a:picLocks noChangeAspect="1" noChangeArrowheads="1"/>
          </p:cNvPicPr>
          <p:nvPr/>
        </p:nvPicPr>
        <p:blipFill>
          <a:blip r:embed="rId3"/>
          <a:srcRect/>
          <a:stretch>
            <a:fillRect/>
          </a:stretch>
        </p:blipFill>
        <p:spPr bwMode="auto">
          <a:xfrm>
            <a:off x="590550" y="1676400"/>
            <a:ext cx="2152650" cy="3924300"/>
          </a:xfrm>
          <a:prstGeom prst="rect">
            <a:avLst/>
          </a:prstGeom>
          <a:noFill/>
          <a:ln w="9525">
            <a:noFill/>
            <a:miter lim="800000"/>
            <a:headEnd/>
            <a:tailEnd/>
          </a:ln>
        </p:spPr>
      </p:pic>
      <p:sp>
        <p:nvSpPr>
          <p:cNvPr id="53250" name="Rectangle 8"/>
          <p:cNvSpPr>
            <a:spLocks noGrp="1" noChangeArrowheads="1"/>
          </p:cNvSpPr>
          <p:nvPr>
            <p:ph type="body" sz="half" idx="4294967295"/>
          </p:nvPr>
        </p:nvSpPr>
        <p:spPr>
          <a:xfrm>
            <a:off x="2514600" y="1235075"/>
            <a:ext cx="6480175" cy="4937125"/>
          </a:xfrm>
        </p:spPr>
        <p:txBody>
          <a:bodyPr/>
          <a:lstStyle/>
          <a:p>
            <a:pPr lvl="1"/>
            <a:r>
              <a:rPr lang="en-IE" smtClean="0"/>
              <a:t>RDBMS Abstraction Layer</a:t>
            </a:r>
            <a:br>
              <a:rPr lang="en-IE" smtClean="0"/>
            </a:br>
            <a:endParaRPr lang="en-IE" smtClean="0"/>
          </a:p>
          <a:p>
            <a:pPr marL="798513" lvl="2" indent="0">
              <a:lnSpc>
                <a:spcPct val="80000"/>
              </a:lnSpc>
            </a:pPr>
            <a:r>
              <a:rPr lang="en-GB" sz="1200" smtClean="0"/>
              <a:t>Insulates Cúram developers from need to know details of specific middleware platforms</a:t>
            </a:r>
          </a:p>
          <a:p>
            <a:pPr marL="798513" lvl="2" indent="0">
              <a:lnSpc>
                <a:spcPct val="80000"/>
              </a:lnSpc>
            </a:pPr>
            <a:r>
              <a:rPr lang="en-GB" sz="1200" smtClean="0"/>
              <a:t>Also allows Business Object Layer to focus on implementation of non-technology-specific business functionality</a:t>
            </a:r>
            <a:br>
              <a:rPr lang="en-GB" sz="1200" smtClean="0"/>
            </a:br>
            <a:endParaRPr lang="en-IE" sz="1200" smtClean="0"/>
          </a:p>
          <a:p>
            <a:pPr lvl="1"/>
            <a:r>
              <a:rPr lang="en-IE" smtClean="0"/>
              <a:t>Data Access Object Pattern</a:t>
            </a:r>
            <a:br>
              <a:rPr lang="en-IE" smtClean="0"/>
            </a:br>
            <a:endParaRPr lang="en-IE" smtClean="0"/>
          </a:p>
          <a:p>
            <a:pPr lvl="1"/>
            <a:r>
              <a:rPr lang="en-IE" smtClean="0"/>
              <a:t>Uses JDBC (Type 4 Driver)</a:t>
            </a:r>
            <a:br>
              <a:rPr lang="en-IE" smtClean="0"/>
            </a:br>
            <a:endParaRPr lang="en-IE" smtClean="0"/>
          </a:p>
          <a:p>
            <a:pPr lvl="1"/>
            <a:r>
              <a:rPr lang="en-IE" smtClean="0"/>
              <a:t>Layer Generated by Cúram</a:t>
            </a:r>
            <a:br>
              <a:rPr lang="en-IE" smtClean="0"/>
            </a:br>
            <a:r>
              <a:rPr lang="en-IE" smtClean="0"/>
              <a:t>    </a:t>
            </a:r>
            <a:r>
              <a:rPr lang="en-IE" sz="1200" smtClean="0"/>
              <a:t>Handles RDBMS SQL differences</a:t>
            </a:r>
          </a:p>
          <a:p>
            <a:pPr marL="798513" lvl="2" indent="0"/>
            <a:r>
              <a:rPr lang="en-IE" sz="1200" smtClean="0"/>
              <a:t>Generates Indicator value, host variables, etc. </a:t>
            </a:r>
          </a:p>
          <a:p>
            <a:pPr marL="798513" lvl="2" indent="0"/>
            <a:r>
              <a:rPr lang="en-IE" sz="1200" smtClean="0"/>
              <a:t>Cúram generates all DDL necessary to create required database structures (tables, indexes, foreign keys)</a:t>
            </a:r>
          </a:p>
          <a:p>
            <a:pPr marL="798513" lvl="2" indent="0"/>
            <a:endParaRPr lang="en-IE" sz="1200" smtClean="0"/>
          </a:p>
          <a:p>
            <a:pPr lvl="1"/>
            <a:r>
              <a:rPr lang="en-IE" smtClean="0"/>
              <a:t>For non-standard operations/database features:</a:t>
            </a:r>
            <a:br>
              <a:rPr lang="en-IE" smtClean="0"/>
            </a:br>
            <a:endParaRPr lang="en-IE" smtClean="0"/>
          </a:p>
          <a:p>
            <a:pPr marL="798513" lvl="2" indent="0"/>
            <a:r>
              <a:rPr lang="en-IE" sz="1200" smtClean="0"/>
              <a:t>Developers can specify their own SQL</a:t>
            </a:r>
          </a:p>
          <a:p>
            <a:pPr marL="798513" lvl="2" indent="0"/>
            <a:r>
              <a:rPr lang="en-IE" sz="1200" smtClean="0"/>
              <a:t>Cúram UML model constructs for indexes, foreign keys, non-Null columns, non-standard operations, etc.</a:t>
            </a:r>
            <a:r>
              <a:rPr lang="en-IE" smtClean="0"/>
              <a:t/>
            </a:r>
            <a:br>
              <a:rPr lang="en-IE" smtClean="0"/>
            </a:br>
            <a:endParaRPr lang="en-IE" smtClean="0"/>
          </a:p>
        </p:txBody>
      </p:sp>
      <p:sp>
        <p:nvSpPr>
          <p:cNvPr id="53251" name="Title 2"/>
          <p:cNvSpPr>
            <a:spLocks/>
          </p:cNvSpPr>
          <p:nvPr/>
        </p:nvSpPr>
        <p:spPr bwMode="auto">
          <a:xfrm>
            <a:off x="334963" y="746125"/>
            <a:ext cx="8686800" cy="639763"/>
          </a:xfrm>
          <a:prstGeom prst="rect">
            <a:avLst/>
          </a:prstGeom>
          <a:noFill/>
          <a:ln w="9525">
            <a:noFill/>
            <a:miter lim="800000"/>
            <a:headEnd/>
            <a:tailEnd/>
          </a:ln>
        </p:spPr>
        <p:txBody>
          <a:bodyPr/>
          <a:lstStyle/>
          <a:p>
            <a:pPr eaLnBrk="0" hangingPunct="0"/>
            <a:r>
              <a:rPr lang="en-IE" sz="2200" b="1">
                <a:solidFill>
                  <a:srgbClr val="003E69"/>
                </a:solidFill>
              </a:rPr>
              <a:t>Server Online Architecture</a:t>
            </a:r>
            <a:br>
              <a:rPr lang="en-IE" sz="2200" b="1">
                <a:solidFill>
                  <a:srgbClr val="003E69"/>
                </a:solidFill>
              </a:rPr>
            </a:br>
            <a:r>
              <a:rPr lang="en-IE" sz="1600" b="1">
                <a:solidFill>
                  <a:srgbClr val="003E69"/>
                </a:solidFill>
              </a:rPr>
              <a:t>  Data Access Layer</a:t>
            </a:r>
            <a:br>
              <a:rPr lang="en-IE" sz="1600" b="1">
                <a:solidFill>
                  <a:srgbClr val="003E69"/>
                </a:solidFill>
              </a:rPr>
            </a:br>
            <a:r>
              <a:rPr lang="en-IE" sz="1600" b="1">
                <a:solidFill>
                  <a:srgbClr val="003E69"/>
                </a:solidFill>
              </a:rPr>
              <a:t> </a:t>
            </a:r>
            <a:endParaRPr lang="en-US" sz="1600" b="1">
              <a:solidFill>
                <a:srgbClr val="003E69"/>
              </a:solidFill>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ctrTitle" idx="4294967295"/>
          </p:nvPr>
        </p:nvSpPr>
        <p:spPr>
          <a:xfrm>
            <a:off x="750888" y="2279650"/>
            <a:ext cx="3886200" cy="1406525"/>
          </a:xfrm>
        </p:spPr>
        <p:txBody>
          <a:bodyPr anchor="b"/>
          <a:lstStyle/>
          <a:p>
            <a:r>
              <a:rPr lang="en-IE" sz="2600" b="1" smtClean="0"/>
              <a:t>Cúram Connector Architecture</a:t>
            </a:r>
            <a:endParaRPr lang="en-US" sz="2600" b="1"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2"/>
          <p:cNvSpPr>
            <a:spLocks/>
          </p:cNvSpPr>
          <p:nvPr/>
        </p:nvSpPr>
        <p:spPr bwMode="auto">
          <a:xfrm>
            <a:off x="334963" y="746125"/>
            <a:ext cx="8686800" cy="639763"/>
          </a:xfrm>
          <a:prstGeom prst="rect">
            <a:avLst/>
          </a:prstGeom>
          <a:noFill/>
          <a:ln w="9525">
            <a:noFill/>
            <a:miter lim="800000"/>
            <a:headEnd/>
            <a:tailEnd/>
          </a:ln>
        </p:spPr>
        <p:txBody>
          <a:bodyPr/>
          <a:lstStyle/>
          <a:p>
            <a:pPr eaLnBrk="0" hangingPunct="0"/>
            <a:r>
              <a:rPr lang="en-IE" sz="2200" b="1">
                <a:solidFill>
                  <a:srgbClr val="003E69"/>
                </a:solidFill>
              </a:rPr>
              <a:t>Connector Architecture</a:t>
            </a:r>
            <a:r>
              <a:rPr lang="en-IE" sz="1600" b="1">
                <a:solidFill>
                  <a:srgbClr val="003E69"/>
                </a:solidFill>
              </a:rPr>
              <a:t> </a:t>
            </a:r>
            <a:endParaRPr lang="en-US" sz="1600" b="1">
              <a:solidFill>
                <a:srgbClr val="003E69"/>
              </a:solidFill>
            </a:endParaRPr>
          </a:p>
        </p:txBody>
      </p:sp>
      <p:sp>
        <p:nvSpPr>
          <p:cNvPr id="57346" name="Rectangle 3"/>
          <p:cNvSpPr>
            <a:spLocks noChangeArrowheads="1"/>
          </p:cNvSpPr>
          <p:nvPr/>
        </p:nvSpPr>
        <p:spPr bwMode="auto">
          <a:xfrm>
            <a:off x="182563" y="1524000"/>
            <a:ext cx="8686800" cy="2089150"/>
          </a:xfrm>
          <a:prstGeom prst="rect">
            <a:avLst/>
          </a:prstGeom>
          <a:noFill/>
          <a:ln w="9525">
            <a:noFill/>
            <a:miter lim="800000"/>
            <a:headEnd/>
            <a:tailEnd/>
          </a:ln>
        </p:spPr>
        <p:txBody>
          <a:bodyPr/>
          <a:lstStyle/>
          <a:p>
            <a:pPr marL="573088" lvl="1" indent="-230188" eaLnBrk="0" hangingPunct="0">
              <a:spcBef>
                <a:spcPct val="20000"/>
              </a:spcBef>
              <a:buClr>
                <a:schemeClr val="tx1"/>
              </a:buClr>
              <a:buFont typeface="Arial" charset="0"/>
              <a:buChar char="–"/>
            </a:pPr>
            <a:r>
              <a:rPr lang="en-US" sz="1600"/>
              <a:t>Interfaces to Legacy and Other External Systems</a:t>
            </a:r>
            <a:r>
              <a:rPr lang="en-IE" sz="1600"/>
              <a:t> </a:t>
            </a:r>
            <a:br>
              <a:rPr lang="en-IE" sz="1600"/>
            </a:br>
            <a:endParaRPr lang="en-IE" sz="1600"/>
          </a:p>
          <a:p>
            <a:pPr marL="573088" lvl="1" indent="-230188" eaLnBrk="0" hangingPunct="0">
              <a:spcBef>
                <a:spcPct val="20000"/>
              </a:spcBef>
              <a:buClr>
                <a:schemeClr val="tx1"/>
              </a:buClr>
              <a:buFont typeface="Arial" charset="0"/>
              <a:buChar char="–"/>
            </a:pPr>
            <a:r>
              <a:rPr lang="en-US" sz="1600"/>
              <a:t>Accessing Web Services using Web services connectors</a:t>
            </a:r>
            <a:br>
              <a:rPr lang="en-US" sz="1600"/>
            </a:br>
            <a:endParaRPr lang="en-US" sz="1600"/>
          </a:p>
          <a:p>
            <a:pPr marL="573088" lvl="1" indent="-230188" eaLnBrk="0" hangingPunct="0">
              <a:spcBef>
                <a:spcPct val="20000"/>
              </a:spcBef>
              <a:buClr>
                <a:schemeClr val="tx1"/>
              </a:buClr>
              <a:buFont typeface="Arial" charset="0"/>
              <a:buChar char="–"/>
            </a:pPr>
            <a:r>
              <a:rPr lang="en-US" sz="1600"/>
              <a:t>Using IBM MQ Series to access legacy systems</a:t>
            </a:r>
            <a:br>
              <a:rPr lang="en-US" sz="1600"/>
            </a:br>
            <a:endParaRPr lang="en-US" sz="1600"/>
          </a:p>
          <a:p>
            <a:pPr marL="573088" lvl="1" indent="-230188" eaLnBrk="0" hangingPunct="0">
              <a:spcBef>
                <a:spcPct val="20000"/>
              </a:spcBef>
              <a:buClr>
                <a:schemeClr val="tx1"/>
              </a:buClr>
              <a:buFont typeface="Arial" charset="0"/>
              <a:buChar char="–"/>
            </a:pPr>
            <a:r>
              <a:rPr lang="en-US" sz="1600"/>
              <a:t>Exposing functionality using Web Services</a:t>
            </a:r>
            <a:br>
              <a:rPr lang="en-US" sz="1600"/>
            </a:br>
            <a:endParaRPr lang="en-US" sz="1600"/>
          </a:p>
          <a:p>
            <a:pPr marL="573088" lvl="1" indent="-230188" eaLnBrk="0" hangingPunct="0">
              <a:spcBef>
                <a:spcPct val="20000"/>
              </a:spcBef>
              <a:buClr>
                <a:schemeClr val="tx1"/>
              </a:buClr>
              <a:buFont typeface="Arial" charset="0"/>
              <a:buChar char="–"/>
            </a:pPr>
            <a:r>
              <a:rPr lang="en-US" sz="1600"/>
              <a:t>JDBC connections to other RDBMS</a:t>
            </a:r>
            <a:r>
              <a:rPr lang="en-IE" sz="1600"/>
              <a:t> </a:t>
            </a:r>
            <a:br>
              <a:rPr lang="en-IE" sz="1600"/>
            </a:br>
            <a:endParaRPr lang="en-IE" sz="160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69" name="Picture 8"/>
          <p:cNvPicPr>
            <a:picLocks noGrp="1" noChangeAspect="1" noChangeArrowheads="1"/>
          </p:cNvPicPr>
          <p:nvPr>
            <p:ph idx="4294967295"/>
          </p:nvPr>
        </p:nvPicPr>
        <p:blipFill>
          <a:blip r:embed="rId2"/>
          <a:srcRect/>
          <a:stretch>
            <a:fillRect/>
          </a:stretch>
        </p:blipFill>
        <p:spPr>
          <a:xfrm>
            <a:off x="998538" y="2917825"/>
            <a:ext cx="6824662" cy="2195513"/>
          </a:xfrm>
        </p:spPr>
      </p:pic>
      <p:sp>
        <p:nvSpPr>
          <p:cNvPr id="7" name="Rectangle 3"/>
          <p:cNvSpPr txBox="1">
            <a:spLocks noChangeArrowheads="1"/>
          </p:cNvSpPr>
          <p:nvPr/>
        </p:nvSpPr>
        <p:spPr bwMode="auto">
          <a:xfrm>
            <a:off x="-304800" y="895350"/>
            <a:ext cx="8886825" cy="5276850"/>
          </a:xfrm>
          <a:prstGeom prst="rect">
            <a:avLst/>
          </a:prstGeom>
          <a:noFill/>
          <a:ln w="9525">
            <a:noFill/>
            <a:miter lim="800000"/>
            <a:headEnd/>
            <a:tailEnd/>
          </a:ln>
        </p:spPr>
        <p:txBody>
          <a:bodyPr/>
          <a:lstStyle/>
          <a:p>
            <a:pPr marL="342900" indent="-342900" eaLnBrk="0" hangingPunct="0">
              <a:spcBef>
                <a:spcPct val="20000"/>
              </a:spcBef>
              <a:defRPr/>
            </a:pPr>
            <a:endParaRPr lang="en-US" sz="2400" b="1" kern="0" dirty="0">
              <a:solidFill>
                <a:srgbClr val="093678"/>
              </a:solidFill>
              <a:latin typeface="+mn-lt"/>
              <a:cs typeface="+mn-cs"/>
            </a:endParaRPr>
          </a:p>
          <a:p>
            <a:pPr marL="342900" indent="-342900" eaLnBrk="0" hangingPunct="0">
              <a:spcBef>
                <a:spcPct val="20000"/>
              </a:spcBef>
              <a:buFontTx/>
              <a:buChar char="•"/>
              <a:defRPr/>
            </a:pPr>
            <a:endParaRPr lang="en-US" sz="2400" b="1" kern="0" dirty="0">
              <a:solidFill>
                <a:srgbClr val="093678"/>
              </a:solidFill>
              <a:latin typeface="+mn-lt"/>
              <a:cs typeface="+mn-cs"/>
            </a:endParaRPr>
          </a:p>
        </p:txBody>
      </p:sp>
      <p:grpSp>
        <p:nvGrpSpPr>
          <p:cNvPr id="2" name="Group 24"/>
          <p:cNvGrpSpPr>
            <a:grpSpLocks/>
          </p:cNvGrpSpPr>
          <p:nvPr/>
        </p:nvGrpSpPr>
        <p:grpSpPr bwMode="auto">
          <a:xfrm>
            <a:off x="2108200" y="1562100"/>
            <a:ext cx="2706688" cy="1539875"/>
            <a:chOff x="1597" y="1080"/>
            <a:chExt cx="1705" cy="970"/>
          </a:xfrm>
        </p:grpSpPr>
        <p:sp>
          <p:nvSpPr>
            <p:cNvPr id="58377" name="Line 11"/>
            <p:cNvSpPr>
              <a:spLocks noChangeShapeType="1"/>
            </p:cNvSpPr>
            <p:nvPr/>
          </p:nvSpPr>
          <p:spPr bwMode="auto">
            <a:xfrm>
              <a:off x="1891" y="1555"/>
              <a:ext cx="9" cy="495"/>
            </a:xfrm>
            <a:prstGeom prst="line">
              <a:avLst/>
            </a:prstGeom>
            <a:noFill/>
            <a:ln w="9525">
              <a:solidFill>
                <a:srgbClr val="000000"/>
              </a:solidFill>
              <a:round/>
              <a:headEnd/>
              <a:tailEnd type="triangle" w="med" len="med"/>
            </a:ln>
          </p:spPr>
          <p:txBody>
            <a:bodyPr wrap="none" anchor="ctr"/>
            <a:lstStyle/>
            <a:p>
              <a:endParaRPr lang="en-US"/>
            </a:p>
          </p:txBody>
        </p:sp>
        <p:sp>
          <p:nvSpPr>
            <p:cNvPr id="58378" name="mainfrm"/>
            <p:cNvSpPr>
              <a:spLocks noEditPoints="1" noChangeArrowheads="1"/>
            </p:cNvSpPr>
            <p:nvPr/>
          </p:nvSpPr>
          <p:spPr bwMode="auto">
            <a:xfrm>
              <a:off x="1597" y="1080"/>
              <a:ext cx="616" cy="47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 w 21600"/>
                <a:gd name="T25" fmla="*/ 22194 h 21600"/>
                <a:gd name="T26" fmla="*/ 21565 w 21600"/>
                <a:gd name="T27" fmla="*/ 2790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C0C0C0"/>
            </a:solidFill>
            <a:ln w="9525">
              <a:solidFill>
                <a:srgbClr val="000000"/>
              </a:solidFill>
              <a:miter lim="800000"/>
              <a:headEnd/>
              <a:tailEnd/>
            </a:ln>
          </p:spPr>
          <p:txBody>
            <a:bodyPr/>
            <a:lstStyle/>
            <a:p>
              <a:endParaRPr lang="en-US"/>
            </a:p>
          </p:txBody>
        </p:sp>
        <p:sp>
          <p:nvSpPr>
            <p:cNvPr id="58379" name="Rectangle 13"/>
            <p:cNvSpPr>
              <a:spLocks noChangeArrowheads="1"/>
            </p:cNvSpPr>
            <p:nvPr/>
          </p:nvSpPr>
          <p:spPr bwMode="auto">
            <a:xfrm>
              <a:off x="2195" y="1082"/>
              <a:ext cx="1107" cy="382"/>
            </a:xfrm>
            <a:prstGeom prst="rect">
              <a:avLst/>
            </a:prstGeom>
            <a:noFill/>
            <a:ln w="9525">
              <a:noFill/>
              <a:miter lim="800000"/>
              <a:headEnd/>
              <a:tailEnd/>
            </a:ln>
          </p:spPr>
          <p:txBody>
            <a:bodyPr anchor="ctr"/>
            <a:lstStyle/>
            <a:p>
              <a:pPr eaLnBrk="0" hangingPunct="0">
                <a:spcBef>
                  <a:spcPct val="20000"/>
                </a:spcBef>
              </a:pPr>
              <a:r>
                <a:rPr lang="en-GB" sz="900">
                  <a:ea typeface="ＭＳ Ｐゴシック" pitchFamily="34" charset="-128"/>
                </a:rPr>
                <a:t>Web Service call from external system or from an Integration Backbone</a:t>
              </a:r>
              <a:endParaRPr lang="en-US" sz="900">
                <a:ea typeface="ＭＳ Ｐゴシック" pitchFamily="34" charset="-128"/>
              </a:endParaRPr>
            </a:p>
          </p:txBody>
        </p:sp>
      </p:grpSp>
      <p:grpSp>
        <p:nvGrpSpPr>
          <p:cNvPr id="3" name="Group 26"/>
          <p:cNvGrpSpPr>
            <a:grpSpLocks/>
          </p:cNvGrpSpPr>
          <p:nvPr/>
        </p:nvGrpSpPr>
        <p:grpSpPr bwMode="auto">
          <a:xfrm>
            <a:off x="5518150" y="4105275"/>
            <a:ext cx="2466975" cy="1712913"/>
            <a:chOff x="3745" y="2682"/>
            <a:chExt cx="1554" cy="1079"/>
          </a:xfrm>
        </p:grpSpPr>
        <p:sp>
          <p:nvSpPr>
            <p:cNvPr id="58374" name="Line 19"/>
            <p:cNvSpPr>
              <a:spLocks noChangeShapeType="1"/>
            </p:cNvSpPr>
            <p:nvPr/>
          </p:nvSpPr>
          <p:spPr bwMode="auto">
            <a:xfrm>
              <a:off x="3745" y="2682"/>
              <a:ext cx="270" cy="665"/>
            </a:xfrm>
            <a:prstGeom prst="line">
              <a:avLst/>
            </a:prstGeom>
            <a:noFill/>
            <a:ln w="9525">
              <a:solidFill>
                <a:srgbClr val="000000"/>
              </a:solidFill>
              <a:round/>
              <a:headEnd/>
              <a:tailEnd type="triangle" w="med" len="med"/>
            </a:ln>
          </p:spPr>
          <p:txBody>
            <a:bodyPr wrap="none" anchor="ctr"/>
            <a:lstStyle/>
            <a:p>
              <a:endParaRPr lang="en-US"/>
            </a:p>
          </p:txBody>
        </p:sp>
        <p:sp>
          <p:nvSpPr>
            <p:cNvPr id="58375" name="mainfrm"/>
            <p:cNvSpPr>
              <a:spLocks noEditPoints="1" noChangeArrowheads="1"/>
            </p:cNvSpPr>
            <p:nvPr/>
          </p:nvSpPr>
          <p:spPr bwMode="auto">
            <a:xfrm>
              <a:off x="3747" y="3347"/>
              <a:ext cx="555" cy="4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50 w 21600"/>
                <a:gd name="T25" fmla="*/ 22174 h 21600"/>
                <a:gd name="T26" fmla="*/ 21561 w 21600"/>
                <a:gd name="T27" fmla="*/ 2791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C0C0C0"/>
            </a:solidFill>
            <a:ln w="9525">
              <a:solidFill>
                <a:srgbClr val="000000"/>
              </a:solidFill>
              <a:miter lim="800000"/>
              <a:headEnd/>
              <a:tailEnd/>
            </a:ln>
          </p:spPr>
          <p:txBody>
            <a:bodyPr/>
            <a:lstStyle/>
            <a:p>
              <a:endParaRPr lang="en-US"/>
            </a:p>
          </p:txBody>
        </p:sp>
        <p:sp>
          <p:nvSpPr>
            <p:cNvPr id="58376" name="Rectangle 21"/>
            <p:cNvSpPr>
              <a:spLocks noChangeArrowheads="1"/>
            </p:cNvSpPr>
            <p:nvPr/>
          </p:nvSpPr>
          <p:spPr bwMode="auto">
            <a:xfrm>
              <a:off x="4302" y="3435"/>
              <a:ext cx="997" cy="177"/>
            </a:xfrm>
            <a:prstGeom prst="rect">
              <a:avLst/>
            </a:prstGeom>
            <a:noFill/>
            <a:ln w="9525">
              <a:noFill/>
              <a:miter lim="800000"/>
              <a:headEnd/>
              <a:tailEnd/>
            </a:ln>
          </p:spPr>
          <p:txBody>
            <a:bodyPr anchor="ctr"/>
            <a:lstStyle/>
            <a:p>
              <a:pPr eaLnBrk="0" hangingPunct="0">
                <a:spcBef>
                  <a:spcPct val="20000"/>
                </a:spcBef>
              </a:pPr>
              <a:r>
                <a:rPr lang="en-GB" sz="900">
                  <a:ea typeface="ＭＳ Ｐゴシック" pitchFamily="34" charset="-128"/>
                </a:rPr>
                <a:t>Web Service or MQ call to external system or to an Integration Backbone</a:t>
              </a:r>
              <a:endParaRPr lang="en-US" sz="900">
                <a:ea typeface="ＭＳ Ｐゴシック" pitchFamily="34" charset="-128"/>
              </a:endParaRPr>
            </a:p>
          </p:txBody>
        </p:sp>
      </p:grpSp>
      <p:sp>
        <p:nvSpPr>
          <p:cNvPr id="58373" name="Title 2"/>
          <p:cNvSpPr>
            <a:spLocks/>
          </p:cNvSpPr>
          <p:nvPr/>
        </p:nvSpPr>
        <p:spPr bwMode="auto">
          <a:xfrm>
            <a:off x="334963" y="746125"/>
            <a:ext cx="8686800" cy="639763"/>
          </a:xfrm>
          <a:prstGeom prst="rect">
            <a:avLst/>
          </a:prstGeom>
          <a:noFill/>
          <a:ln w="9525">
            <a:noFill/>
            <a:miter lim="800000"/>
            <a:headEnd/>
            <a:tailEnd/>
          </a:ln>
        </p:spPr>
        <p:txBody>
          <a:bodyPr/>
          <a:lstStyle/>
          <a:p>
            <a:pPr eaLnBrk="0" hangingPunct="0"/>
            <a:r>
              <a:rPr lang="en-IE" sz="2200" b="1">
                <a:solidFill>
                  <a:srgbClr val="003E69"/>
                </a:solidFill>
              </a:rPr>
              <a:t>Connector Architecture</a:t>
            </a:r>
            <a:r>
              <a:rPr lang="en-IE" sz="1600" b="1">
                <a:solidFill>
                  <a:srgbClr val="003E69"/>
                </a:solidFill>
              </a:rPr>
              <a:t> </a:t>
            </a:r>
            <a:endParaRPr lang="en-US" sz="1600" b="1">
              <a:solidFill>
                <a:srgbClr val="003E6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Content Placeholder 2"/>
          <p:cNvSpPr>
            <a:spLocks noGrp="1"/>
          </p:cNvSpPr>
          <p:nvPr>
            <p:ph idx="4294967295"/>
          </p:nvPr>
        </p:nvSpPr>
        <p:spPr>
          <a:xfrm>
            <a:off x="533400" y="1371600"/>
            <a:ext cx="8077200" cy="1447800"/>
          </a:xfrm>
        </p:spPr>
        <p:txBody>
          <a:bodyPr/>
          <a:lstStyle/>
          <a:p>
            <a:pPr marL="0" indent="0">
              <a:buFont typeface="Wingdings" pitchFamily="2" charset="2"/>
              <a:buNone/>
            </a:pPr>
            <a:r>
              <a:rPr lang="en-US" sz="1400" smtClean="0"/>
              <a:t>Cúram supports a range of approaches to enable information exchange and system integration:</a:t>
            </a:r>
            <a:br>
              <a:rPr lang="en-US" sz="1400" smtClean="0"/>
            </a:br>
            <a:endParaRPr lang="en-IE" sz="1400" smtClean="0"/>
          </a:p>
          <a:p>
            <a:pPr marL="400050" lvl="1" indent="0"/>
            <a:r>
              <a:rPr lang="en-US" sz="1400" smtClean="0"/>
              <a:t> Web Services</a:t>
            </a:r>
          </a:p>
          <a:p>
            <a:pPr marL="400050" lvl="1" indent="0"/>
            <a:r>
              <a:rPr lang="en-US" sz="1400" smtClean="0"/>
              <a:t> Enterprise Application Integration (EAI) Connectors</a:t>
            </a:r>
          </a:p>
          <a:p>
            <a:pPr marL="400050" lvl="1" indent="0"/>
            <a:r>
              <a:rPr lang="en-US" sz="1400" smtClean="0"/>
              <a:t> Use of integration brokers</a:t>
            </a:r>
          </a:p>
          <a:p>
            <a:pPr marL="400050" lvl="1" indent="0"/>
            <a:r>
              <a:rPr lang="en-US" sz="1400" smtClean="0"/>
              <a:t> Data extracts/file imports</a:t>
            </a:r>
          </a:p>
          <a:p>
            <a:pPr marL="400050" lvl="1" indent="0"/>
            <a:endParaRPr lang="en-IE" sz="1400" smtClean="0"/>
          </a:p>
          <a:p>
            <a:pPr marL="400050" lvl="1" indent="0"/>
            <a:endParaRPr lang="en-IE" sz="1400" smtClean="0"/>
          </a:p>
          <a:p>
            <a:pPr marL="400050" lvl="1" indent="0"/>
            <a:endParaRPr lang="en-US" sz="1400" smtClean="0"/>
          </a:p>
        </p:txBody>
      </p:sp>
      <p:pic>
        <p:nvPicPr>
          <p:cNvPr id="59394" name="Picture 2" descr="DPENCPAP090318"/>
          <p:cNvPicPr>
            <a:picLocks noChangeAspect="1" noChangeArrowheads="1"/>
          </p:cNvPicPr>
          <p:nvPr/>
        </p:nvPicPr>
        <p:blipFill>
          <a:blip r:embed="rId2"/>
          <a:srcRect/>
          <a:stretch>
            <a:fillRect/>
          </a:stretch>
        </p:blipFill>
        <p:spPr bwMode="auto">
          <a:xfrm>
            <a:off x="1828800" y="2971800"/>
            <a:ext cx="5500688" cy="2776538"/>
          </a:xfrm>
          <a:prstGeom prst="rect">
            <a:avLst/>
          </a:prstGeom>
          <a:noFill/>
          <a:ln w="9525">
            <a:noFill/>
            <a:miter lim="800000"/>
            <a:headEnd/>
            <a:tailEnd/>
          </a:ln>
        </p:spPr>
      </p:pic>
      <p:sp>
        <p:nvSpPr>
          <p:cNvPr id="59395" name="Title 2"/>
          <p:cNvSpPr>
            <a:spLocks/>
          </p:cNvSpPr>
          <p:nvPr/>
        </p:nvSpPr>
        <p:spPr bwMode="auto">
          <a:xfrm>
            <a:off x="334963" y="746125"/>
            <a:ext cx="8686800" cy="639763"/>
          </a:xfrm>
          <a:prstGeom prst="rect">
            <a:avLst/>
          </a:prstGeom>
          <a:noFill/>
          <a:ln w="9525">
            <a:noFill/>
            <a:miter lim="800000"/>
            <a:headEnd/>
            <a:tailEnd/>
          </a:ln>
        </p:spPr>
        <p:txBody>
          <a:bodyPr/>
          <a:lstStyle/>
          <a:p>
            <a:pPr eaLnBrk="0" hangingPunct="0"/>
            <a:r>
              <a:rPr lang="en-IE" sz="2200" b="1">
                <a:solidFill>
                  <a:srgbClr val="003E69"/>
                </a:solidFill>
              </a:rPr>
              <a:t>Integration Capabilities</a:t>
            </a:r>
            <a:r>
              <a:rPr lang="en-IE" sz="1600" b="1">
                <a:solidFill>
                  <a:srgbClr val="003E69"/>
                </a:solidFill>
              </a:rPr>
              <a:t> </a:t>
            </a:r>
            <a:endParaRPr lang="en-US" sz="1600" b="1">
              <a:solidFill>
                <a:srgbClr val="003E69"/>
              </a:solidFill>
            </a:endParaRPr>
          </a:p>
        </p:txBody>
      </p:sp>
      <p:sp>
        <p:nvSpPr>
          <p:cNvPr id="59396" name="Rectangle 5"/>
          <p:cNvSpPr>
            <a:spLocks noChangeArrowheads="1"/>
          </p:cNvSpPr>
          <p:nvPr/>
        </p:nvSpPr>
        <p:spPr bwMode="auto">
          <a:xfrm>
            <a:off x="1828800" y="5562600"/>
            <a:ext cx="6248400" cy="587375"/>
          </a:xfrm>
          <a:prstGeom prst="rect">
            <a:avLst/>
          </a:prstGeom>
          <a:noFill/>
          <a:ln w="9525" algn="ctr">
            <a:noFill/>
            <a:miter lim="800000"/>
            <a:headEnd/>
            <a:tailEnd/>
          </a:ln>
        </p:spPr>
        <p:txBody>
          <a:bodyPr>
            <a:spAutoFit/>
          </a:bodyPr>
          <a:lstStyle/>
          <a:p>
            <a:pPr>
              <a:lnSpc>
                <a:spcPct val="90000"/>
              </a:lnSpc>
            </a:pPr>
            <a:endParaRPr lang="en-IE" sz="1200">
              <a:ea typeface="ＭＳ Ｐゴシック" pitchFamily="34" charset="-128"/>
            </a:endParaRPr>
          </a:p>
          <a:p>
            <a:pPr>
              <a:lnSpc>
                <a:spcPct val="90000"/>
              </a:lnSpc>
            </a:pPr>
            <a:r>
              <a:rPr lang="en-IE" sz="1200">
                <a:ea typeface="ＭＳ Ｐゴシック" pitchFamily="34" charset="-128"/>
              </a:rPr>
              <a:t>Cúram provides a connector framework which allows over 25,000 core processes</a:t>
            </a:r>
          </a:p>
          <a:p>
            <a:pPr>
              <a:lnSpc>
                <a:spcPct val="90000"/>
              </a:lnSpc>
            </a:pPr>
            <a:r>
              <a:rPr lang="en-IE" sz="1200">
                <a:ea typeface="ＭＳ Ｐゴシック" pitchFamily="34" charset="-128"/>
              </a:rPr>
              <a:t>based on industry best practices to be used by external systems. </a:t>
            </a:r>
            <a:endParaRPr lang="en-US" sz="1200">
              <a:ea typeface="ＭＳ Ｐゴシック" pitchFamily="34" charset="-128"/>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7" name="Picture 3"/>
          <p:cNvPicPr>
            <a:picLocks noChangeAspect="1" noChangeArrowheads="1"/>
          </p:cNvPicPr>
          <p:nvPr/>
        </p:nvPicPr>
        <p:blipFill>
          <a:blip r:embed="rId3"/>
          <a:srcRect/>
          <a:stretch>
            <a:fillRect/>
          </a:stretch>
        </p:blipFill>
        <p:spPr bwMode="auto">
          <a:xfrm>
            <a:off x="3800475" y="1655763"/>
            <a:ext cx="4518025" cy="1763712"/>
          </a:xfrm>
          <a:prstGeom prst="rect">
            <a:avLst/>
          </a:prstGeom>
          <a:noFill/>
          <a:ln w="28575" algn="ctr">
            <a:noFill/>
            <a:miter lim="800000"/>
            <a:headEnd/>
            <a:tailEnd/>
          </a:ln>
        </p:spPr>
      </p:pic>
      <p:pic>
        <p:nvPicPr>
          <p:cNvPr id="60418" name="Picture 4"/>
          <p:cNvPicPr>
            <a:picLocks noChangeAspect="1" noChangeArrowheads="1"/>
          </p:cNvPicPr>
          <p:nvPr/>
        </p:nvPicPr>
        <p:blipFill>
          <a:blip r:embed="rId4"/>
          <a:srcRect/>
          <a:stretch>
            <a:fillRect/>
          </a:stretch>
        </p:blipFill>
        <p:spPr bwMode="auto">
          <a:xfrm>
            <a:off x="3651250" y="4081463"/>
            <a:ext cx="4976813" cy="1654175"/>
          </a:xfrm>
          <a:prstGeom prst="rect">
            <a:avLst/>
          </a:prstGeom>
          <a:noFill/>
          <a:ln w="28575" algn="ctr">
            <a:noFill/>
            <a:miter lim="800000"/>
            <a:headEnd/>
            <a:tailEnd/>
          </a:ln>
        </p:spPr>
      </p:pic>
      <p:sp>
        <p:nvSpPr>
          <p:cNvPr id="60419" name="Text Box 5"/>
          <p:cNvSpPr txBox="1">
            <a:spLocks noChangeArrowheads="1"/>
          </p:cNvSpPr>
          <p:nvPr/>
        </p:nvSpPr>
        <p:spPr bwMode="auto">
          <a:xfrm>
            <a:off x="4764088" y="1252538"/>
            <a:ext cx="2600325" cy="274637"/>
          </a:xfrm>
          <a:prstGeom prst="rect">
            <a:avLst/>
          </a:prstGeom>
          <a:noFill/>
          <a:ln w="28575" algn="ctr">
            <a:noFill/>
            <a:miter lim="800000"/>
            <a:headEnd/>
            <a:tailEnd/>
          </a:ln>
        </p:spPr>
        <p:txBody>
          <a:bodyPr wrap="none">
            <a:spAutoFit/>
          </a:bodyPr>
          <a:lstStyle/>
          <a:p>
            <a:pPr algn="ctr">
              <a:spcBef>
                <a:spcPct val="20000"/>
              </a:spcBef>
            </a:pPr>
            <a:r>
              <a:rPr lang="en-IE" sz="1200" b="1">
                <a:solidFill>
                  <a:srgbClr val="093678"/>
                </a:solidFill>
                <a:latin typeface="Trebuchet MS" pitchFamily="34" charset="0"/>
                <a:ea typeface="ＭＳ Ｐゴシック" pitchFamily="34" charset="-128"/>
              </a:rPr>
              <a:t>Cúram as a Web Service Provider:</a:t>
            </a:r>
            <a:endParaRPr lang="en-US" sz="1200" b="1">
              <a:solidFill>
                <a:srgbClr val="093678"/>
              </a:solidFill>
              <a:latin typeface="Trebuchet MS" pitchFamily="34" charset="0"/>
              <a:ea typeface="ＭＳ Ｐゴシック" pitchFamily="34" charset="-128"/>
            </a:endParaRPr>
          </a:p>
        </p:txBody>
      </p:sp>
      <p:sp>
        <p:nvSpPr>
          <p:cNvPr id="60420" name="Text Box 6"/>
          <p:cNvSpPr txBox="1">
            <a:spLocks noChangeArrowheads="1"/>
          </p:cNvSpPr>
          <p:nvPr/>
        </p:nvSpPr>
        <p:spPr bwMode="auto">
          <a:xfrm>
            <a:off x="4786313" y="3713163"/>
            <a:ext cx="2701925" cy="274637"/>
          </a:xfrm>
          <a:prstGeom prst="rect">
            <a:avLst/>
          </a:prstGeom>
          <a:noFill/>
          <a:ln w="28575" algn="ctr">
            <a:noFill/>
            <a:miter lim="800000"/>
            <a:headEnd/>
            <a:tailEnd/>
          </a:ln>
        </p:spPr>
        <p:txBody>
          <a:bodyPr wrap="none">
            <a:spAutoFit/>
          </a:bodyPr>
          <a:lstStyle/>
          <a:p>
            <a:pPr algn="ctr">
              <a:spcBef>
                <a:spcPct val="20000"/>
              </a:spcBef>
            </a:pPr>
            <a:r>
              <a:rPr lang="en-IE" sz="1200" b="1">
                <a:solidFill>
                  <a:srgbClr val="093678"/>
                </a:solidFill>
                <a:latin typeface="Trebuchet MS" pitchFamily="34" charset="0"/>
                <a:ea typeface="ＭＳ Ｐゴシック" pitchFamily="34" charset="-128"/>
              </a:rPr>
              <a:t>Cúram as a Web Service Consumer:</a:t>
            </a:r>
            <a:endParaRPr lang="en-US" sz="1200" b="1">
              <a:solidFill>
                <a:srgbClr val="093678"/>
              </a:solidFill>
              <a:latin typeface="Trebuchet MS" pitchFamily="34" charset="0"/>
              <a:ea typeface="ＭＳ Ｐゴシック" pitchFamily="34" charset="-128"/>
            </a:endParaRPr>
          </a:p>
        </p:txBody>
      </p:sp>
      <p:sp>
        <p:nvSpPr>
          <p:cNvPr id="60421" name="Rectangle 7"/>
          <p:cNvSpPr>
            <a:spLocks noGrp="1" noChangeArrowheads="1"/>
          </p:cNvSpPr>
          <p:nvPr>
            <p:ph idx="4294967295"/>
          </p:nvPr>
        </p:nvSpPr>
        <p:spPr>
          <a:xfrm>
            <a:off x="225425" y="1698625"/>
            <a:ext cx="3125788" cy="4397375"/>
          </a:xfrm>
        </p:spPr>
        <p:txBody>
          <a:bodyPr/>
          <a:lstStyle/>
          <a:p>
            <a:pPr lvl="1"/>
            <a:r>
              <a:rPr lang="en-IE" smtClean="0"/>
              <a:t>Supports Web Service standards required by the WS-I Basic Protocol and Basic Security Protocol (HTTP, SOAP, WSDL, XML Schema, WS-Security)</a:t>
            </a:r>
            <a:br>
              <a:rPr lang="en-IE" smtClean="0"/>
            </a:br>
            <a:endParaRPr lang="en-IE" smtClean="0"/>
          </a:p>
          <a:p>
            <a:pPr lvl="1"/>
            <a:r>
              <a:rPr lang="en-IE" smtClean="0"/>
              <a:t>Supports Business process modelling standards for interoperability (WS-BPEL)</a:t>
            </a:r>
            <a:br>
              <a:rPr lang="en-IE" smtClean="0"/>
            </a:br>
            <a:endParaRPr lang="en-IE" smtClean="0"/>
          </a:p>
          <a:p>
            <a:pPr lvl="1"/>
            <a:r>
              <a:rPr lang="en-IE" smtClean="0"/>
              <a:t>Generation of inbound and outbound Web Services</a:t>
            </a:r>
          </a:p>
        </p:txBody>
      </p:sp>
      <p:sp>
        <p:nvSpPr>
          <p:cNvPr id="60422" name="Title 2"/>
          <p:cNvSpPr>
            <a:spLocks/>
          </p:cNvSpPr>
          <p:nvPr/>
        </p:nvSpPr>
        <p:spPr bwMode="auto">
          <a:xfrm>
            <a:off x="334963" y="746125"/>
            <a:ext cx="8686800" cy="639763"/>
          </a:xfrm>
          <a:prstGeom prst="rect">
            <a:avLst/>
          </a:prstGeom>
          <a:noFill/>
          <a:ln w="9525">
            <a:noFill/>
            <a:miter lim="800000"/>
            <a:headEnd/>
            <a:tailEnd/>
          </a:ln>
        </p:spPr>
        <p:txBody>
          <a:bodyPr/>
          <a:lstStyle/>
          <a:p>
            <a:pPr eaLnBrk="0" hangingPunct="0"/>
            <a:r>
              <a:rPr lang="en-IE" sz="2200" b="1">
                <a:solidFill>
                  <a:srgbClr val="003E69"/>
                </a:solidFill>
              </a:rPr>
              <a:t>Cúram and SOA - Technical</a:t>
            </a:r>
            <a:r>
              <a:rPr lang="en-IE" sz="1600" b="1">
                <a:solidFill>
                  <a:srgbClr val="003E69"/>
                </a:solidFill>
              </a:rPr>
              <a:t> </a:t>
            </a:r>
            <a:endParaRPr lang="en-US" sz="1600" b="1">
              <a:solidFill>
                <a:srgbClr val="003E69"/>
              </a:solidFill>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3"/>
          <p:cNvSpPr>
            <a:spLocks noGrp="1" noChangeArrowheads="1"/>
          </p:cNvSpPr>
          <p:nvPr>
            <p:ph idx="4294967295"/>
          </p:nvPr>
        </p:nvSpPr>
        <p:spPr>
          <a:xfrm>
            <a:off x="152400" y="2192338"/>
            <a:ext cx="8763000" cy="3521075"/>
          </a:xfrm>
        </p:spPr>
        <p:txBody>
          <a:bodyPr/>
          <a:lstStyle/>
          <a:p>
            <a:pPr lvl="1"/>
            <a:r>
              <a:rPr lang="en-IE" smtClean="0"/>
              <a:t>Cúram was (prior to acquisition) SOA Certified by IBM &amp; SAP</a:t>
            </a:r>
            <a:br>
              <a:rPr lang="en-IE" smtClean="0"/>
            </a:br>
            <a:endParaRPr lang="en-IE" smtClean="0"/>
          </a:p>
          <a:p>
            <a:pPr lvl="2"/>
            <a:r>
              <a:rPr lang="en-IE" smtClean="0"/>
              <a:t>Accepted to the IBM SOA Specialty at Connect level</a:t>
            </a:r>
            <a:br>
              <a:rPr lang="en-IE" smtClean="0"/>
            </a:br>
            <a:endParaRPr lang="en-IE" smtClean="0"/>
          </a:p>
          <a:p>
            <a:pPr lvl="2"/>
            <a:r>
              <a:rPr lang="en-IE" smtClean="0"/>
              <a:t>Listed on the IBM SOA Business Catalog</a:t>
            </a:r>
            <a:br>
              <a:rPr lang="en-IE" smtClean="0"/>
            </a:br>
            <a:endParaRPr lang="en-IE" smtClean="0"/>
          </a:p>
          <a:p>
            <a:pPr lvl="2"/>
            <a:r>
              <a:rPr lang="en-IE" smtClean="0"/>
              <a:t>Committed to SOA and additional certifications will be scheduled as appropriate</a:t>
            </a:r>
            <a:br>
              <a:rPr lang="en-IE" smtClean="0"/>
            </a:br>
            <a:endParaRPr lang="en-IE" smtClean="0"/>
          </a:p>
          <a:p>
            <a:pPr lvl="1"/>
            <a:r>
              <a:rPr lang="en-IE" smtClean="0"/>
              <a:t>Cúram currently provides direct support for SOA </a:t>
            </a:r>
            <a:br>
              <a:rPr lang="en-IE" smtClean="0"/>
            </a:br>
            <a:endParaRPr lang="en-IE" smtClean="0"/>
          </a:p>
          <a:p>
            <a:pPr lvl="2"/>
            <a:r>
              <a:rPr lang="en-IE" smtClean="0"/>
              <a:t>In a </a:t>
            </a:r>
            <a:r>
              <a:rPr lang="en-IE" i="1" smtClean="0"/>
              <a:t>Business </a:t>
            </a:r>
            <a:r>
              <a:rPr lang="en-IE" smtClean="0"/>
              <a:t>capacity</a:t>
            </a:r>
            <a:br>
              <a:rPr lang="en-IE" smtClean="0"/>
            </a:br>
            <a:endParaRPr lang="en-IE" smtClean="0"/>
          </a:p>
          <a:p>
            <a:pPr lvl="2"/>
            <a:r>
              <a:rPr lang="en-IE" smtClean="0"/>
              <a:t>In a </a:t>
            </a:r>
            <a:r>
              <a:rPr lang="en-IE" i="1" smtClean="0"/>
              <a:t>Technical</a:t>
            </a:r>
            <a:r>
              <a:rPr lang="en-IE" smtClean="0"/>
              <a:t> capacity</a:t>
            </a:r>
            <a:endParaRPr lang="en-US" smtClean="0"/>
          </a:p>
        </p:txBody>
      </p:sp>
      <p:sp>
        <p:nvSpPr>
          <p:cNvPr id="62466" name="Title 2"/>
          <p:cNvSpPr>
            <a:spLocks/>
          </p:cNvSpPr>
          <p:nvPr/>
        </p:nvSpPr>
        <p:spPr bwMode="auto">
          <a:xfrm>
            <a:off x="334963" y="746125"/>
            <a:ext cx="8686800" cy="639763"/>
          </a:xfrm>
          <a:prstGeom prst="rect">
            <a:avLst/>
          </a:prstGeom>
          <a:noFill/>
          <a:ln w="9525">
            <a:noFill/>
            <a:miter lim="800000"/>
            <a:headEnd/>
            <a:tailEnd/>
          </a:ln>
        </p:spPr>
        <p:txBody>
          <a:bodyPr/>
          <a:lstStyle/>
          <a:p>
            <a:pPr eaLnBrk="0" hangingPunct="0"/>
            <a:r>
              <a:rPr lang="en-IE" sz="2200" b="1">
                <a:solidFill>
                  <a:srgbClr val="003E69"/>
                </a:solidFill>
              </a:rPr>
              <a:t>Cúram and SOA</a:t>
            </a:r>
            <a:br>
              <a:rPr lang="en-IE" sz="2200" b="1">
                <a:solidFill>
                  <a:srgbClr val="003E69"/>
                </a:solidFill>
              </a:rPr>
            </a:br>
            <a:r>
              <a:rPr lang="en-IE" sz="1600" b="1">
                <a:solidFill>
                  <a:srgbClr val="003E69"/>
                </a:solidFill>
              </a:rPr>
              <a:t>  Overview</a:t>
            </a:r>
            <a:endParaRPr lang="en-US" sz="1600" b="1">
              <a:solidFill>
                <a:srgbClr val="003E69"/>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ctrTitle" idx="4294967295"/>
          </p:nvPr>
        </p:nvSpPr>
        <p:spPr>
          <a:xfrm>
            <a:off x="750888" y="2279650"/>
            <a:ext cx="3886200" cy="1406525"/>
          </a:xfrm>
        </p:spPr>
        <p:txBody>
          <a:bodyPr anchor="b"/>
          <a:lstStyle/>
          <a:p>
            <a:r>
              <a:rPr lang="en-IE" sz="2600" b="1" smtClean="0"/>
              <a:t>Cúram Batch Architecture</a:t>
            </a:r>
            <a:endParaRPr lang="en-US" sz="2600" b="1"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1" name="Picture 3"/>
          <p:cNvPicPr>
            <a:picLocks noGrp="1" noChangeAspect="1" noChangeArrowheads="1"/>
          </p:cNvPicPr>
          <p:nvPr>
            <p:ph idx="4294967295"/>
          </p:nvPr>
        </p:nvPicPr>
        <p:blipFill>
          <a:blip r:embed="rId3"/>
          <a:srcRect/>
          <a:stretch>
            <a:fillRect/>
          </a:stretch>
        </p:blipFill>
        <p:spPr>
          <a:xfrm>
            <a:off x="2581275" y="2559050"/>
            <a:ext cx="4524375" cy="2251075"/>
          </a:xfrm>
        </p:spPr>
      </p:pic>
      <p:sp>
        <p:nvSpPr>
          <p:cNvPr id="66562" name="Title 2"/>
          <p:cNvSpPr>
            <a:spLocks/>
          </p:cNvSpPr>
          <p:nvPr/>
        </p:nvSpPr>
        <p:spPr bwMode="auto">
          <a:xfrm>
            <a:off x="334963" y="746125"/>
            <a:ext cx="8686800" cy="639763"/>
          </a:xfrm>
          <a:prstGeom prst="rect">
            <a:avLst/>
          </a:prstGeom>
          <a:noFill/>
          <a:ln w="9525">
            <a:noFill/>
            <a:miter lim="800000"/>
            <a:headEnd/>
            <a:tailEnd/>
          </a:ln>
        </p:spPr>
        <p:txBody>
          <a:bodyPr/>
          <a:lstStyle/>
          <a:p>
            <a:pPr eaLnBrk="0" hangingPunct="0"/>
            <a:r>
              <a:rPr lang="en-IE" sz="2200" b="1">
                <a:solidFill>
                  <a:srgbClr val="003E69"/>
                </a:solidFill>
              </a:rPr>
              <a:t>Batch Architecture</a:t>
            </a:r>
          </a:p>
        </p:txBody>
      </p:sp>
      <p:sp>
        <p:nvSpPr>
          <p:cNvPr id="66563" name="Rectangle 3"/>
          <p:cNvSpPr>
            <a:spLocks noChangeArrowheads="1"/>
          </p:cNvSpPr>
          <p:nvPr/>
        </p:nvSpPr>
        <p:spPr bwMode="auto">
          <a:xfrm>
            <a:off x="304800" y="1371600"/>
            <a:ext cx="8229600" cy="1206500"/>
          </a:xfrm>
          <a:prstGeom prst="rect">
            <a:avLst/>
          </a:prstGeom>
          <a:noFill/>
          <a:ln w="9525">
            <a:noFill/>
            <a:miter lim="800000"/>
            <a:headEnd/>
            <a:tailEnd/>
          </a:ln>
        </p:spPr>
        <p:txBody>
          <a:bodyPr/>
          <a:lstStyle/>
          <a:p>
            <a:pPr marL="573088" lvl="1" indent="-230188" eaLnBrk="0" hangingPunct="0">
              <a:spcBef>
                <a:spcPct val="20000"/>
              </a:spcBef>
              <a:buClr>
                <a:schemeClr val="tx1"/>
              </a:buClr>
              <a:buFont typeface="Arial" charset="0"/>
              <a:buChar char="–"/>
            </a:pPr>
            <a:r>
              <a:rPr lang="en-IE" sz="1600"/>
              <a:t>Scalable “Chunk and Stream” architecture</a:t>
            </a:r>
            <a:br>
              <a:rPr lang="en-IE" sz="1600"/>
            </a:br>
            <a:endParaRPr lang="en-IE" sz="1600"/>
          </a:p>
          <a:p>
            <a:pPr marL="573088" lvl="1" indent="-230188" eaLnBrk="0" hangingPunct="0">
              <a:spcBef>
                <a:spcPct val="20000"/>
              </a:spcBef>
              <a:buClr>
                <a:schemeClr val="tx1"/>
              </a:buClr>
              <a:buFont typeface="Arial" charset="0"/>
              <a:buChar char="–"/>
            </a:pPr>
            <a:r>
              <a:rPr lang="en-IE" sz="1600"/>
              <a:t>Multiple instances (Streams) of the same batch process can be run to process “chunks” of records</a:t>
            </a:r>
          </a:p>
        </p:txBody>
      </p:sp>
      <p:sp>
        <p:nvSpPr>
          <p:cNvPr id="66564" name="Rectangle 3"/>
          <p:cNvSpPr>
            <a:spLocks noChangeArrowheads="1"/>
          </p:cNvSpPr>
          <p:nvPr/>
        </p:nvSpPr>
        <p:spPr bwMode="auto">
          <a:xfrm>
            <a:off x="304800" y="4889500"/>
            <a:ext cx="8153400" cy="1206500"/>
          </a:xfrm>
          <a:prstGeom prst="rect">
            <a:avLst/>
          </a:prstGeom>
          <a:noFill/>
          <a:ln w="9525">
            <a:noFill/>
            <a:miter lim="800000"/>
            <a:headEnd/>
            <a:tailEnd/>
          </a:ln>
        </p:spPr>
        <p:txBody>
          <a:bodyPr/>
          <a:lstStyle/>
          <a:p>
            <a:pPr marL="573088" lvl="1" indent="-230188" eaLnBrk="0" hangingPunct="0">
              <a:spcBef>
                <a:spcPct val="20000"/>
              </a:spcBef>
              <a:buClr>
                <a:schemeClr val="tx1"/>
              </a:buClr>
              <a:buFont typeface="Arial" charset="0"/>
              <a:buChar char="–"/>
            </a:pPr>
            <a:r>
              <a:rPr lang="en-US" sz="1600"/>
              <a:t>Chunk size and stream commit size configurable.</a:t>
            </a:r>
            <a:br>
              <a:rPr lang="en-US" sz="1600"/>
            </a:br>
            <a:endParaRPr lang="en-US" sz="1600"/>
          </a:p>
          <a:p>
            <a:pPr marL="573088" lvl="1" indent="-230188" eaLnBrk="0" hangingPunct="0">
              <a:spcBef>
                <a:spcPct val="20000"/>
              </a:spcBef>
              <a:buClr>
                <a:schemeClr val="tx1"/>
              </a:buClr>
              <a:buFont typeface="Arial" charset="0"/>
              <a:buChar char="–"/>
            </a:pPr>
            <a:r>
              <a:rPr lang="en-US" sz="1600"/>
              <a:t>Each chunk is processed in a separate database transaction providing commit-point processing.</a:t>
            </a:r>
            <a:endParaRPr lang="en-IE" sz="16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09" name="Title 2"/>
          <p:cNvSpPr>
            <a:spLocks/>
          </p:cNvSpPr>
          <p:nvPr/>
        </p:nvSpPr>
        <p:spPr bwMode="auto">
          <a:xfrm>
            <a:off x="334963" y="746125"/>
            <a:ext cx="8686800" cy="639763"/>
          </a:xfrm>
          <a:prstGeom prst="rect">
            <a:avLst/>
          </a:prstGeom>
          <a:noFill/>
          <a:ln w="9525">
            <a:noFill/>
            <a:miter lim="800000"/>
            <a:headEnd/>
            <a:tailEnd/>
          </a:ln>
        </p:spPr>
        <p:txBody>
          <a:bodyPr/>
          <a:lstStyle/>
          <a:p>
            <a:pPr eaLnBrk="0" hangingPunct="0"/>
            <a:r>
              <a:rPr lang="en-IE" sz="2200" b="1">
                <a:solidFill>
                  <a:srgbClr val="003E69"/>
                </a:solidFill>
              </a:rPr>
              <a:t>Batch Architecture</a:t>
            </a:r>
          </a:p>
        </p:txBody>
      </p:sp>
      <p:sp>
        <p:nvSpPr>
          <p:cNvPr id="68610" name="Rectangle 3"/>
          <p:cNvSpPr>
            <a:spLocks noChangeArrowheads="1"/>
          </p:cNvSpPr>
          <p:nvPr/>
        </p:nvSpPr>
        <p:spPr bwMode="auto">
          <a:xfrm>
            <a:off x="304800" y="1371600"/>
            <a:ext cx="8229600" cy="2819400"/>
          </a:xfrm>
          <a:prstGeom prst="rect">
            <a:avLst/>
          </a:prstGeom>
          <a:noFill/>
          <a:ln w="9525">
            <a:noFill/>
            <a:miter lim="800000"/>
            <a:headEnd/>
            <a:tailEnd/>
          </a:ln>
        </p:spPr>
        <p:txBody>
          <a:bodyPr/>
          <a:lstStyle/>
          <a:p>
            <a:pPr marL="573088" lvl="1" indent="-230188" eaLnBrk="0" hangingPunct="0">
              <a:spcBef>
                <a:spcPct val="20000"/>
              </a:spcBef>
              <a:buClr>
                <a:schemeClr val="tx1"/>
              </a:buClr>
              <a:buFont typeface="Arial" charset="0"/>
              <a:buChar char="–"/>
            </a:pPr>
            <a:r>
              <a:rPr lang="en-US" sz="1600"/>
              <a:t>Skip Processing - Records for which the business processing fails are skipped and processing continues for the remaining records in the chunk.</a:t>
            </a:r>
            <a:br>
              <a:rPr lang="en-US" sz="1600"/>
            </a:br>
            <a:endParaRPr lang="en-US" sz="1600"/>
          </a:p>
          <a:p>
            <a:pPr marL="573088" lvl="1" indent="-230188" eaLnBrk="0" hangingPunct="0">
              <a:spcBef>
                <a:spcPct val="20000"/>
              </a:spcBef>
              <a:buClr>
                <a:schemeClr val="tx1"/>
              </a:buClr>
              <a:buFont typeface="Arial" charset="0"/>
              <a:buChar char="–"/>
            </a:pPr>
            <a:r>
              <a:rPr lang="en-US" sz="1600"/>
              <a:t>Highly Scalable - Multiple streams can be executed on one or more machines</a:t>
            </a:r>
            <a:br>
              <a:rPr lang="en-US" sz="1600"/>
            </a:br>
            <a:endParaRPr lang="en-US" sz="1600"/>
          </a:p>
          <a:p>
            <a:pPr marL="573088" lvl="1" indent="-230188" eaLnBrk="0" hangingPunct="0">
              <a:spcBef>
                <a:spcPct val="20000"/>
              </a:spcBef>
              <a:buClr>
                <a:schemeClr val="tx1"/>
              </a:buClr>
              <a:buFont typeface="Arial" charset="0"/>
              <a:buChar char="–"/>
            </a:pPr>
            <a:r>
              <a:rPr lang="en-IE" sz="1600"/>
              <a:t>Financial batch jobs utilize this architecture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3"/>
          <p:cNvSpPr>
            <a:spLocks noGrp="1" noChangeArrowheads="1"/>
          </p:cNvSpPr>
          <p:nvPr>
            <p:ph type="body" idx="4294967295"/>
          </p:nvPr>
        </p:nvSpPr>
        <p:spPr/>
        <p:txBody>
          <a:bodyPr/>
          <a:lstStyle/>
          <a:p>
            <a:pPr lvl="1">
              <a:lnSpc>
                <a:spcPct val="90000"/>
              </a:lnSpc>
            </a:pPr>
            <a:r>
              <a:rPr lang="en-IE" smtClean="0"/>
              <a:t>1997 began developing Cúram 1.0 </a:t>
            </a:r>
          </a:p>
          <a:p>
            <a:pPr lvl="2">
              <a:lnSpc>
                <a:spcPct val="90000"/>
              </a:lnSpc>
            </a:pPr>
            <a:r>
              <a:rPr lang="en-IE" smtClean="0"/>
              <a:t>C++</a:t>
            </a:r>
          </a:p>
          <a:p>
            <a:pPr lvl="2">
              <a:lnSpc>
                <a:spcPct val="90000"/>
              </a:lnSpc>
            </a:pPr>
            <a:r>
              <a:rPr lang="en-IE" smtClean="0"/>
              <a:t>CORBA (WebLogic Enterprise) Transaction Processing Monitor</a:t>
            </a:r>
          </a:p>
          <a:p>
            <a:pPr lvl="2">
              <a:lnSpc>
                <a:spcPct val="90000"/>
              </a:lnSpc>
            </a:pPr>
            <a:r>
              <a:rPr lang="en-IE" smtClean="0"/>
              <a:t>Fat Java client built using VisualAge for Java. </a:t>
            </a:r>
          </a:p>
          <a:p>
            <a:pPr lvl="2">
              <a:lnSpc>
                <a:spcPct val="90000"/>
              </a:lnSpc>
            </a:pPr>
            <a:r>
              <a:rPr lang="en-IE" smtClean="0"/>
              <a:t>Rational Rose – Model Driven Architecture from the beginning</a:t>
            </a:r>
          </a:p>
          <a:p>
            <a:pPr lvl="2">
              <a:lnSpc>
                <a:spcPct val="90000"/>
              </a:lnSpc>
            </a:pPr>
            <a:endParaRPr lang="en-IE" smtClean="0"/>
          </a:p>
          <a:p>
            <a:pPr lvl="1">
              <a:lnSpc>
                <a:spcPct val="90000"/>
              </a:lnSpc>
            </a:pPr>
            <a:r>
              <a:rPr lang="en-IE" smtClean="0"/>
              <a:t>1999 v1.0 released. </a:t>
            </a:r>
          </a:p>
          <a:p>
            <a:pPr lvl="2">
              <a:lnSpc>
                <a:spcPct val="90000"/>
              </a:lnSpc>
            </a:pPr>
            <a:r>
              <a:rPr lang="en-IE" smtClean="0"/>
              <a:t>v1.6 was latest version on this platform.</a:t>
            </a:r>
          </a:p>
          <a:p>
            <a:pPr lvl="2">
              <a:lnSpc>
                <a:spcPct val="90000"/>
              </a:lnSpc>
            </a:pPr>
            <a:endParaRPr lang="en-IE" smtClean="0"/>
          </a:p>
          <a:p>
            <a:pPr lvl="1">
              <a:lnSpc>
                <a:spcPct val="90000"/>
              </a:lnSpc>
            </a:pPr>
            <a:r>
              <a:rPr lang="en-IE" smtClean="0"/>
              <a:t>2002 v2.0 released.</a:t>
            </a:r>
          </a:p>
          <a:p>
            <a:pPr lvl="2">
              <a:lnSpc>
                <a:spcPct val="90000"/>
              </a:lnSpc>
            </a:pPr>
            <a:r>
              <a:rPr lang="en-IE" smtClean="0"/>
              <a:t>J2EE, thin client, etc.</a:t>
            </a:r>
          </a:p>
          <a:p>
            <a:pPr lvl="2">
              <a:lnSpc>
                <a:spcPct val="90000"/>
              </a:lnSpc>
            </a:pPr>
            <a:endParaRPr lang="en-IE" smtClean="0"/>
          </a:p>
          <a:p>
            <a:pPr lvl="1">
              <a:lnSpc>
                <a:spcPct val="90000"/>
              </a:lnSpc>
            </a:pPr>
            <a:r>
              <a:rPr lang="en-IE" smtClean="0"/>
              <a:t>2011 v6</a:t>
            </a:r>
            <a:br>
              <a:rPr lang="en-IE" smtClean="0"/>
            </a:br>
            <a:endParaRPr lang="en-IE" smtClean="0"/>
          </a:p>
          <a:p>
            <a:pPr lvl="1">
              <a:lnSpc>
                <a:spcPct val="90000"/>
              </a:lnSpc>
            </a:pPr>
            <a:r>
              <a:rPr lang="en-IE" smtClean="0"/>
              <a:t>July 2012 v6.0.3 (BlueWashed)</a:t>
            </a:r>
          </a:p>
        </p:txBody>
      </p:sp>
      <p:sp>
        <p:nvSpPr>
          <p:cNvPr id="15362" name="Title 2"/>
          <p:cNvSpPr>
            <a:spLocks/>
          </p:cNvSpPr>
          <p:nvPr/>
        </p:nvSpPr>
        <p:spPr bwMode="auto">
          <a:xfrm>
            <a:off x="334963" y="746125"/>
            <a:ext cx="8686800" cy="639763"/>
          </a:xfrm>
          <a:prstGeom prst="rect">
            <a:avLst/>
          </a:prstGeom>
          <a:noFill/>
          <a:ln w="9525">
            <a:noFill/>
            <a:miter lim="800000"/>
            <a:headEnd/>
            <a:tailEnd/>
          </a:ln>
        </p:spPr>
        <p:txBody>
          <a:bodyPr/>
          <a:lstStyle/>
          <a:p>
            <a:pPr eaLnBrk="0" hangingPunct="0"/>
            <a:r>
              <a:rPr lang="en-IE" sz="2200" b="1">
                <a:solidFill>
                  <a:srgbClr val="003E69"/>
                </a:solidFill>
              </a:rPr>
              <a:t>Architecture History</a:t>
            </a:r>
            <a:endParaRPr lang="en-US" sz="2200" b="1">
              <a:solidFill>
                <a:srgbClr val="003E69"/>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ChangeArrowheads="1"/>
          </p:cNvSpPr>
          <p:nvPr/>
        </p:nvSpPr>
        <p:spPr bwMode="auto">
          <a:xfrm>
            <a:off x="750888" y="2279650"/>
            <a:ext cx="3886200" cy="1406525"/>
          </a:xfrm>
          <a:prstGeom prst="rect">
            <a:avLst/>
          </a:prstGeom>
          <a:noFill/>
          <a:ln w="9525">
            <a:noFill/>
            <a:miter lim="800000"/>
            <a:headEnd/>
            <a:tailEnd/>
          </a:ln>
        </p:spPr>
        <p:txBody>
          <a:bodyPr anchor="b"/>
          <a:lstStyle/>
          <a:p>
            <a:pPr eaLnBrk="0" hangingPunct="0"/>
            <a:r>
              <a:rPr lang="en-IE" sz="2600" b="1">
                <a:solidFill>
                  <a:srgbClr val="003E69"/>
                </a:solidFill>
              </a:rPr>
              <a:t>Cúram Deployment Architecture</a:t>
            </a:r>
            <a:endParaRPr lang="en-US" sz="2600" b="1">
              <a:solidFill>
                <a:srgbClr val="003E69"/>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6805" name="Picture 5"/>
          <p:cNvPicPr>
            <a:picLocks noGrp="1" noChangeAspect="1" noChangeArrowheads="1"/>
          </p:cNvPicPr>
          <p:nvPr>
            <p:ph sz="half" idx="4294967295"/>
          </p:nvPr>
        </p:nvPicPr>
        <p:blipFill>
          <a:blip r:embed="rId3"/>
          <a:srcRect/>
          <a:stretch>
            <a:fillRect/>
          </a:stretch>
        </p:blipFill>
        <p:spPr>
          <a:xfrm>
            <a:off x="3273425" y="2514600"/>
            <a:ext cx="5184775" cy="3729038"/>
          </a:xfrm>
        </p:spPr>
      </p:pic>
      <p:sp>
        <p:nvSpPr>
          <p:cNvPr id="72706" name="Title 2"/>
          <p:cNvSpPr>
            <a:spLocks/>
          </p:cNvSpPr>
          <p:nvPr/>
        </p:nvSpPr>
        <p:spPr bwMode="auto">
          <a:xfrm>
            <a:off x="334963" y="746125"/>
            <a:ext cx="8686800" cy="639763"/>
          </a:xfrm>
          <a:prstGeom prst="rect">
            <a:avLst/>
          </a:prstGeom>
          <a:noFill/>
          <a:ln w="9525">
            <a:noFill/>
            <a:miter lim="800000"/>
            <a:headEnd/>
            <a:tailEnd/>
          </a:ln>
        </p:spPr>
        <p:txBody>
          <a:bodyPr/>
          <a:lstStyle/>
          <a:p>
            <a:pPr eaLnBrk="0" hangingPunct="0"/>
            <a:r>
              <a:rPr lang="en-IE" sz="2200" b="1">
                <a:solidFill>
                  <a:srgbClr val="003E69"/>
                </a:solidFill>
              </a:rPr>
              <a:t>Deployment Architecture</a:t>
            </a:r>
          </a:p>
        </p:txBody>
      </p:sp>
      <p:sp>
        <p:nvSpPr>
          <p:cNvPr id="72707" name="Rectangle 3"/>
          <p:cNvSpPr>
            <a:spLocks noChangeArrowheads="1"/>
          </p:cNvSpPr>
          <p:nvPr/>
        </p:nvSpPr>
        <p:spPr bwMode="auto">
          <a:xfrm>
            <a:off x="0" y="1143000"/>
            <a:ext cx="8382000" cy="1447800"/>
          </a:xfrm>
          <a:prstGeom prst="rect">
            <a:avLst/>
          </a:prstGeom>
          <a:noFill/>
          <a:ln w="9525">
            <a:noFill/>
            <a:miter lim="800000"/>
            <a:headEnd/>
            <a:tailEnd/>
          </a:ln>
        </p:spPr>
        <p:txBody>
          <a:bodyPr/>
          <a:lstStyle/>
          <a:p>
            <a:pPr marL="573088" lvl="1" indent="-230188" eaLnBrk="0" hangingPunct="0">
              <a:spcBef>
                <a:spcPct val="20000"/>
              </a:spcBef>
              <a:buClr>
                <a:schemeClr val="tx1"/>
              </a:buClr>
              <a:buFont typeface="Arial" charset="0"/>
              <a:buChar char="–"/>
            </a:pPr>
            <a:r>
              <a:rPr lang="en-GB" sz="1600"/>
              <a:t>Standard J2EE Deployment Architecture</a:t>
            </a:r>
            <a:r>
              <a:rPr lang="en-US" sz="1600"/>
              <a:t> </a:t>
            </a:r>
          </a:p>
          <a:p>
            <a:pPr marL="573088" lvl="1" indent="-230188" eaLnBrk="0" hangingPunct="0">
              <a:spcBef>
                <a:spcPct val="20000"/>
              </a:spcBef>
              <a:buClr>
                <a:schemeClr val="tx1"/>
              </a:buClr>
              <a:buFont typeface="Arial" charset="0"/>
              <a:buChar char="–"/>
            </a:pPr>
            <a:endParaRPr lang="en-US" sz="1600"/>
          </a:p>
          <a:p>
            <a:pPr marL="573088" lvl="1" indent="-230188" eaLnBrk="0" hangingPunct="0">
              <a:spcBef>
                <a:spcPct val="20000"/>
              </a:spcBef>
              <a:buClr>
                <a:schemeClr val="tx1"/>
              </a:buClr>
              <a:buFont typeface="Arial" charset="0"/>
              <a:buChar char="–"/>
            </a:pPr>
            <a:r>
              <a:rPr lang="en-GB" sz="1600"/>
              <a:t>Stateless Architecture</a:t>
            </a:r>
            <a:r>
              <a:rPr lang="en-US" sz="1600"/>
              <a:t> </a:t>
            </a:r>
            <a:br>
              <a:rPr lang="en-US" sz="1600"/>
            </a:br>
            <a:endParaRPr lang="en-US" sz="1600"/>
          </a:p>
          <a:p>
            <a:pPr marL="573088" lvl="1" indent="-230188" eaLnBrk="0" hangingPunct="0">
              <a:spcBef>
                <a:spcPct val="20000"/>
              </a:spcBef>
              <a:buClr>
                <a:schemeClr val="tx1"/>
              </a:buClr>
              <a:buFont typeface="Arial" charset="0"/>
              <a:buChar char="–"/>
            </a:pPr>
            <a:r>
              <a:rPr lang="en-GB" sz="1600"/>
              <a:t>Both Horizontally and Vertically Scalable</a:t>
            </a:r>
            <a:endParaRPr lang="en-IE" sz="1600"/>
          </a:p>
        </p:txBody>
      </p:sp>
      <p:sp>
        <p:nvSpPr>
          <p:cNvPr id="72708" name="Rectangle 3"/>
          <p:cNvSpPr>
            <a:spLocks noChangeArrowheads="1"/>
          </p:cNvSpPr>
          <p:nvPr/>
        </p:nvSpPr>
        <p:spPr bwMode="auto">
          <a:xfrm>
            <a:off x="0" y="2590800"/>
            <a:ext cx="2971800" cy="2895600"/>
          </a:xfrm>
          <a:prstGeom prst="rect">
            <a:avLst/>
          </a:prstGeom>
          <a:noFill/>
          <a:ln w="9525">
            <a:noFill/>
            <a:miter lim="800000"/>
            <a:headEnd/>
            <a:tailEnd/>
          </a:ln>
        </p:spPr>
        <p:txBody>
          <a:bodyPr/>
          <a:lstStyle/>
          <a:p>
            <a:pPr marL="573088" lvl="1" indent="-230188" eaLnBrk="0" hangingPunct="0">
              <a:spcBef>
                <a:spcPct val="20000"/>
              </a:spcBef>
              <a:buClr>
                <a:schemeClr val="tx1"/>
              </a:buClr>
              <a:buFont typeface="Arial" charset="0"/>
              <a:buChar char="–"/>
            </a:pPr>
            <a:endParaRPr lang="en-GB" sz="1600"/>
          </a:p>
          <a:p>
            <a:pPr marL="573088" lvl="1" indent="-230188" eaLnBrk="0" hangingPunct="0">
              <a:spcBef>
                <a:spcPct val="20000"/>
              </a:spcBef>
              <a:buClr>
                <a:schemeClr val="tx1"/>
              </a:buClr>
              <a:buFont typeface="Arial" charset="0"/>
              <a:buChar char="–"/>
            </a:pPr>
            <a:r>
              <a:rPr lang="en-GB" sz="1600"/>
              <a:t>Supports:</a:t>
            </a:r>
            <a:br>
              <a:rPr lang="en-GB" sz="1600"/>
            </a:br>
            <a:endParaRPr lang="en-GB" sz="1600"/>
          </a:p>
          <a:p>
            <a:pPr marL="1027113" lvl="2" indent="-228600" eaLnBrk="0" hangingPunct="0">
              <a:spcBef>
                <a:spcPct val="20000"/>
              </a:spcBef>
              <a:buClr>
                <a:schemeClr val="tx1"/>
              </a:buClr>
            </a:pPr>
            <a:r>
              <a:rPr lang="en-GB" sz="1400"/>
              <a:t>Hardware and Software Failover and Load Balancing</a:t>
            </a:r>
            <a:br>
              <a:rPr lang="en-GB" sz="1400"/>
            </a:br>
            <a:endParaRPr lang="en-GB" sz="1400"/>
          </a:p>
          <a:p>
            <a:pPr marL="1027113" lvl="2" indent="-228600" eaLnBrk="0" hangingPunct="0">
              <a:spcBef>
                <a:spcPct val="20000"/>
              </a:spcBef>
              <a:buClr>
                <a:schemeClr val="tx1"/>
              </a:buClr>
            </a:pPr>
            <a:r>
              <a:rPr lang="en-GB" sz="1400"/>
              <a:t>Database Coupling</a:t>
            </a:r>
            <a:br>
              <a:rPr lang="en-GB" sz="1400"/>
            </a:br>
            <a:endParaRPr lang="en-GB" sz="1400"/>
          </a:p>
          <a:p>
            <a:pPr marL="1027113" lvl="2" indent="-228600" eaLnBrk="0" hangingPunct="0">
              <a:spcBef>
                <a:spcPct val="20000"/>
              </a:spcBef>
              <a:buClr>
                <a:schemeClr val="tx1"/>
              </a:buClr>
            </a:pPr>
            <a:r>
              <a:rPr lang="en-GB" sz="1400"/>
              <a:t>Application Server Clustering</a:t>
            </a:r>
            <a:endParaRPr lang="en-IE"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68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3"/>
          <p:cNvSpPr>
            <a:spLocks noGrp="1" noChangeArrowheads="1"/>
          </p:cNvSpPr>
          <p:nvPr>
            <p:ph type="body" sz="half" idx="4294967295"/>
          </p:nvPr>
        </p:nvSpPr>
        <p:spPr>
          <a:xfrm>
            <a:off x="152400" y="1828800"/>
            <a:ext cx="8458200" cy="4413250"/>
          </a:xfrm>
        </p:spPr>
        <p:txBody>
          <a:bodyPr/>
          <a:lstStyle/>
          <a:p>
            <a:pPr lvl="1">
              <a:lnSpc>
                <a:spcPct val="80000"/>
              </a:lnSpc>
            </a:pPr>
            <a:r>
              <a:rPr lang="en-IE" smtClean="0">
                <a:solidFill>
                  <a:srgbClr val="00406D"/>
                </a:solidFill>
              </a:rPr>
              <a:t>Supported Hardware and Software </a:t>
            </a:r>
            <a:r>
              <a:rPr lang="en-IE" smtClean="0"/>
              <a:t>at:</a:t>
            </a:r>
            <a:br>
              <a:rPr lang="en-IE" smtClean="0"/>
            </a:br>
            <a:r>
              <a:rPr lang="en-IE" smtClean="0"/>
              <a:t/>
            </a:r>
            <a:br>
              <a:rPr lang="en-IE" smtClean="0"/>
            </a:br>
            <a:r>
              <a:rPr lang="en-US" smtClean="0">
                <a:hlinkClick r:id="rId2"/>
              </a:rPr>
              <a:t>http://www.curamsoftware.com/support/v6.0_prereqs.html</a:t>
            </a:r>
            <a:r>
              <a:rPr lang="en-US" smtClean="0"/>
              <a:t/>
            </a:r>
            <a:br>
              <a:rPr lang="en-US" smtClean="0"/>
            </a:br>
            <a:endParaRPr lang="en-US" smtClean="0"/>
          </a:p>
          <a:p>
            <a:pPr lvl="1">
              <a:lnSpc>
                <a:spcPct val="80000"/>
              </a:lnSpc>
            </a:pPr>
            <a:r>
              <a:rPr lang="en-US" smtClean="0">
                <a:solidFill>
                  <a:srgbClr val="00406D"/>
                </a:solidFill>
              </a:rPr>
              <a:t>App Servers: WebSphere WebLogic</a:t>
            </a:r>
            <a:br>
              <a:rPr lang="en-US" smtClean="0">
                <a:solidFill>
                  <a:srgbClr val="00406D"/>
                </a:solidFill>
              </a:rPr>
            </a:br>
            <a:endParaRPr lang="en-US" smtClean="0">
              <a:solidFill>
                <a:srgbClr val="00406D"/>
              </a:solidFill>
            </a:endParaRPr>
          </a:p>
          <a:p>
            <a:pPr lvl="1">
              <a:lnSpc>
                <a:spcPct val="80000"/>
              </a:lnSpc>
            </a:pPr>
            <a:r>
              <a:rPr lang="en-US" smtClean="0">
                <a:solidFill>
                  <a:srgbClr val="00406D"/>
                </a:solidFill>
              </a:rPr>
              <a:t>RDBMS: Oracle, DB2 (+H2 for development)</a:t>
            </a:r>
            <a:br>
              <a:rPr lang="en-US" smtClean="0">
                <a:solidFill>
                  <a:srgbClr val="00406D"/>
                </a:solidFill>
              </a:rPr>
            </a:br>
            <a:endParaRPr lang="en-US" smtClean="0">
              <a:solidFill>
                <a:srgbClr val="00406D"/>
              </a:solidFill>
            </a:endParaRPr>
          </a:p>
          <a:p>
            <a:pPr lvl="1">
              <a:lnSpc>
                <a:spcPct val="80000"/>
              </a:lnSpc>
            </a:pPr>
            <a:r>
              <a:rPr lang="en-US" smtClean="0">
                <a:solidFill>
                  <a:srgbClr val="00406D"/>
                </a:solidFill>
              </a:rPr>
              <a:t>Platforms: Windows, Solaris, HP-UX, Linux, z/OS</a:t>
            </a:r>
          </a:p>
          <a:p>
            <a:pPr lvl="1">
              <a:lnSpc>
                <a:spcPct val="80000"/>
              </a:lnSpc>
            </a:pPr>
            <a:endParaRPr lang="en-IE" smtClean="0">
              <a:solidFill>
                <a:srgbClr val="00406D"/>
              </a:solidFill>
            </a:endParaRPr>
          </a:p>
          <a:p>
            <a:pPr lvl="1">
              <a:lnSpc>
                <a:spcPct val="80000"/>
              </a:lnSpc>
            </a:pPr>
            <a:r>
              <a:rPr lang="en-IE" smtClean="0">
                <a:solidFill>
                  <a:srgbClr val="00406D"/>
                </a:solidFill>
              </a:rPr>
              <a:t>Support versions of third party products based on historic stability between versions</a:t>
            </a:r>
            <a:br>
              <a:rPr lang="en-IE" smtClean="0">
                <a:solidFill>
                  <a:srgbClr val="00406D"/>
                </a:solidFill>
              </a:rPr>
            </a:br>
            <a:endParaRPr lang="en-IE" smtClean="0">
              <a:solidFill>
                <a:srgbClr val="00406D"/>
              </a:solidFill>
            </a:endParaRPr>
          </a:p>
          <a:p>
            <a:pPr lvl="1">
              <a:lnSpc>
                <a:spcPct val="80000"/>
              </a:lnSpc>
            </a:pPr>
            <a:r>
              <a:rPr lang="en-IE" smtClean="0">
                <a:solidFill>
                  <a:srgbClr val="00406D"/>
                </a:solidFill>
              </a:rPr>
              <a:t>Three categories of support:</a:t>
            </a:r>
            <a:br>
              <a:rPr lang="en-IE" smtClean="0">
                <a:solidFill>
                  <a:srgbClr val="00406D"/>
                </a:solidFill>
              </a:rPr>
            </a:br>
            <a:endParaRPr lang="en-US" smtClean="0">
              <a:solidFill>
                <a:srgbClr val="00406D"/>
              </a:solidFill>
            </a:endParaRPr>
          </a:p>
          <a:p>
            <a:pPr marL="798513" lvl="2" indent="0">
              <a:lnSpc>
                <a:spcPct val="80000"/>
              </a:lnSpc>
            </a:pPr>
            <a:r>
              <a:rPr lang="en-IE" smtClean="0">
                <a:solidFill>
                  <a:srgbClr val="00406D"/>
                </a:solidFill>
              </a:rPr>
              <a:t>Forward Compatible: Customers are free to install version updates without them needing to be explicitly certified</a:t>
            </a:r>
            <a:br>
              <a:rPr lang="en-IE" smtClean="0">
                <a:solidFill>
                  <a:srgbClr val="00406D"/>
                </a:solidFill>
              </a:rPr>
            </a:br>
            <a:endParaRPr lang="en-IE" smtClean="0">
              <a:solidFill>
                <a:srgbClr val="00406D"/>
              </a:solidFill>
            </a:endParaRPr>
          </a:p>
          <a:p>
            <a:pPr marL="798513" lvl="2" indent="0">
              <a:lnSpc>
                <a:spcPct val="80000"/>
              </a:lnSpc>
            </a:pPr>
            <a:r>
              <a:rPr lang="en-IE" smtClean="0">
                <a:solidFill>
                  <a:srgbClr val="00406D"/>
                </a:solidFill>
              </a:rPr>
              <a:t>Range of Versions: Customers can install any of a number of certified versions</a:t>
            </a:r>
            <a:br>
              <a:rPr lang="en-IE" smtClean="0">
                <a:solidFill>
                  <a:srgbClr val="00406D"/>
                </a:solidFill>
              </a:rPr>
            </a:br>
            <a:endParaRPr lang="en-IE" smtClean="0">
              <a:solidFill>
                <a:srgbClr val="00406D"/>
              </a:solidFill>
            </a:endParaRPr>
          </a:p>
          <a:p>
            <a:pPr marL="798513" lvl="2" indent="0">
              <a:lnSpc>
                <a:spcPct val="80000"/>
              </a:lnSpc>
            </a:pPr>
            <a:r>
              <a:rPr lang="en-IE" smtClean="0">
                <a:solidFill>
                  <a:srgbClr val="00406D"/>
                </a:solidFill>
              </a:rPr>
              <a:t>Exact Version: Customers must install a single supported version</a:t>
            </a:r>
          </a:p>
          <a:p>
            <a:pPr marL="798513" lvl="2" indent="0">
              <a:lnSpc>
                <a:spcPct val="80000"/>
              </a:lnSpc>
            </a:pPr>
            <a:endParaRPr lang="en-IE" smtClean="0"/>
          </a:p>
        </p:txBody>
      </p:sp>
      <p:sp>
        <p:nvSpPr>
          <p:cNvPr id="74754" name="Title 2"/>
          <p:cNvSpPr>
            <a:spLocks/>
          </p:cNvSpPr>
          <p:nvPr/>
        </p:nvSpPr>
        <p:spPr bwMode="auto">
          <a:xfrm>
            <a:off x="334963" y="746125"/>
            <a:ext cx="8686800" cy="639763"/>
          </a:xfrm>
          <a:prstGeom prst="rect">
            <a:avLst/>
          </a:prstGeom>
          <a:noFill/>
          <a:ln w="9525">
            <a:noFill/>
            <a:miter lim="800000"/>
            <a:headEnd/>
            <a:tailEnd/>
          </a:ln>
        </p:spPr>
        <p:txBody>
          <a:bodyPr/>
          <a:lstStyle/>
          <a:p>
            <a:pPr eaLnBrk="0" hangingPunct="0"/>
            <a:r>
              <a:rPr lang="en-IE" sz="2200" b="1">
                <a:solidFill>
                  <a:srgbClr val="003E69"/>
                </a:solidFill>
              </a:rPr>
              <a:t>Runtime Architecture</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3"/>
          <p:cNvSpPr>
            <a:spLocks noGrp="1" noChangeArrowheads="1"/>
          </p:cNvSpPr>
          <p:nvPr>
            <p:ph type="body" idx="4294967295"/>
          </p:nvPr>
        </p:nvSpPr>
        <p:spPr/>
        <p:txBody>
          <a:bodyPr/>
          <a:lstStyle/>
          <a:p>
            <a:pPr lvl="1">
              <a:lnSpc>
                <a:spcPct val="90000"/>
              </a:lnSpc>
            </a:pPr>
            <a:r>
              <a:rPr lang="en-IE" smtClean="0"/>
              <a:t>High volume, high user count transaction processing environment</a:t>
            </a:r>
          </a:p>
          <a:p>
            <a:pPr lvl="2">
              <a:lnSpc>
                <a:spcPct val="90000"/>
              </a:lnSpc>
            </a:pPr>
            <a:r>
              <a:rPr lang="en-IE" smtClean="0"/>
              <a:t>Both online and batch</a:t>
            </a:r>
          </a:p>
          <a:p>
            <a:pPr lvl="2">
              <a:lnSpc>
                <a:spcPct val="90000"/>
              </a:lnSpc>
            </a:pPr>
            <a:r>
              <a:rPr lang="en-IE" smtClean="0"/>
              <a:t>Ability to scale to cope with future transaction volumes</a:t>
            </a:r>
            <a:br>
              <a:rPr lang="en-IE" smtClean="0"/>
            </a:br>
            <a:endParaRPr lang="en-IE" smtClean="0"/>
          </a:p>
          <a:p>
            <a:pPr lvl="1">
              <a:lnSpc>
                <a:spcPct val="90000"/>
              </a:lnSpc>
            </a:pPr>
            <a:r>
              <a:rPr lang="en-IE" smtClean="0"/>
              <a:t>Government Customer Environments</a:t>
            </a:r>
          </a:p>
          <a:p>
            <a:pPr lvl="2">
              <a:lnSpc>
                <a:spcPct val="90000"/>
              </a:lnSpc>
            </a:pPr>
            <a:r>
              <a:rPr lang="en-IE" smtClean="0"/>
              <a:t>Heterogenous Middleware, Operating System and Database Environments</a:t>
            </a:r>
          </a:p>
          <a:p>
            <a:pPr lvl="2">
              <a:lnSpc>
                <a:spcPct val="90000"/>
              </a:lnSpc>
            </a:pPr>
            <a:r>
              <a:rPr lang="en-IE" smtClean="0"/>
              <a:t>IT Departments of variable sizes with dated skill sets</a:t>
            </a:r>
          </a:p>
          <a:p>
            <a:pPr lvl="2">
              <a:lnSpc>
                <a:spcPct val="90000"/>
              </a:lnSpc>
            </a:pPr>
            <a:r>
              <a:rPr lang="en-IE" smtClean="0"/>
              <a:t>Trend towards Citizen Self-Service</a:t>
            </a:r>
          </a:p>
          <a:p>
            <a:pPr lvl="2">
              <a:lnSpc>
                <a:spcPct val="90000"/>
              </a:lnSpc>
            </a:pPr>
            <a:r>
              <a:rPr lang="en-IE" smtClean="0"/>
              <a:t>Ease of deployment to large volumes of users</a:t>
            </a:r>
          </a:p>
          <a:p>
            <a:pPr lvl="2">
              <a:lnSpc>
                <a:spcPct val="90000"/>
              </a:lnSpc>
            </a:pPr>
            <a:r>
              <a:rPr lang="en-IE" smtClean="0"/>
              <a:t>Requirement for flexibility and agility to cope with legislative and policy changes</a:t>
            </a:r>
            <a:br>
              <a:rPr lang="en-IE" smtClean="0"/>
            </a:br>
            <a:endParaRPr lang="en-IE" smtClean="0"/>
          </a:p>
          <a:p>
            <a:pPr lvl="1">
              <a:lnSpc>
                <a:spcPct val="90000"/>
              </a:lnSpc>
            </a:pPr>
            <a:r>
              <a:rPr lang="en-IE" smtClean="0"/>
              <a:t>Requirement for customer customization and configuration</a:t>
            </a:r>
            <a:br>
              <a:rPr lang="en-IE" smtClean="0"/>
            </a:br>
            <a:endParaRPr lang="en-IE" smtClean="0"/>
          </a:p>
          <a:p>
            <a:pPr lvl="1">
              <a:lnSpc>
                <a:spcPct val="90000"/>
              </a:lnSpc>
            </a:pPr>
            <a:r>
              <a:rPr lang="en-IE" smtClean="0"/>
              <a:t>Requirement to support customer upgrades</a:t>
            </a:r>
          </a:p>
        </p:txBody>
      </p:sp>
      <p:sp>
        <p:nvSpPr>
          <p:cNvPr id="17410" name="Title 2"/>
          <p:cNvSpPr>
            <a:spLocks/>
          </p:cNvSpPr>
          <p:nvPr/>
        </p:nvSpPr>
        <p:spPr bwMode="auto">
          <a:xfrm>
            <a:off x="334963" y="746125"/>
            <a:ext cx="8686800" cy="639763"/>
          </a:xfrm>
          <a:prstGeom prst="rect">
            <a:avLst/>
          </a:prstGeom>
          <a:noFill/>
          <a:ln w="9525">
            <a:noFill/>
            <a:miter lim="800000"/>
            <a:headEnd/>
            <a:tailEnd/>
          </a:ln>
        </p:spPr>
        <p:txBody>
          <a:bodyPr/>
          <a:lstStyle/>
          <a:p>
            <a:pPr eaLnBrk="0" hangingPunct="0"/>
            <a:r>
              <a:rPr lang="en-IE" sz="2200" b="1">
                <a:solidFill>
                  <a:srgbClr val="003E69"/>
                </a:solidFill>
              </a:rPr>
              <a:t>Architectural Requirements</a:t>
            </a:r>
            <a:endParaRPr lang="en-US" sz="2200" b="1">
              <a:solidFill>
                <a:srgbClr val="003E69"/>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3"/>
          <p:cNvSpPr>
            <a:spLocks noGrp="1" noChangeArrowheads="1"/>
          </p:cNvSpPr>
          <p:nvPr>
            <p:ph type="body" idx="4294967295"/>
          </p:nvPr>
        </p:nvSpPr>
        <p:spPr/>
        <p:txBody>
          <a:bodyPr/>
          <a:lstStyle/>
          <a:p>
            <a:pPr lvl="1">
              <a:lnSpc>
                <a:spcPct val="90000"/>
              </a:lnSpc>
            </a:pPr>
            <a:r>
              <a:rPr lang="en-IE" smtClean="0"/>
              <a:t>High volume, high user count transaction processing environment</a:t>
            </a:r>
          </a:p>
          <a:p>
            <a:pPr lvl="2">
              <a:lnSpc>
                <a:spcPct val="90000"/>
              </a:lnSpc>
            </a:pPr>
            <a:r>
              <a:rPr lang="en-IE" smtClean="0"/>
              <a:t>Performant, N Tier J2EE architecture</a:t>
            </a:r>
            <a:br>
              <a:rPr lang="en-IE" smtClean="0"/>
            </a:br>
            <a:endParaRPr lang="en-IE" smtClean="0"/>
          </a:p>
          <a:p>
            <a:pPr lvl="1">
              <a:lnSpc>
                <a:spcPct val="90000"/>
              </a:lnSpc>
            </a:pPr>
            <a:r>
              <a:rPr lang="en-IE" smtClean="0"/>
              <a:t>Government customer environments</a:t>
            </a:r>
          </a:p>
          <a:p>
            <a:pPr lvl="2">
              <a:lnSpc>
                <a:spcPct val="90000"/>
              </a:lnSpc>
            </a:pPr>
            <a:r>
              <a:rPr lang="en-IE" smtClean="0"/>
              <a:t>Open Standards to support heterogenous environments</a:t>
            </a:r>
          </a:p>
          <a:p>
            <a:pPr lvl="2">
              <a:lnSpc>
                <a:spcPct val="90000"/>
              </a:lnSpc>
            </a:pPr>
            <a:r>
              <a:rPr lang="en-IE" smtClean="0"/>
              <a:t>Model Driven Architecture, technology independence and Code Generation to address customer skill sets</a:t>
            </a:r>
          </a:p>
          <a:p>
            <a:pPr lvl="2">
              <a:lnSpc>
                <a:spcPct val="90000"/>
              </a:lnSpc>
            </a:pPr>
            <a:r>
              <a:rPr lang="en-IE" smtClean="0"/>
              <a:t>Dynamic Components to address both IT Department size and requirement for flexibility and agility in legislation and policy</a:t>
            </a:r>
          </a:p>
          <a:p>
            <a:pPr lvl="2">
              <a:lnSpc>
                <a:spcPct val="90000"/>
              </a:lnSpc>
            </a:pPr>
            <a:r>
              <a:rPr lang="en-IE" smtClean="0"/>
              <a:t>Thin-client to address Citizen Self-Service and client deployment</a:t>
            </a:r>
            <a:br>
              <a:rPr lang="en-IE" smtClean="0"/>
            </a:br>
            <a:endParaRPr lang="en-IE" smtClean="0"/>
          </a:p>
          <a:p>
            <a:pPr lvl="1">
              <a:lnSpc>
                <a:spcPct val="90000"/>
              </a:lnSpc>
            </a:pPr>
            <a:r>
              <a:rPr lang="en-IE" smtClean="0"/>
              <a:t>Requirement for customer customization and configuration</a:t>
            </a:r>
          </a:p>
          <a:p>
            <a:pPr lvl="2">
              <a:lnSpc>
                <a:spcPct val="90000"/>
              </a:lnSpc>
            </a:pPr>
            <a:r>
              <a:rPr lang="en-IE" smtClean="0"/>
              <a:t>Supported via Extension Mechanisms</a:t>
            </a:r>
            <a:br>
              <a:rPr lang="en-IE" smtClean="0"/>
            </a:br>
            <a:endParaRPr lang="en-IE" smtClean="0"/>
          </a:p>
          <a:p>
            <a:pPr lvl="1">
              <a:lnSpc>
                <a:spcPct val="90000"/>
              </a:lnSpc>
            </a:pPr>
            <a:r>
              <a:rPr lang="en-IE" smtClean="0"/>
              <a:t>Requirement to support customer upgrades</a:t>
            </a:r>
          </a:p>
          <a:p>
            <a:pPr lvl="2">
              <a:lnSpc>
                <a:spcPct val="90000"/>
              </a:lnSpc>
            </a:pPr>
            <a:r>
              <a:rPr lang="en-IE" smtClean="0"/>
              <a:t>Also supported via Extension Mechanisms</a:t>
            </a:r>
          </a:p>
        </p:txBody>
      </p:sp>
      <p:sp>
        <p:nvSpPr>
          <p:cNvPr id="19458" name="Title 2"/>
          <p:cNvSpPr>
            <a:spLocks/>
          </p:cNvSpPr>
          <p:nvPr/>
        </p:nvSpPr>
        <p:spPr bwMode="auto">
          <a:xfrm>
            <a:off x="334963" y="746125"/>
            <a:ext cx="8686800" cy="639763"/>
          </a:xfrm>
          <a:prstGeom prst="rect">
            <a:avLst/>
          </a:prstGeom>
          <a:noFill/>
          <a:ln w="9525">
            <a:noFill/>
            <a:miter lim="800000"/>
            <a:headEnd/>
            <a:tailEnd/>
          </a:ln>
        </p:spPr>
        <p:txBody>
          <a:bodyPr/>
          <a:lstStyle/>
          <a:p>
            <a:pPr eaLnBrk="0" hangingPunct="0"/>
            <a:r>
              <a:rPr lang="en-IE" sz="2200" b="1">
                <a:solidFill>
                  <a:srgbClr val="003E69"/>
                </a:solidFill>
              </a:rPr>
              <a:t>Addressing Architectural Requirements</a:t>
            </a:r>
            <a:endParaRPr lang="en-US" sz="2200" b="1">
              <a:solidFill>
                <a:srgbClr val="003E69"/>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ctrTitle" idx="4294967295"/>
          </p:nvPr>
        </p:nvSpPr>
        <p:spPr>
          <a:xfrm>
            <a:off x="750888" y="2279650"/>
            <a:ext cx="3886200" cy="1406525"/>
          </a:xfrm>
        </p:spPr>
        <p:txBody>
          <a:bodyPr anchor="b"/>
          <a:lstStyle/>
          <a:p>
            <a:r>
              <a:rPr lang="en-IE" sz="2300" b="1" smtClean="0"/>
              <a:t>Cúram Development Architecture</a:t>
            </a:r>
            <a:endParaRPr lang="en-US" sz="2300" b="1"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3"/>
          <p:cNvSpPr>
            <a:spLocks noGrp="1" noChangeArrowheads="1"/>
          </p:cNvSpPr>
          <p:nvPr>
            <p:ph type="body" idx="4294967295"/>
          </p:nvPr>
        </p:nvSpPr>
        <p:spPr/>
        <p:txBody>
          <a:bodyPr/>
          <a:lstStyle/>
          <a:p>
            <a:pPr lvl="1"/>
            <a:r>
              <a:rPr lang="en-IE" smtClean="0"/>
              <a:t>Model Driven Architecture</a:t>
            </a:r>
            <a:endParaRPr lang="en-US" smtClean="0"/>
          </a:p>
          <a:p>
            <a:pPr lvl="2"/>
            <a:r>
              <a:rPr lang="en-US" smtClean="0"/>
              <a:t>UML-based application model</a:t>
            </a:r>
            <a:br>
              <a:rPr lang="en-US" smtClean="0"/>
            </a:br>
            <a:endParaRPr lang="en-US" smtClean="0"/>
          </a:p>
          <a:p>
            <a:pPr lvl="1"/>
            <a:r>
              <a:rPr lang="en-US" smtClean="0"/>
              <a:t>Java code generators produce significant portions of client/server applications</a:t>
            </a:r>
            <a:br>
              <a:rPr lang="en-US" smtClean="0"/>
            </a:br>
            <a:endParaRPr lang="en-US" smtClean="0"/>
          </a:p>
          <a:p>
            <a:pPr lvl="1"/>
            <a:r>
              <a:rPr lang="en-US" smtClean="0"/>
              <a:t>Simplified Java coding of handcrafted business logic</a:t>
            </a:r>
            <a:br>
              <a:rPr lang="en-US" smtClean="0"/>
            </a:br>
            <a:endParaRPr lang="en-US" smtClean="0"/>
          </a:p>
          <a:p>
            <a:pPr lvl="1"/>
            <a:r>
              <a:rPr lang="en-US" smtClean="0"/>
              <a:t>Simplified development of JSP-based User Interface</a:t>
            </a:r>
            <a:br>
              <a:rPr lang="en-US" smtClean="0"/>
            </a:br>
            <a:endParaRPr lang="en-US" smtClean="0"/>
          </a:p>
          <a:p>
            <a:pPr lvl="1"/>
            <a:r>
              <a:rPr lang="en-IE" smtClean="0"/>
              <a:t>Simplified generate and build environment</a:t>
            </a:r>
          </a:p>
          <a:p>
            <a:pPr lvl="2"/>
            <a:r>
              <a:rPr lang="en-IE" smtClean="0"/>
              <a:t>Generation of build dependencies and classpaths</a:t>
            </a:r>
            <a:endParaRPr lang="en-US" smtClean="0"/>
          </a:p>
          <a:p>
            <a:pPr>
              <a:buFontTx/>
              <a:buNone/>
            </a:pPr>
            <a:endParaRPr lang="en-IE" smtClean="0"/>
          </a:p>
        </p:txBody>
      </p:sp>
      <p:sp>
        <p:nvSpPr>
          <p:cNvPr id="23554" name="Title 2"/>
          <p:cNvSpPr>
            <a:spLocks/>
          </p:cNvSpPr>
          <p:nvPr/>
        </p:nvSpPr>
        <p:spPr bwMode="auto">
          <a:xfrm>
            <a:off x="334963" y="746125"/>
            <a:ext cx="8686800" cy="639763"/>
          </a:xfrm>
          <a:prstGeom prst="rect">
            <a:avLst/>
          </a:prstGeom>
          <a:noFill/>
          <a:ln w="9525">
            <a:noFill/>
            <a:miter lim="800000"/>
            <a:headEnd/>
            <a:tailEnd/>
          </a:ln>
        </p:spPr>
        <p:txBody>
          <a:bodyPr/>
          <a:lstStyle/>
          <a:p>
            <a:pPr eaLnBrk="0" hangingPunct="0"/>
            <a:r>
              <a:rPr lang="en-IE" sz="2200" b="1">
                <a:solidFill>
                  <a:srgbClr val="003E69"/>
                </a:solidFill>
              </a:rPr>
              <a:t>Development Architecture</a:t>
            </a:r>
            <a:endParaRPr lang="en-US" sz="2200" b="1">
              <a:solidFill>
                <a:srgbClr val="003E69"/>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3"/>
          <p:cNvSpPr>
            <a:spLocks noGrp="1" noChangeArrowheads="1"/>
          </p:cNvSpPr>
          <p:nvPr>
            <p:ph type="body" idx="4294967295"/>
          </p:nvPr>
        </p:nvSpPr>
        <p:spPr/>
        <p:txBody>
          <a:bodyPr/>
          <a:lstStyle/>
          <a:p>
            <a:pPr lvl="1"/>
            <a:r>
              <a:rPr lang="en-US" smtClean="0"/>
              <a:t>A caveat on the Development Architecture!</a:t>
            </a:r>
            <a:br>
              <a:rPr lang="en-US" smtClean="0"/>
            </a:br>
            <a:endParaRPr lang="en-US" smtClean="0"/>
          </a:p>
          <a:p>
            <a:pPr lvl="1"/>
            <a:r>
              <a:rPr lang="en-US" smtClean="0"/>
              <a:t>In general, Cúram’s strategic direction is towards Configuration rather than Customization:</a:t>
            </a:r>
          </a:p>
          <a:p>
            <a:pPr lvl="2"/>
            <a:r>
              <a:rPr lang="en-US" smtClean="0"/>
              <a:t>Configuration refers to defining of metadata, using the Cúram Administration Suite, to support specific business functionality</a:t>
            </a:r>
          </a:p>
          <a:p>
            <a:pPr lvl="3"/>
            <a:r>
              <a:rPr lang="en-US" smtClean="0"/>
              <a:t>E.g. Rules, Evidence, Scripts, Citizen Portal, etc.</a:t>
            </a:r>
          </a:p>
          <a:p>
            <a:pPr lvl="3"/>
            <a:r>
              <a:rPr lang="en-US" smtClean="0"/>
              <a:t>No development-time activity required (no Java!)</a:t>
            </a:r>
          </a:p>
          <a:p>
            <a:pPr lvl="2"/>
            <a:r>
              <a:rPr lang="en-US" smtClean="0"/>
              <a:t>Customization refers to writing or extending code, requiring a development, test and deployment cycle</a:t>
            </a:r>
            <a:br>
              <a:rPr lang="en-US" smtClean="0"/>
            </a:br>
            <a:endParaRPr lang="en-US" smtClean="0"/>
          </a:p>
          <a:p>
            <a:pPr lvl="1"/>
            <a:r>
              <a:rPr lang="en-US" smtClean="0"/>
              <a:t>Cúram 6.0 provides many more configuration options</a:t>
            </a:r>
          </a:p>
          <a:p>
            <a:pPr lvl="1">
              <a:buFontTx/>
              <a:buNone/>
            </a:pPr>
            <a:endParaRPr lang="en-IE" smtClean="0"/>
          </a:p>
        </p:txBody>
      </p:sp>
      <p:sp>
        <p:nvSpPr>
          <p:cNvPr id="24578" name="Title 2"/>
          <p:cNvSpPr>
            <a:spLocks/>
          </p:cNvSpPr>
          <p:nvPr/>
        </p:nvSpPr>
        <p:spPr bwMode="auto">
          <a:xfrm>
            <a:off x="334963" y="746125"/>
            <a:ext cx="8686800" cy="639763"/>
          </a:xfrm>
          <a:prstGeom prst="rect">
            <a:avLst/>
          </a:prstGeom>
          <a:noFill/>
          <a:ln w="9525">
            <a:noFill/>
            <a:miter lim="800000"/>
            <a:headEnd/>
            <a:tailEnd/>
          </a:ln>
        </p:spPr>
        <p:txBody>
          <a:bodyPr/>
          <a:lstStyle/>
          <a:p>
            <a:pPr eaLnBrk="0" hangingPunct="0"/>
            <a:r>
              <a:rPr lang="en-IE" sz="2200" b="1">
                <a:solidFill>
                  <a:srgbClr val="003E69"/>
                </a:solidFill>
              </a:rPr>
              <a:t>Customization vs. Configuration</a:t>
            </a:r>
            <a:endParaRPr lang="en-US" sz="2200" b="1">
              <a:solidFill>
                <a:srgbClr val="003E69"/>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Rectangle 3"/>
          <p:cNvSpPr>
            <a:spLocks noGrp="1" noChangeArrowheads="1"/>
          </p:cNvSpPr>
          <p:nvPr>
            <p:ph type="body" sz="half" idx="4294967295"/>
          </p:nvPr>
        </p:nvSpPr>
        <p:spPr>
          <a:xfrm>
            <a:off x="152400" y="1871663"/>
            <a:ext cx="8204200" cy="1797050"/>
          </a:xfrm>
        </p:spPr>
        <p:txBody>
          <a:bodyPr/>
          <a:lstStyle/>
          <a:p>
            <a:pPr lvl="1">
              <a:lnSpc>
                <a:spcPct val="90000"/>
              </a:lnSpc>
            </a:pPr>
            <a:r>
              <a:rPr lang="en-IE" smtClean="0"/>
              <a:t>Developer creates UIM and adapts CSS pages</a:t>
            </a:r>
            <a:br>
              <a:rPr lang="en-IE" smtClean="0"/>
            </a:br>
            <a:endParaRPr lang="en-IE" smtClean="0"/>
          </a:p>
          <a:p>
            <a:pPr lvl="1">
              <a:lnSpc>
                <a:spcPct val="90000"/>
              </a:lnSpc>
            </a:pPr>
            <a:r>
              <a:rPr lang="en-IE" smtClean="0"/>
              <a:t>Cúram generator </a:t>
            </a:r>
          </a:p>
          <a:p>
            <a:pPr marL="798513" lvl="2" indent="0">
              <a:lnSpc>
                <a:spcPct val="90000"/>
              </a:lnSpc>
            </a:pPr>
            <a:r>
              <a:rPr lang="en-IE" smtClean="0"/>
              <a:t>Generates JSPs from the UIM and XML pages.</a:t>
            </a:r>
          </a:p>
          <a:p>
            <a:pPr marL="798513" lvl="2" indent="0">
              <a:lnSpc>
                <a:spcPct val="90000"/>
              </a:lnSpc>
            </a:pPr>
            <a:r>
              <a:rPr lang="en-IE" smtClean="0"/>
              <a:t>Creates the appropriate directory structure for the Web application.</a:t>
            </a:r>
          </a:p>
          <a:p>
            <a:pPr marL="798513" lvl="2" indent="0">
              <a:lnSpc>
                <a:spcPct val="90000"/>
              </a:lnSpc>
            </a:pPr>
            <a:r>
              <a:rPr lang="en-IE" smtClean="0"/>
              <a:t>Generates application configuration files</a:t>
            </a:r>
          </a:p>
        </p:txBody>
      </p:sp>
      <p:graphicFrame>
        <p:nvGraphicFramePr>
          <p:cNvPr id="32773" name="Object 5"/>
          <p:cNvGraphicFramePr>
            <a:graphicFrameLocks noGrp="1" noChangeAspect="1"/>
          </p:cNvGraphicFramePr>
          <p:nvPr>
            <p:ph sz="half" idx="4294967295"/>
          </p:nvPr>
        </p:nvGraphicFramePr>
        <p:xfrm>
          <a:off x="922338" y="3894138"/>
          <a:ext cx="7499350" cy="2309812"/>
        </p:xfrm>
        <a:graphic>
          <a:graphicData uri="http://schemas.openxmlformats.org/presentationml/2006/ole">
            <p:oleObj spid="_x0000_s32773" name="Bitmap Image" r:id="rId4" imgW="7000000" imgH="2734057" progId="PBrush">
              <p:embed/>
            </p:oleObj>
          </a:graphicData>
        </a:graphic>
      </p:graphicFrame>
      <p:sp>
        <p:nvSpPr>
          <p:cNvPr id="32775" name="Title 2"/>
          <p:cNvSpPr>
            <a:spLocks/>
          </p:cNvSpPr>
          <p:nvPr/>
        </p:nvSpPr>
        <p:spPr bwMode="auto">
          <a:xfrm>
            <a:off x="334963" y="746125"/>
            <a:ext cx="8686800" cy="639763"/>
          </a:xfrm>
          <a:prstGeom prst="rect">
            <a:avLst/>
          </a:prstGeom>
          <a:noFill/>
          <a:ln w="9525">
            <a:noFill/>
            <a:miter lim="800000"/>
            <a:headEnd/>
            <a:tailEnd/>
          </a:ln>
        </p:spPr>
        <p:txBody>
          <a:bodyPr/>
          <a:lstStyle/>
          <a:p>
            <a:pPr eaLnBrk="0" hangingPunct="0"/>
            <a:r>
              <a:rPr lang="en-IE" sz="2200" b="1">
                <a:solidFill>
                  <a:srgbClr val="003E69"/>
                </a:solidFill>
              </a:rPr>
              <a:t>Development Architecture</a:t>
            </a:r>
            <a:br>
              <a:rPr lang="en-IE" sz="2200" b="1">
                <a:solidFill>
                  <a:srgbClr val="003E69"/>
                </a:solidFill>
              </a:rPr>
            </a:br>
            <a:r>
              <a:rPr lang="en-IE" sz="1600" b="1">
                <a:solidFill>
                  <a:srgbClr val="003E69"/>
                </a:solidFill>
              </a:rPr>
              <a:t>  Client Code Generation</a:t>
            </a:r>
            <a:endParaRPr lang="en-US" sz="1600" b="1">
              <a:solidFill>
                <a:srgbClr val="003E69"/>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IndustrySolutions_Main-1">
  <a:themeElements>
    <a:clrScheme name="white020409 1">
      <a:dk1>
        <a:srgbClr val="000000"/>
      </a:dk1>
      <a:lt1>
        <a:srgbClr val="FFFFFF"/>
      </a:lt1>
      <a:dk2>
        <a:srgbClr val="000000"/>
      </a:dk2>
      <a:lt2>
        <a:srgbClr val="808080"/>
      </a:lt2>
      <a:accent1>
        <a:srgbClr val="7889FB"/>
      </a:accent1>
      <a:accent2>
        <a:srgbClr val="71BFC5"/>
      </a:accent2>
      <a:accent3>
        <a:srgbClr val="FFFFFF"/>
      </a:accent3>
      <a:accent4>
        <a:srgbClr val="000000"/>
      </a:accent4>
      <a:accent5>
        <a:srgbClr val="BEC4FD"/>
      </a:accent5>
      <a:accent6>
        <a:srgbClr val="66ADB2"/>
      </a:accent6>
      <a:hlink>
        <a:srgbClr val="009999"/>
      </a:hlink>
      <a:folHlink>
        <a:srgbClr val="99CC00"/>
      </a:folHlink>
    </a:clrScheme>
    <a:fontScheme name="white0204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hite020409 1">
        <a:dk1>
          <a:srgbClr val="000000"/>
        </a:dk1>
        <a:lt1>
          <a:srgbClr val="FFFFFF"/>
        </a:lt1>
        <a:dk2>
          <a:srgbClr val="000000"/>
        </a:dk2>
        <a:lt2>
          <a:srgbClr val="808080"/>
        </a:lt2>
        <a:accent1>
          <a:srgbClr val="7889FB"/>
        </a:accent1>
        <a:accent2>
          <a:srgbClr val="71BFC5"/>
        </a:accent2>
        <a:accent3>
          <a:srgbClr val="FFFFFF"/>
        </a:accent3>
        <a:accent4>
          <a:srgbClr val="000000"/>
        </a:accent4>
        <a:accent5>
          <a:srgbClr val="BEC4FD"/>
        </a:accent5>
        <a:accent6>
          <a:srgbClr val="66ADB2"/>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IndustrySolutions_Main-1</Template>
  <TotalTime>635</TotalTime>
  <Words>1543</Words>
  <Application>Microsoft Macintosh PowerPoint</Application>
  <PresentationFormat>On-screen Show (4:3)</PresentationFormat>
  <Paragraphs>283</Paragraphs>
  <Slides>32</Slides>
  <Notes>23</Notes>
  <HiddenSlides>0</HiddenSlides>
  <MMClips>0</MMClips>
  <ScaleCrop>false</ScaleCrop>
  <HeadingPairs>
    <vt:vector size="8" baseType="variant">
      <vt:variant>
        <vt:lpstr>Fonts Used</vt:lpstr>
      </vt:variant>
      <vt:variant>
        <vt:i4>4</vt:i4>
      </vt:variant>
      <vt:variant>
        <vt:lpstr>Design Template</vt:lpstr>
      </vt:variant>
      <vt:variant>
        <vt:i4>2</vt:i4>
      </vt:variant>
      <vt:variant>
        <vt:lpstr>Embedded OLE Servers</vt:lpstr>
      </vt:variant>
      <vt:variant>
        <vt:i4>1</vt:i4>
      </vt:variant>
      <vt:variant>
        <vt:lpstr>Slide Titles</vt:lpstr>
      </vt:variant>
      <vt:variant>
        <vt:i4>32</vt:i4>
      </vt:variant>
    </vt:vector>
  </HeadingPairs>
  <TitlesOfParts>
    <vt:vector size="39" baseType="lpstr">
      <vt:lpstr>Arial</vt:lpstr>
      <vt:lpstr>Wingdings</vt:lpstr>
      <vt:lpstr>ＭＳ Ｐゴシック</vt:lpstr>
      <vt:lpstr>Trebuchet MS</vt:lpstr>
      <vt:lpstr>IndustrySolutions_Main-1</vt:lpstr>
      <vt:lpstr>IndustrySolutions_Main-1</vt:lpstr>
      <vt:lpstr>Bitmap Image</vt:lpstr>
      <vt:lpstr>Cúram Architecture Overview</vt:lpstr>
      <vt:lpstr>Slide 2</vt:lpstr>
      <vt:lpstr>Slide 3</vt:lpstr>
      <vt:lpstr>Slide 4</vt:lpstr>
      <vt:lpstr>Slide 5</vt:lpstr>
      <vt:lpstr>Cúram Development Architecture</vt:lpstr>
      <vt:lpstr>Slide 7</vt:lpstr>
      <vt:lpstr>Slide 8</vt:lpstr>
      <vt:lpstr>Slide 9</vt:lpstr>
      <vt:lpstr>Slide 10</vt:lpstr>
      <vt:lpstr>Slide 11</vt:lpstr>
      <vt:lpstr>Slide 12</vt:lpstr>
      <vt:lpstr>Cúram Online Architecture</vt:lpstr>
      <vt:lpstr>Slide 14</vt:lpstr>
      <vt:lpstr>Slide 15</vt:lpstr>
      <vt:lpstr>Slide 16</vt:lpstr>
      <vt:lpstr>Slide 17</vt:lpstr>
      <vt:lpstr>Slide 18</vt:lpstr>
      <vt:lpstr>Slide 19</vt:lpstr>
      <vt:lpstr>Slide 20</vt:lpstr>
      <vt:lpstr>Cúram Connector Architecture</vt:lpstr>
      <vt:lpstr>Slide 22</vt:lpstr>
      <vt:lpstr>Slide 23</vt:lpstr>
      <vt:lpstr>Slide 24</vt:lpstr>
      <vt:lpstr>Slide 25</vt:lpstr>
      <vt:lpstr>Slide 26</vt:lpstr>
      <vt:lpstr>Cúram Batch Architecture</vt:lpstr>
      <vt:lpstr>Slide 28</vt:lpstr>
      <vt:lpstr>Slide 29</vt:lpstr>
      <vt:lpstr>Slide 30</vt:lpstr>
      <vt:lpstr>Slide 31</vt:lpstr>
      <vt:lpstr>Slide 32</vt:lpstr>
    </vt:vector>
  </TitlesOfParts>
  <Company>Cúram Software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Heading Presentation Subhead</dc:title>
  <dc:creator>IBM_ADMIN</dc:creator>
  <cp:lastModifiedBy>Susan Collins</cp:lastModifiedBy>
  <cp:revision>19</cp:revision>
  <dcterms:created xsi:type="dcterms:W3CDTF">2012-07-04T07:29:12Z</dcterms:created>
  <dcterms:modified xsi:type="dcterms:W3CDTF">2014-06-11T08:57:07Z</dcterms:modified>
</cp:coreProperties>
</file>