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34" r:id="rId1"/>
    <p:sldMasterId id="2147483982" r:id="rId2"/>
    <p:sldMasterId id="2147483958" r:id="rId3"/>
  </p:sldMasterIdLst>
  <p:notesMasterIdLst>
    <p:notesMasterId r:id="rId15"/>
  </p:notesMasterIdLst>
  <p:handoutMasterIdLst>
    <p:handoutMasterId r:id="rId16"/>
  </p:handoutMasterIdLst>
  <p:sldIdLst>
    <p:sldId id="257" r:id="rId4"/>
    <p:sldId id="442" r:id="rId5"/>
    <p:sldId id="443" r:id="rId6"/>
    <p:sldId id="444" r:id="rId7"/>
    <p:sldId id="445" r:id="rId8"/>
    <p:sldId id="448" r:id="rId9"/>
    <p:sldId id="447" r:id="rId10"/>
    <p:sldId id="450" r:id="rId11"/>
    <p:sldId id="451" r:id="rId12"/>
    <p:sldId id="452" r:id="rId13"/>
    <p:sldId id="327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8">
          <p15:clr>
            <a:srgbClr val="A4A3A4"/>
          </p15:clr>
        </p15:guide>
        <p15:guide id="2" orient="horz" pos="2938">
          <p15:clr>
            <a:srgbClr val="A4A3A4"/>
          </p15:clr>
        </p15:guide>
        <p15:guide id="3" orient="horz" pos="1869">
          <p15:clr>
            <a:srgbClr val="A4A3A4"/>
          </p15:clr>
        </p15:guide>
        <p15:guide id="4" orient="horz" pos="3093">
          <p15:clr>
            <a:srgbClr val="A4A3A4"/>
          </p15:clr>
        </p15:guide>
        <p15:guide id="5" orient="horz" pos="734">
          <p15:clr>
            <a:srgbClr val="A4A3A4"/>
          </p15:clr>
        </p15:guide>
        <p15:guide id="6" orient="horz" pos="143">
          <p15:clr>
            <a:srgbClr val="A4A3A4"/>
          </p15:clr>
        </p15:guide>
        <p15:guide id="7" orient="horz" pos="3022">
          <p15:clr>
            <a:srgbClr val="A4A3A4"/>
          </p15:clr>
        </p15:guide>
        <p15:guide id="8" orient="horz" pos="2439">
          <p15:clr>
            <a:srgbClr val="A4A3A4"/>
          </p15:clr>
        </p15:guide>
        <p15:guide id="9" orient="horz" pos="1298">
          <p15:clr>
            <a:srgbClr val="A4A3A4"/>
          </p15:clr>
        </p15:guide>
        <p15:guide id="10" pos="4702">
          <p15:clr>
            <a:srgbClr val="A4A3A4"/>
          </p15:clr>
        </p15:guide>
        <p15:guide id="11" pos="145">
          <p15:clr>
            <a:srgbClr val="A4A3A4"/>
          </p15:clr>
        </p15:guide>
        <p15:guide id="12" pos="4009">
          <p15:clr>
            <a:srgbClr val="A4A3A4"/>
          </p15:clr>
        </p15:guide>
        <p15:guide id="13" pos="5617">
          <p15:clr>
            <a:srgbClr val="A4A3A4"/>
          </p15:clr>
        </p15:guide>
        <p15:guide id="14" pos="5391">
          <p15:clr>
            <a:srgbClr val="A4A3A4"/>
          </p15:clr>
        </p15:guide>
        <p15:guide id="15" pos="2649">
          <p15:clr>
            <a:srgbClr val="A4A3A4"/>
          </p15:clr>
        </p15:guide>
        <p15:guide id="16" pos="3111">
          <p15:clr>
            <a:srgbClr val="A4A3A4"/>
          </p15:clr>
        </p15:guide>
        <p15:guide id="17" pos="1969">
          <p15:clr>
            <a:srgbClr val="A4A3A4"/>
          </p15:clr>
        </p15:guide>
        <p15:guide id="18" pos="3567">
          <p15:clr>
            <a:srgbClr val="A4A3A4"/>
          </p15:clr>
        </p15:guide>
        <p15:guide id="19" pos="3335">
          <p15:clr>
            <a:srgbClr val="A4A3A4"/>
          </p15:clr>
        </p15:guide>
        <p15:guide id="20" pos="368">
          <p15:clr>
            <a:srgbClr val="A4A3A4"/>
          </p15:clr>
        </p15:guide>
        <p15:guide id="21" pos="2423">
          <p15:clr>
            <a:srgbClr val="A4A3A4"/>
          </p15:clr>
        </p15:guide>
        <p15:guide id="22" pos="1290">
          <p15:clr>
            <a:srgbClr val="A4A3A4"/>
          </p15:clr>
        </p15:guide>
        <p15:guide id="23" pos="1059">
          <p15:clr>
            <a:srgbClr val="A4A3A4"/>
          </p15:clr>
        </p15:guide>
        <p15:guide id="24" pos="833">
          <p15:clr>
            <a:srgbClr val="A4A3A4"/>
          </p15:clr>
        </p15:guide>
        <p15:guide id="25" pos="607">
          <p15:clr>
            <a:srgbClr val="A4A3A4"/>
          </p15:clr>
        </p15:guide>
        <p15:guide id="26" pos="1519">
          <p15:clr>
            <a:srgbClr val="A4A3A4"/>
          </p15:clr>
        </p15:guide>
        <p15:guide id="27" pos="1752">
          <p15:clr>
            <a:srgbClr val="A4A3A4"/>
          </p15:clr>
        </p15:guide>
        <p15:guide id="28" pos="2878">
          <p15:clr>
            <a:srgbClr val="A4A3A4"/>
          </p15:clr>
        </p15:guide>
        <p15:guide id="29" pos="3792">
          <p15:clr>
            <a:srgbClr val="A4A3A4"/>
          </p15:clr>
        </p15:guide>
        <p15:guide id="30" pos="4240">
          <p15:clr>
            <a:srgbClr val="A4A3A4"/>
          </p15:clr>
        </p15:guide>
        <p15:guide id="31" pos="4467">
          <p15:clr>
            <a:srgbClr val="A4A3A4"/>
          </p15:clr>
        </p15:guide>
        <p15:guide id="32" pos="4919">
          <p15:clr>
            <a:srgbClr val="A4A3A4"/>
          </p15:clr>
        </p15:guide>
        <p15:guide id="33" pos="5154">
          <p15:clr>
            <a:srgbClr val="A4A3A4"/>
          </p15:clr>
        </p15:guide>
        <p15:guide id="34" pos="219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4851"/>
  </p:normalViewPr>
  <p:slideViewPr>
    <p:cSldViewPr snapToGrid="0" snapToObjects="1">
      <p:cViewPr>
        <p:scale>
          <a:sx n="146" d="100"/>
          <a:sy n="146" d="100"/>
        </p:scale>
        <p:origin x="560" y="216"/>
      </p:cViewPr>
      <p:guideLst>
        <p:guide orient="horz" pos="1618"/>
        <p:guide orient="horz" pos="2938"/>
        <p:guide orient="horz" pos="1869"/>
        <p:guide orient="horz" pos="3093"/>
        <p:guide orient="horz" pos="734"/>
        <p:guide orient="horz" pos="143"/>
        <p:guide orient="horz" pos="3022"/>
        <p:guide orient="horz" pos="2439"/>
        <p:guide orient="horz" pos="1298"/>
        <p:guide pos="4702"/>
        <p:guide pos="145"/>
        <p:guide pos="4009"/>
        <p:guide pos="5617"/>
        <p:guide pos="5391"/>
        <p:guide pos="2649"/>
        <p:guide pos="3111"/>
        <p:guide pos="1969"/>
        <p:guide pos="3567"/>
        <p:guide pos="3335"/>
        <p:guide pos="368"/>
        <p:guide pos="2423"/>
        <p:guide pos="1290"/>
        <p:guide pos="1059"/>
        <p:guide pos="833"/>
        <p:guide pos="607"/>
        <p:guide pos="1519"/>
        <p:guide pos="1752"/>
        <p:guide pos="2878"/>
        <p:guide pos="3792"/>
        <p:guide pos="4240"/>
        <p:guide pos="4467"/>
        <p:guide pos="4919"/>
        <p:guide pos="5154"/>
        <p:guide pos="21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8ABAA-88B4-2B47-AB83-605D271CFD6E}" type="datetimeFigureOut">
              <a:rPr lang="en-US" smtClean="0"/>
              <a:t>3/22/17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CBB77-6DA5-CE4D-9298-B4CD71DD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758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A9B0B-EDC5-3A45-9958-32D2299F5B1A}" type="datetimeFigureOut">
              <a:rPr lang="en-US" smtClean="0"/>
              <a:t>3/22/17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ED143-1506-434C-B47D-CBF33F177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937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ED143-1506-434C-B47D-CBF33F177B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44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06E75-FD01-1B46-A58A-D094DCC33B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56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06E75-FD01-1B46-A58A-D094DCC33B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7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ED143-1506-434C-B47D-CBF33F177B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58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ED143-1506-434C-B47D-CBF33F177B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6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there much work involved in this? is this just a documentation task for us to tell what to do?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ED143-1506-434C-B47D-CBF33F177B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19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9738" y="173736"/>
            <a:ext cx="2834640" cy="16002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600" y="4709160"/>
            <a:ext cx="21031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>
          <a:xfrm>
            <a:off x="960120" y="4719968"/>
            <a:ext cx="2895600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de-DE" smtClean="0"/>
              <a:t>Watson Health / UI Modernisation - Final Playback / October 6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>
          <a:xfrm>
            <a:off x="7104888" y="4719968"/>
            <a:ext cx="180943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4AA10599-6C17-4040-9B57-86E896F28E8D}" type="datetime1">
              <a:rPr lang="en-IE" smtClean="0"/>
              <a:t>22/03/2017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28600" y="173736"/>
            <a:ext cx="2834640" cy="16002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49" name="Picture 48" descr="ibm_gr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711995"/>
            <a:ext cx="473624" cy="192024"/>
          </a:xfrm>
          <a:prstGeom prst="rect">
            <a:avLst/>
          </a:prstGeom>
        </p:spPr>
      </p:pic>
      <p:pic>
        <p:nvPicPr>
          <p:cNvPr id="9" name="Picture 8" descr="WatsonHealth_Logotype_Pos_RGB_BETA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16" y="2370563"/>
            <a:ext cx="1800397" cy="19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25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4) + content (3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103120" cy="434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4016" y="182880"/>
            <a:ext cx="2103120" cy="4325644"/>
          </a:xfrm>
        </p:spPr>
        <p:txBody>
          <a:bodyPr rIns="0"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D465-134A-5845-8007-B372A91C8556}" type="datetime1">
              <a:rPr lang="en-IE" smtClean="0"/>
              <a:t>22/03/2017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4574197" y="182880"/>
            <a:ext cx="2103120" cy="4325644"/>
          </a:xfrm>
        </p:spPr>
        <p:txBody>
          <a:bodyPr rIns="0"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6739864" y="182880"/>
            <a:ext cx="2103120" cy="4325644"/>
          </a:xfrm>
        </p:spPr>
        <p:txBody>
          <a:bodyPr rIns="0"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434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4) + content (8-graph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4016" y="183560"/>
            <a:ext cx="2103120" cy="18288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0" y="183560"/>
            <a:ext cx="2103120" cy="18288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739128" y="183560"/>
            <a:ext cx="2103120" cy="18288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6"/>
          </p:nvPr>
        </p:nvSpPr>
        <p:spPr>
          <a:xfrm>
            <a:off x="2414016" y="2377440"/>
            <a:ext cx="2103120" cy="18288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7"/>
          </p:nvPr>
        </p:nvSpPr>
        <p:spPr>
          <a:xfrm>
            <a:off x="4572000" y="2377440"/>
            <a:ext cx="2103120" cy="18288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8"/>
          </p:nvPr>
        </p:nvSpPr>
        <p:spPr>
          <a:xfrm>
            <a:off x="6739128" y="2377440"/>
            <a:ext cx="2103120" cy="18288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103120" cy="434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D2CA7-B4C7-4549-9099-EB66137AFB96}" type="datetime1">
              <a:rPr lang="en-IE" smtClean="0"/>
              <a:t>22/03/2017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2414016" y="1965960"/>
            <a:ext cx="2103120" cy="457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4572000" y="1965960"/>
            <a:ext cx="2103120" cy="457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22"/>
          </p:nvPr>
        </p:nvSpPr>
        <p:spPr>
          <a:xfrm>
            <a:off x="6739128" y="1965960"/>
            <a:ext cx="2103120" cy="457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Text Placeholder 25"/>
          <p:cNvSpPr>
            <a:spLocks noGrp="1"/>
          </p:cNvSpPr>
          <p:nvPr>
            <p:ph type="body" sz="quarter" idx="24"/>
          </p:nvPr>
        </p:nvSpPr>
        <p:spPr>
          <a:xfrm>
            <a:off x="2414016" y="4160520"/>
            <a:ext cx="2103120" cy="457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1" name="Text Placeholder 25"/>
          <p:cNvSpPr>
            <a:spLocks noGrp="1"/>
          </p:cNvSpPr>
          <p:nvPr>
            <p:ph type="body" sz="quarter" idx="25"/>
          </p:nvPr>
        </p:nvSpPr>
        <p:spPr>
          <a:xfrm>
            <a:off x="4572000" y="4160520"/>
            <a:ext cx="2103120" cy="457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2" name="Text Placeholder 25"/>
          <p:cNvSpPr>
            <a:spLocks noGrp="1"/>
          </p:cNvSpPr>
          <p:nvPr>
            <p:ph type="body" sz="quarter" idx="26"/>
          </p:nvPr>
        </p:nvSpPr>
        <p:spPr>
          <a:xfrm>
            <a:off x="6739128" y="4160520"/>
            <a:ext cx="2103120" cy="457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202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4) +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103120" cy="434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4C03D-F233-A74E-A5C9-A6DA9401744B}" type="datetime1">
              <a:rPr lang="en-IE" smtClean="0"/>
              <a:t>22/03/2017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63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(1/3) +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834640" cy="434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9776" y="173736"/>
            <a:ext cx="5659806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3B0C-81AE-694E-82DD-0761944EE786}" type="datetime1">
              <a:rPr lang="en-IE" smtClean="0"/>
              <a:t>22/03/2017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4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3) + content (2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834640" cy="434340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7248" y="173736"/>
            <a:ext cx="2834640" cy="4343400"/>
          </a:xfrm>
        </p:spPr>
        <p:txBody>
          <a:bodyPr rIns="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1339-BEAB-014E-8747-253A07319CC4}" type="datetime1">
              <a:rPr lang="en-IE" smtClean="0"/>
              <a:t>22/03/2017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16752" y="173736"/>
            <a:ext cx="2834640" cy="4343400"/>
          </a:xfrm>
        </p:spPr>
        <p:txBody>
          <a:bodyPr rIns="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914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3) +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834640" cy="434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F60-EDC4-9945-9E72-B9E1FC904B75}" type="datetime1">
              <a:rPr lang="en-IE" smtClean="0"/>
              <a:t>22/03/2017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81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none) + content (1/3 + 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7248" y="173736"/>
            <a:ext cx="5658304" cy="4343400"/>
          </a:xfrm>
        </p:spPr>
        <p:txBody>
          <a:bodyPr rIns="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1F23-B046-AE41-8AF0-4908F2382921}" type="datetime1">
              <a:rPr lang="en-IE" smtClean="0"/>
              <a:t>22/03/2017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228600" y="173736"/>
            <a:ext cx="2834640" cy="4343400"/>
          </a:xfrm>
        </p:spPr>
        <p:txBody>
          <a:bodyPr rIns="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3231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none) + content (3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800" y="173736"/>
            <a:ext cx="2834640" cy="4343400"/>
          </a:xfrm>
        </p:spPr>
        <p:txBody>
          <a:bodyPr rIns="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74A7-FC09-7E48-8B84-7BF2E3B82A98}" type="datetime1">
              <a:rPr lang="en-IE" smtClean="0"/>
              <a:t>22/03/2017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16752" y="173736"/>
            <a:ext cx="2834640" cy="4343400"/>
          </a:xfrm>
        </p:spPr>
        <p:txBody>
          <a:bodyPr rIns="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228600" y="173736"/>
            <a:ext cx="2834640" cy="4343400"/>
          </a:xfrm>
        </p:spPr>
        <p:txBody>
          <a:bodyPr rIns="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3493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(1/2) +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4251960" cy="434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73736"/>
            <a:ext cx="425196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4B51-2C6E-7342-A947-E8B624F801E3}" type="datetime1">
              <a:rPr lang="en-IE" smtClean="0"/>
              <a:t>22/03/2017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639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2, medium text, 30 pt) and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73736"/>
            <a:ext cx="425196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8D365-FE21-764D-9E92-81B275A7F5A7}" type="datetime1">
              <a:rPr lang="en-IE" smtClean="0"/>
              <a:t>22/03/2017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8600" y="137160"/>
            <a:ext cx="4251960" cy="434340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69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4297680" cy="2286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54E5-B69D-854C-845D-48E6C8794777}" type="datetime1">
              <a:rPr lang="en-IE" smtClean="0"/>
              <a:t>22/03/2017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926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(1/2, medium text, 30 pt) and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73736"/>
            <a:ext cx="425196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543B-1E25-9442-A5B4-3F0752E30B60}" type="datetime1">
              <a:rPr lang="en-IE" smtClean="0"/>
              <a:t>22/03/2017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7160" y="137160"/>
            <a:ext cx="4251960" cy="4343400"/>
          </a:xfrm>
        </p:spPr>
        <p:txBody>
          <a:bodyPr/>
          <a:lstStyle>
            <a:lvl1pPr marL="0" indent="0"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4838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only (48 p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54F3-079B-B24F-9092-F17D74B71CFF}" type="datetime1">
              <a:rPr lang="en-IE" smtClean="0"/>
              <a:t>22/03/2017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82296"/>
            <a:ext cx="8515984" cy="4343400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655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um text only (30 p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94976-2F0D-AC44-9413-46829468F4E5}" type="datetime1">
              <a:rPr lang="en-IE" smtClean="0"/>
              <a:t>22/03/2017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0" y="137160"/>
            <a:ext cx="5706166" cy="434340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4278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E3DE-475F-2B4D-937B-98F6C3998698}" type="datetime1">
              <a:rPr lang="en-IE" smtClean="0"/>
              <a:t>22/03/2017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180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D2D299-0AFC-3445-9294-54F4EFFE6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550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9738" y="173736"/>
            <a:ext cx="2834640" cy="1600200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600" y="4709160"/>
            <a:ext cx="21031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0" name="Group 49"/>
          <p:cNvGrpSpPr>
            <a:grpSpLocks noChangeAspect="1"/>
          </p:cNvGrpSpPr>
          <p:nvPr userDrawn="1"/>
        </p:nvGrpSpPr>
        <p:grpSpPr>
          <a:xfrm>
            <a:off x="237912" y="4715490"/>
            <a:ext cx="473837" cy="192024"/>
            <a:chOff x="1938338" y="2368551"/>
            <a:chExt cx="5260976" cy="2132013"/>
          </a:xfrm>
          <a:solidFill>
            <a:srgbClr val="FFFFFF"/>
          </a:solidFill>
        </p:grpSpPr>
        <p:sp>
          <p:nvSpPr>
            <p:cNvPr id="51" name="Freeform 6"/>
            <p:cNvSpPr>
              <a:spLocks/>
            </p:cNvSpPr>
            <p:nvPr userDrawn="1"/>
          </p:nvSpPr>
          <p:spPr bwMode="auto">
            <a:xfrm>
              <a:off x="5208594" y="2936869"/>
              <a:ext cx="758826" cy="141292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3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5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6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8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9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4" name="Rectangle 19"/>
            <p:cNvSpPr>
              <a:spLocks noChangeArrowheads="1"/>
            </p:cNvSpPr>
            <p:nvPr userDrawn="1"/>
          </p:nvSpPr>
          <p:spPr bwMode="auto">
            <a:xfrm>
              <a:off x="3360743" y="3790954"/>
              <a:ext cx="427045" cy="14129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5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6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7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8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3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4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5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6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7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8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9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0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1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2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3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4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5" name="Freeform 40"/>
            <p:cNvSpPr>
              <a:spLocks/>
            </p:cNvSpPr>
            <p:nvPr userDrawn="1"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6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7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8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9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90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>
          <a:xfrm>
            <a:off x="960120" y="4719968"/>
            <a:ext cx="2895600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de-DE" smtClean="0"/>
              <a:t>Watson Health / UI Modernisation - Final Playback / October 6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>
          <a:xfrm>
            <a:off x="7104888" y="4719968"/>
            <a:ext cx="180943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67D08DB8-61B1-5B49-820C-24B8ED8F7336}" type="datetime1">
              <a:rPr lang="en-IE" smtClean="0"/>
              <a:t>22/03/2017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28600" y="173736"/>
            <a:ext cx="2834640" cy="16002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49" name="Picture 48" descr="WatsonHealth_Logotype_Rev_RGB_BET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7" y="2186117"/>
            <a:ext cx="2173119" cy="56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51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4297680" cy="2286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F9F5-A56E-2147-BA80-55D3E9A6E191}" type="datetime1">
              <a:rPr lang="en-IE" smtClean="0"/>
              <a:t>22/03/2017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227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above) +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5310"/>
            <a:ext cx="8541385" cy="3241992"/>
          </a:xfrm>
        </p:spPr>
        <p:txBody>
          <a:bodyPr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0D53F-CEE7-9345-81EE-5A1B8BDB6964}" type="datetime1">
              <a:rPr lang="en-IE" noProof="0" smtClean="0"/>
              <a:t>22/03/2017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Watson Health / UI Modernisation - Final Playback / October 6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173736"/>
            <a:ext cx="4474777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339868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above) + content (2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7280"/>
            <a:ext cx="4251960" cy="324199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A6AA7-6358-AE4E-9E27-E66E81A08C58}" type="datetime1">
              <a:rPr lang="en-IE" smtClean="0"/>
              <a:t>22/03/2017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173736"/>
            <a:ext cx="4474777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568793" y="1097280"/>
            <a:ext cx="4251960" cy="324199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4405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above) + content (3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7280"/>
            <a:ext cx="2834640" cy="324199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332DF-6D06-5848-A632-BCACBE000430}" type="datetime1">
              <a:rPr lang="en-IE" smtClean="0"/>
              <a:t>22/03/2017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173736"/>
            <a:ext cx="4474777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019152" y="1097280"/>
            <a:ext cx="2834640" cy="324199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3126701" y="1097280"/>
            <a:ext cx="2834640" cy="324199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58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above) +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5310"/>
            <a:ext cx="8541385" cy="324199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DCCE-AA05-3243-8CD3-43C3BFEB2614}" type="datetime1">
              <a:rPr lang="en-IE" noProof="0" smtClean="0"/>
              <a:t>22/03/2017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Watson Health / UI Modernisation - Final Playback / October 6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173736"/>
            <a:ext cx="4474777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519250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above) + content (4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7280"/>
            <a:ext cx="2103120" cy="324199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BBD28-F62C-D14F-9E44-D546477E664F}" type="datetime1">
              <a:rPr lang="en-IE" smtClean="0"/>
              <a:t>22/03/2017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173736"/>
            <a:ext cx="4474777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563700" y="1097280"/>
            <a:ext cx="2103120" cy="324199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2412942" y="1097280"/>
            <a:ext cx="2103120" cy="324199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6729056" y="1097280"/>
            <a:ext cx="2103120" cy="324199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0406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above) +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6821B-1C2A-F743-A598-44EC219AC014}" type="datetime1">
              <a:rPr lang="en-IE" smtClean="0"/>
              <a:t>22/03/2017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173736"/>
            <a:ext cx="4474777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5392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(1/4) +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103120" cy="4343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4016" y="173736"/>
            <a:ext cx="6376911" cy="4343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35E3-E722-2D40-8301-6656F2EBF64D}" type="datetime1">
              <a:rPr lang="en-IE" smtClean="0"/>
              <a:t>22/03/2017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512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4) + content (2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103120" cy="4343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4016" y="173736"/>
            <a:ext cx="3154680" cy="4343400"/>
          </a:xfrm>
        </p:spPr>
        <p:txBody>
          <a:bodyPr rIns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9E4AB-C6FC-5A4A-87CA-B533AEA48C5D}" type="datetime1">
              <a:rPr lang="en-IE" smtClean="0"/>
              <a:t>22/03/2017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5664200" y="173736"/>
            <a:ext cx="3154680" cy="4343400"/>
          </a:xfrm>
        </p:spPr>
        <p:txBody>
          <a:bodyPr rIns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2735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4) + content (3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103120" cy="4343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4016" y="182880"/>
            <a:ext cx="2103120" cy="4325644"/>
          </a:xfrm>
        </p:spPr>
        <p:txBody>
          <a:bodyPr rIns="0"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C271-5ECD-FB40-8C86-18BFDB6B302C}" type="datetime1">
              <a:rPr lang="en-IE" smtClean="0"/>
              <a:t>22/03/2017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4574197" y="182880"/>
            <a:ext cx="2103120" cy="4325644"/>
          </a:xfrm>
        </p:spPr>
        <p:txBody>
          <a:bodyPr rIns="0"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6739864" y="182880"/>
            <a:ext cx="2103120" cy="4325644"/>
          </a:xfrm>
        </p:spPr>
        <p:txBody>
          <a:bodyPr rIns="0"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3598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4) + content (8-graph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4016" y="183560"/>
            <a:ext cx="2103120" cy="18288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0" y="183560"/>
            <a:ext cx="2103120" cy="18288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739128" y="183560"/>
            <a:ext cx="2103120" cy="18288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6"/>
          </p:nvPr>
        </p:nvSpPr>
        <p:spPr>
          <a:xfrm>
            <a:off x="2414016" y="2377440"/>
            <a:ext cx="2103120" cy="18288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7"/>
          </p:nvPr>
        </p:nvSpPr>
        <p:spPr>
          <a:xfrm>
            <a:off x="4572000" y="2377440"/>
            <a:ext cx="2103120" cy="18288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8"/>
          </p:nvPr>
        </p:nvSpPr>
        <p:spPr>
          <a:xfrm>
            <a:off x="6739128" y="2377440"/>
            <a:ext cx="2103120" cy="18288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103120" cy="4343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2E9A-E2AC-6246-81B5-647ECA09E498}" type="datetime1">
              <a:rPr lang="en-IE" smtClean="0"/>
              <a:t>22/03/2017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2414016" y="1965960"/>
            <a:ext cx="2103120" cy="457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4572000" y="1965960"/>
            <a:ext cx="2103120" cy="457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22"/>
          </p:nvPr>
        </p:nvSpPr>
        <p:spPr>
          <a:xfrm>
            <a:off x="6739128" y="1965960"/>
            <a:ext cx="2103120" cy="457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0" name="Text Placeholder 25"/>
          <p:cNvSpPr>
            <a:spLocks noGrp="1"/>
          </p:cNvSpPr>
          <p:nvPr>
            <p:ph type="body" sz="quarter" idx="24"/>
          </p:nvPr>
        </p:nvSpPr>
        <p:spPr>
          <a:xfrm>
            <a:off x="2414016" y="4160520"/>
            <a:ext cx="2103120" cy="457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1" name="Text Placeholder 25"/>
          <p:cNvSpPr>
            <a:spLocks noGrp="1"/>
          </p:cNvSpPr>
          <p:nvPr>
            <p:ph type="body" sz="quarter" idx="25"/>
          </p:nvPr>
        </p:nvSpPr>
        <p:spPr>
          <a:xfrm>
            <a:off x="4572000" y="4160520"/>
            <a:ext cx="2103120" cy="457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2" name="Text Placeholder 25"/>
          <p:cNvSpPr>
            <a:spLocks noGrp="1"/>
          </p:cNvSpPr>
          <p:nvPr>
            <p:ph type="body" sz="quarter" idx="26"/>
          </p:nvPr>
        </p:nvSpPr>
        <p:spPr>
          <a:xfrm>
            <a:off x="6739128" y="4160520"/>
            <a:ext cx="2103120" cy="457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871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4) +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103120" cy="4343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490F-BA07-CF40-B8DA-0D99F315279C}" type="datetime1">
              <a:rPr lang="en-IE" smtClean="0"/>
              <a:t>22/03/2017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677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(1/3) +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834640" cy="4343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9776" y="173736"/>
            <a:ext cx="5659806" cy="4343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2DF6-4A7D-504D-AF45-E97CDBA98A5B}" type="datetime1">
              <a:rPr lang="en-IE" smtClean="0"/>
              <a:t>22/03/2017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9928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3) + content (2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834640" cy="434340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7248" y="173736"/>
            <a:ext cx="2834640" cy="4343400"/>
          </a:xfrm>
        </p:spPr>
        <p:txBody>
          <a:bodyPr rIns="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29E0-45D0-B042-9BAD-89F81D39A7F1}" type="datetime1">
              <a:rPr lang="en-IE" smtClean="0"/>
              <a:t>22/03/2017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16752" y="173736"/>
            <a:ext cx="2834640" cy="4343400"/>
          </a:xfrm>
        </p:spPr>
        <p:txBody>
          <a:bodyPr rIns="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1012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3) +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834640" cy="4343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75BDF-81CE-8447-8201-3544136B03CF}" type="datetime1">
              <a:rPr lang="en-IE" smtClean="0"/>
              <a:t>22/03/2017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27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above) + content (2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7280"/>
            <a:ext cx="4251960" cy="32419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173736"/>
            <a:ext cx="4474777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568793" y="1097280"/>
            <a:ext cx="4251960" cy="32419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7472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none) + content (1/3 + 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7248" y="173736"/>
            <a:ext cx="5658304" cy="4343400"/>
          </a:xfrm>
        </p:spPr>
        <p:txBody>
          <a:bodyPr rIns="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299B-64B7-AD49-BB7D-C4BBD61095A8}" type="datetime1">
              <a:rPr lang="en-IE" smtClean="0"/>
              <a:t>22/03/2017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228600" y="173736"/>
            <a:ext cx="2834640" cy="4343400"/>
          </a:xfrm>
        </p:spPr>
        <p:txBody>
          <a:bodyPr rIns="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77971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none) + content (3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800" y="173736"/>
            <a:ext cx="2834640" cy="4343400"/>
          </a:xfrm>
        </p:spPr>
        <p:txBody>
          <a:bodyPr rIns="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C0CF9-44CE-A944-82AD-6932DFD0D384}" type="datetime1">
              <a:rPr lang="en-IE" smtClean="0"/>
              <a:t>22/03/2017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16752" y="173736"/>
            <a:ext cx="2834640" cy="4343400"/>
          </a:xfrm>
        </p:spPr>
        <p:txBody>
          <a:bodyPr rIns="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228600" y="173736"/>
            <a:ext cx="2834640" cy="4343400"/>
          </a:xfrm>
        </p:spPr>
        <p:txBody>
          <a:bodyPr rIns="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76763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(1/2) +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4251960" cy="4343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73736"/>
            <a:ext cx="4251960" cy="4343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C442-2782-8640-B6E6-60225A33C9F2}" type="datetime1">
              <a:rPr lang="en-IE" smtClean="0"/>
              <a:t>22/03/2017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58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2, medium text, 30 pt) and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73736"/>
            <a:ext cx="4251960" cy="4343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46B30-F830-044B-B54E-286582887F52}" type="datetime1">
              <a:rPr lang="en-IE" smtClean="0"/>
              <a:t>22/03/2017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8600" y="137160"/>
            <a:ext cx="4251960" cy="434340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3051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(1/2, medium text, 30 pt) and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73736"/>
            <a:ext cx="4251960" cy="4343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6A44-F887-8649-AA70-13832736B7AC}" type="datetime1">
              <a:rPr lang="en-IE" smtClean="0"/>
              <a:t>22/03/2017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7160" y="137160"/>
            <a:ext cx="4251960" cy="4343400"/>
          </a:xfrm>
        </p:spPr>
        <p:txBody>
          <a:bodyPr/>
          <a:lstStyle>
            <a:lvl1pPr marL="0" indent="0">
              <a:defRPr sz="3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622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only (48 p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19E4A-183E-A54C-9273-1C62CDE12A5A}" type="datetime1">
              <a:rPr lang="en-IE" smtClean="0"/>
              <a:t>22/03/2017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82296"/>
            <a:ext cx="8515984" cy="4343400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82485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um text only (30 p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B1E8-06ED-1246-AC81-700C0D939E12}" type="datetime1">
              <a:rPr lang="en-IE" smtClean="0"/>
              <a:t>22/03/2017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0" y="137160"/>
            <a:ext cx="5706166" cy="434340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56770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F8C19-A992-E64A-BAA4-D72CA65B8A70}" type="datetime1">
              <a:rPr lang="en-IE" smtClean="0"/>
              <a:t>22/03/2017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7921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9738" y="173736"/>
            <a:ext cx="2834640" cy="1600200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600" y="4709160"/>
            <a:ext cx="21031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0" name="Group 49"/>
          <p:cNvGrpSpPr>
            <a:grpSpLocks noChangeAspect="1"/>
          </p:cNvGrpSpPr>
          <p:nvPr userDrawn="1"/>
        </p:nvGrpSpPr>
        <p:grpSpPr>
          <a:xfrm>
            <a:off x="552237" y="4715490"/>
            <a:ext cx="473837" cy="192024"/>
            <a:chOff x="1938338" y="2368551"/>
            <a:chExt cx="5260976" cy="2132013"/>
          </a:xfrm>
          <a:solidFill>
            <a:srgbClr val="FFFFFF"/>
          </a:solidFill>
        </p:grpSpPr>
        <p:sp>
          <p:nvSpPr>
            <p:cNvPr id="51" name="Freeform 6"/>
            <p:cNvSpPr>
              <a:spLocks/>
            </p:cNvSpPr>
            <p:nvPr userDrawn="1"/>
          </p:nvSpPr>
          <p:spPr bwMode="auto">
            <a:xfrm>
              <a:off x="5208594" y="2936869"/>
              <a:ext cx="758826" cy="141292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3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5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6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8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9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4" name="Rectangle 19"/>
            <p:cNvSpPr>
              <a:spLocks noChangeArrowheads="1"/>
            </p:cNvSpPr>
            <p:nvPr userDrawn="1"/>
          </p:nvSpPr>
          <p:spPr bwMode="auto">
            <a:xfrm>
              <a:off x="3360743" y="3790954"/>
              <a:ext cx="427045" cy="14129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5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6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7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8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3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4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5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6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7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8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9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0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1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2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3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4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5" name="Freeform 40"/>
            <p:cNvSpPr>
              <a:spLocks/>
            </p:cNvSpPr>
            <p:nvPr userDrawn="1"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6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7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8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9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90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>
          <a:xfrm>
            <a:off x="7104888" y="4719968"/>
            <a:ext cx="180943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B01A507C-BC1D-4341-9F7D-AC7B3E0F927B}" type="datetime1">
              <a:rPr lang="en-IE" smtClean="0"/>
              <a:t>22/03/2017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28600" y="173736"/>
            <a:ext cx="2834640" cy="16002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1" name="Picture 90" descr="WatsonHealth_Logotype_Rev_RGB_BET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93" y="4521532"/>
            <a:ext cx="2173119" cy="56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03669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4297680" cy="2286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69904-8EC6-7540-9CD1-C932C3FCD113}" type="datetime1">
              <a:rPr lang="en-IE" smtClean="0"/>
              <a:t>22/03/2017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68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above) + content (3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7280"/>
            <a:ext cx="2834640" cy="32419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067F-4E1B-7043-9564-C9C086B6A1D1}" type="datetime1">
              <a:rPr lang="en-IE" smtClean="0"/>
              <a:t>22/03/2017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173736"/>
            <a:ext cx="4474777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019152" y="1097280"/>
            <a:ext cx="2834640" cy="32419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3126701" y="1097280"/>
            <a:ext cx="2834640" cy="32419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3518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above) +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5310"/>
            <a:ext cx="8541385" cy="3241992"/>
          </a:xfrm>
        </p:spPr>
        <p:txBody>
          <a:bodyPr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BAB0-E596-1045-AF05-4C0DEF44752C}" type="datetime1">
              <a:rPr lang="en-IE" noProof="0" smtClean="0"/>
              <a:t>22/03/2017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Watson Health / UI Modernisation - Final Playback / October 6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173736"/>
            <a:ext cx="4474777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2306193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above) + content (2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7280"/>
            <a:ext cx="4251960" cy="324199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0E58-A938-FB4C-92D1-C07A85E1285F}" type="datetime1">
              <a:rPr lang="en-IE" smtClean="0"/>
              <a:t>22/03/2017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173736"/>
            <a:ext cx="4474777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568793" y="1097280"/>
            <a:ext cx="4251960" cy="324199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58929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above) + content (3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7280"/>
            <a:ext cx="2834640" cy="324199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56DD-1FC4-9C41-89E9-0637394F8893}" type="datetime1">
              <a:rPr lang="en-IE" smtClean="0"/>
              <a:t>22/03/2017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173736"/>
            <a:ext cx="4474777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019152" y="1097280"/>
            <a:ext cx="2834640" cy="324199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3126701" y="1097280"/>
            <a:ext cx="2834640" cy="324199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6938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above) + content (4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7280"/>
            <a:ext cx="2103120" cy="324199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1651-455A-5945-BCE6-615CB29C8345}" type="datetime1">
              <a:rPr lang="en-IE" smtClean="0"/>
              <a:t>22/03/2017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173736"/>
            <a:ext cx="4474777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563700" y="1097280"/>
            <a:ext cx="2103120" cy="324199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2412942" y="1097280"/>
            <a:ext cx="2103120" cy="324199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6729056" y="1097280"/>
            <a:ext cx="2103120" cy="324199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98761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above) +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CFE18-973A-EB4D-BF25-454F0EC6A3B7}" type="datetime1">
              <a:rPr lang="en-IE" smtClean="0"/>
              <a:t>22/03/2017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173736"/>
            <a:ext cx="4474777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75271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(1/4) +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103120" cy="4343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4016" y="173736"/>
            <a:ext cx="6376911" cy="4343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D35B-5144-3A49-9AFA-07C8A4E371FB}" type="datetime1">
              <a:rPr lang="en-IE" smtClean="0"/>
              <a:t>22/03/2017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5683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4) + content (2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103120" cy="4343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4016" y="173736"/>
            <a:ext cx="3154680" cy="4343400"/>
          </a:xfrm>
        </p:spPr>
        <p:txBody>
          <a:bodyPr rIns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AC6B6-3584-6F4A-B49E-7913BE8C1FE9}" type="datetime1">
              <a:rPr lang="en-IE" smtClean="0"/>
              <a:t>22/03/2017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5664200" y="173736"/>
            <a:ext cx="3154680" cy="4343400"/>
          </a:xfrm>
        </p:spPr>
        <p:txBody>
          <a:bodyPr rIns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56671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4) + content (3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103120" cy="4343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4016" y="182880"/>
            <a:ext cx="2103120" cy="4325644"/>
          </a:xfrm>
        </p:spPr>
        <p:txBody>
          <a:bodyPr rIns="0"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51C5-6272-CB49-BC48-A43B49CDF2B8}" type="datetime1">
              <a:rPr lang="en-IE" smtClean="0"/>
              <a:t>22/03/2017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4574197" y="182880"/>
            <a:ext cx="2103120" cy="4325644"/>
          </a:xfrm>
        </p:spPr>
        <p:txBody>
          <a:bodyPr rIns="0"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6739864" y="182880"/>
            <a:ext cx="2103120" cy="4325644"/>
          </a:xfrm>
        </p:spPr>
        <p:txBody>
          <a:bodyPr rIns="0"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22256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4) + content (8-graph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4016" y="183560"/>
            <a:ext cx="2103120" cy="18288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0" y="183560"/>
            <a:ext cx="2103120" cy="18288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739128" y="183560"/>
            <a:ext cx="2103120" cy="18288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6"/>
          </p:nvPr>
        </p:nvSpPr>
        <p:spPr>
          <a:xfrm>
            <a:off x="2414016" y="2380490"/>
            <a:ext cx="2103120" cy="18288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4572000" y="1965960"/>
            <a:ext cx="2103120" cy="457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22"/>
          </p:nvPr>
        </p:nvSpPr>
        <p:spPr>
          <a:xfrm>
            <a:off x="6739128" y="1965960"/>
            <a:ext cx="2103120" cy="457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7"/>
          </p:nvPr>
        </p:nvSpPr>
        <p:spPr>
          <a:xfrm>
            <a:off x="4572000" y="2380490"/>
            <a:ext cx="2103120" cy="18288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8"/>
          </p:nvPr>
        </p:nvSpPr>
        <p:spPr>
          <a:xfrm>
            <a:off x="6739128" y="2380490"/>
            <a:ext cx="2103120" cy="18288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103120" cy="4343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C475A-E67D-6546-901A-0C30288C3383}" type="datetime1">
              <a:rPr lang="en-IE" smtClean="0"/>
              <a:t>22/03/2017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2414016" y="1965960"/>
            <a:ext cx="2103120" cy="457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0" name="Text Placeholder 25"/>
          <p:cNvSpPr>
            <a:spLocks noGrp="1"/>
          </p:cNvSpPr>
          <p:nvPr>
            <p:ph type="body" sz="quarter" idx="24"/>
          </p:nvPr>
        </p:nvSpPr>
        <p:spPr>
          <a:xfrm>
            <a:off x="2414016" y="4162524"/>
            <a:ext cx="2103120" cy="457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1" name="Text Placeholder 25"/>
          <p:cNvSpPr>
            <a:spLocks noGrp="1"/>
          </p:cNvSpPr>
          <p:nvPr>
            <p:ph type="body" sz="quarter" idx="25"/>
          </p:nvPr>
        </p:nvSpPr>
        <p:spPr>
          <a:xfrm>
            <a:off x="4572000" y="4162524"/>
            <a:ext cx="2103120" cy="457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2" name="Text Placeholder 25"/>
          <p:cNvSpPr>
            <a:spLocks noGrp="1"/>
          </p:cNvSpPr>
          <p:nvPr>
            <p:ph type="body" sz="quarter" idx="26"/>
          </p:nvPr>
        </p:nvSpPr>
        <p:spPr>
          <a:xfrm>
            <a:off x="6739128" y="4162524"/>
            <a:ext cx="2103120" cy="457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81023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4) +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103120" cy="4343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76C88-F528-D242-9F56-7FEF8FD22AB5}" type="datetime1">
              <a:rPr lang="en-IE" smtClean="0"/>
              <a:t>22/03/2017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58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above) + content (4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7280"/>
            <a:ext cx="2103120" cy="32419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76A0-68C5-5B4C-A759-E9A25E3BEF03}" type="datetime1">
              <a:rPr lang="en-IE" smtClean="0"/>
              <a:t>22/03/2017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173736"/>
            <a:ext cx="4474777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563700" y="1097280"/>
            <a:ext cx="2103120" cy="32419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2412942" y="1097280"/>
            <a:ext cx="2103120" cy="32419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6729056" y="1097280"/>
            <a:ext cx="2103120" cy="32419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91898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(1/3) +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834640" cy="4343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9776" y="173736"/>
            <a:ext cx="5659806" cy="4343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109C-40A3-C846-A443-D35BFDD419F4}" type="datetime1">
              <a:rPr lang="en-IE" smtClean="0"/>
              <a:t>22/03/2017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6842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3) + content (2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834640" cy="434340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7248" y="173736"/>
            <a:ext cx="2834640" cy="4343400"/>
          </a:xfrm>
        </p:spPr>
        <p:txBody>
          <a:bodyPr rIns="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23E6-4C7C-824D-AE36-B66129B42DE0}" type="datetime1">
              <a:rPr lang="en-IE" smtClean="0"/>
              <a:t>22/03/2017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16752" y="173736"/>
            <a:ext cx="2834640" cy="4343400"/>
          </a:xfrm>
        </p:spPr>
        <p:txBody>
          <a:bodyPr rIns="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57483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3) +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834640" cy="4343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2314-5BEB-1146-BD14-68E1C35D8B7F}" type="datetime1">
              <a:rPr lang="en-IE" smtClean="0"/>
              <a:t>22/03/2017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1173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none) + content (1/3 + 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7248" y="173736"/>
            <a:ext cx="5658304" cy="4343400"/>
          </a:xfrm>
        </p:spPr>
        <p:txBody>
          <a:bodyPr rIns="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F3B2-EACE-494F-B666-896BB3E598E7}" type="datetime1">
              <a:rPr lang="en-IE" smtClean="0"/>
              <a:t>22/03/2017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228600" y="173736"/>
            <a:ext cx="2834640" cy="4343400"/>
          </a:xfrm>
        </p:spPr>
        <p:txBody>
          <a:bodyPr rIns="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12991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none) + content (3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800" y="173736"/>
            <a:ext cx="2834640" cy="4343400"/>
          </a:xfrm>
        </p:spPr>
        <p:txBody>
          <a:bodyPr rIns="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7B9F1-F270-5642-B730-4E54A85F563B}" type="datetime1">
              <a:rPr lang="en-IE" smtClean="0"/>
              <a:t>22/03/2017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16752" y="173736"/>
            <a:ext cx="2834640" cy="4343400"/>
          </a:xfrm>
        </p:spPr>
        <p:txBody>
          <a:bodyPr rIns="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228600" y="173736"/>
            <a:ext cx="2834640" cy="4343400"/>
          </a:xfrm>
        </p:spPr>
        <p:txBody>
          <a:bodyPr rIns="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5160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(1/2) +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4251960" cy="4343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73736"/>
            <a:ext cx="4251960" cy="4343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A9D4-2EFC-044D-B956-51540AB69C74}" type="datetime1">
              <a:rPr lang="en-IE" smtClean="0"/>
              <a:t>22/03/2017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1855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2, medium text, 30 pt) and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73736"/>
            <a:ext cx="4251960" cy="4343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B901D-3932-4A49-8400-3B22BC7F9985}" type="datetime1">
              <a:rPr lang="en-IE" smtClean="0"/>
              <a:t>22/03/2017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8600" y="137160"/>
            <a:ext cx="4251960" cy="434340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66763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(1/2, medium text, 30 pt) and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73736"/>
            <a:ext cx="4251960" cy="4343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709DA-B65E-4D4E-B6FA-C87EC471C2FD}" type="datetime1">
              <a:rPr lang="en-IE" smtClean="0"/>
              <a:t>22/03/2017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7160" y="137160"/>
            <a:ext cx="4251960" cy="4343400"/>
          </a:xfrm>
        </p:spPr>
        <p:txBody>
          <a:bodyPr/>
          <a:lstStyle>
            <a:lvl1pPr marL="0" indent="0">
              <a:defRPr sz="3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4628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only (48 p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82868-6872-8042-8BB7-EF0779C6891B}" type="datetime1">
              <a:rPr lang="en-IE" smtClean="0"/>
              <a:t>22/03/2017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82296"/>
            <a:ext cx="8515984" cy="4343400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17268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um text only (30 p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4552-FABA-AE43-9389-BA7549B91AB4}" type="datetime1">
              <a:rPr lang="en-IE" smtClean="0"/>
              <a:t>22/03/2017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0" y="137160"/>
            <a:ext cx="5706166" cy="434340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172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above) +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9043E-6E73-5148-BE2E-D8C2480435DA}" type="datetime1">
              <a:rPr lang="en-IE" smtClean="0"/>
              <a:t>22/03/2017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173736"/>
            <a:ext cx="4474777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13431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8FEAC-1A1A-CB44-8D13-909267461973}" type="datetime1">
              <a:rPr lang="en-IE" smtClean="0"/>
              <a:t>22/03/2017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35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(1/4) +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103120" cy="434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4016" y="173736"/>
            <a:ext cx="6376911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F8B2-6352-E24C-AA5E-5A35C7A14C99}" type="datetime1">
              <a:rPr lang="en-IE" smtClean="0"/>
              <a:t>22/03/2017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52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4) + content (2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103120" cy="434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4016" y="173736"/>
            <a:ext cx="3154680" cy="4343400"/>
          </a:xfrm>
        </p:spPr>
        <p:txBody>
          <a:bodyPr r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C68F-E0A4-A74D-86C3-8FB807E0A77F}" type="datetime1">
              <a:rPr lang="en-IE" smtClean="0"/>
              <a:t>22/03/2017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Health / UI Modernisation - Final Playback / October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5664200" y="173736"/>
            <a:ext cx="3154680" cy="4343400"/>
          </a:xfrm>
        </p:spPr>
        <p:txBody>
          <a:bodyPr r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104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20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45.xml"/><Relationship Id="rId22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47.xml"/><Relationship Id="rId24" Type="http://schemas.openxmlformats.org/officeDocument/2006/relationships/theme" Target="../theme/theme2.xml"/><Relationship Id="rId10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6.xml"/><Relationship Id="rId20" Type="http://schemas.openxmlformats.org/officeDocument/2006/relationships/slideLayout" Target="../slideLayouts/slideLayout67.xml"/><Relationship Id="rId21" Type="http://schemas.openxmlformats.org/officeDocument/2006/relationships/slideLayout" Target="../slideLayouts/slideLayout68.xml"/><Relationship Id="rId22" Type="http://schemas.openxmlformats.org/officeDocument/2006/relationships/slideLayout" Target="../slideLayouts/slideLayout69.xml"/><Relationship Id="rId23" Type="http://schemas.openxmlformats.org/officeDocument/2006/relationships/slideLayout" Target="../slideLayouts/slideLayout70.xml"/><Relationship Id="rId24" Type="http://schemas.openxmlformats.org/officeDocument/2006/relationships/theme" Target="../theme/theme3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1.xml"/><Relationship Id="rId15" Type="http://schemas.openxmlformats.org/officeDocument/2006/relationships/slideLayout" Target="../slideLayouts/slideLayout62.xml"/><Relationship Id="rId16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4.xml"/><Relationship Id="rId18" Type="http://schemas.openxmlformats.org/officeDocument/2006/relationships/slideLayout" Target="../slideLayouts/slideLayout65.xml"/><Relationship Id="rId19" Type="http://schemas.openxmlformats.org/officeDocument/2006/relationships/slideLayout" Target="../slideLayouts/slideLayout66.xml"/><Relationship Id="rId1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72251"/>
            <a:ext cx="2103120" cy="4343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08195" y="172251"/>
            <a:ext cx="2105840" cy="4343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07556" y="4718304"/>
            <a:ext cx="180943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4D20B392-50F8-454A-BD7F-92C34891AB44}" type="datetime1">
              <a:rPr lang="en-IE" noProof="0" smtClean="0"/>
              <a:t>22/03/2017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3504" y="4718304"/>
            <a:ext cx="2895600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 smtClean="0"/>
              <a:t>Watson Health / UI Modernisation - Enablement / October 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0188" y="4718304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E4DBDE34-E9B5-E04F-B662-69720E4BCB53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3488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6" r:id="rId12"/>
    <p:sldLayoutId id="2147483947" r:id="rId13"/>
    <p:sldLayoutId id="2147483948" r:id="rId14"/>
    <p:sldLayoutId id="2147483949" r:id="rId15"/>
    <p:sldLayoutId id="2147483950" r:id="rId16"/>
    <p:sldLayoutId id="2147483951" r:id="rId17"/>
    <p:sldLayoutId id="2147483952" r:id="rId18"/>
    <p:sldLayoutId id="2147483953" r:id="rId19"/>
    <p:sldLayoutId id="2147483954" r:id="rId20"/>
    <p:sldLayoutId id="2147483955" r:id="rId21"/>
    <p:sldLayoutId id="2147483956" r:id="rId22"/>
    <p:sldLayoutId id="2147483957" r:id="rId23"/>
    <p:sldLayoutId id="2147484007" r:id="rId2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00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1500"/>
        </a:spcBef>
        <a:buFont typeface="Arial"/>
        <a:buNone/>
        <a:defRPr sz="2000" kern="1200">
          <a:solidFill>
            <a:schemeClr val="bg1"/>
          </a:solidFill>
          <a:latin typeface="Arial"/>
          <a:ea typeface="+mn-ea"/>
          <a:cs typeface="Arial"/>
        </a:defRPr>
      </a:lvl1pPr>
      <a:lvl2pPr marL="173038" indent="-173038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Arial"/>
          <a:ea typeface="+mn-ea"/>
          <a:cs typeface="Arial"/>
        </a:defRPr>
      </a:lvl2pPr>
      <a:lvl3pPr marL="396875" indent="-17303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bg1"/>
          </a:solidFill>
          <a:latin typeface="Arial"/>
          <a:ea typeface="+mn-ea"/>
          <a:cs typeface="Arial"/>
        </a:defRPr>
      </a:lvl3pPr>
      <a:lvl4pPr marL="625475" indent="-168275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Arial"/>
          <a:ea typeface="+mn-ea"/>
          <a:cs typeface="Arial"/>
        </a:defRPr>
      </a:lvl4pPr>
      <a:lvl5pPr marL="803275" indent="-173038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72251"/>
            <a:ext cx="2103120" cy="4343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08195" y="172251"/>
            <a:ext cx="2105840" cy="4343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07556" y="4718304"/>
            <a:ext cx="180943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5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2393AFB-5594-1149-8D73-682765C55AC0}" type="datetime1">
              <a:rPr lang="en-IE" smtClean="0"/>
              <a:t>22/03/2017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3504" y="4718304"/>
            <a:ext cx="2895600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5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Watson Health / UI Modernisation - Final Playback / October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0188" y="4718304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5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59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84" r:id="rId2"/>
    <p:sldLayoutId id="2147483985" r:id="rId3"/>
    <p:sldLayoutId id="2147483986" r:id="rId4"/>
    <p:sldLayoutId id="2147483987" r:id="rId5"/>
    <p:sldLayoutId id="2147483988" r:id="rId6"/>
    <p:sldLayoutId id="2147483989" r:id="rId7"/>
    <p:sldLayoutId id="2147483990" r:id="rId8"/>
    <p:sldLayoutId id="2147483991" r:id="rId9"/>
    <p:sldLayoutId id="2147483992" r:id="rId10"/>
    <p:sldLayoutId id="2147483993" r:id="rId11"/>
    <p:sldLayoutId id="2147483994" r:id="rId12"/>
    <p:sldLayoutId id="2147483995" r:id="rId13"/>
    <p:sldLayoutId id="2147483996" r:id="rId14"/>
    <p:sldLayoutId id="2147483997" r:id="rId15"/>
    <p:sldLayoutId id="2147483998" r:id="rId16"/>
    <p:sldLayoutId id="2147483999" r:id="rId17"/>
    <p:sldLayoutId id="2147484000" r:id="rId18"/>
    <p:sldLayoutId id="2147484001" r:id="rId19"/>
    <p:sldLayoutId id="2147484002" r:id="rId20"/>
    <p:sldLayoutId id="2147484003" r:id="rId21"/>
    <p:sldLayoutId id="2147484004" r:id="rId22"/>
    <p:sldLayoutId id="2147484005" r:id="rId2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000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1500"/>
        </a:spcBef>
        <a:buFont typeface="Arial"/>
        <a:buNone/>
        <a:defRPr sz="2000" kern="1200">
          <a:solidFill>
            <a:srgbClr val="FFFFFF"/>
          </a:solidFill>
          <a:latin typeface="Arial"/>
          <a:ea typeface="+mn-ea"/>
          <a:cs typeface="Arial"/>
        </a:defRPr>
      </a:lvl1pPr>
      <a:lvl2pPr marL="173038" indent="-173038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2pPr>
      <a:lvl3pPr marL="396875" indent="-17303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Arial"/>
          <a:ea typeface="+mn-ea"/>
          <a:cs typeface="Arial"/>
        </a:defRPr>
      </a:lvl3pPr>
      <a:lvl4pPr marL="625475" indent="-168275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4pPr>
      <a:lvl5pPr marL="803275" indent="-173038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FFFFF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D36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72251"/>
            <a:ext cx="2103120" cy="4343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08195" y="172251"/>
            <a:ext cx="2105840" cy="4343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07556" y="4718304"/>
            <a:ext cx="180943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5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7CD700DD-A891-614D-BE49-8CA45F9AEA29}" type="datetime1">
              <a:rPr lang="en-IE" smtClean="0"/>
              <a:t>22/03/2017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3504" y="4718304"/>
            <a:ext cx="2895600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5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Watson Health / UI Modernisation - Enablement/ October 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0188" y="4718304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5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9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  <p:sldLayoutId id="2147483970" r:id="rId12"/>
    <p:sldLayoutId id="2147483971" r:id="rId13"/>
    <p:sldLayoutId id="2147483972" r:id="rId14"/>
    <p:sldLayoutId id="2147483973" r:id="rId15"/>
    <p:sldLayoutId id="2147483974" r:id="rId16"/>
    <p:sldLayoutId id="2147483975" r:id="rId17"/>
    <p:sldLayoutId id="2147483976" r:id="rId18"/>
    <p:sldLayoutId id="2147483977" r:id="rId19"/>
    <p:sldLayoutId id="2147483978" r:id="rId20"/>
    <p:sldLayoutId id="2147483979" r:id="rId21"/>
    <p:sldLayoutId id="2147483980" r:id="rId22"/>
    <p:sldLayoutId id="2147483981" r:id="rId2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000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1500"/>
        </a:spcBef>
        <a:buFont typeface="Arial"/>
        <a:buNone/>
        <a:defRPr sz="2000" kern="1200">
          <a:solidFill>
            <a:srgbClr val="FFFFFF"/>
          </a:solidFill>
          <a:latin typeface="Arial"/>
          <a:ea typeface="+mn-ea"/>
          <a:cs typeface="Arial"/>
        </a:defRPr>
      </a:lvl1pPr>
      <a:lvl2pPr marL="173038" indent="-173038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2pPr>
      <a:lvl3pPr marL="396875" indent="-17303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Arial"/>
          <a:ea typeface="+mn-ea"/>
          <a:cs typeface="Arial"/>
        </a:defRPr>
      </a:lvl3pPr>
      <a:lvl4pPr marL="625475" indent="-168275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4pPr>
      <a:lvl5pPr marL="803275" indent="-173038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FFFFF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jazz031.hursley.ibm.com:9443/ccm/web/projects/SPM#action=com.ibm.team.workitem.viewWorkItem&amp;id=168582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6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vatar_crops_CS6_cv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8" r="36760" b="28113"/>
          <a:stretch/>
        </p:blipFill>
        <p:spPr>
          <a:xfrm>
            <a:off x="3979331" y="252549"/>
            <a:ext cx="5164669" cy="4890951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29768" y="1550779"/>
            <a:ext cx="2834640" cy="830751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200" dirty="0" smtClean="0">
                <a:latin typeface="HelvNeue Medium for IBM"/>
                <a:cs typeface="HelvNeue Medium for IBM"/>
              </a:rPr>
              <a:t>March 2017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1200" dirty="0">
              <a:latin typeface="HelvNeue Medium for IBM"/>
              <a:cs typeface="HelvNeue Medium for IBM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200" dirty="0" smtClean="0">
                <a:latin typeface="HelvNeue Medium for IBM"/>
                <a:cs typeface="HelvNeue Medium for IBM"/>
              </a:rPr>
              <a:t>SPM Technical Infrastructure</a:t>
            </a:r>
            <a:endParaRPr lang="en-US" sz="1200" dirty="0">
              <a:latin typeface="HelvNeue Medium for IBM"/>
              <a:cs typeface="HelvNeue Medium for IBM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9768" y="433078"/>
            <a:ext cx="5265638" cy="812248"/>
          </a:xfrm>
        </p:spPr>
        <p:txBody>
          <a:bodyPr/>
          <a:lstStyle/>
          <a:p>
            <a:r>
              <a:rPr lang="en-US" sz="2800" dirty="0" smtClean="0">
                <a:latin typeface="HelvNeue Light for IBM"/>
                <a:cs typeface="HelvNeue Light for IBM"/>
              </a:rPr>
              <a:t>V7.0.1 Prevent Data Loss Enhancement</a:t>
            </a:r>
            <a:endParaRPr lang="en-US" dirty="0">
              <a:latin typeface="HelvNeue Light for IBM"/>
              <a:cs typeface="HelvNeue Light for IBM"/>
            </a:endParaRPr>
          </a:p>
        </p:txBody>
      </p:sp>
    </p:spTree>
    <p:extLst>
      <p:ext uri="{BB962C8B-B14F-4D97-AF65-F5344CB8AC3E}">
        <p14:creationId xmlns:p14="http://schemas.microsoft.com/office/powerpoint/2010/main" val="129904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3867150" cy="435864"/>
          </a:xfrm>
        </p:spPr>
        <p:txBody>
          <a:bodyPr/>
          <a:lstStyle/>
          <a:p>
            <a:r>
              <a:rPr lang="en-US" b="1" dirty="0" smtClean="0"/>
              <a:t>Technical Overview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89957"/>
            <a:ext cx="8229600" cy="2291562"/>
          </a:xfrm>
        </p:spPr>
        <p:txBody>
          <a:bodyPr/>
          <a:lstStyle/>
          <a:p>
            <a:r>
              <a:rPr lang="en-US" sz="1800" b="1" dirty="0" smtClean="0"/>
              <a:t>Reusability</a:t>
            </a:r>
          </a:p>
          <a:p>
            <a:pPr lvl="1"/>
            <a:r>
              <a:rPr lang="en-US" sz="1800" dirty="0"/>
              <a:t>The </a:t>
            </a:r>
            <a:r>
              <a:rPr lang="en-US" sz="1800" dirty="0" smtClean="0"/>
              <a:t>prevent data loss enhancement is implemented </a:t>
            </a:r>
            <a:r>
              <a:rPr lang="en-US" sz="1800" dirty="0"/>
              <a:t>using </a:t>
            </a:r>
            <a:r>
              <a:rPr lang="en-US" sz="1800" dirty="0" smtClean="0"/>
              <a:t>an </a:t>
            </a:r>
            <a:r>
              <a:rPr lang="en-US" sz="1800" dirty="0"/>
              <a:t>external dojo </a:t>
            </a:r>
            <a:r>
              <a:rPr lang="en-US" sz="1800" dirty="0" smtClean="0"/>
              <a:t>module in JDE.</a:t>
            </a:r>
          </a:p>
          <a:p>
            <a:pPr lvl="2"/>
            <a:r>
              <a:rPr lang="en-US" sz="1800" dirty="0" smtClean="0"/>
              <a:t>Available across all components </a:t>
            </a:r>
            <a:r>
              <a:rPr lang="en-US" sz="1800" dirty="0"/>
              <a:t>to implement in IEG, CEF, </a:t>
            </a:r>
            <a:r>
              <a:rPr lang="en-US" sz="1800" dirty="0" smtClean="0"/>
              <a:t>UA, etc.</a:t>
            </a:r>
            <a:endParaRPr lang="en-US" sz="1800" dirty="0"/>
          </a:p>
          <a:p>
            <a:pPr lvl="2"/>
            <a:r>
              <a:rPr lang="en-US" sz="1800" dirty="0"/>
              <a:t>Available for customers to </a:t>
            </a:r>
            <a:r>
              <a:rPr lang="en-US" sz="1800" dirty="0" smtClean="0"/>
              <a:t>implement using the existing dojo module.</a:t>
            </a:r>
          </a:p>
        </p:txBody>
      </p:sp>
    </p:spTree>
    <p:extLst>
      <p:ext uri="{BB962C8B-B14F-4D97-AF65-F5344CB8AC3E}">
        <p14:creationId xmlns:p14="http://schemas.microsoft.com/office/powerpoint/2010/main" val="88545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vatar_crops_CS6_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830" b="18530"/>
          <a:stretch/>
        </p:blipFill>
        <p:spPr>
          <a:xfrm>
            <a:off x="5814541" y="907393"/>
            <a:ext cx="3329459" cy="4236107"/>
          </a:xfrm>
          <a:prstGeom prst="rect">
            <a:avLst/>
          </a:prstGeom>
        </p:spPr>
      </p:pic>
      <p:sp>
        <p:nvSpPr>
          <p:cNvPr id="6" name="Title 4"/>
          <p:cNvSpPr txBox="1">
            <a:spLocks/>
          </p:cNvSpPr>
          <p:nvPr/>
        </p:nvSpPr>
        <p:spPr>
          <a:xfrm>
            <a:off x="1339764" y="1934204"/>
            <a:ext cx="4474777" cy="161862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600" dirty="0" smtClean="0">
                <a:solidFill>
                  <a:srgbClr val="FFFFFF"/>
                </a:solidFill>
                <a:latin typeface="HelvNeue Light for IBM"/>
                <a:cs typeface="HelvNeue Light for IBM"/>
              </a:rPr>
              <a:t>QUESTIONS?</a:t>
            </a:r>
            <a:endParaRPr lang="en-US" sz="3600" dirty="0">
              <a:solidFill>
                <a:srgbClr val="FFFFFF"/>
              </a:solidFill>
              <a:latin typeface="HelvNeue Light for IBM"/>
              <a:cs typeface="HelvNeue Light for IBM"/>
            </a:endParaRPr>
          </a:p>
        </p:txBody>
      </p:sp>
    </p:spTree>
    <p:extLst>
      <p:ext uri="{BB962C8B-B14F-4D97-AF65-F5344CB8AC3E}">
        <p14:creationId xmlns:p14="http://schemas.microsoft.com/office/powerpoint/2010/main" val="200570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Neue Light for IBM"/>
                <a:cs typeface="HelvNeue Light for IBM"/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896494"/>
            <a:ext cx="8229600" cy="3780282"/>
          </a:xfrm>
        </p:spPr>
        <p:txBody>
          <a:bodyPr/>
          <a:lstStyle/>
          <a:p>
            <a:pPr marL="342900" indent="-342900">
              <a:spcBef>
                <a:spcPct val="0"/>
              </a:spcBef>
              <a:buFont typeface="Arial" charset="0"/>
              <a:buChar char="•"/>
            </a:pPr>
            <a:r>
              <a:rPr lang="en-US" sz="1400" dirty="0">
                <a:latin typeface="HelvNeue Light for IBM"/>
                <a:ea typeface="+mj-ea"/>
                <a:cs typeface="HelvNeue Light for IBM"/>
              </a:rPr>
              <a:t>Background</a:t>
            </a:r>
          </a:p>
          <a:p>
            <a:pPr lvl="3">
              <a:spcBef>
                <a:spcPct val="0"/>
              </a:spcBef>
            </a:pPr>
            <a:r>
              <a:rPr lang="en-US" sz="1400" dirty="0">
                <a:latin typeface="HelvNeue Light for IBM"/>
                <a:ea typeface="+mj-ea"/>
                <a:cs typeface="HelvNeue Light for IBM"/>
              </a:rPr>
              <a:t>Problem Statement</a:t>
            </a:r>
          </a:p>
          <a:p>
            <a:pPr lvl="3">
              <a:spcBef>
                <a:spcPct val="0"/>
              </a:spcBef>
            </a:pPr>
            <a:r>
              <a:rPr lang="en-US" sz="1400" dirty="0">
                <a:latin typeface="HelvNeue Light for IBM"/>
                <a:ea typeface="+mj-ea"/>
                <a:cs typeface="HelvNeue Light for IBM"/>
              </a:rPr>
              <a:t>Problem Statement Examples</a:t>
            </a:r>
          </a:p>
          <a:p>
            <a:pPr lvl="1">
              <a:spcBef>
                <a:spcPct val="0"/>
              </a:spcBef>
            </a:pPr>
            <a:endParaRPr lang="en-US" sz="1400" dirty="0">
              <a:latin typeface="HelvNeue Light for IBM"/>
              <a:ea typeface="+mj-ea"/>
              <a:cs typeface="HelvNeue Light for IBM"/>
            </a:endParaRPr>
          </a:p>
          <a:p>
            <a:pPr marL="342900" indent="-342900">
              <a:spcBef>
                <a:spcPct val="0"/>
              </a:spcBef>
              <a:buFont typeface="Arial" charset="0"/>
              <a:buChar char="•"/>
            </a:pPr>
            <a:r>
              <a:rPr lang="en-US" sz="1400" dirty="0">
                <a:latin typeface="HelvNeue Light for IBM"/>
                <a:ea typeface="+mj-ea"/>
                <a:cs typeface="HelvNeue Light for IBM"/>
              </a:rPr>
              <a:t>Solutions</a:t>
            </a:r>
          </a:p>
          <a:p>
            <a:pPr lvl="3">
              <a:spcBef>
                <a:spcPct val="0"/>
              </a:spcBef>
            </a:pPr>
            <a:r>
              <a:rPr lang="en-US" sz="1400" dirty="0" smtClean="0">
                <a:latin typeface="HelvNeue Light for IBM"/>
                <a:ea typeface="+mj-ea"/>
                <a:cs typeface="HelvNeue Light for IBM"/>
              </a:rPr>
              <a:t>Business </a:t>
            </a:r>
            <a:r>
              <a:rPr lang="en-US" sz="1400" dirty="0">
                <a:latin typeface="HelvNeue Light for IBM"/>
                <a:ea typeface="+mj-ea"/>
                <a:cs typeface="HelvNeue Light for IBM"/>
              </a:rPr>
              <a:t>Solution</a:t>
            </a:r>
          </a:p>
          <a:p>
            <a:pPr lvl="3">
              <a:spcBef>
                <a:spcPct val="0"/>
              </a:spcBef>
            </a:pPr>
            <a:r>
              <a:rPr lang="en-US" sz="1400" dirty="0" smtClean="0">
                <a:latin typeface="HelvNeue Light for IBM"/>
                <a:ea typeface="+mj-ea"/>
                <a:cs typeface="HelvNeue Light for IBM"/>
              </a:rPr>
              <a:t>Business </a:t>
            </a:r>
            <a:r>
              <a:rPr lang="en-US" sz="1400" dirty="0">
                <a:latin typeface="HelvNeue Light for IBM"/>
                <a:ea typeface="+mj-ea"/>
                <a:cs typeface="HelvNeue Light for IBM"/>
              </a:rPr>
              <a:t>Solution </a:t>
            </a:r>
            <a:r>
              <a:rPr lang="en-US" sz="1400" dirty="0" smtClean="0">
                <a:latin typeface="HelvNeue Light for IBM"/>
                <a:ea typeface="+mj-ea"/>
                <a:cs typeface="HelvNeue Light for IBM"/>
              </a:rPr>
              <a:t>Examples</a:t>
            </a:r>
          </a:p>
          <a:p>
            <a:pPr lvl="3">
              <a:spcBef>
                <a:spcPct val="0"/>
              </a:spcBef>
            </a:pPr>
            <a:endParaRPr lang="en-US" sz="1400" dirty="0">
              <a:latin typeface="HelvNeue Light for IBM"/>
              <a:ea typeface="+mj-ea"/>
              <a:cs typeface="HelvNeue Light for IBM"/>
            </a:endParaRPr>
          </a:p>
          <a:p>
            <a:pPr marL="342900" lvl="1" indent="-342900">
              <a:spcBef>
                <a:spcPct val="0"/>
              </a:spcBef>
              <a:buFont typeface="Arial" charset="0"/>
              <a:buChar char="•"/>
            </a:pPr>
            <a:r>
              <a:rPr lang="en-US" sz="1400" dirty="0">
                <a:latin typeface="HelvNeue Light for IBM"/>
                <a:ea typeface="+mj-ea"/>
                <a:cs typeface="HelvNeue Light for IBM"/>
              </a:rPr>
              <a:t>Questions</a:t>
            </a:r>
          </a:p>
          <a:p>
            <a:pPr marL="342900" indent="-342900">
              <a:spcBef>
                <a:spcPct val="0"/>
              </a:spcBef>
              <a:buFont typeface="Arial" charset="0"/>
              <a:buChar char="•"/>
            </a:pPr>
            <a:endParaRPr lang="en-US" sz="1400" dirty="0">
              <a:latin typeface="HelvNeue Light for IBM"/>
              <a:ea typeface="+mj-ea"/>
              <a:cs typeface="HelvNeue Light for IBM"/>
            </a:endParaRPr>
          </a:p>
        </p:txBody>
      </p:sp>
    </p:spTree>
    <p:extLst>
      <p:ext uri="{BB962C8B-B14F-4D97-AF65-F5344CB8AC3E}">
        <p14:creationId xmlns:p14="http://schemas.microsoft.com/office/powerpoint/2010/main" val="32306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5181600" cy="721614"/>
          </a:xfrm>
        </p:spPr>
        <p:txBody>
          <a:bodyPr/>
          <a:lstStyle/>
          <a:p>
            <a:r>
              <a:rPr lang="en-US" b="1" dirty="0" smtClean="0"/>
              <a:t>Problem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95350"/>
            <a:ext cx="8229600" cy="3728901"/>
          </a:xfrm>
        </p:spPr>
        <p:txBody>
          <a:bodyPr/>
          <a:lstStyle/>
          <a:p>
            <a:r>
              <a:rPr lang="en-US" sz="1600" dirty="0"/>
              <a:t>The </a:t>
            </a:r>
            <a:r>
              <a:rPr lang="en-US" sz="1600" dirty="0" smtClean="0"/>
              <a:t>use of any of the browser back, refresh or close buttons </a:t>
            </a:r>
            <a:r>
              <a:rPr lang="en-US" sz="1600" dirty="0"/>
              <a:t>in a pre V7.0.1 </a:t>
            </a:r>
            <a:r>
              <a:rPr lang="en-US" sz="1600" dirty="0" smtClean="0"/>
              <a:t>Cúram may </a:t>
            </a:r>
            <a:r>
              <a:rPr lang="en-US" sz="1600" dirty="0"/>
              <a:t>lead to loss of data (</a:t>
            </a:r>
            <a:r>
              <a:rPr lang="en-US" sz="1600" dirty="0" smtClean="0"/>
              <a:t>e.g. </a:t>
            </a:r>
            <a:r>
              <a:rPr lang="en-US" sz="1600" dirty="0"/>
              <a:t>a form is being filled out</a:t>
            </a:r>
            <a:r>
              <a:rPr lang="en-US" sz="1600" dirty="0" smtClean="0"/>
              <a:t>). </a:t>
            </a:r>
            <a:r>
              <a:rPr lang="en-US" sz="1600" dirty="0"/>
              <a:t>W</a:t>
            </a:r>
            <a:r>
              <a:rPr lang="en-US" sz="1600" dirty="0" smtClean="0"/>
              <a:t>e </a:t>
            </a:r>
            <a:r>
              <a:rPr lang="en-US" sz="1600" dirty="0"/>
              <a:t>need to ensure that the system behaves in a consistent manner if a </a:t>
            </a:r>
            <a:r>
              <a:rPr lang="en-US" sz="1600" dirty="0" smtClean="0"/>
              <a:t>citizen or user clicks </a:t>
            </a:r>
            <a:r>
              <a:rPr lang="en-US" sz="1600" dirty="0"/>
              <a:t>on </a:t>
            </a:r>
            <a:r>
              <a:rPr lang="en-US" sz="1600" dirty="0" smtClean="0"/>
              <a:t>these browser buttons.</a:t>
            </a:r>
          </a:p>
        </p:txBody>
      </p:sp>
    </p:spTree>
    <p:extLst>
      <p:ext uri="{BB962C8B-B14F-4D97-AF65-F5344CB8AC3E}">
        <p14:creationId xmlns:p14="http://schemas.microsoft.com/office/powerpoint/2010/main" val="8406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31" y="1083820"/>
            <a:ext cx="7036526" cy="395611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2424" y="80212"/>
            <a:ext cx="8229600" cy="394096"/>
          </a:xfrm>
        </p:spPr>
        <p:txBody>
          <a:bodyPr/>
          <a:lstStyle/>
          <a:p>
            <a:r>
              <a:rPr lang="en-US" b="1" dirty="0" smtClean="0"/>
              <a:t>Problem Statement </a:t>
            </a:r>
            <a:r>
              <a:rPr lang="mr-IN" b="1" dirty="0" smtClean="0"/>
              <a:t>–</a:t>
            </a:r>
            <a:r>
              <a:rPr lang="en-US" b="1" dirty="0" smtClean="0"/>
              <a:t> V6/V7.0.0.x Person Register Example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994002" y="1100723"/>
            <a:ext cx="143634" cy="176939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65966" y="474308"/>
            <a:ext cx="8678034" cy="692641"/>
          </a:xfrm>
        </p:spPr>
        <p:txBody>
          <a:bodyPr anchor="t"/>
          <a:lstStyle/>
          <a:p>
            <a:r>
              <a:rPr lang="en-US" sz="1600" b="0" dirty="0" smtClean="0"/>
              <a:t>A user clicking on the browser back, refresh or close buttons while entering data in a pre V7.0.1 Cúram</a:t>
            </a:r>
            <a:r>
              <a:rPr lang="en-US" sz="1600" dirty="0" smtClean="0"/>
              <a:t> </a:t>
            </a:r>
            <a:r>
              <a:rPr lang="en-US" sz="1600" b="0" dirty="0" smtClean="0"/>
              <a:t>such as registering a person may lead to the loss of data without any warning.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9824" y="1367639"/>
            <a:ext cx="130902" cy="272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flipV="1">
            <a:off x="997812" y="1295633"/>
            <a:ext cx="139065" cy="176941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 flipH="1" flipV="1">
            <a:off x="1293223" y="1279168"/>
            <a:ext cx="148045" cy="193406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0" name="Rectangle 19"/>
          <p:cNvSpPr/>
          <p:nvPr/>
        </p:nvSpPr>
        <p:spPr>
          <a:xfrm flipH="1" flipV="1">
            <a:off x="2420166" y="1114183"/>
            <a:ext cx="148045" cy="193406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715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173737"/>
            <a:ext cx="6276975" cy="435864"/>
          </a:xfrm>
        </p:spPr>
        <p:txBody>
          <a:bodyPr/>
          <a:lstStyle/>
          <a:p>
            <a:r>
              <a:rPr lang="en-US" b="1" dirty="0" smtClean="0"/>
              <a:t>V7.0.1 Business Solution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157" y="543469"/>
            <a:ext cx="8439150" cy="4481375"/>
          </a:xfrm>
        </p:spPr>
        <p:txBody>
          <a:bodyPr/>
          <a:lstStyle/>
          <a:p>
            <a:r>
              <a:rPr lang="en-US" sz="1600" dirty="0" smtClean="0"/>
              <a:t>V7.0.1 RTC </a:t>
            </a:r>
            <a:r>
              <a:rPr lang="en-US" sz="1600" dirty="0"/>
              <a:t>Ticket </a:t>
            </a:r>
            <a:r>
              <a:rPr lang="en-US" sz="1600" dirty="0">
                <a:hlinkClick r:id="rId3"/>
              </a:rPr>
              <a:t>168582</a:t>
            </a:r>
            <a:r>
              <a:rPr lang="en-US" sz="1600" dirty="0"/>
              <a:t> </a:t>
            </a:r>
            <a:r>
              <a:rPr lang="en-US" sz="1600" dirty="0" smtClean="0"/>
              <a:t>”Prevent </a:t>
            </a:r>
            <a:r>
              <a:rPr lang="en-US" sz="1600" dirty="0"/>
              <a:t>Loss of Data: Improve the Curam Application (both internal and external) handling of the Browser Back, Refresh and Close actions with a browser standard confirmation dialog”</a:t>
            </a:r>
          </a:p>
          <a:p>
            <a:r>
              <a:rPr lang="en-US" sz="1600" dirty="0" smtClean="0"/>
              <a:t>If a </a:t>
            </a:r>
            <a:r>
              <a:rPr lang="en-US" sz="1600" dirty="0"/>
              <a:t>citizen or user </a:t>
            </a:r>
            <a:r>
              <a:rPr lang="en-US" sz="1600" dirty="0" smtClean="0"/>
              <a:t>clicks any of the browser back, </a:t>
            </a:r>
            <a:r>
              <a:rPr lang="en-US" sz="1600" dirty="0"/>
              <a:t>r</a:t>
            </a:r>
            <a:r>
              <a:rPr lang="en-US" sz="1600" dirty="0" smtClean="0"/>
              <a:t>efresh </a:t>
            </a:r>
            <a:r>
              <a:rPr lang="en-US" sz="1600" dirty="0"/>
              <a:t>or </a:t>
            </a:r>
            <a:r>
              <a:rPr lang="en-US" sz="1600" dirty="0" smtClean="0"/>
              <a:t>close buttons while </a:t>
            </a:r>
            <a:r>
              <a:rPr lang="en-US" sz="1600" dirty="0"/>
              <a:t>using the </a:t>
            </a:r>
            <a:r>
              <a:rPr lang="en-US" sz="1600" dirty="0" smtClean="0"/>
              <a:t>Cúram </a:t>
            </a:r>
            <a:r>
              <a:rPr lang="en-US" sz="1600" dirty="0"/>
              <a:t>Application, they should be informed </a:t>
            </a:r>
            <a:r>
              <a:rPr lang="en-US" sz="1600" dirty="0" smtClean="0"/>
              <a:t>by means of a dialog displayed by the browser informing them of possible data loss if they proceed.</a:t>
            </a:r>
          </a:p>
          <a:p>
            <a:r>
              <a:rPr lang="en-US" sz="1600" dirty="0" smtClean="0"/>
              <a:t>The </a:t>
            </a:r>
            <a:r>
              <a:rPr lang="en-US" sz="1600" dirty="0"/>
              <a:t>citizen or user must be able to return to the page they were on before they </a:t>
            </a:r>
            <a:r>
              <a:rPr lang="en-US" sz="1600" dirty="0" smtClean="0"/>
              <a:t>clicked any of the browser </a:t>
            </a:r>
            <a:r>
              <a:rPr lang="en-US" sz="1600" dirty="0"/>
              <a:t>back, refresh or close buttons so that they can continue with whatever process </a:t>
            </a:r>
            <a:r>
              <a:rPr lang="en-US" sz="1600" dirty="0" smtClean="0"/>
              <a:t>they </a:t>
            </a:r>
            <a:r>
              <a:rPr lang="en-US" sz="1600" dirty="0"/>
              <a:t>had </a:t>
            </a:r>
            <a:r>
              <a:rPr lang="en-US" sz="1600" dirty="0" smtClean="0"/>
              <a:t>started. E.g</a:t>
            </a:r>
            <a:r>
              <a:rPr lang="en-US" sz="1600" dirty="0"/>
              <a:t>. if the </a:t>
            </a:r>
            <a:r>
              <a:rPr lang="en-US" sz="1600" dirty="0" smtClean="0"/>
              <a:t>user is entering data in a </a:t>
            </a:r>
            <a:r>
              <a:rPr lang="en-US" sz="1600" dirty="0"/>
              <a:t>Cúram Application </a:t>
            </a:r>
            <a:r>
              <a:rPr lang="en-US" sz="1600" dirty="0" smtClean="0"/>
              <a:t>and they inadvertently click one of the browser back, refresh or close buttons, they must be able to return back to where they were without any loss of data.</a:t>
            </a:r>
          </a:p>
          <a:p>
            <a:r>
              <a:rPr lang="en-US" sz="1600" dirty="0" smtClean="0"/>
              <a:t>System </a:t>
            </a:r>
            <a:r>
              <a:rPr lang="en-US" sz="1600" dirty="0"/>
              <a:t>behavior on </a:t>
            </a:r>
            <a:r>
              <a:rPr lang="en-US" sz="1600" dirty="0" smtClean="0"/>
              <a:t>browser back, </a:t>
            </a:r>
            <a:r>
              <a:rPr lang="en-US" sz="1600" dirty="0"/>
              <a:t>r</a:t>
            </a:r>
            <a:r>
              <a:rPr lang="en-US" sz="1600" dirty="0" smtClean="0"/>
              <a:t>efresh </a:t>
            </a:r>
            <a:r>
              <a:rPr lang="en-US" sz="1600" dirty="0"/>
              <a:t>or </a:t>
            </a:r>
            <a:r>
              <a:rPr lang="en-US" sz="1600" dirty="0" smtClean="0"/>
              <a:t>close buttons must </a:t>
            </a:r>
            <a:r>
              <a:rPr lang="en-US" sz="1600" dirty="0"/>
              <a:t>be consistent across all browsers supported by </a:t>
            </a:r>
            <a:r>
              <a:rPr lang="en-US" sz="1600" dirty="0" smtClean="0"/>
              <a:t>Cúram.</a:t>
            </a:r>
          </a:p>
          <a:p>
            <a:pPr marL="0" lvl="1" indent="0">
              <a:spcBef>
                <a:spcPts val="1500"/>
              </a:spcBef>
              <a:buNone/>
            </a:pPr>
            <a:r>
              <a:rPr lang="en-US" sz="1600" dirty="0"/>
              <a:t>This feature can be enabled separately for the both the internal and external applications using global system administrator configuration properties</a:t>
            </a:r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50562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525" y="176212"/>
            <a:ext cx="8477250" cy="320279"/>
          </a:xfrm>
        </p:spPr>
        <p:txBody>
          <a:bodyPr/>
          <a:lstStyle/>
          <a:p>
            <a:r>
              <a:rPr lang="en-US" b="1" dirty="0" smtClean="0"/>
              <a:t>Business </a:t>
            </a:r>
            <a:r>
              <a:rPr lang="en-US" b="1" dirty="0"/>
              <a:t>Solution Example - Chrome </a:t>
            </a:r>
            <a:r>
              <a:rPr lang="en-US" b="1" dirty="0" smtClean="0"/>
              <a:t>confirmation dialog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28" y="642181"/>
            <a:ext cx="7423843" cy="418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67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638175"/>
            <a:ext cx="8629147" cy="42105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173736"/>
            <a:ext cx="8410576" cy="464439"/>
          </a:xfrm>
        </p:spPr>
        <p:txBody>
          <a:bodyPr/>
          <a:lstStyle/>
          <a:p>
            <a:r>
              <a:rPr lang="en-US" b="1" dirty="0" smtClean="0"/>
              <a:t>Business Solution Example - IE11 </a:t>
            </a:r>
            <a:r>
              <a:rPr lang="en-US" b="1" dirty="0"/>
              <a:t>confirmation dialog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55" y="638175"/>
            <a:ext cx="7558768" cy="42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58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173736"/>
            <a:ext cx="8679447" cy="464439"/>
          </a:xfrm>
        </p:spPr>
        <p:txBody>
          <a:bodyPr/>
          <a:lstStyle/>
          <a:p>
            <a:r>
              <a:rPr lang="en-US" b="1" dirty="0" smtClean="0"/>
              <a:t>Business </a:t>
            </a:r>
            <a:r>
              <a:rPr lang="en-US" b="1" dirty="0"/>
              <a:t>Solution Example - Firefox </a:t>
            </a:r>
            <a:r>
              <a:rPr lang="en-US" b="1" dirty="0" smtClean="0"/>
              <a:t>confirmation dialog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32" y="638175"/>
            <a:ext cx="7488279" cy="421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7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173736"/>
            <a:ext cx="5133975" cy="502539"/>
          </a:xfrm>
        </p:spPr>
        <p:txBody>
          <a:bodyPr/>
          <a:lstStyle/>
          <a:p>
            <a:r>
              <a:rPr lang="en-US" b="1" dirty="0" smtClean="0"/>
              <a:t>Technical Overview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752475"/>
            <a:ext cx="8229600" cy="4314825"/>
          </a:xfrm>
        </p:spPr>
        <p:txBody>
          <a:bodyPr/>
          <a:lstStyle/>
          <a:p>
            <a:r>
              <a:rPr lang="en-US" sz="1800" b="1" dirty="0" smtClean="0"/>
              <a:t>Implementation</a:t>
            </a:r>
          </a:p>
          <a:p>
            <a:pPr lvl="1"/>
            <a:r>
              <a:rPr lang="en-US" sz="1800" dirty="0"/>
              <a:t>The prevent data loss enhancement </a:t>
            </a:r>
            <a:r>
              <a:rPr lang="en-US" sz="1800" dirty="0" smtClean="0"/>
              <a:t>is implemented in the CDEJ infrastructure</a:t>
            </a:r>
          </a:p>
          <a:p>
            <a:pPr lvl="1"/>
            <a:r>
              <a:rPr lang="en-US" sz="1800" dirty="0" smtClean="0"/>
              <a:t>Client side details:</a:t>
            </a:r>
          </a:p>
          <a:p>
            <a:pPr lvl="2"/>
            <a:r>
              <a:rPr lang="en-US" sz="1800" dirty="0" smtClean="0"/>
              <a:t>Using '</a:t>
            </a:r>
            <a:r>
              <a:rPr lang="en-US" sz="1800" dirty="0" err="1" smtClean="0"/>
              <a:t>beforeunload</a:t>
            </a:r>
            <a:r>
              <a:rPr lang="en-US" sz="1800" dirty="0" smtClean="0"/>
              <a:t>' Event</a:t>
            </a:r>
          </a:p>
          <a:p>
            <a:pPr lvl="2"/>
            <a:r>
              <a:rPr lang="en-US" sz="1800" dirty="0" smtClean="0"/>
              <a:t>Using the </a:t>
            </a:r>
            <a:r>
              <a:rPr lang="en-US" sz="1800" dirty="0"/>
              <a:t>existing module(</a:t>
            </a:r>
            <a:r>
              <a:rPr lang="en-US" sz="1800" dirty="0" err="1"/>
              <a:t>curam</a:t>
            </a:r>
            <a:r>
              <a:rPr lang="en-US" sz="1800" dirty="0"/>
              <a:t>/</a:t>
            </a:r>
            <a:r>
              <a:rPr lang="en-US" sz="1800" dirty="0" err="1"/>
              <a:t>util</a:t>
            </a:r>
            <a:r>
              <a:rPr lang="en-US" sz="1800" dirty="0"/>
              <a:t>/</a:t>
            </a:r>
            <a:r>
              <a:rPr lang="en-US" sz="1800" dirty="0" err="1"/>
              <a:t>ui</a:t>
            </a:r>
            <a:r>
              <a:rPr lang="en-US" sz="1800" dirty="0"/>
              <a:t>/</a:t>
            </a:r>
            <a:r>
              <a:rPr lang="en-US" sz="1800" dirty="0" err="1"/>
              <a:t>AppExitConfirmation</a:t>
            </a:r>
            <a:r>
              <a:rPr lang="en-US" sz="1800" dirty="0"/>
              <a:t>)</a:t>
            </a:r>
            <a:endParaRPr lang="en-US" sz="1800" dirty="0" smtClean="0"/>
          </a:p>
          <a:p>
            <a:r>
              <a:rPr lang="en-US" sz="1800" b="1" dirty="0" smtClean="0"/>
              <a:t>Configuration</a:t>
            </a:r>
          </a:p>
          <a:p>
            <a:pPr lvl="1"/>
            <a:r>
              <a:rPr lang="en-US" sz="1800" dirty="0" smtClean="0"/>
              <a:t>Activation in external application by </a:t>
            </a:r>
            <a:r>
              <a:rPr lang="en-US" sz="1800" dirty="0"/>
              <a:t>setting </a:t>
            </a:r>
            <a:r>
              <a:rPr lang="en-US" sz="1800" u="sng" dirty="0" smtClean="0"/>
              <a:t>existing</a:t>
            </a:r>
            <a:r>
              <a:rPr lang="en-US" sz="1800" dirty="0" smtClean="0"/>
              <a:t> </a:t>
            </a:r>
            <a:r>
              <a:rPr lang="en-US" sz="1800" i="1" dirty="0" err="1" smtClean="0"/>
              <a:t>curam.external.app.guard.against.leaving</a:t>
            </a:r>
            <a:r>
              <a:rPr lang="en-US" sz="1800" dirty="0" smtClean="0"/>
              <a:t> </a:t>
            </a:r>
            <a:r>
              <a:rPr lang="en-US" sz="1800" dirty="0"/>
              <a:t>system property to true.</a:t>
            </a:r>
          </a:p>
          <a:p>
            <a:pPr lvl="1"/>
            <a:r>
              <a:rPr lang="en-US" sz="1800" dirty="0"/>
              <a:t>Activation in </a:t>
            </a:r>
            <a:r>
              <a:rPr lang="en-US" sz="1800" dirty="0" smtClean="0"/>
              <a:t>internal </a:t>
            </a:r>
            <a:r>
              <a:rPr lang="en-US" sz="1800" dirty="0"/>
              <a:t>application by setting </a:t>
            </a:r>
            <a:r>
              <a:rPr lang="en-US" sz="1800" u="sng" dirty="0" smtClean="0"/>
              <a:t>new</a:t>
            </a:r>
            <a:r>
              <a:rPr lang="en-US" sz="1800" dirty="0" smtClean="0"/>
              <a:t> </a:t>
            </a:r>
            <a:r>
              <a:rPr lang="en-US" sz="1800" i="1" dirty="0" err="1" smtClean="0"/>
              <a:t>curam.internal.app.guard.against.leaving</a:t>
            </a:r>
            <a:r>
              <a:rPr lang="en-US" sz="1800" dirty="0" smtClean="0"/>
              <a:t> </a:t>
            </a:r>
            <a:r>
              <a:rPr lang="en-US" sz="1800" dirty="0"/>
              <a:t>system property to true.</a:t>
            </a:r>
          </a:p>
          <a:p>
            <a:endParaRPr lang="en-US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094974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tson: Group 3, White 4">
  <a:themeElements>
    <a:clrScheme name="Group 3, White 4">
      <a:dk1>
        <a:srgbClr val="121212"/>
      </a:dk1>
      <a:lt1>
        <a:srgbClr val="464646"/>
      </a:lt1>
      <a:dk2>
        <a:srgbClr val="C7C7C7"/>
      </a:dk2>
      <a:lt2>
        <a:srgbClr val="ECECEC"/>
      </a:lt2>
      <a:accent1>
        <a:srgbClr val="5596E6"/>
      </a:accent1>
      <a:accent2>
        <a:srgbClr val="5AAAFA"/>
      </a:accent2>
      <a:accent3>
        <a:srgbClr val="7CC7FF"/>
      </a:accent3>
      <a:accent4>
        <a:srgbClr val="00B4A0"/>
      </a:accent4>
      <a:accent5>
        <a:srgbClr val="41D6C3"/>
      </a:accent5>
      <a:accent6>
        <a:srgbClr val="6EEDD8"/>
      </a:accent6>
      <a:hlink>
        <a:srgbClr val="B3B3B3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Watson: Group 3, Teal 70">
  <a:themeElements>
    <a:clrScheme name="Group 3, Teal 70a">
      <a:dk1>
        <a:srgbClr val="C0E6FF"/>
      </a:dk1>
      <a:lt1>
        <a:srgbClr val="A7FAE6"/>
      </a:lt1>
      <a:dk2>
        <a:srgbClr val="012B22"/>
      </a:dk2>
      <a:lt2>
        <a:srgbClr val="005448"/>
      </a:lt2>
      <a:accent1>
        <a:srgbClr val="5596E6"/>
      </a:accent1>
      <a:accent2>
        <a:srgbClr val="5AAAFA"/>
      </a:accent2>
      <a:accent3>
        <a:srgbClr val="7CC7FF"/>
      </a:accent3>
      <a:accent4>
        <a:srgbClr val="00B4A0"/>
      </a:accent4>
      <a:accent5>
        <a:srgbClr val="41D6C3"/>
      </a:accent5>
      <a:accent6>
        <a:srgbClr val="6EEDD8"/>
      </a:accent6>
      <a:hlink>
        <a:srgbClr val="B3B3B3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Watson: Group 3, Purple 70">
  <a:themeElements>
    <a:clrScheme name="Group 3, Blue 70a">
      <a:dk1>
        <a:srgbClr val="C0E6FF"/>
      </a:dk1>
      <a:lt1>
        <a:srgbClr val="A7FAE6"/>
      </a:lt1>
      <a:dk2>
        <a:srgbClr val="152935"/>
      </a:dk2>
      <a:lt2>
        <a:srgbClr val="264A60"/>
      </a:lt2>
      <a:accent1>
        <a:srgbClr val="5596E6"/>
      </a:accent1>
      <a:accent2>
        <a:srgbClr val="5AAAFA"/>
      </a:accent2>
      <a:accent3>
        <a:srgbClr val="7CC7FF"/>
      </a:accent3>
      <a:accent4>
        <a:srgbClr val="00B4A0"/>
      </a:accent4>
      <a:accent5>
        <a:srgbClr val="41D6C3"/>
      </a:accent5>
      <a:accent6>
        <a:srgbClr val="6EEDD8"/>
      </a:accent6>
      <a:hlink>
        <a:srgbClr val="B3B3B3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484</Words>
  <Application>Microsoft Macintosh PowerPoint</Application>
  <PresentationFormat>On-screen Show (16:9)</PresentationFormat>
  <Paragraphs>49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HelvNeue Light for IBM</vt:lpstr>
      <vt:lpstr>HelvNeue Medium for IBM</vt:lpstr>
      <vt:lpstr>Arial</vt:lpstr>
      <vt:lpstr>Watson: Group 3, White 4</vt:lpstr>
      <vt:lpstr>Watson: Group 3, Teal 70</vt:lpstr>
      <vt:lpstr>Watson: Group 3, Purple 70</vt:lpstr>
      <vt:lpstr>V7.0.1 Prevent Data Loss Enhancement</vt:lpstr>
      <vt:lpstr>Overview</vt:lpstr>
      <vt:lpstr>Problem Statement</vt:lpstr>
      <vt:lpstr>Problem Statement – V6/V7.0.0.x Person Register Example</vt:lpstr>
      <vt:lpstr>V7.0.1 Business Solution</vt:lpstr>
      <vt:lpstr>Business Solution Example - Chrome confirmation dialog</vt:lpstr>
      <vt:lpstr>Business Solution Example - IE11 confirmation dialog</vt:lpstr>
      <vt:lpstr>Business Solution Example - Firefox confirmation dialog</vt:lpstr>
      <vt:lpstr>Technical Overview</vt:lpstr>
      <vt:lpstr>Technical Overview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Prevent Data Loss   Enhancement</dc:title>
  <cp:lastModifiedBy>SHANE McFadden</cp:lastModifiedBy>
  <cp:revision>19</cp:revision>
  <dcterms:modified xsi:type="dcterms:W3CDTF">2017-03-22T13:51:01Z</dcterms:modified>
</cp:coreProperties>
</file>