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34" r:id="rId1"/>
    <p:sldMasterId id="2147483982" r:id="rId2"/>
    <p:sldMasterId id="2147483958" r:id="rId3"/>
  </p:sldMasterIdLst>
  <p:notesMasterIdLst>
    <p:notesMasterId r:id="rId17"/>
  </p:notesMasterIdLst>
  <p:handoutMasterIdLst>
    <p:handoutMasterId r:id="rId18"/>
  </p:handoutMasterIdLst>
  <p:sldIdLst>
    <p:sldId id="257" r:id="rId4"/>
    <p:sldId id="442" r:id="rId5"/>
    <p:sldId id="461" r:id="rId6"/>
    <p:sldId id="444" r:id="rId7"/>
    <p:sldId id="454" r:id="rId8"/>
    <p:sldId id="445" r:id="rId9"/>
    <p:sldId id="455" r:id="rId10"/>
    <p:sldId id="456" r:id="rId11"/>
    <p:sldId id="462" r:id="rId12"/>
    <p:sldId id="458" r:id="rId13"/>
    <p:sldId id="459" r:id="rId14"/>
    <p:sldId id="460" r:id="rId15"/>
    <p:sldId id="32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orient="horz" pos="2938">
          <p15:clr>
            <a:srgbClr val="A4A3A4"/>
          </p15:clr>
        </p15:guide>
        <p15:guide id="3" orient="horz" pos="1869">
          <p15:clr>
            <a:srgbClr val="A4A3A4"/>
          </p15:clr>
        </p15:guide>
        <p15:guide id="4" orient="horz" pos="3093">
          <p15:clr>
            <a:srgbClr val="A4A3A4"/>
          </p15:clr>
        </p15:guide>
        <p15:guide id="5" orient="horz" pos="734">
          <p15:clr>
            <a:srgbClr val="A4A3A4"/>
          </p15:clr>
        </p15:guide>
        <p15:guide id="6" orient="horz" pos="143">
          <p15:clr>
            <a:srgbClr val="A4A3A4"/>
          </p15:clr>
        </p15:guide>
        <p15:guide id="7" orient="horz" pos="3022">
          <p15:clr>
            <a:srgbClr val="A4A3A4"/>
          </p15:clr>
        </p15:guide>
        <p15:guide id="8" orient="horz" pos="2439">
          <p15:clr>
            <a:srgbClr val="A4A3A4"/>
          </p15:clr>
        </p15:guide>
        <p15:guide id="9" orient="horz" pos="1298">
          <p15:clr>
            <a:srgbClr val="A4A3A4"/>
          </p15:clr>
        </p15:guide>
        <p15:guide id="10" pos="4702">
          <p15:clr>
            <a:srgbClr val="A4A3A4"/>
          </p15:clr>
        </p15:guide>
        <p15:guide id="11" pos="145">
          <p15:clr>
            <a:srgbClr val="A4A3A4"/>
          </p15:clr>
        </p15:guide>
        <p15:guide id="12" pos="4009">
          <p15:clr>
            <a:srgbClr val="A4A3A4"/>
          </p15:clr>
        </p15:guide>
        <p15:guide id="13" pos="5617">
          <p15:clr>
            <a:srgbClr val="A4A3A4"/>
          </p15:clr>
        </p15:guide>
        <p15:guide id="14" pos="5391">
          <p15:clr>
            <a:srgbClr val="A4A3A4"/>
          </p15:clr>
        </p15:guide>
        <p15:guide id="15" pos="2649">
          <p15:clr>
            <a:srgbClr val="A4A3A4"/>
          </p15:clr>
        </p15:guide>
        <p15:guide id="16" pos="3111">
          <p15:clr>
            <a:srgbClr val="A4A3A4"/>
          </p15:clr>
        </p15:guide>
        <p15:guide id="17" pos="1969">
          <p15:clr>
            <a:srgbClr val="A4A3A4"/>
          </p15:clr>
        </p15:guide>
        <p15:guide id="18" pos="3567">
          <p15:clr>
            <a:srgbClr val="A4A3A4"/>
          </p15:clr>
        </p15:guide>
        <p15:guide id="19" pos="3335">
          <p15:clr>
            <a:srgbClr val="A4A3A4"/>
          </p15:clr>
        </p15:guide>
        <p15:guide id="20" pos="368">
          <p15:clr>
            <a:srgbClr val="A4A3A4"/>
          </p15:clr>
        </p15:guide>
        <p15:guide id="21" pos="2423">
          <p15:clr>
            <a:srgbClr val="A4A3A4"/>
          </p15:clr>
        </p15:guide>
        <p15:guide id="22" pos="1290">
          <p15:clr>
            <a:srgbClr val="A4A3A4"/>
          </p15:clr>
        </p15:guide>
        <p15:guide id="23" pos="1059">
          <p15:clr>
            <a:srgbClr val="A4A3A4"/>
          </p15:clr>
        </p15:guide>
        <p15:guide id="24" pos="833">
          <p15:clr>
            <a:srgbClr val="A4A3A4"/>
          </p15:clr>
        </p15:guide>
        <p15:guide id="25" pos="607">
          <p15:clr>
            <a:srgbClr val="A4A3A4"/>
          </p15:clr>
        </p15:guide>
        <p15:guide id="26" pos="1519">
          <p15:clr>
            <a:srgbClr val="A4A3A4"/>
          </p15:clr>
        </p15:guide>
        <p15:guide id="27" pos="1752">
          <p15:clr>
            <a:srgbClr val="A4A3A4"/>
          </p15:clr>
        </p15:guide>
        <p15:guide id="28" pos="2878">
          <p15:clr>
            <a:srgbClr val="A4A3A4"/>
          </p15:clr>
        </p15:guide>
        <p15:guide id="29" pos="3792">
          <p15:clr>
            <a:srgbClr val="A4A3A4"/>
          </p15:clr>
        </p15:guide>
        <p15:guide id="30" pos="4240">
          <p15:clr>
            <a:srgbClr val="A4A3A4"/>
          </p15:clr>
        </p15:guide>
        <p15:guide id="31" pos="4467">
          <p15:clr>
            <a:srgbClr val="A4A3A4"/>
          </p15:clr>
        </p15:guide>
        <p15:guide id="32" pos="4919">
          <p15:clr>
            <a:srgbClr val="A4A3A4"/>
          </p15:clr>
        </p15:guide>
        <p15:guide id="33" pos="5154">
          <p15:clr>
            <a:srgbClr val="A4A3A4"/>
          </p15:clr>
        </p15:guide>
        <p15:guide id="34" pos="2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94F300"/>
    <a:srgbClr val="FFB006"/>
    <a:srgbClr val="E8E9E8"/>
    <a:srgbClr val="CB0000"/>
    <a:srgbClr val="8A8A8A"/>
    <a:srgbClr val="616161"/>
    <a:srgbClr val="E8E8E8"/>
    <a:srgbClr val="264A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92886" autoAdjust="0"/>
  </p:normalViewPr>
  <p:slideViewPr>
    <p:cSldViewPr snapToGrid="0" snapToObjects="1" showGuides="1">
      <p:cViewPr varScale="1">
        <p:scale>
          <a:sx n="145" d="100"/>
          <a:sy n="145" d="100"/>
        </p:scale>
        <p:origin x="600" y="184"/>
      </p:cViewPr>
      <p:guideLst>
        <p:guide orient="horz" pos="1618"/>
        <p:guide orient="horz" pos="2938"/>
        <p:guide orient="horz" pos="1869"/>
        <p:guide orient="horz" pos="3093"/>
        <p:guide orient="horz" pos="734"/>
        <p:guide orient="horz" pos="143"/>
        <p:guide orient="horz" pos="3022"/>
        <p:guide orient="horz" pos="2439"/>
        <p:guide orient="horz" pos="1298"/>
        <p:guide pos="4702"/>
        <p:guide pos="145"/>
        <p:guide pos="4009"/>
        <p:guide pos="5617"/>
        <p:guide pos="5391"/>
        <p:guide pos="2649"/>
        <p:guide pos="3111"/>
        <p:guide pos="1969"/>
        <p:guide pos="3567"/>
        <p:guide pos="3335"/>
        <p:guide pos="368"/>
        <p:guide pos="2423"/>
        <p:guide pos="1290"/>
        <p:guide pos="1059"/>
        <p:guide pos="833"/>
        <p:guide pos="607"/>
        <p:guide pos="1519"/>
        <p:guide pos="1752"/>
        <p:guide pos="2878"/>
        <p:guide pos="3792"/>
        <p:guide pos="4240"/>
        <p:guide pos="4467"/>
        <p:guide pos="4919"/>
        <p:guide pos="5154"/>
        <p:guide pos="2193"/>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98ABAA-88B4-2B47-AB83-605D271CFD6E}" type="datetimeFigureOut">
              <a:rPr lang="en-US" smtClean="0"/>
              <a:t>3/22/17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9CBB77-6DA5-CE4D-9298-B4CD71DDF6C4}" type="slidenum">
              <a:rPr lang="en-US" smtClean="0"/>
              <a:t>‹#›</a:t>
            </a:fld>
            <a:endParaRPr lang="en-US"/>
          </a:p>
        </p:txBody>
      </p:sp>
    </p:spTree>
    <p:extLst>
      <p:ext uri="{BB962C8B-B14F-4D97-AF65-F5344CB8AC3E}">
        <p14:creationId xmlns:p14="http://schemas.microsoft.com/office/powerpoint/2010/main" val="2462275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A9B0B-EDC5-3A45-9958-32D2299F5B1A}" type="datetimeFigureOut">
              <a:rPr lang="en-US" smtClean="0"/>
              <a:t>3/22/17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ED143-1506-434C-B47D-CBF33F177BEB}" type="slidenum">
              <a:rPr lang="en-US" smtClean="0"/>
              <a:t>‹#›</a:t>
            </a:fld>
            <a:endParaRPr lang="en-US"/>
          </a:p>
        </p:txBody>
      </p:sp>
    </p:spTree>
    <p:extLst>
      <p:ext uri="{BB962C8B-B14F-4D97-AF65-F5344CB8AC3E}">
        <p14:creationId xmlns:p14="http://schemas.microsoft.com/office/powerpoint/2010/main" val="3579393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a:t>
            </a:fld>
            <a:endParaRPr lang="en-US"/>
          </a:p>
        </p:txBody>
      </p:sp>
    </p:spTree>
    <p:extLst>
      <p:ext uri="{BB962C8B-B14F-4D97-AF65-F5344CB8AC3E}">
        <p14:creationId xmlns:p14="http://schemas.microsoft.com/office/powerpoint/2010/main" val="51044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4</a:t>
            </a:fld>
            <a:endParaRPr lang="en-US"/>
          </a:p>
        </p:txBody>
      </p:sp>
    </p:spTree>
    <p:extLst>
      <p:ext uri="{BB962C8B-B14F-4D97-AF65-F5344CB8AC3E}">
        <p14:creationId xmlns:p14="http://schemas.microsoft.com/office/powerpoint/2010/main" val="649756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6</a:t>
            </a:fld>
            <a:endParaRPr lang="en-US"/>
          </a:p>
        </p:txBody>
      </p:sp>
    </p:spTree>
    <p:extLst>
      <p:ext uri="{BB962C8B-B14F-4D97-AF65-F5344CB8AC3E}">
        <p14:creationId xmlns:p14="http://schemas.microsoft.com/office/powerpoint/2010/main" val="38160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7</a:t>
            </a:fld>
            <a:endParaRPr lang="en-US"/>
          </a:p>
        </p:txBody>
      </p:sp>
    </p:spTree>
    <p:extLst>
      <p:ext uri="{BB962C8B-B14F-4D97-AF65-F5344CB8AC3E}">
        <p14:creationId xmlns:p14="http://schemas.microsoft.com/office/powerpoint/2010/main" val="65626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8</a:t>
            </a:fld>
            <a:endParaRPr lang="en-US"/>
          </a:p>
        </p:txBody>
      </p:sp>
    </p:spTree>
    <p:extLst>
      <p:ext uri="{BB962C8B-B14F-4D97-AF65-F5344CB8AC3E}">
        <p14:creationId xmlns:p14="http://schemas.microsoft.com/office/powerpoint/2010/main" val="40726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06E75-FD01-1B46-A58A-D094DCC33B22}" type="slidenum">
              <a:rPr lang="en-US" smtClean="0"/>
              <a:t>10</a:t>
            </a:fld>
            <a:endParaRPr lang="en-US"/>
          </a:p>
        </p:txBody>
      </p:sp>
    </p:spTree>
    <p:extLst>
      <p:ext uri="{BB962C8B-B14F-4D97-AF65-F5344CB8AC3E}">
        <p14:creationId xmlns:p14="http://schemas.microsoft.com/office/powerpoint/2010/main" val="191458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we will be</a:t>
            </a:r>
            <a:r>
              <a:rPr lang="en-US" baseline="0" dirty="0" smtClean="0"/>
              <a:t> changing the sys admin properties to be able to turn on/off the feature in the internal and external applications separately.</a:t>
            </a:r>
          </a:p>
          <a:p>
            <a:r>
              <a:rPr lang="en-US" baseline="0" dirty="0" smtClean="0"/>
              <a:t>Also change required to make sure the sys admin properties to be able to turn on/off the feature takes precedence over the *.app property settings.</a:t>
            </a:r>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t>11</a:t>
            </a:fld>
            <a:endParaRPr lang="en-US"/>
          </a:p>
        </p:txBody>
      </p:sp>
    </p:spTree>
    <p:extLst>
      <p:ext uri="{BB962C8B-B14F-4D97-AF65-F5344CB8AC3E}">
        <p14:creationId xmlns:p14="http://schemas.microsoft.com/office/powerpoint/2010/main" val="5950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we will be</a:t>
            </a:r>
            <a:r>
              <a:rPr lang="en-US" baseline="0" dirty="0" smtClean="0"/>
              <a:t> changing the sys admin properties to be able to turn on/off the feature in the internal and external applications separately.</a:t>
            </a:r>
          </a:p>
          <a:p>
            <a:r>
              <a:rPr lang="en-US" baseline="0" smtClean="0"/>
              <a:t>Also change required to make sure the sys admin properties to be able to turn on/off the feature takes precedence over the *.app property settings.</a:t>
            </a:r>
            <a:endParaRPr lang="en-US" smtClean="0"/>
          </a:p>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12</a:t>
            </a:fld>
            <a:endParaRPr lang="en-US"/>
          </a:p>
        </p:txBody>
      </p:sp>
    </p:spTree>
    <p:extLst>
      <p:ext uri="{BB962C8B-B14F-4D97-AF65-F5344CB8AC3E}">
        <p14:creationId xmlns:p14="http://schemas.microsoft.com/office/powerpoint/2010/main" val="122416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smtClean="0"/>
              <a:t>Watson Health / UI Modernisation - Final Playback / October 6</a:t>
            </a: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4AA10599-6C17-4040-9B57-86E896F28E8D}" type="datetime1">
              <a:rPr lang="en-IE" smtClean="0"/>
              <a:t>22/03/2017</a:t>
            </a:fld>
            <a:endParaRPr lang="en-US"/>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711995"/>
            <a:ext cx="473624" cy="192024"/>
          </a:xfrm>
          <a:prstGeom prst="rect">
            <a:avLst/>
          </a:prstGeom>
        </p:spPr>
      </p:pic>
      <p:pic>
        <p:nvPicPr>
          <p:cNvPr id="9" name="Picture 8" descr="WatsonHealth_Logotype_Pos_RGB_BETA.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5316" y="2370563"/>
            <a:ext cx="1800397" cy="192024"/>
          </a:xfrm>
          <a:prstGeom prst="rect">
            <a:avLst/>
          </a:prstGeom>
        </p:spPr>
      </p:pic>
    </p:spTree>
    <p:extLst>
      <p:ext uri="{BB962C8B-B14F-4D97-AF65-F5344CB8AC3E}">
        <p14:creationId xmlns:p14="http://schemas.microsoft.com/office/powerpoint/2010/main" val="68602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43D465-134A-5845-8007-B372A91C8556}"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043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D4D2CA7-B4C7-4549-9099-EB66137AFB96}"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9202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8A4C03D-F233-A74E-A5C9-A6DA9401744B}"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58266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D3B0C-81AE-694E-82DD-0761944EE786}"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7466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F31339-BEAB-014E-8747-253A07319CC4}"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7914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A2B1F60-EDC4-9945-9E72-B9E1FC904B75}"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461581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201F23-B046-AE41-8AF0-4908F2382921}"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3323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B74A7-FC09-7E48-8B84-7BF2E3B82A98}"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3349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2D4B51-2C6E-7342-A947-E8B624F801E3}"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44163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A8D365-FE21-764D-9E92-81B275A7F5A7}"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274569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8554E5-B69D-854C-845D-48E6C8794777}" type="datetime1">
              <a:rPr lang="en-IE" smtClean="0"/>
              <a:t>22/03/2017</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4212792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7543B-1E25-9442-A5B4-3F0752E30B60}"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smtClean="0"/>
              <a:t>Click to edit Master title style</a:t>
            </a:r>
            <a:endParaRPr lang="en-US" dirty="0"/>
          </a:p>
        </p:txBody>
      </p:sp>
    </p:spTree>
    <p:extLst>
      <p:ext uri="{BB962C8B-B14F-4D97-AF65-F5344CB8AC3E}">
        <p14:creationId xmlns:p14="http://schemas.microsoft.com/office/powerpoint/2010/main" val="11894838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EB54F3-079B-B24F-9092-F17D74B71CFF}"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smtClean="0"/>
              <a:t>Click to edit Master title style</a:t>
            </a:r>
            <a:endParaRPr lang="en-US" dirty="0"/>
          </a:p>
        </p:txBody>
      </p:sp>
    </p:spTree>
    <p:extLst>
      <p:ext uri="{BB962C8B-B14F-4D97-AF65-F5344CB8AC3E}">
        <p14:creationId xmlns:p14="http://schemas.microsoft.com/office/powerpoint/2010/main" val="1032655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F94976-2F0D-AC44-9413-46829468F4E5}" type="datetime1">
              <a:rPr lang="en-IE" smtClean="0"/>
              <a:t>22/03/2017</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1936427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8E3DE-475F-2B4D-937B-98F6C3998698}" type="datetime1">
              <a:rPr lang="en-IE" smtClean="0"/>
              <a:t>22/03/2017</a:t>
            </a:fld>
            <a:endParaRPr lang="en-US"/>
          </a:p>
        </p:txBody>
      </p:sp>
      <p:sp>
        <p:nvSpPr>
          <p:cNvPr id="3" name="Footer Placeholder 2"/>
          <p:cNvSpPr>
            <a:spLocks noGrp="1"/>
          </p:cNvSpPr>
          <p:nvPr>
            <p:ph type="ftr" sz="quarter" idx="11"/>
          </p:nvPr>
        </p:nvSpPr>
        <p:spPr/>
        <p:txBody>
          <a:bodyPr/>
          <a:lstStyle/>
          <a:p>
            <a:r>
              <a:rPr lang="de-DE" smtClean="0"/>
              <a:t>Watson Health / UI Modernisation - Final Playback / October 6</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225618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FED2D299-0AFC-3445-9294-54F4EFFE66B6}" type="slidenum">
              <a:rPr lang="en-US" smtClean="0"/>
              <a:t>‹#›</a:t>
            </a:fld>
            <a:endParaRPr lang="en-US"/>
          </a:p>
        </p:txBody>
      </p:sp>
    </p:spTree>
    <p:extLst>
      <p:ext uri="{BB962C8B-B14F-4D97-AF65-F5344CB8AC3E}">
        <p14:creationId xmlns:p14="http://schemas.microsoft.com/office/powerpoint/2010/main" val="2022355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grpSp>
        <p:nvGrpSpPr>
          <p:cNvPr id="50" name="Group 49"/>
          <p:cNvGrpSpPr>
            <a:grpSpLocks noChangeAspect="1"/>
          </p:cNvGrpSpPr>
          <p:nvPr userDrawn="1"/>
        </p:nvGrpSpPr>
        <p:grpSpPr>
          <a:xfrm>
            <a:off x="237912"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smtClean="0"/>
              <a:t>Watson Health / UI Modernisation - Final Playback / October 6</a:t>
            </a: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67D08DB8-61B1-5B49-820C-24B8ED8F7336}" type="datetime1">
              <a:rPr lang="en-IE" smtClean="0"/>
              <a:t>22/03/2017</a:t>
            </a:fld>
            <a:endParaRPr lang="en-US"/>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dirty="0" smtClean="0"/>
              <a:t>Click to edit Master title style</a:t>
            </a:r>
            <a:endParaRPr lang="en-US" dirty="0"/>
          </a:p>
        </p:txBody>
      </p:sp>
      <p:pic>
        <p:nvPicPr>
          <p:cNvPr id="49" name="Picture 48" descr="WatsonHealth_Logotype_Rev_RGB_BET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57" y="2186117"/>
            <a:ext cx="2173119" cy="566928"/>
          </a:xfrm>
          <a:prstGeom prst="rect">
            <a:avLst/>
          </a:prstGeom>
        </p:spPr>
      </p:pic>
    </p:spTree>
    <p:extLst>
      <p:ext uri="{BB962C8B-B14F-4D97-AF65-F5344CB8AC3E}">
        <p14:creationId xmlns:p14="http://schemas.microsoft.com/office/powerpoint/2010/main" val="281245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51F2F9F5-A56E-2147-BA80-55D3E9A6E191}" type="datetime1">
              <a:rPr lang="en-IE" smtClean="0"/>
              <a:t>22/03/2017</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1399227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9470D53F-CEE7-9345-81EE-5A1B8BDB6964}" type="datetime1">
              <a:rPr lang="en-IE" noProof="0" smtClean="0"/>
              <a:t>22/03/2017</a:t>
            </a:fld>
            <a:endParaRPr lang="en-US" noProof="0"/>
          </a:p>
        </p:txBody>
      </p:sp>
      <p:sp>
        <p:nvSpPr>
          <p:cNvPr id="5" name="Footer Placeholder 4"/>
          <p:cNvSpPr>
            <a:spLocks noGrp="1"/>
          </p:cNvSpPr>
          <p:nvPr>
            <p:ph type="ftr" sz="quarter" idx="11"/>
          </p:nvPr>
        </p:nvSpPr>
        <p:spPr/>
        <p:txBody>
          <a:bodyPr/>
          <a:lstStyle/>
          <a:p>
            <a:r>
              <a:rPr lang="en-US" noProof="0" dirty="0" smtClean="0"/>
              <a:t>Watson Health / UI Modernisation - Final Playback / October 6</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933986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1AA6AA7-6358-AE4E-9E27-E66E81A08C58}"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3440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2D332DF-6D06-5848-A632-BCACBE000430}"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358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Date Placeholder 3"/>
          <p:cNvSpPr>
            <a:spLocks noGrp="1"/>
          </p:cNvSpPr>
          <p:nvPr>
            <p:ph type="dt" sz="half" idx="10"/>
          </p:nvPr>
        </p:nvSpPr>
        <p:spPr/>
        <p:txBody>
          <a:bodyPr/>
          <a:lstStyle/>
          <a:p>
            <a:fld id="{06E8DCCE-AA05-3243-8CD3-43C3BFEB2614}" type="datetime1">
              <a:rPr lang="en-IE" noProof="0" smtClean="0"/>
              <a:t>22/03/2017</a:t>
            </a:fld>
            <a:endParaRPr lang="en-US" noProof="0"/>
          </a:p>
        </p:txBody>
      </p:sp>
      <p:sp>
        <p:nvSpPr>
          <p:cNvPr id="5" name="Footer Placeholder 4"/>
          <p:cNvSpPr>
            <a:spLocks noGrp="1"/>
          </p:cNvSpPr>
          <p:nvPr>
            <p:ph type="ftr" sz="quarter" idx="11"/>
          </p:nvPr>
        </p:nvSpPr>
        <p:spPr/>
        <p:txBody>
          <a:bodyPr/>
          <a:lstStyle/>
          <a:p>
            <a:r>
              <a:rPr lang="en-US" noProof="0" dirty="0" smtClean="0"/>
              <a:t>Watson Health / UI Modernisation - Final Playback / October 6</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851925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6BBD28-F62C-D14F-9E44-D546477E664F}"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30406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86821B-1C2A-F743-A598-44EC219AC014}"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885392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C435E3-E722-2D40-8301-6656F2EBF64D}"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555651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5D9E4AB-C6FC-5A4A-87CA-B533AEA48C5D}"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22735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CEBC271-5ECD-FB40-8C86-18BFDB6B302C}"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03598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27E2E9A-E2AC-6246-81B5-647ECA09E498}"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11871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01C490F-BA07-CF40-B8DA-0D99F315279C}"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869677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7012DF6-4A7D-504D-AF45-E97CDBA98A5B}"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05899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12829E0-45D0-B042-9BAD-89F81D39A7F1}"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1101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B9675BDF-81CE-8447-8201-3544136B03CF}"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57432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6747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7299B-64B7-AD49-BB7D-C4BBD61095A8}"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97797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DC0CF9-44CE-A944-82AD-6932DFD0D384}"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67676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50DC442-2782-8640-B6E6-60225A33C9F2}"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80085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F46B30-F830-044B-B54E-286582887F52}"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6443051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846A44-F887-8649-AA70-13832736B7AC}"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333622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719E4A-183E-A54C-9273-1C62CDE12A5A}"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7898248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3EB1E8-06ED-1246-AC81-700C0D939E12}" type="datetime1">
              <a:rPr lang="en-IE" smtClean="0"/>
              <a:t>22/03/2017</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3105677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F8C19-A992-E64A-BAA4-D72CA65B8A70}" type="datetime1">
              <a:rPr lang="en-IE" smtClean="0"/>
              <a:t>22/03/2017</a:t>
            </a:fld>
            <a:endParaRPr lang="en-US"/>
          </a:p>
        </p:txBody>
      </p:sp>
      <p:sp>
        <p:nvSpPr>
          <p:cNvPr id="3" name="Footer Placeholder 2"/>
          <p:cNvSpPr>
            <a:spLocks noGrp="1"/>
          </p:cNvSpPr>
          <p:nvPr>
            <p:ph type="ftr" sz="quarter" idx="11"/>
          </p:nvPr>
        </p:nvSpPr>
        <p:spPr/>
        <p:txBody>
          <a:bodyPr/>
          <a:lstStyle/>
          <a:p>
            <a:r>
              <a:rPr lang="de-DE" smtClean="0"/>
              <a:t>Watson Health / UI Modernisation - Final Playback / October 6</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288792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a:p>
        </p:txBody>
      </p:sp>
      <p:grpSp>
        <p:nvGrpSpPr>
          <p:cNvPr id="50" name="Group 49"/>
          <p:cNvGrpSpPr>
            <a:grpSpLocks noChangeAspect="1"/>
          </p:cNvGrpSpPr>
          <p:nvPr userDrawn="1"/>
        </p:nvGrpSpPr>
        <p:grpSpPr>
          <a:xfrm>
            <a:off x="552237"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B01A507C-BC1D-4341-9F7D-AC7B3E0F927B}" type="datetime1">
              <a:rPr lang="en-IE" smtClean="0"/>
              <a:t>22/03/2017</a:t>
            </a:fld>
            <a:endParaRPr lang="en-US"/>
          </a:p>
        </p:txBody>
      </p:sp>
      <p:sp>
        <p:nvSpPr>
          <p:cNvPr id="11" name="Title 10"/>
          <p:cNvSpPr>
            <a:spLocks noGrp="1"/>
          </p:cNvSpPr>
          <p:nvPr>
            <p:ph type="title"/>
          </p:nvPr>
        </p:nvSpPr>
        <p:spPr>
          <a:xfrm>
            <a:off x="228600" y="173736"/>
            <a:ext cx="2834640" cy="1600200"/>
          </a:xfrm>
        </p:spPr>
        <p:txBody>
          <a:bodyPr/>
          <a:lstStyle>
            <a:lvl1pPr>
              <a:defRPr>
                <a:latin typeface="Arial"/>
                <a:cs typeface="Arial"/>
              </a:defRPr>
            </a:lvl1pPr>
          </a:lstStyle>
          <a:p>
            <a:r>
              <a:rPr lang="en-US" dirty="0" smtClean="0"/>
              <a:t>Click to edit Master title style</a:t>
            </a:r>
            <a:endParaRPr lang="en-US" dirty="0"/>
          </a:p>
        </p:txBody>
      </p:sp>
      <p:pic>
        <p:nvPicPr>
          <p:cNvPr id="91" name="Picture 90" descr="WatsonHealth_Logotype_Rev_RGB_BET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3793" y="4521532"/>
            <a:ext cx="2173119" cy="566928"/>
          </a:xfrm>
          <a:prstGeom prst="rect">
            <a:avLst/>
          </a:prstGeom>
        </p:spPr>
      </p:pic>
    </p:spTree>
    <p:extLst>
      <p:ext uri="{BB962C8B-B14F-4D97-AF65-F5344CB8AC3E}">
        <p14:creationId xmlns:p14="http://schemas.microsoft.com/office/powerpoint/2010/main" val="38910366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C669904-8EC6-7540-9CD1-C932C3FCD113}" type="datetime1">
              <a:rPr lang="en-IE" smtClean="0"/>
              <a:t>22/03/2017</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232886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7067F-4E1B-7043-9564-C9C086B6A1D1}"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8351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2BD4BAB0-E596-1045-AF05-4C0DEF44752C}" type="datetime1">
              <a:rPr lang="en-IE" noProof="0" smtClean="0"/>
              <a:t>22/03/2017</a:t>
            </a:fld>
            <a:endParaRPr lang="en-US" noProof="0"/>
          </a:p>
        </p:txBody>
      </p:sp>
      <p:sp>
        <p:nvSpPr>
          <p:cNvPr id="5" name="Footer Placeholder 4"/>
          <p:cNvSpPr>
            <a:spLocks noGrp="1"/>
          </p:cNvSpPr>
          <p:nvPr>
            <p:ph type="ftr" sz="quarter" idx="11"/>
          </p:nvPr>
        </p:nvSpPr>
        <p:spPr/>
        <p:txBody>
          <a:bodyPr/>
          <a:lstStyle/>
          <a:p>
            <a:r>
              <a:rPr lang="en-US" noProof="0" dirty="0" smtClean="0"/>
              <a:t>Watson Health / UI Modernisation - Final Playback / October 6</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7230619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5670E58-A938-FB4C-92D1-C07A85E1285F}"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095892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50556DD-1FC4-9C41-89E9-0637394F8893}"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45693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73F1651-455A-5945-BCE6-615CB29C8345}"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4987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2CFE18-973A-EB4D-BF25-454F0EC6A3B7}"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047527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3D3D35B-5144-3A49-9AFA-07C8A4E371FB}"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5640568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E9AC6B6-3584-6F4A-B49E-7913BE8C1FE9}"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75667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C5B51C5-6272-CB49-BC48-A43B49CDF2B8}"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92225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4A6C475A-E67D-6546-901A-0C30288C3383}"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88102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33376C88-F528-D242-9F56-7FEF8FD22AB5}"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49075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E376A0-68C5-5B4C-A759-E9A25E3BEF03}"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29189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2A6109C-40A3-C846-A443-D35BFDD419F4}"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4543684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E3E23E6-4C7C-824D-AE36-B66129B42DE0}"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45748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F4A2314-5BEB-1146-BD14-68E1C35D8B7F}"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8331117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53CF3B2-EACE-494F-B666-896BB3E598E7}"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51299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A87B9F1-F270-5642-B730-4E54A85F563B}"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0516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AD8A9D4-2EFC-044D-B956-51540AB69C74}"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513185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C5B901D-3932-4A49-8400-3B22BC7F9985}"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2436676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5709DA-B65E-4D4E-B6FA-C87EC471C2FD}"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29423462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882868-6872-8042-8BB7-EF0779C6891B}"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17871726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C44552-FABA-AE43-9389-BA7549B91AB4}" type="datetime1">
              <a:rPr lang="en-IE" smtClean="0"/>
              <a:t>22/03/2017</a:t>
            </a:fld>
            <a:endParaRPr lang="en-US"/>
          </a:p>
        </p:txBody>
      </p:sp>
      <p:sp>
        <p:nvSpPr>
          <p:cNvPr id="4" name="Footer Placeholder 3"/>
          <p:cNvSpPr>
            <a:spLocks noGrp="1"/>
          </p:cNvSpPr>
          <p:nvPr>
            <p:ph type="ftr" sz="quarter" idx="11"/>
          </p:nvPr>
        </p:nvSpPr>
        <p:spPr/>
        <p:txBody>
          <a:bodyPr/>
          <a:lstStyle/>
          <a:p>
            <a:r>
              <a:rPr lang="de-DE" smtClean="0"/>
              <a:t>Watson Health / UI Modernisation - Final Playback / October 6</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261617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59043E-6E73-5148-BE2E-D8C2480435DA}"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161343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8FEAC-1A1A-CB44-8D13-909267461973}" type="datetime1">
              <a:rPr lang="en-IE" smtClean="0"/>
              <a:t>22/03/2017</a:t>
            </a:fld>
            <a:endParaRPr lang="en-US"/>
          </a:p>
        </p:txBody>
      </p:sp>
      <p:sp>
        <p:nvSpPr>
          <p:cNvPr id="3" name="Footer Placeholder 2"/>
          <p:cNvSpPr>
            <a:spLocks noGrp="1"/>
          </p:cNvSpPr>
          <p:nvPr>
            <p:ph type="ftr" sz="quarter" idx="11"/>
          </p:nvPr>
        </p:nvSpPr>
        <p:spPr/>
        <p:txBody>
          <a:bodyPr/>
          <a:lstStyle/>
          <a:p>
            <a:r>
              <a:rPr lang="de-DE" smtClean="0"/>
              <a:t>Watson Health / UI Modernisation - Final Playback / October 6</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60933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BAF8B2-6352-E24C-AA5E-5A35C7A14C99}"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0675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FBC68F-E0A4-A74D-86C3-8FB807E0A77F}" type="datetime1">
              <a:rPr lang="en-IE" smtClean="0"/>
              <a:t>22/03/2017</a:t>
            </a:fld>
            <a:endParaRPr lang="en-US"/>
          </a:p>
        </p:txBody>
      </p:sp>
      <p:sp>
        <p:nvSpPr>
          <p:cNvPr id="5" name="Footer Placeholder 4"/>
          <p:cNvSpPr>
            <a:spLocks noGrp="1"/>
          </p:cNvSpPr>
          <p:nvPr>
            <p:ph type="ftr" sz="quarter" idx="11"/>
          </p:nvPr>
        </p:nvSpPr>
        <p:spPr/>
        <p:txBody>
          <a:bodyPr/>
          <a:lstStyle/>
          <a:p>
            <a:r>
              <a:rPr lang="de-DE" smtClean="0"/>
              <a:t>Watson Health / UI Modernisation - Final Playback / October 6</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310422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20" Type="http://schemas.openxmlformats.org/officeDocument/2006/relationships/slideLayout" Target="../slideLayouts/slideLayout44.xml"/><Relationship Id="rId21" Type="http://schemas.openxmlformats.org/officeDocument/2006/relationships/slideLayout" Target="../slideLayouts/slideLayout45.xml"/><Relationship Id="rId22" Type="http://schemas.openxmlformats.org/officeDocument/2006/relationships/slideLayout" Target="../slideLayouts/slideLayout46.xml"/><Relationship Id="rId23" Type="http://schemas.openxmlformats.org/officeDocument/2006/relationships/slideLayout" Target="../slideLayouts/slideLayout47.xml"/><Relationship Id="rId24" Type="http://schemas.openxmlformats.org/officeDocument/2006/relationships/theme" Target="../theme/theme2.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slideLayout" Target="../slideLayouts/slideLayout37.xml"/><Relationship Id="rId14" Type="http://schemas.openxmlformats.org/officeDocument/2006/relationships/slideLayout" Target="../slideLayouts/slideLayout38.xml"/><Relationship Id="rId15" Type="http://schemas.openxmlformats.org/officeDocument/2006/relationships/slideLayout" Target="../slideLayouts/slideLayout39.xml"/><Relationship Id="rId16" Type="http://schemas.openxmlformats.org/officeDocument/2006/relationships/slideLayout" Target="../slideLayouts/slideLayout40.xml"/><Relationship Id="rId17" Type="http://schemas.openxmlformats.org/officeDocument/2006/relationships/slideLayout" Target="../slideLayouts/slideLayout41.xml"/><Relationship Id="rId18" Type="http://schemas.openxmlformats.org/officeDocument/2006/relationships/slideLayout" Target="../slideLayouts/slideLayout42.xml"/><Relationship Id="rId19" Type="http://schemas.openxmlformats.org/officeDocument/2006/relationships/slideLayout" Target="../slideLayouts/slideLayout4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6.xml"/><Relationship Id="rId20" Type="http://schemas.openxmlformats.org/officeDocument/2006/relationships/slideLayout" Target="../slideLayouts/slideLayout67.xml"/><Relationship Id="rId21" Type="http://schemas.openxmlformats.org/officeDocument/2006/relationships/slideLayout" Target="../slideLayouts/slideLayout68.xml"/><Relationship Id="rId22" Type="http://schemas.openxmlformats.org/officeDocument/2006/relationships/slideLayout" Target="../slideLayouts/slideLayout69.xml"/><Relationship Id="rId23" Type="http://schemas.openxmlformats.org/officeDocument/2006/relationships/slideLayout" Target="../slideLayouts/slideLayout70.xml"/><Relationship Id="rId24" Type="http://schemas.openxmlformats.org/officeDocument/2006/relationships/theme" Target="../theme/theme3.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Relationship Id="rId14" Type="http://schemas.openxmlformats.org/officeDocument/2006/relationships/slideLayout" Target="../slideLayouts/slideLayout61.xml"/><Relationship Id="rId15" Type="http://schemas.openxmlformats.org/officeDocument/2006/relationships/slideLayout" Target="../slideLayouts/slideLayout62.xml"/><Relationship Id="rId16" Type="http://schemas.openxmlformats.org/officeDocument/2006/relationships/slideLayout" Target="../slideLayouts/slideLayout63.xml"/><Relationship Id="rId17" Type="http://schemas.openxmlformats.org/officeDocument/2006/relationships/slideLayout" Target="../slideLayouts/slideLayout64.xml"/><Relationship Id="rId18" Type="http://schemas.openxmlformats.org/officeDocument/2006/relationships/slideLayout" Target="../slideLayouts/slideLayout65.xml"/><Relationship Id="rId19" Type="http://schemas.openxmlformats.org/officeDocument/2006/relationships/slideLayout" Target="../slideLayouts/slideLayout66.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chemeClr val="tx1">
                    <a:tint val="75000"/>
                  </a:schemeClr>
                </a:solidFill>
                <a:latin typeface="Arial"/>
                <a:cs typeface="Arial"/>
              </a:defRPr>
            </a:lvl1pPr>
          </a:lstStyle>
          <a:p>
            <a:fld id="{4D20B392-50F8-454A-BD7F-92C34891AB44}" type="datetime1">
              <a:rPr lang="en-IE" noProof="0" smtClean="0"/>
              <a:t>22/03/2017</a:t>
            </a:fld>
            <a:endParaRPr lang="en-US" noProof="0"/>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chemeClr val="tx1">
                    <a:tint val="75000"/>
                  </a:schemeClr>
                </a:solidFill>
                <a:latin typeface="Arial"/>
                <a:cs typeface="Arial"/>
              </a:defRPr>
            </a:lvl1pPr>
          </a:lstStyle>
          <a:p>
            <a:r>
              <a:rPr lang="en-US" noProof="0" dirty="0" smtClean="0"/>
              <a:t>Watson Health / UI Modernisation - Enablement / October 14</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chemeClr val="tx1">
                    <a:tint val="75000"/>
                  </a:schemeClr>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303488124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 id="2147483957" r:id="rId23"/>
    <p:sldLayoutId id="2147484007" r:id="rId24"/>
  </p:sldLayoutIdLst>
  <p:timing>
    <p:tnLst>
      <p:par>
        <p:cTn id="1" dur="indefinite" restart="never" nodeType="tmRoot"/>
      </p:par>
    </p:tnLst>
  </p:timing>
  <p:hf sldNum="0" hdr="0" dt="0"/>
  <p:txStyles>
    <p:title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rgbClr val="FFFFFF"/>
                </a:solidFill>
                <a:latin typeface="Arial"/>
                <a:cs typeface="Arial"/>
              </a:defRPr>
            </a:lvl1pPr>
          </a:lstStyle>
          <a:p>
            <a:fld id="{82393AFB-5594-1149-8D73-682765C55AC0}" type="datetime1">
              <a:rPr lang="en-IE" smtClean="0"/>
              <a:t>22/03/2017</a:t>
            </a:fld>
            <a:endParaRPr lang="en-US"/>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smtClean="0"/>
              <a:t>Watson Health / UI Modernisation - Final Playback / October 6</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E4DBDE34-E9B5-E04F-B662-69720E4BCB53}" type="slidenum">
              <a:rPr lang="en-US" smtClean="0"/>
              <a:pPr/>
              <a:t>‹#›</a:t>
            </a:fld>
            <a:endParaRPr lang="en-US"/>
          </a:p>
        </p:txBody>
      </p:sp>
    </p:spTree>
    <p:extLst>
      <p:ext uri="{BB962C8B-B14F-4D97-AF65-F5344CB8AC3E}">
        <p14:creationId xmlns:p14="http://schemas.microsoft.com/office/powerpoint/2010/main" val="547059782"/>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Lst>
  <p:timing>
    <p:tnLst>
      <p:par>
        <p:cTn id="1" dur="indefinite" restart="never" nodeType="tmRoot"/>
      </p:par>
    </p:tnLst>
  </p:timing>
  <p:hf sldNum="0"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364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a:solidFill>
                  <a:srgbClr val="FFFFFF"/>
                </a:solidFill>
                <a:latin typeface="Arial"/>
                <a:cs typeface="Arial"/>
              </a:defRPr>
            </a:lvl1pPr>
          </a:lstStyle>
          <a:p>
            <a:fld id="{7CD700DD-A891-614D-BE49-8CA45F9AEA29}" type="datetime1">
              <a:rPr lang="en-IE" smtClean="0"/>
              <a:t>22/03/2017</a:t>
            </a:fld>
            <a:endParaRPr lang="en-US"/>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smtClean="0"/>
              <a:t>Watson Health / UI Modernisation - Enablement/ October 14</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E4DBDE34-E9B5-E04F-B662-69720E4BCB53}" type="slidenum">
              <a:rPr lang="en-US" smtClean="0"/>
              <a:pPr/>
              <a:t>‹#›</a:t>
            </a:fld>
            <a:endParaRPr lang="en-US"/>
          </a:p>
        </p:txBody>
      </p:sp>
    </p:spTree>
    <p:extLst>
      <p:ext uri="{BB962C8B-B14F-4D97-AF65-F5344CB8AC3E}">
        <p14:creationId xmlns:p14="http://schemas.microsoft.com/office/powerpoint/2010/main" val="410529958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Lst>
  <p:timing>
    <p:tnLst>
      <p:par>
        <p:cTn id="1" dur="indefinite" restart="never" nodeType="tmRoot"/>
      </p:par>
    </p:tnLst>
  </p:timing>
  <p:hf sldNum="0"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jazz031.hursley.ibm.com:9443/ccm/web/projects/SPM#action=com.ibm.team.workitem.viewWorkItem&amp;id=10749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364A"/>
        </a:solidFill>
        <a:effectLst/>
      </p:bgPr>
    </p:bg>
    <p:spTree>
      <p:nvGrpSpPr>
        <p:cNvPr id="1" name=""/>
        <p:cNvGrpSpPr/>
        <p:nvPr/>
      </p:nvGrpSpPr>
      <p:grpSpPr>
        <a:xfrm>
          <a:off x="0" y="0"/>
          <a:ext cx="0" cy="0"/>
          <a:chOff x="0" y="0"/>
          <a:chExt cx="0" cy="0"/>
        </a:xfrm>
      </p:grpSpPr>
      <p:pic>
        <p:nvPicPr>
          <p:cNvPr id="3" name="Picture 2" descr="avatar_crops_CS6_cvr.png"/>
          <p:cNvPicPr>
            <a:picLocks noChangeAspect="1"/>
          </p:cNvPicPr>
          <p:nvPr/>
        </p:nvPicPr>
        <p:blipFill rotWithShape="1">
          <a:blip r:embed="rId3">
            <a:extLst>
              <a:ext uri="{28A0092B-C50C-407E-A947-70E740481C1C}">
                <a14:useLocalDpi xmlns:a14="http://schemas.microsoft.com/office/drawing/2010/main" val="0"/>
              </a:ext>
            </a:extLst>
          </a:blip>
          <a:srcRect t="4308" r="36760" b="28113"/>
          <a:stretch/>
        </p:blipFill>
        <p:spPr>
          <a:xfrm>
            <a:off x="3979331" y="0"/>
            <a:ext cx="5164669" cy="5143500"/>
          </a:xfrm>
          <a:prstGeom prst="rect">
            <a:avLst/>
          </a:prstGeom>
        </p:spPr>
      </p:pic>
      <p:sp>
        <p:nvSpPr>
          <p:cNvPr id="5" name="Subtitle 4"/>
          <p:cNvSpPr>
            <a:spLocks noGrp="1"/>
          </p:cNvSpPr>
          <p:nvPr>
            <p:ph type="subTitle" idx="1"/>
          </p:nvPr>
        </p:nvSpPr>
        <p:spPr>
          <a:xfrm>
            <a:off x="429768" y="1533362"/>
            <a:ext cx="2834640" cy="830751"/>
          </a:xfrm>
        </p:spPr>
        <p:txBody>
          <a:bodyPr/>
          <a:lstStyle/>
          <a:p>
            <a:pPr>
              <a:lnSpc>
                <a:spcPct val="120000"/>
              </a:lnSpc>
              <a:spcBef>
                <a:spcPts val="0"/>
              </a:spcBef>
            </a:pPr>
            <a:r>
              <a:rPr lang="en-US" sz="1200" dirty="0" smtClean="0">
                <a:latin typeface="HelvNeue Medium for IBM"/>
                <a:cs typeface="HelvNeue Medium for IBM"/>
              </a:rPr>
              <a:t>March 2017</a:t>
            </a:r>
          </a:p>
          <a:p>
            <a:pPr>
              <a:lnSpc>
                <a:spcPct val="120000"/>
              </a:lnSpc>
              <a:spcBef>
                <a:spcPts val="0"/>
              </a:spcBef>
            </a:pPr>
            <a:endParaRPr lang="en-US" sz="1200" dirty="0">
              <a:latin typeface="HelvNeue Medium for IBM"/>
              <a:cs typeface="HelvNeue Medium for IBM"/>
            </a:endParaRPr>
          </a:p>
          <a:p>
            <a:pPr>
              <a:lnSpc>
                <a:spcPct val="120000"/>
              </a:lnSpc>
              <a:spcBef>
                <a:spcPts val="0"/>
              </a:spcBef>
            </a:pPr>
            <a:r>
              <a:rPr lang="en-US" sz="1200" dirty="0" smtClean="0">
                <a:latin typeface="HelvNeue Medium for IBM"/>
                <a:cs typeface="HelvNeue Medium for IBM"/>
              </a:rPr>
              <a:t>SPM Technical Infrastructure</a:t>
            </a:r>
            <a:endParaRPr lang="en-US" sz="1200" dirty="0">
              <a:latin typeface="HelvNeue Medium for IBM"/>
              <a:cs typeface="HelvNeue Medium for IBM"/>
            </a:endParaRPr>
          </a:p>
        </p:txBody>
      </p:sp>
      <p:sp>
        <p:nvSpPr>
          <p:cNvPr id="4" name="Title 3"/>
          <p:cNvSpPr>
            <a:spLocks noGrp="1"/>
          </p:cNvSpPr>
          <p:nvPr>
            <p:ph type="title"/>
          </p:nvPr>
        </p:nvSpPr>
        <p:spPr>
          <a:xfrm>
            <a:off x="429768" y="433078"/>
            <a:ext cx="3845185" cy="986147"/>
          </a:xfrm>
        </p:spPr>
        <p:txBody>
          <a:bodyPr/>
          <a:lstStyle/>
          <a:p>
            <a:r>
              <a:rPr lang="en-US" sz="2800" dirty="0" smtClean="0">
                <a:latin typeface="HelvNeue Light for IBM"/>
                <a:cs typeface="HelvNeue Light for IBM"/>
              </a:rPr>
              <a:t>V7.0.1 Session Timeout Warning Enhancement</a:t>
            </a:r>
            <a:endParaRPr lang="en-US" dirty="0">
              <a:latin typeface="HelvNeue Light for IBM"/>
              <a:cs typeface="HelvNeue Light for IBM"/>
            </a:endParaRPr>
          </a:p>
        </p:txBody>
      </p:sp>
    </p:spTree>
    <p:extLst>
      <p:ext uri="{BB962C8B-B14F-4D97-AF65-F5344CB8AC3E}">
        <p14:creationId xmlns:p14="http://schemas.microsoft.com/office/powerpoint/2010/main" val="1299049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430" y="895350"/>
            <a:ext cx="7573483" cy="3733800"/>
          </a:xfrm>
        </p:spPr>
      </p:pic>
      <p:sp>
        <p:nvSpPr>
          <p:cNvPr id="2" name="Title 1"/>
          <p:cNvSpPr>
            <a:spLocks noGrp="1"/>
          </p:cNvSpPr>
          <p:nvPr>
            <p:ph type="title"/>
          </p:nvPr>
        </p:nvSpPr>
        <p:spPr>
          <a:xfrm>
            <a:off x="228600" y="173736"/>
            <a:ext cx="6953250" cy="721614"/>
          </a:xfrm>
        </p:spPr>
        <p:txBody>
          <a:bodyPr/>
          <a:lstStyle/>
          <a:p>
            <a:r>
              <a:rPr lang="en-US" b="1" dirty="0"/>
              <a:t>V7.0.1 Demo External </a:t>
            </a:r>
            <a:r>
              <a:rPr lang="en-US" b="1" dirty="0" smtClean="0"/>
              <a:t>Application </a:t>
            </a:r>
            <a:r>
              <a:rPr lang="mr-IN" b="1" dirty="0" smtClean="0"/>
              <a:t>–</a:t>
            </a:r>
            <a:r>
              <a:rPr lang="en-US" b="1" dirty="0" smtClean="0"/>
              <a:t> Timed Out</a:t>
            </a:r>
            <a:endParaRPr lang="en-US" dirty="0"/>
          </a:p>
        </p:txBody>
      </p:sp>
    </p:spTree>
    <p:extLst>
      <p:ext uri="{BB962C8B-B14F-4D97-AF65-F5344CB8AC3E}">
        <p14:creationId xmlns:p14="http://schemas.microsoft.com/office/powerpoint/2010/main" val="108465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73736"/>
            <a:ext cx="5095875" cy="597789"/>
          </a:xfrm>
        </p:spPr>
        <p:txBody>
          <a:bodyPr/>
          <a:lstStyle/>
          <a:p>
            <a:r>
              <a:rPr lang="en-US" b="1" dirty="0" smtClean="0"/>
              <a:t>Technical Overview</a:t>
            </a:r>
            <a:endParaRPr lang="en-US" b="1" dirty="0"/>
          </a:p>
        </p:txBody>
      </p:sp>
      <p:sp>
        <p:nvSpPr>
          <p:cNvPr id="3" name="Content Placeholder 2"/>
          <p:cNvSpPr>
            <a:spLocks noGrp="1"/>
          </p:cNvSpPr>
          <p:nvPr>
            <p:ph idx="1"/>
          </p:nvPr>
        </p:nvSpPr>
        <p:spPr>
          <a:xfrm>
            <a:off x="438150" y="771525"/>
            <a:ext cx="8229600" cy="3828101"/>
          </a:xfrm>
        </p:spPr>
        <p:txBody>
          <a:bodyPr/>
          <a:lstStyle/>
          <a:p>
            <a:r>
              <a:rPr lang="en-US" b="1" dirty="0" smtClean="0"/>
              <a:t>Implementation</a:t>
            </a:r>
          </a:p>
          <a:p>
            <a:pPr lvl="1"/>
            <a:r>
              <a:rPr lang="en-US" sz="1200" dirty="0"/>
              <a:t>Implementing Session Timeout Warning infrastructure in </a:t>
            </a:r>
            <a:r>
              <a:rPr lang="en-US" sz="1200" dirty="0" smtClean="0"/>
              <a:t>CDEJ</a:t>
            </a:r>
            <a:endParaRPr lang="en-US" sz="1200" dirty="0"/>
          </a:p>
          <a:p>
            <a:pPr lvl="1"/>
            <a:r>
              <a:rPr lang="en-US" sz="1200" dirty="0"/>
              <a:t>Client side details:</a:t>
            </a:r>
          </a:p>
          <a:p>
            <a:pPr lvl="2"/>
            <a:r>
              <a:rPr lang="en-US" sz="1200" dirty="0" err="1"/>
              <a:t>TabLayoutResolver</a:t>
            </a:r>
            <a:r>
              <a:rPr lang="en-US" sz="1200" dirty="0"/>
              <a:t> class is responsible for </a:t>
            </a:r>
            <a:r>
              <a:rPr lang="en-US" sz="1200" dirty="0" smtClean="0"/>
              <a:t>getting </a:t>
            </a:r>
            <a:r>
              <a:rPr lang="en-US" sz="1200" dirty="0"/>
              <a:t>the properties</a:t>
            </a:r>
          </a:p>
          <a:p>
            <a:pPr lvl="2"/>
            <a:r>
              <a:rPr lang="en-US" sz="1200" dirty="0" err="1"/>
              <a:t>JspUtil</a:t>
            </a:r>
            <a:r>
              <a:rPr lang="en-US" sz="1200" dirty="0"/>
              <a:t> is used as union point between both application</a:t>
            </a:r>
          </a:p>
          <a:p>
            <a:pPr lvl="2"/>
            <a:r>
              <a:rPr lang="en-US" sz="1200" dirty="0"/>
              <a:t>Logon page is affected inserting </a:t>
            </a:r>
            <a:r>
              <a:rPr lang="en-US" sz="1200" dirty="0" err="1"/>
              <a:t>scriptlet</a:t>
            </a:r>
            <a:r>
              <a:rPr lang="en-US" sz="1200" dirty="0"/>
              <a:t> to show the expired message</a:t>
            </a:r>
          </a:p>
          <a:p>
            <a:pPr lvl="3"/>
            <a:r>
              <a:rPr lang="en-US" sz="1200" dirty="0"/>
              <a:t>The </a:t>
            </a:r>
            <a:r>
              <a:rPr lang="en-US" sz="1200" dirty="0" smtClean="0"/>
              <a:t>timed out message </a:t>
            </a:r>
            <a:r>
              <a:rPr lang="en-US" sz="1200" dirty="0"/>
              <a:t>is stored in the local storage and removed after </a:t>
            </a:r>
            <a:r>
              <a:rPr lang="en-US" sz="1200" dirty="0" smtClean="0"/>
              <a:t>showing </a:t>
            </a:r>
            <a:r>
              <a:rPr lang="en-US" sz="1200" dirty="0"/>
              <a:t>it.</a:t>
            </a:r>
          </a:p>
          <a:p>
            <a:pPr lvl="3"/>
            <a:endParaRPr lang="en-US" dirty="0" smtClean="0"/>
          </a:p>
          <a:p>
            <a:r>
              <a:rPr lang="en-US" b="1" dirty="0" smtClean="0"/>
              <a:t>Configuration</a:t>
            </a:r>
          </a:p>
          <a:p>
            <a:pPr lvl="1"/>
            <a:r>
              <a:rPr lang="en-US" sz="1200" b="1" dirty="0"/>
              <a:t>By System admin: </a:t>
            </a:r>
            <a:r>
              <a:rPr lang="en-US" sz="1050" i="1" dirty="0" err="1"/>
              <a:t>curam.environment.enable.timeout.warning.modal</a:t>
            </a:r>
            <a:r>
              <a:rPr lang="en-US" sz="1050" i="1" dirty="0"/>
              <a:t>, </a:t>
            </a:r>
            <a:r>
              <a:rPr lang="en-US" sz="1050" i="1" dirty="0" err="1"/>
              <a:t>curam.environment.timeout.warning.modal.time</a:t>
            </a:r>
            <a:endParaRPr lang="en-US" sz="1050" dirty="0"/>
          </a:p>
          <a:p>
            <a:pPr lvl="1"/>
            <a:r>
              <a:rPr lang="en-US" sz="1200" b="1" dirty="0"/>
              <a:t>By timeout-warning element: </a:t>
            </a:r>
            <a:r>
              <a:rPr lang="en-US" sz="1050" i="1" dirty="0"/>
              <a:t>title, user-message, expired-user-message, continue-button, quit-button, timeout, width, height</a:t>
            </a:r>
          </a:p>
          <a:p>
            <a:pPr lvl="1"/>
            <a:r>
              <a:rPr lang="en-US" sz="1200" b="1" dirty="0"/>
              <a:t>Default values:</a:t>
            </a:r>
            <a:r>
              <a:rPr lang="en-US" b="1" dirty="0" smtClean="0"/>
              <a:t> </a:t>
            </a:r>
            <a:r>
              <a:rPr lang="en-US" sz="1200" dirty="0"/>
              <a:t> </a:t>
            </a:r>
          </a:p>
          <a:p>
            <a:pPr lvl="2"/>
            <a:r>
              <a:rPr lang="en-US" sz="1050" dirty="0" err="1"/>
              <a:t>ApplicationConfiguration.properties</a:t>
            </a:r>
            <a:r>
              <a:rPr lang="en-US" sz="1050" dirty="0"/>
              <a:t>: </a:t>
            </a:r>
            <a:r>
              <a:rPr lang="en-US" sz="1050" i="1" dirty="0"/>
              <a:t>width, height, buffering-period</a:t>
            </a:r>
          </a:p>
          <a:p>
            <a:pPr lvl="2"/>
            <a:r>
              <a:rPr lang="en-US" sz="1050" dirty="0" err="1"/>
              <a:t>CDEJResources.properties</a:t>
            </a:r>
            <a:r>
              <a:rPr lang="en-US" sz="1050" dirty="0"/>
              <a:t>: </a:t>
            </a:r>
            <a:r>
              <a:rPr lang="en-US" sz="1050" i="1" dirty="0"/>
              <a:t>user-message, </a:t>
            </a:r>
            <a:r>
              <a:rPr lang="en-US" sz="1050" i="1" dirty="0" smtClean="0"/>
              <a:t>continue-button</a:t>
            </a:r>
            <a:r>
              <a:rPr lang="en-US" sz="1050" i="1" dirty="0"/>
              <a:t>, </a:t>
            </a:r>
            <a:r>
              <a:rPr lang="en-US" sz="1050" i="1" dirty="0" smtClean="0"/>
              <a:t>quit-button</a:t>
            </a:r>
            <a:r>
              <a:rPr lang="en-US" sz="1050" i="1" dirty="0"/>
              <a:t>, </a:t>
            </a:r>
            <a:r>
              <a:rPr lang="en-US" sz="1050" i="1" dirty="0" smtClean="0"/>
              <a:t>dismiss-button</a:t>
            </a:r>
            <a:endParaRPr lang="en-US" sz="1050" i="1" dirty="0"/>
          </a:p>
          <a:p>
            <a:pPr lvl="2"/>
            <a:endParaRPr lang="en-US" sz="1050" dirty="0"/>
          </a:p>
          <a:p>
            <a:pPr lvl="2"/>
            <a:endParaRPr lang="en-US" sz="1200" dirty="0"/>
          </a:p>
          <a:p>
            <a:pPr lvl="2"/>
            <a:endParaRPr lang="en-US" b="1" dirty="0"/>
          </a:p>
          <a:p>
            <a:endParaRPr lang="en-US" dirty="0" smtClean="0"/>
          </a:p>
        </p:txBody>
      </p:sp>
    </p:spTree>
    <p:extLst>
      <p:ext uri="{BB962C8B-B14F-4D97-AF65-F5344CB8AC3E}">
        <p14:creationId xmlns:p14="http://schemas.microsoft.com/office/powerpoint/2010/main" val="1076952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73736"/>
            <a:ext cx="5419725" cy="493014"/>
          </a:xfrm>
        </p:spPr>
        <p:txBody>
          <a:bodyPr/>
          <a:lstStyle/>
          <a:p>
            <a:r>
              <a:rPr lang="en-US" b="1" dirty="0"/>
              <a:t>Technical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402603"/>
              </p:ext>
            </p:extLst>
          </p:nvPr>
        </p:nvGraphicFramePr>
        <p:xfrm>
          <a:off x="553896" y="1253562"/>
          <a:ext cx="8113854" cy="2857500"/>
        </p:xfrm>
        <a:graphic>
          <a:graphicData uri="http://schemas.openxmlformats.org/drawingml/2006/table">
            <a:tbl>
              <a:tblPr firstRow="1" bandRow="1">
                <a:tableStyleId>{5C22544A-7EE6-4342-B048-85BDC9FD1C3A}</a:tableStyleId>
              </a:tblPr>
              <a:tblGrid>
                <a:gridCol w="4056927"/>
                <a:gridCol w="4056927"/>
              </a:tblGrid>
              <a:tr h="274320">
                <a:tc>
                  <a:txBody>
                    <a:bodyPr/>
                    <a:lstStyle/>
                    <a:p>
                      <a:r>
                        <a:rPr lang="en-US" sz="1400" dirty="0" smtClean="0"/>
                        <a:t>Property</a:t>
                      </a:r>
                      <a:endParaRPr lang="en-US" sz="1400" dirty="0"/>
                    </a:p>
                  </a:txBody>
                  <a:tcPr marL="68580" marR="68580" marT="34290" marB="34290"/>
                </a:tc>
                <a:tc>
                  <a:txBody>
                    <a:bodyPr/>
                    <a:lstStyle/>
                    <a:p>
                      <a:r>
                        <a:rPr lang="en-US" sz="1400" dirty="0" smtClean="0"/>
                        <a:t>Default values</a:t>
                      </a:r>
                      <a:endParaRPr lang="en-US" sz="1400" dirty="0"/>
                    </a:p>
                  </a:txBody>
                  <a:tcPr marL="68580" marR="68580" marT="34290" marB="34290"/>
                </a:tc>
              </a:tr>
              <a:tr h="232462">
                <a:tc>
                  <a:txBody>
                    <a:bodyPr/>
                    <a:lstStyle/>
                    <a:p>
                      <a:r>
                        <a:rPr lang="en-US" sz="1100" b="1" i="1" kern="1200" baseline="0" dirty="0" err="1" smtClean="0">
                          <a:solidFill>
                            <a:schemeClr val="dk1"/>
                          </a:solidFill>
                          <a:effectLst/>
                          <a:latin typeface="+mn-lt"/>
                          <a:ea typeface="+mn-ea"/>
                          <a:cs typeface="+mn-cs"/>
                        </a:rPr>
                        <a:t>curam.environment.enable.timeout.warning.modal</a:t>
                      </a:r>
                      <a:endParaRPr lang="en-US" sz="1100" baseline="0" dirty="0"/>
                    </a:p>
                  </a:txBody>
                  <a:tcPr marL="68580" marR="68580" marT="34290" marB="34290"/>
                </a:tc>
                <a:tc>
                  <a:txBody>
                    <a:bodyPr/>
                    <a:lstStyle/>
                    <a:p>
                      <a:r>
                        <a:rPr lang="en-US" sz="900" b="0" i="0" kern="1200" dirty="0" smtClean="0">
                          <a:solidFill>
                            <a:schemeClr val="dk1"/>
                          </a:solidFill>
                          <a:effectLst/>
                          <a:latin typeface="+mn-lt"/>
                          <a:ea typeface="+mn-ea"/>
                          <a:cs typeface="+mn-cs"/>
                        </a:rPr>
                        <a:t>false</a:t>
                      </a:r>
                      <a:endParaRPr lang="en-US" sz="900" dirty="0"/>
                    </a:p>
                  </a:txBody>
                  <a:tcPr marL="68580" marR="68580" marT="34290" marB="34290"/>
                </a:tc>
              </a:tr>
              <a:tr h="232462">
                <a:tc>
                  <a:txBody>
                    <a:bodyPr/>
                    <a:lstStyle/>
                    <a:p>
                      <a:r>
                        <a:rPr lang="en-US" sz="1100" b="1" i="1" kern="1200" baseline="0" dirty="0" err="1" smtClean="0">
                          <a:solidFill>
                            <a:schemeClr val="dk1"/>
                          </a:solidFill>
                          <a:effectLst/>
                          <a:latin typeface="+mn-lt"/>
                          <a:ea typeface="+mn-ea"/>
                          <a:cs typeface="+mn-cs"/>
                        </a:rPr>
                        <a:t>curam.environment.timeout.warning.modal.time</a:t>
                      </a:r>
                      <a:endParaRPr lang="en-US" sz="1100" baseline="0" dirty="0"/>
                    </a:p>
                  </a:txBody>
                  <a:tcPr marL="68580" marR="68580" marT="34290" marB="34290"/>
                </a:tc>
                <a:tc>
                  <a:txBody>
                    <a:bodyPr/>
                    <a:lstStyle/>
                    <a:p>
                      <a:r>
                        <a:rPr lang="en-US" sz="900" dirty="0" smtClean="0"/>
                        <a:t>120 seconds</a:t>
                      </a:r>
                      <a:endParaRPr lang="en-US" sz="900" dirty="0"/>
                    </a:p>
                  </a:txBody>
                  <a:tcPr marL="68580" marR="68580" marT="34290" marB="34290"/>
                </a:tc>
              </a:tr>
              <a:tr h="232462">
                <a:tc>
                  <a:txBody>
                    <a:bodyPr/>
                    <a:lstStyle/>
                    <a:p>
                      <a:r>
                        <a:rPr lang="en-US" sz="1100" b="1" i="1" kern="1200" baseline="0" dirty="0" err="1" smtClean="0">
                          <a:solidFill>
                            <a:schemeClr val="dk1"/>
                          </a:solidFill>
                          <a:effectLst/>
                          <a:latin typeface="+mn-lt"/>
                          <a:ea typeface="+mn-ea"/>
                          <a:cs typeface="+mn-cs"/>
                        </a:rPr>
                        <a:t>curam.environment.timeout.warning.modal.logoutpage</a:t>
                      </a:r>
                      <a:endParaRPr lang="en-US" sz="1100" baseline="0" dirty="0"/>
                    </a:p>
                  </a:txBody>
                  <a:tcPr marL="68580" marR="68580" marT="34290" marB="34290"/>
                </a:tc>
                <a:tc>
                  <a:txBody>
                    <a:bodyPr/>
                    <a:lstStyle/>
                    <a:p>
                      <a:r>
                        <a:rPr lang="en-US" sz="900" dirty="0" err="1" smtClean="0"/>
                        <a:t>LogoutWrapper</a:t>
                      </a:r>
                      <a:endParaRPr lang="en-US" sz="900" dirty="0"/>
                    </a:p>
                  </a:txBody>
                  <a:tcPr marL="68580" marR="68580" marT="34290" marB="34290"/>
                </a:tc>
              </a:tr>
              <a:tr h="232462">
                <a:tc>
                  <a:txBody>
                    <a:bodyPr/>
                    <a:lstStyle/>
                    <a:p>
                      <a:r>
                        <a:rPr lang="en-US" sz="1100" b="1" kern="1200" baseline="0" dirty="0" err="1" smtClean="0">
                          <a:solidFill>
                            <a:schemeClr val="dk1"/>
                          </a:solidFill>
                          <a:effectLst/>
                          <a:latin typeface="+mn-lt"/>
                          <a:ea typeface="+mn-ea"/>
                          <a:cs typeface="+mn-cs"/>
                        </a:rPr>
                        <a:t>timeout.warning.modal.width</a:t>
                      </a:r>
                      <a:endParaRPr lang="en-US" sz="1100" baseline="0" dirty="0"/>
                    </a:p>
                  </a:txBody>
                  <a:tcPr marL="68580" marR="68580" marT="34290" marB="34290"/>
                </a:tc>
                <a:tc>
                  <a:txBody>
                    <a:bodyPr/>
                    <a:lstStyle/>
                    <a:p>
                      <a:r>
                        <a:rPr lang="en-US" sz="900" dirty="0" smtClean="0"/>
                        <a:t>617</a:t>
                      </a:r>
                      <a:endParaRPr lang="en-US" sz="900" dirty="0"/>
                    </a:p>
                  </a:txBody>
                  <a:tcPr marL="68580" marR="68580" marT="34290" marB="34290"/>
                </a:tc>
              </a:tr>
              <a:tr h="232462">
                <a:tc>
                  <a:txBody>
                    <a:bodyPr/>
                    <a:lstStyle/>
                    <a:p>
                      <a:r>
                        <a:rPr lang="en-US" sz="1100" b="1" kern="1200" baseline="0" dirty="0" err="1" smtClean="0">
                          <a:solidFill>
                            <a:schemeClr val="dk1"/>
                          </a:solidFill>
                          <a:effectLst/>
                          <a:latin typeface="+mn-lt"/>
                          <a:ea typeface="+mn-ea"/>
                          <a:cs typeface="+mn-cs"/>
                        </a:rPr>
                        <a:t>timeout.warning.modal.height</a:t>
                      </a:r>
                      <a:endParaRPr lang="en-US" sz="1100" baseline="0" dirty="0"/>
                    </a:p>
                  </a:txBody>
                  <a:tcPr marL="68580" marR="68580" marT="34290" marB="34290"/>
                </a:tc>
                <a:tc>
                  <a:txBody>
                    <a:bodyPr/>
                    <a:lstStyle/>
                    <a:p>
                      <a:r>
                        <a:rPr lang="en-US" sz="900" dirty="0" smtClean="0"/>
                        <a:t>264</a:t>
                      </a:r>
                      <a:endParaRPr lang="en-US" sz="900" dirty="0"/>
                    </a:p>
                  </a:txBody>
                  <a:tcPr marL="68580" marR="68580" marT="34290" marB="34290"/>
                </a:tc>
              </a:tr>
              <a:tr h="232462">
                <a:tc>
                  <a:txBody>
                    <a:bodyPr/>
                    <a:lstStyle/>
                    <a:p>
                      <a:r>
                        <a:rPr lang="en-US" sz="1100" b="1" kern="1200" baseline="0" dirty="0" err="1" smtClean="0">
                          <a:solidFill>
                            <a:schemeClr val="dk1"/>
                          </a:solidFill>
                          <a:effectLst/>
                          <a:latin typeface="+mn-lt"/>
                          <a:ea typeface="+mn-ea"/>
                          <a:cs typeface="+mn-cs"/>
                        </a:rPr>
                        <a:t>timeout.warning.modal.title</a:t>
                      </a:r>
                      <a:r>
                        <a:rPr lang="en-US" sz="1100" b="1" kern="1200" baseline="0" dirty="0" smtClean="0">
                          <a:solidFill>
                            <a:schemeClr val="dk1"/>
                          </a:solidFill>
                          <a:effectLst/>
                          <a:latin typeface="+mn-lt"/>
                          <a:ea typeface="+mn-ea"/>
                          <a:cs typeface="+mn-cs"/>
                        </a:rPr>
                        <a:t> </a:t>
                      </a:r>
                      <a:endParaRPr lang="en-US" sz="1100" baseline="0" dirty="0"/>
                    </a:p>
                  </a:txBody>
                  <a:tcPr marL="68580" marR="68580" marT="34290" marB="34290"/>
                </a:tc>
                <a:tc>
                  <a:txBody>
                    <a:bodyPr/>
                    <a:lstStyle/>
                    <a:p>
                      <a:r>
                        <a:rPr lang="en-US" sz="900" dirty="0" smtClean="0"/>
                        <a:t>Timeout Warning</a:t>
                      </a:r>
                      <a:endParaRPr lang="en-US" sz="900" dirty="0"/>
                    </a:p>
                  </a:txBody>
                  <a:tcPr marL="68580" marR="68580" marT="34290" marB="34290"/>
                </a:tc>
              </a:tr>
              <a:tr h="342900">
                <a:tc>
                  <a:txBody>
                    <a:bodyPr/>
                    <a:lstStyle/>
                    <a:p>
                      <a:r>
                        <a:rPr lang="en-US" sz="1100" b="1" baseline="0" dirty="0" err="1" smtClean="0"/>
                        <a:t>timeout.warning.modal.user.message</a:t>
                      </a:r>
                      <a:endParaRPr lang="en-US" sz="1100" baseline="0" dirty="0"/>
                    </a:p>
                  </a:txBody>
                  <a:tcPr marL="68580" marR="68580" marT="34290" marB="34290"/>
                </a:tc>
                <a:tc>
                  <a:txBody>
                    <a:bodyPr/>
                    <a:lstStyle/>
                    <a:p>
                      <a:r>
                        <a:rPr lang="en-US" sz="900" b="0" i="0" kern="1200" dirty="0" smtClean="0">
                          <a:solidFill>
                            <a:schemeClr val="dk1"/>
                          </a:solidFill>
                          <a:effectLst/>
                          <a:latin typeface="+mn-lt"/>
                          <a:ea typeface="+mn-ea"/>
                          <a:cs typeface="+mn-cs"/>
                        </a:rPr>
                        <a:t>You will be timed out when the countdown reaches 0 seconds.</a:t>
                      </a:r>
                      <a:r>
                        <a:rPr lang="en-US" sz="900" b="0" i="0" kern="1200" baseline="0" dirty="0" smtClean="0">
                          <a:solidFill>
                            <a:schemeClr val="dk1"/>
                          </a:solidFill>
                          <a:effectLst/>
                          <a:latin typeface="+mn-lt"/>
                          <a:ea typeface="+mn-ea"/>
                          <a:cs typeface="+mn-cs"/>
                        </a:rPr>
                        <a:t> </a:t>
                      </a:r>
                      <a:r>
                        <a:rPr lang="en-US" sz="900" b="0" i="0" kern="1200" dirty="0" smtClean="0">
                          <a:solidFill>
                            <a:schemeClr val="dk1"/>
                          </a:solidFill>
                          <a:effectLst/>
                          <a:latin typeface="+mn-lt"/>
                          <a:ea typeface="+mn-ea"/>
                          <a:cs typeface="+mn-cs"/>
                        </a:rPr>
                        <a:t>Click Continue to resume using the application or Quit to exit.</a:t>
                      </a:r>
                      <a:endParaRPr lang="en-US" sz="900" dirty="0"/>
                    </a:p>
                  </a:txBody>
                  <a:tcPr marL="68580" marR="68580" marT="34290" marB="34290"/>
                </a:tc>
              </a:tr>
              <a:tr h="232462">
                <a:tc>
                  <a:txBody>
                    <a:bodyPr/>
                    <a:lstStyle/>
                    <a:p>
                      <a:r>
                        <a:rPr lang="en-US" sz="1100" b="1" baseline="0" dirty="0" err="1" smtClean="0"/>
                        <a:t>timeout.warning.modal.continue.button</a:t>
                      </a:r>
                      <a:endParaRPr lang="en-US" sz="1100" baseline="0" dirty="0"/>
                    </a:p>
                  </a:txBody>
                  <a:tcPr marL="68580" marR="68580" marT="34290" marB="34290"/>
                </a:tc>
                <a:tc>
                  <a:txBody>
                    <a:bodyPr/>
                    <a:lstStyle/>
                    <a:p>
                      <a:r>
                        <a:rPr lang="en-US" sz="900" dirty="0" smtClean="0"/>
                        <a:t>Continue</a:t>
                      </a:r>
                      <a:endParaRPr lang="en-US" sz="900" dirty="0"/>
                    </a:p>
                  </a:txBody>
                  <a:tcPr marL="68580" marR="68580" marT="34290" marB="34290"/>
                </a:tc>
              </a:tr>
              <a:tr h="232462">
                <a:tc>
                  <a:txBody>
                    <a:bodyPr/>
                    <a:lstStyle/>
                    <a:p>
                      <a:r>
                        <a:rPr lang="en-US" sz="1100" b="1" baseline="0" dirty="0" err="1" smtClean="0"/>
                        <a:t>timeout.warning.modal.quit.button</a:t>
                      </a:r>
                      <a:endParaRPr lang="en-US" sz="1100" baseline="0" dirty="0"/>
                    </a:p>
                  </a:txBody>
                  <a:tcPr marL="68580" marR="68580" marT="34290" marB="34290"/>
                </a:tc>
                <a:tc>
                  <a:txBody>
                    <a:bodyPr/>
                    <a:lstStyle/>
                    <a:p>
                      <a:r>
                        <a:rPr lang="en-US" sz="900" dirty="0" smtClean="0"/>
                        <a:t>Quit</a:t>
                      </a:r>
                      <a:endParaRPr lang="en-US" sz="900" dirty="0"/>
                    </a:p>
                  </a:txBody>
                  <a:tcPr marL="68580" marR="68580" marT="34290" marB="34290"/>
                </a:tc>
              </a:tr>
              <a:tr h="342900">
                <a:tc>
                  <a:txBody>
                    <a:bodyPr/>
                    <a:lstStyle/>
                    <a:p>
                      <a:r>
                        <a:rPr lang="en-US" sz="1100" b="1" baseline="0" dirty="0" err="1" smtClean="0"/>
                        <a:t>timeout.warning.modal.expired.user.message</a:t>
                      </a:r>
                      <a:endParaRPr lang="en-US" sz="1100" baseline="0" dirty="0"/>
                    </a:p>
                  </a:txBody>
                  <a:tcPr marL="68580" marR="68580" marT="34290" marB="34290"/>
                </a:tc>
                <a:tc>
                  <a:txBody>
                    <a:bodyPr/>
                    <a:lstStyle/>
                    <a:p>
                      <a:r>
                        <a:rPr lang="en-US" sz="900" b="0" i="0" kern="1200" dirty="0" smtClean="0">
                          <a:solidFill>
                            <a:schemeClr val="dk1"/>
                          </a:solidFill>
                          <a:effectLst/>
                          <a:latin typeface="+mn-lt"/>
                          <a:ea typeface="+mn-ea"/>
                          <a:cs typeface="+mn-cs"/>
                        </a:rPr>
                        <a:t>You have been automatically timed out due to a period of inactivity on your account.</a:t>
                      </a:r>
                      <a:endParaRPr lang="en-US" sz="900" dirty="0"/>
                    </a:p>
                  </a:txBody>
                  <a:tcPr marL="68580" marR="68580" marT="34290" marB="34290"/>
                </a:tc>
              </a:tr>
            </a:tbl>
          </a:graphicData>
        </a:graphic>
      </p:graphicFrame>
      <p:sp>
        <p:nvSpPr>
          <p:cNvPr id="5" name="TextBox 4"/>
          <p:cNvSpPr txBox="1"/>
          <p:nvPr/>
        </p:nvSpPr>
        <p:spPr>
          <a:xfrm>
            <a:off x="468171" y="745731"/>
            <a:ext cx="3038355" cy="507831"/>
          </a:xfrm>
          <a:prstGeom prst="rect">
            <a:avLst/>
          </a:prstGeom>
          <a:noFill/>
        </p:spPr>
        <p:txBody>
          <a:bodyPr wrap="square" rtlCol="0">
            <a:spAutoFit/>
          </a:bodyPr>
          <a:lstStyle/>
          <a:p>
            <a:r>
              <a:rPr lang="en-US" sz="1350" b="1" dirty="0"/>
              <a:t>Configuration table</a:t>
            </a:r>
          </a:p>
          <a:p>
            <a:endParaRPr lang="en-US" sz="1350" dirty="0"/>
          </a:p>
        </p:txBody>
      </p:sp>
    </p:spTree>
    <p:extLst>
      <p:ext uri="{BB962C8B-B14F-4D97-AF65-F5344CB8AC3E}">
        <p14:creationId xmlns:p14="http://schemas.microsoft.com/office/powerpoint/2010/main" val="1350675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vatar_crops_CS6_1.png"/>
          <p:cNvPicPr>
            <a:picLocks noChangeAspect="1"/>
          </p:cNvPicPr>
          <p:nvPr/>
        </p:nvPicPr>
        <p:blipFill rotWithShape="1">
          <a:blip r:embed="rId2">
            <a:extLst>
              <a:ext uri="{28A0092B-C50C-407E-A947-70E740481C1C}">
                <a14:useLocalDpi xmlns:a14="http://schemas.microsoft.com/office/drawing/2010/main" val="0"/>
              </a:ext>
            </a:extLst>
          </a:blip>
          <a:srcRect r="40830" b="18530"/>
          <a:stretch/>
        </p:blipFill>
        <p:spPr>
          <a:xfrm>
            <a:off x="5814541" y="907393"/>
            <a:ext cx="3329459" cy="4236107"/>
          </a:xfrm>
          <a:prstGeom prst="rect">
            <a:avLst/>
          </a:prstGeom>
        </p:spPr>
      </p:pic>
      <p:sp>
        <p:nvSpPr>
          <p:cNvPr id="6" name="Title 4"/>
          <p:cNvSpPr txBox="1">
            <a:spLocks/>
          </p:cNvSpPr>
          <p:nvPr/>
        </p:nvSpPr>
        <p:spPr>
          <a:xfrm>
            <a:off x="1339764" y="1934204"/>
            <a:ext cx="4474777" cy="1618621"/>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a:lstStyle>
          <a:p>
            <a:r>
              <a:rPr lang="en-US" sz="3600" dirty="0" smtClean="0">
                <a:solidFill>
                  <a:srgbClr val="FFFFFF"/>
                </a:solidFill>
                <a:latin typeface="HelvNeue Light for IBM"/>
                <a:cs typeface="HelvNeue Light for IBM"/>
              </a:rPr>
              <a:t>QUESTIONS?</a:t>
            </a:r>
            <a:endParaRPr lang="en-US" sz="3600" dirty="0">
              <a:solidFill>
                <a:srgbClr val="FFFFFF"/>
              </a:solidFill>
              <a:latin typeface="HelvNeue Light for IBM"/>
              <a:cs typeface="HelvNeue Light for IBM"/>
            </a:endParaRPr>
          </a:p>
        </p:txBody>
      </p:sp>
    </p:spTree>
    <p:extLst>
      <p:ext uri="{BB962C8B-B14F-4D97-AF65-F5344CB8AC3E}">
        <p14:creationId xmlns:p14="http://schemas.microsoft.com/office/powerpoint/2010/main" val="2005704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457700" cy="369189"/>
          </a:xfrm>
        </p:spPr>
        <p:txBody>
          <a:bodyPr/>
          <a:lstStyle/>
          <a:p>
            <a:r>
              <a:rPr lang="en-US" b="1" dirty="0">
                <a:latin typeface="HelvNeue Light for IBM"/>
                <a:cs typeface="HelvNeue Light for IBM"/>
              </a:rPr>
              <a:t>Overview</a:t>
            </a:r>
          </a:p>
        </p:txBody>
      </p:sp>
      <p:sp>
        <p:nvSpPr>
          <p:cNvPr id="3" name="Content Placeholder 2"/>
          <p:cNvSpPr>
            <a:spLocks noGrp="1"/>
          </p:cNvSpPr>
          <p:nvPr>
            <p:ph idx="1"/>
          </p:nvPr>
        </p:nvSpPr>
        <p:spPr>
          <a:xfrm>
            <a:off x="428625" y="896494"/>
            <a:ext cx="8229600" cy="3780282"/>
          </a:xfrm>
        </p:spPr>
        <p:txBody>
          <a:bodyPr/>
          <a:lstStyle/>
          <a:p>
            <a:pPr marL="342900" indent="-342900">
              <a:spcBef>
                <a:spcPct val="0"/>
              </a:spcBef>
              <a:buFont typeface="Arial" charset="0"/>
              <a:buChar char="•"/>
            </a:pPr>
            <a:r>
              <a:rPr lang="en-US" sz="1400" dirty="0">
                <a:latin typeface="HelvNeue Light for IBM"/>
                <a:ea typeface="+mj-ea"/>
                <a:cs typeface="HelvNeue Light for IBM"/>
              </a:rPr>
              <a:t>Background</a:t>
            </a:r>
          </a:p>
          <a:p>
            <a:pPr lvl="3">
              <a:spcBef>
                <a:spcPct val="0"/>
              </a:spcBef>
            </a:pPr>
            <a:r>
              <a:rPr lang="en-US" sz="1400" dirty="0">
                <a:latin typeface="HelvNeue Light for IBM"/>
                <a:ea typeface="+mj-ea"/>
                <a:cs typeface="HelvNeue Light for IBM"/>
              </a:rPr>
              <a:t>Problem Statement</a:t>
            </a:r>
          </a:p>
          <a:p>
            <a:pPr lvl="3">
              <a:spcBef>
                <a:spcPct val="0"/>
              </a:spcBef>
            </a:pPr>
            <a:r>
              <a:rPr lang="en-US" sz="1400" dirty="0">
                <a:latin typeface="HelvNeue Light for IBM"/>
                <a:ea typeface="+mj-ea"/>
                <a:cs typeface="HelvNeue Light for IBM"/>
              </a:rPr>
              <a:t>Problem Statement Examples</a:t>
            </a:r>
          </a:p>
          <a:p>
            <a:pPr lvl="1">
              <a:spcBef>
                <a:spcPct val="0"/>
              </a:spcBef>
            </a:pPr>
            <a:endParaRPr lang="en-US" sz="1400" dirty="0">
              <a:latin typeface="HelvNeue Light for IBM"/>
              <a:ea typeface="+mj-ea"/>
              <a:cs typeface="HelvNeue Light for IBM"/>
            </a:endParaRPr>
          </a:p>
          <a:p>
            <a:pPr marL="342900" indent="-342900">
              <a:spcBef>
                <a:spcPct val="0"/>
              </a:spcBef>
              <a:buFont typeface="Arial" charset="0"/>
              <a:buChar char="•"/>
            </a:pPr>
            <a:r>
              <a:rPr lang="en-US" sz="1400" dirty="0">
                <a:latin typeface="HelvNeue Light for IBM"/>
                <a:ea typeface="+mj-ea"/>
                <a:cs typeface="HelvNeue Light for IBM"/>
              </a:rPr>
              <a:t>Solutions</a:t>
            </a:r>
          </a:p>
          <a:p>
            <a:pPr lvl="3">
              <a:spcBef>
                <a:spcPct val="0"/>
              </a:spcBef>
            </a:pPr>
            <a:r>
              <a:rPr lang="en-US" sz="1400" dirty="0" smtClean="0">
                <a:latin typeface="HelvNeue Light for IBM"/>
                <a:ea typeface="+mj-ea"/>
                <a:cs typeface="HelvNeue Light for IBM"/>
              </a:rPr>
              <a:t>Business </a:t>
            </a:r>
            <a:r>
              <a:rPr lang="en-US" sz="1400" dirty="0">
                <a:latin typeface="HelvNeue Light for IBM"/>
                <a:ea typeface="+mj-ea"/>
                <a:cs typeface="HelvNeue Light for IBM"/>
              </a:rPr>
              <a:t>Solution</a:t>
            </a:r>
          </a:p>
          <a:p>
            <a:pPr lvl="3">
              <a:spcBef>
                <a:spcPct val="0"/>
              </a:spcBef>
            </a:pPr>
            <a:r>
              <a:rPr lang="en-US" sz="1400" dirty="0" smtClean="0">
                <a:latin typeface="HelvNeue Light for IBM"/>
                <a:ea typeface="+mj-ea"/>
                <a:cs typeface="HelvNeue Light for IBM"/>
              </a:rPr>
              <a:t>Demo Internal Example</a:t>
            </a:r>
          </a:p>
          <a:p>
            <a:pPr lvl="3">
              <a:spcBef>
                <a:spcPct val="0"/>
              </a:spcBef>
            </a:pPr>
            <a:r>
              <a:rPr lang="en-US" sz="1400" dirty="0" smtClean="0">
                <a:latin typeface="HelvNeue Light for IBM"/>
                <a:ea typeface="+mj-ea"/>
                <a:cs typeface="HelvNeue Light for IBM"/>
              </a:rPr>
              <a:t>Demo External Example</a:t>
            </a:r>
          </a:p>
          <a:p>
            <a:pPr lvl="3">
              <a:spcBef>
                <a:spcPct val="0"/>
              </a:spcBef>
            </a:pPr>
            <a:endParaRPr lang="en-US" sz="1400" dirty="0">
              <a:latin typeface="HelvNeue Light for IBM"/>
              <a:ea typeface="+mj-ea"/>
              <a:cs typeface="HelvNeue Light for IBM"/>
            </a:endParaRPr>
          </a:p>
          <a:p>
            <a:pPr lvl="2">
              <a:spcBef>
                <a:spcPct val="0"/>
              </a:spcBef>
            </a:pPr>
            <a:r>
              <a:rPr lang="en-US" sz="1400" dirty="0" smtClean="0">
                <a:latin typeface="HelvNeue Light for IBM"/>
                <a:ea typeface="+mj-ea"/>
                <a:cs typeface="HelvNeue Light for IBM"/>
              </a:rPr>
              <a:t>Questions</a:t>
            </a:r>
            <a:endParaRPr lang="en-US" sz="1400" dirty="0">
              <a:latin typeface="HelvNeue Light for IBM"/>
              <a:ea typeface="+mj-ea"/>
              <a:cs typeface="HelvNeue Light for IBM"/>
            </a:endParaRPr>
          </a:p>
          <a:p>
            <a:pPr lvl="1">
              <a:spcBef>
                <a:spcPct val="0"/>
              </a:spcBef>
            </a:pPr>
            <a:endParaRPr lang="en-US" sz="1400" dirty="0">
              <a:latin typeface="HelvNeue Light for IBM"/>
              <a:ea typeface="+mj-ea"/>
              <a:cs typeface="HelvNeue Light for IBM"/>
            </a:endParaRPr>
          </a:p>
        </p:txBody>
      </p:sp>
    </p:spTree>
    <p:extLst>
      <p:ext uri="{BB962C8B-B14F-4D97-AF65-F5344CB8AC3E}">
        <p14:creationId xmlns:p14="http://schemas.microsoft.com/office/powerpoint/2010/main" val="323068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5181600" cy="721614"/>
          </a:xfrm>
        </p:spPr>
        <p:txBody>
          <a:bodyPr/>
          <a:lstStyle/>
          <a:p>
            <a:r>
              <a:rPr lang="en-US" b="1" dirty="0" smtClean="0"/>
              <a:t>Problem Statement</a:t>
            </a:r>
            <a:endParaRPr lang="en-US" b="1" dirty="0"/>
          </a:p>
        </p:txBody>
      </p:sp>
      <p:sp>
        <p:nvSpPr>
          <p:cNvPr id="3" name="Content Placeholder 2"/>
          <p:cNvSpPr>
            <a:spLocks noGrp="1"/>
          </p:cNvSpPr>
          <p:nvPr>
            <p:ph idx="1"/>
          </p:nvPr>
        </p:nvSpPr>
        <p:spPr>
          <a:xfrm>
            <a:off x="228600" y="895349"/>
            <a:ext cx="8229600" cy="3971925"/>
          </a:xfrm>
        </p:spPr>
        <p:txBody>
          <a:bodyPr/>
          <a:lstStyle/>
          <a:p>
            <a:r>
              <a:rPr lang="en-US" sz="1600" b="1" dirty="0"/>
              <a:t>Internal Application</a:t>
            </a:r>
          </a:p>
          <a:p>
            <a:pPr marL="285750" indent="-285750">
              <a:buFont typeface="Arial" charset="0"/>
              <a:buChar char="•"/>
            </a:pPr>
            <a:r>
              <a:rPr lang="en-US" sz="1600" dirty="0"/>
              <a:t>The Cúram </a:t>
            </a:r>
            <a:r>
              <a:rPr lang="en-US" sz="1600" dirty="0" smtClean="0"/>
              <a:t>internal application </a:t>
            </a:r>
            <a:r>
              <a:rPr lang="en-US" sz="1600" dirty="0"/>
              <a:t>does not let the user know when the last interaction with the server was made and hence when the application session will time </a:t>
            </a:r>
            <a:r>
              <a:rPr lang="en-US" sz="1600" dirty="0" smtClean="0"/>
              <a:t>out</a:t>
            </a:r>
            <a:endParaRPr lang="en-US" sz="1600" dirty="0"/>
          </a:p>
          <a:p>
            <a:pPr marL="285750" indent="-285750">
              <a:buFont typeface="Arial" charset="0"/>
              <a:buChar char="•"/>
            </a:pPr>
            <a:r>
              <a:rPr lang="en-US" sz="1600" dirty="0" smtClean="0"/>
              <a:t>This </a:t>
            </a:r>
            <a:r>
              <a:rPr lang="en-US" sz="1600" dirty="0"/>
              <a:t>leads to confusion amongst the users of the </a:t>
            </a:r>
            <a:r>
              <a:rPr lang="en-US" sz="1600" dirty="0" smtClean="0"/>
              <a:t>internal application </a:t>
            </a:r>
            <a:r>
              <a:rPr lang="en-US" sz="1600" dirty="0"/>
              <a:t>and could cause eventual loss of data on some of the more complex screens due to the session timing out while the users are still inputting data onto the system</a:t>
            </a:r>
          </a:p>
          <a:p>
            <a:r>
              <a:rPr lang="en-US" sz="1600" b="1" dirty="0" smtClean="0"/>
              <a:t>External </a:t>
            </a:r>
            <a:r>
              <a:rPr lang="en-US" sz="1600" b="1" dirty="0"/>
              <a:t>Application</a:t>
            </a:r>
          </a:p>
          <a:p>
            <a:pPr marL="285750" indent="-285750">
              <a:buFont typeface="Arial" charset="0"/>
              <a:buChar char="•"/>
            </a:pPr>
            <a:r>
              <a:rPr lang="en-US" sz="1600" dirty="0"/>
              <a:t>A session timeout feature has already been implemented in </a:t>
            </a:r>
            <a:r>
              <a:rPr lang="en-US" sz="1600" dirty="0" smtClean="0"/>
              <a:t>6.0.5.8 </a:t>
            </a:r>
          </a:p>
          <a:p>
            <a:pPr marL="285750" indent="-285750">
              <a:buFont typeface="Arial" charset="0"/>
              <a:buChar char="•"/>
            </a:pPr>
            <a:r>
              <a:rPr lang="en-US" sz="1600" dirty="0"/>
              <a:t>No explanation message displayed on time </a:t>
            </a:r>
            <a:r>
              <a:rPr lang="en-US" sz="1600" dirty="0" smtClean="0"/>
              <a:t>out</a:t>
            </a:r>
            <a:endParaRPr lang="en-US" sz="1600" dirty="0"/>
          </a:p>
        </p:txBody>
      </p:sp>
    </p:spTree>
    <p:extLst>
      <p:ext uri="{BB962C8B-B14F-4D97-AF65-F5344CB8AC3E}">
        <p14:creationId xmlns:p14="http://schemas.microsoft.com/office/powerpoint/2010/main" val="1720777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969" y="1265357"/>
            <a:ext cx="7343480" cy="3838820"/>
          </a:xfrm>
          <a:prstGeom prst="rect">
            <a:avLst/>
          </a:prstGeom>
        </p:spPr>
      </p:pic>
      <p:sp>
        <p:nvSpPr>
          <p:cNvPr id="3" name="Title 2"/>
          <p:cNvSpPr>
            <a:spLocks noGrp="1"/>
          </p:cNvSpPr>
          <p:nvPr>
            <p:ph type="title"/>
          </p:nvPr>
        </p:nvSpPr>
        <p:spPr>
          <a:xfrm>
            <a:off x="352424" y="80212"/>
            <a:ext cx="8229600" cy="394096"/>
          </a:xfrm>
        </p:spPr>
        <p:txBody>
          <a:bodyPr/>
          <a:lstStyle/>
          <a:p>
            <a:r>
              <a:rPr lang="en-US" b="1" dirty="0" smtClean="0"/>
              <a:t>Problem Statement </a:t>
            </a:r>
            <a:r>
              <a:rPr lang="mr-IN" b="1" dirty="0" smtClean="0"/>
              <a:t>–</a:t>
            </a:r>
            <a:r>
              <a:rPr lang="en-US" b="1" dirty="0" smtClean="0"/>
              <a:t> Internal Application Example</a:t>
            </a:r>
            <a:endParaRPr lang="en-US" b="1" dirty="0"/>
          </a:p>
        </p:txBody>
      </p:sp>
      <p:sp>
        <p:nvSpPr>
          <p:cNvPr id="7" name="Content Placeholder 2"/>
          <p:cNvSpPr>
            <a:spLocks noGrp="1"/>
          </p:cNvSpPr>
          <p:nvPr>
            <p:ph idx="1"/>
          </p:nvPr>
        </p:nvSpPr>
        <p:spPr>
          <a:xfrm>
            <a:off x="352424" y="474308"/>
            <a:ext cx="8791576" cy="744892"/>
          </a:xfrm>
        </p:spPr>
        <p:txBody>
          <a:bodyPr anchor="t"/>
          <a:lstStyle/>
          <a:p>
            <a:r>
              <a:rPr lang="en-US" sz="1600" b="0" dirty="0" smtClean="0"/>
              <a:t>A user taking a long time entering data such as the example shown here when working through the Participant Details wizard will lose this data without any warning when the session times out and is redirected back to the Login page</a:t>
            </a:r>
          </a:p>
        </p:txBody>
      </p:sp>
      <p:pic>
        <p:nvPicPr>
          <p:cNvPr id="5"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828969" y="1265357"/>
            <a:ext cx="7410450" cy="383882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2" name="Group 1"/>
          <p:cNvGrpSpPr/>
          <p:nvPr/>
        </p:nvGrpSpPr>
        <p:grpSpPr>
          <a:xfrm>
            <a:off x="4926499" y="1743882"/>
            <a:ext cx="2683976" cy="2879560"/>
            <a:chOff x="4926499" y="1743882"/>
            <a:chExt cx="2683976" cy="2879560"/>
          </a:xfrm>
        </p:grpSpPr>
        <p:pic>
          <p:nvPicPr>
            <p:cNvPr id="10" name="Picture 9" descr="Base-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499" y="2870842"/>
              <a:ext cx="1752600" cy="1752600"/>
            </a:xfrm>
            <a:prstGeom prst="rect">
              <a:avLst/>
            </a:prstGeom>
          </p:spPr>
        </p:pic>
        <p:sp>
          <p:nvSpPr>
            <p:cNvPr id="11" name="Oval Callout 10"/>
            <p:cNvSpPr/>
            <p:nvPr/>
          </p:nvSpPr>
          <p:spPr>
            <a:xfrm>
              <a:off x="5802799" y="1743882"/>
              <a:ext cx="1807676" cy="764136"/>
            </a:xfrm>
            <a:prstGeom prst="wedgeEllipseCallout">
              <a:avLst>
                <a:gd name="adj1" fmla="val -41000"/>
                <a:gd name="adj2" fmla="val 116702"/>
              </a:avLst>
            </a:prstGeom>
            <a:solidFill>
              <a:schemeClr val="bg2"/>
            </a:solidFill>
            <a:effectLst/>
          </p:spPr>
          <p:style>
            <a:lnRef idx="1">
              <a:schemeClr val="dk1"/>
            </a:lnRef>
            <a:fillRef idx="3">
              <a:schemeClr val="dk1"/>
            </a:fillRef>
            <a:effectRef idx="2">
              <a:schemeClr val="dk1"/>
            </a:effectRef>
            <a:fontRef idx="minor">
              <a:schemeClr val="lt1"/>
            </a:fontRef>
          </p:style>
          <p:txBody>
            <a:bodyPr anchor="ctr"/>
            <a:lstStyle/>
            <a:p>
              <a:pPr algn="ctr">
                <a:defRPr/>
              </a:pPr>
              <a:r>
                <a:rPr lang="en-GB" sz="1000" dirty="0" smtClean="0">
                  <a:solidFill>
                    <a:schemeClr val="bg1"/>
                  </a:solidFill>
                  <a:latin typeface="HelvNeue Medium for IBM"/>
                  <a:cs typeface="HelvNeue Medium for IBM"/>
                </a:rPr>
                <a:t>“What just happened? Where’s all my data gone!?</a:t>
              </a:r>
              <a:r>
                <a:rPr lang="en-GB" altLang="en-US" sz="1000" dirty="0" smtClean="0">
                  <a:solidFill>
                    <a:schemeClr val="bg1"/>
                  </a:solidFill>
                  <a:latin typeface="HelvNeue Medium for IBM"/>
                  <a:cs typeface="HelvNeue Medium for IBM"/>
                </a:rPr>
                <a:t>!</a:t>
              </a:r>
              <a:r>
                <a:rPr lang="en-GB" sz="1000" dirty="0" smtClean="0">
                  <a:solidFill>
                    <a:schemeClr val="bg1"/>
                  </a:solidFill>
                  <a:latin typeface="HelvNeue Medium for IBM"/>
                  <a:cs typeface="HelvNeue Medium for IBM"/>
                </a:rPr>
                <a:t>”</a:t>
              </a:r>
              <a:endParaRPr lang="en-IE" sz="1000" dirty="0">
                <a:solidFill>
                  <a:schemeClr val="bg1"/>
                </a:solidFill>
                <a:latin typeface="HelvNeue Medium for IBM"/>
                <a:cs typeface="HelvNeue Medium for IBM"/>
              </a:endParaRPr>
            </a:p>
          </p:txBody>
        </p:sp>
      </p:grpSp>
    </p:spTree>
    <p:extLst>
      <p:ext uri="{BB962C8B-B14F-4D97-AF65-F5344CB8AC3E}">
        <p14:creationId xmlns:p14="http://schemas.microsoft.com/office/powerpoint/2010/main" val="149715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alphaModFix amt="80000"/>
            <a:extLst>
              <a:ext uri="{28A0092B-C50C-407E-A947-70E740481C1C}">
                <a14:useLocalDpi xmlns:a14="http://schemas.microsoft.com/office/drawing/2010/main" val="0"/>
              </a:ext>
            </a:extLst>
          </a:blip>
          <a:stretch>
            <a:fillRect/>
          </a:stretch>
        </p:blipFill>
        <p:spPr>
          <a:xfrm>
            <a:off x="277295" y="701054"/>
            <a:ext cx="4042172" cy="1976058"/>
          </a:xfrm>
          <a:prstGeom prst="rect">
            <a:avLst/>
          </a:prstGeom>
          <a:effectLst>
            <a:outerShdw blurRad="50800" dist="50800" dir="5400000" algn="ctr" rotWithShape="0">
              <a:srgbClr val="000000"/>
            </a:outerShdw>
            <a:softEdge rad="0"/>
          </a:effectLst>
        </p:spPr>
      </p:pic>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26592" y="701054"/>
            <a:ext cx="4042172" cy="1961808"/>
          </a:xfrm>
          <a:prstGeom prst="rect">
            <a:avLst/>
          </a:prstGeom>
        </p:spPr>
      </p:pic>
      <p:sp>
        <p:nvSpPr>
          <p:cNvPr id="3" name="Title 2"/>
          <p:cNvSpPr>
            <a:spLocks noGrp="1"/>
          </p:cNvSpPr>
          <p:nvPr>
            <p:ph type="title"/>
          </p:nvPr>
        </p:nvSpPr>
        <p:spPr/>
        <p:txBody>
          <a:bodyPr/>
          <a:lstStyle/>
          <a:p>
            <a:r>
              <a:rPr lang="en-US" b="1" dirty="0" smtClean="0"/>
              <a:t>Problem Statement </a:t>
            </a:r>
            <a:r>
              <a:rPr lang="mr-IN" b="1" dirty="0" smtClean="0"/>
              <a:t>–</a:t>
            </a:r>
            <a:r>
              <a:rPr lang="en-US" b="1" dirty="0" smtClean="0"/>
              <a:t> External Application Example</a:t>
            </a:r>
            <a:endParaRPr lang="en-US" b="1" dirty="0"/>
          </a:p>
        </p:txBody>
      </p:sp>
      <p:sp>
        <p:nvSpPr>
          <p:cNvPr id="9" name="Content Placeholder 2"/>
          <p:cNvSpPr>
            <a:spLocks noGrp="1"/>
          </p:cNvSpPr>
          <p:nvPr>
            <p:ph idx="1"/>
          </p:nvPr>
        </p:nvSpPr>
        <p:spPr>
          <a:xfrm>
            <a:off x="269047" y="3846743"/>
            <a:ext cx="4601001" cy="1058030"/>
          </a:xfrm>
        </p:spPr>
        <p:txBody>
          <a:bodyPr anchor="t"/>
          <a:lstStyle/>
          <a:p>
            <a:r>
              <a:rPr lang="en-US" sz="1600" b="0" dirty="0" smtClean="0">
                <a:solidFill>
                  <a:srgbClr val="C00000"/>
                </a:solidFill>
              </a:rPr>
              <a:t>If the user does not take any action on the Timeout modal they will be auto timed out and redirected back to the Landing page without any further explanation</a:t>
            </a:r>
          </a:p>
        </p:txBody>
      </p:sp>
      <p:cxnSp>
        <p:nvCxnSpPr>
          <p:cNvPr id="11" name="Straight Arrow Connector 10"/>
          <p:cNvCxnSpPr/>
          <p:nvPr/>
        </p:nvCxnSpPr>
        <p:spPr>
          <a:xfrm flipV="1">
            <a:off x="3542893" y="2002136"/>
            <a:ext cx="1396604" cy="17881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411" y="1302544"/>
            <a:ext cx="1912442" cy="88625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344" y="2812571"/>
            <a:ext cx="4050420" cy="1955491"/>
          </a:xfrm>
          <a:prstGeom prst="rect">
            <a:avLst/>
          </a:prstGeom>
        </p:spPr>
      </p:pic>
      <p:cxnSp>
        <p:nvCxnSpPr>
          <p:cNvPr id="8" name="Straight Arrow Connector 7"/>
          <p:cNvCxnSpPr/>
          <p:nvPr/>
        </p:nvCxnSpPr>
        <p:spPr>
          <a:xfrm flipV="1">
            <a:off x="3200400" y="1604463"/>
            <a:ext cx="1739097" cy="456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695320" y="2117201"/>
            <a:ext cx="2244177" cy="1571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71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73737"/>
            <a:ext cx="6276975" cy="435864"/>
          </a:xfrm>
        </p:spPr>
        <p:txBody>
          <a:bodyPr/>
          <a:lstStyle/>
          <a:p>
            <a:r>
              <a:rPr lang="en-US" b="1" dirty="0" smtClean="0"/>
              <a:t>V7.0.1 Business Solution</a:t>
            </a:r>
            <a:endParaRPr lang="en-US" b="1" dirty="0"/>
          </a:p>
        </p:txBody>
      </p:sp>
      <p:sp>
        <p:nvSpPr>
          <p:cNvPr id="3" name="Content Placeholder 2"/>
          <p:cNvSpPr>
            <a:spLocks noGrp="1"/>
          </p:cNvSpPr>
          <p:nvPr>
            <p:ph idx="1"/>
          </p:nvPr>
        </p:nvSpPr>
        <p:spPr>
          <a:xfrm>
            <a:off x="409575" y="752476"/>
            <a:ext cx="8439150" cy="3394473"/>
          </a:xfrm>
        </p:spPr>
        <p:txBody>
          <a:bodyPr/>
          <a:lstStyle/>
          <a:p>
            <a:r>
              <a:rPr lang="en-US" sz="1600" dirty="0" smtClean="0"/>
              <a:t>V7.0.1 RTC </a:t>
            </a:r>
            <a:r>
              <a:rPr lang="en-US" sz="1600" dirty="0"/>
              <a:t>ticket </a:t>
            </a:r>
            <a:r>
              <a:rPr lang="en-US" sz="1600" dirty="0">
                <a:hlinkClick r:id="rId3"/>
              </a:rPr>
              <a:t>107499</a:t>
            </a:r>
            <a:r>
              <a:rPr lang="en-US" sz="1600" dirty="0"/>
              <a:t>, “Introduce a session timer in to the application to let users know when the session will time out”.</a:t>
            </a:r>
          </a:p>
          <a:p>
            <a:r>
              <a:rPr lang="en-US" sz="1600" dirty="0" smtClean="0"/>
              <a:t>Provide </a:t>
            </a:r>
            <a:r>
              <a:rPr lang="en-US" sz="1600" dirty="0"/>
              <a:t>a session timeout warning to the user to show when the session is about to </a:t>
            </a:r>
            <a:r>
              <a:rPr lang="en-US" sz="1600" dirty="0" smtClean="0"/>
              <a:t>expire</a:t>
            </a:r>
            <a:endParaRPr lang="en-US" sz="1600" dirty="0"/>
          </a:p>
          <a:p>
            <a:pPr lvl="1"/>
            <a:r>
              <a:rPr lang="en-US" sz="1600" dirty="0" smtClean="0"/>
              <a:t>Create </a:t>
            </a:r>
            <a:r>
              <a:rPr lang="en-US" sz="1600" dirty="0"/>
              <a:t>a single API to execute the session timeout warning for the </a:t>
            </a:r>
            <a:r>
              <a:rPr lang="en-US" sz="1600" dirty="0" smtClean="0"/>
              <a:t>both the internal </a:t>
            </a:r>
            <a:r>
              <a:rPr lang="en-US" sz="1600" dirty="0"/>
              <a:t>and </a:t>
            </a:r>
            <a:r>
              <a:rPr lang="en-US" sz="1600" dirty="0" smtClean="0"/>
              <a:t>external applications</a:t>
            </a:r>
            <a:endParaRPr lang="en-US" sz="1600" dirty="0"/>
          </a:p>
          <a:p>
            <a:pPr lvl="1"/>
            <a:r>
              <a:rPr lang="en-US" sz="1600" dirty="0" smtClean="0"/>
              <a:t>This feature can be enabled </a:t>
            </a:r>
            <a:r>
              <a:rPr lang="en-US" sz="1600" dirty="0"/>
              <a:t>separately for the both the internal and external </a:t>
            </a:r>
            <a:r>
              <a:rPr lang="en-US" sz="1600" dirty="0" smtClean="0"/>
              <a:t>applications using global system administrator configuration properties</a:t>
            </a:r>
            <a:endParaRPr lang="en-US" sz="1600" dirty="0"/>
          </a:p>
          <a:p>
            <a:pPr lvl="1"/>
            <a:r>
              <a:rPr lang="en-US" sz="1600" dirty="0"/>
              <a:t>A</a:t>
            </a:r>
            <a:r>
              <a:rPr lang="en-US" sz="1600" dirty="0" smtClean="0"/>
              <a:t>bility </a:t>
            </a:r>
            <a:r>
              <a:rPr lang="en-US" sz="1600" dirty="0"/>
              <a:t>to override some aspects of the default session timeout settings </a:t>
            </a:r>
            <a:r>
              <a:rPr lang="en-US" sz="1600" dirty="0" smtClean="0"/>
              <a:t>using the </a:t>
            </a:r>
            <a:r>
              <a:rPr lang="en-US" sz="1600" dirty="0"/>
              <a:t>configuration file for an </a:t>
            </a:r>
            <a:r>
              <a:rPr lang="en-US" sz="1600" dirty="0" smtClean="0"/>
              <a:t>application. For example the </a:t>
            </a:r>
            <a:r>
              <a:rPr lang="en-US" sz="1600" dirty="0"/>
              <a:t>timeout-warning element within the application configuration(*.app) </a:t>
            </a:r>
            <a:r>
              <a:rPr lang="en-US" sz="1600" dirty="0" smtClean="0"/>
              <a:t>xml</a:t>
            </a:r>
            <a:endParaRPr lang="en-US" sz="1600" dirty="0"/>
          </a:p>
        </p:txBody>
      </p:sp>
    </p:spTree>
    <p:extLst>
      <p:ext uri="{BB962C8B-B14F-4D97-AF65-F5344CB8AC3E}">
        <p14:creationId xmlns:p14="http://schemas.microsoft.com/office/powerpoint/2010/main" val="505621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80000"/>
            <a:extLst>
              <a:ext uri="{28A0092B-C50C-407E-A947-70E740481C1C}">
                <a14:useLocalDpi xmlns:a14="http://schemas.microsoft.com/office/drawing/2010/main" val="0"/>
              </a:ext>
            </a:extLst>
          </a:blip>
          <a:stretch>
            <a:fillRect/>
          </a:stretch>
        </p:blipFill>
        <p:spPr>
          <a:xfrm>
            <a:off x="128424" y="1587024"/>
            <a:ext cx="4231893" cy="1980761"/>
          </a:xfrm>
          <a:prstGeom prst="rect">
            <a:avLst/>
          </a:prstGeom>
          <a:effectLst>
            <a:outerShdw blurRad="50800" dist="50800" dir="5400000" algn="ctr" rotWithShape="0">
              <a:srgbClr val="000000"/>
            </a:outerShdw>
          </a:effectLst>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446" y="2424202"/>
            <a:ext cx="313216" cy="306407"/>
          </a:xfrm>
          <a:prstGeom prst="rect">
            <a:avLst/>
          </a:prstGeom>
        </p:spPr>
      </p:pic>
      <p:pic>
        <p:nvPicPr>
          <p:cNvPr id="8"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4412578" y="2950991"/>
            <a:ext cx="4280387" cy="206542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 name="Title 2"/>
          <p:cNvSpPr>
            <a:spLocks noGrp="1"/>
          </p:cNvSpPr>
          <p:nvPr>
            <p:ph type="title"/>
          </p:nvPr>
        </p:nvSpPr>
        <p:spPr>
          <a:xfrm>
            <a:off x="228600" y="173736"/>
            <a:ext cx="8058150" cy="392857"/>
          </a:xfrm>
        </p:spPr>
        <p:txBody>
          <a:bodyPr/>
          <a:lstStyle/>
          <a:p>
            <a:r>
              <a:rPr lang="en-US" b="1" dirty="0" smtClean="0"/>
              <a:t>V7.0.1 Demo </a:t>
            </a:r>
            <a:r>
              <a:rPr lang="en-US" b="1" dirty="0"/>
              <a:t>Internal Application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072" y="807193"/>
            <a:ext cx="4231893" cy="1980761"/>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0126" y="2065818"/>
            <a:ext cx="1508488" cy="831666"/>
          </a:xfrm>
          <a:prstGeom prst="rect">
            <a:avLst/>
          </a:prstGeom>
        </p:spPr>
      </p:pic>
      <p:cxnSp>
        <p:nvCxnSpPr>
          <p:cNvPr id="5" name="Straight Arrow Connector 4"/>
          <p:cNvCxnSpPr/>
          <p:nvPr/>
        </p:nvCxnSpPr>
        <p:spPr>
          <a:xfrm flipV="1">
            <a:off x="2727434" y="1987952"/>
            <a:ext cx="1629116" cy="742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940269" y="2787954"/>
            <a:ext cx="1416281" cy="12435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60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nodeType="afterEffect">
                                  <p:stCondLst>
                                    <p:cond delay="0"/>
                                  </p:stCondLst>
                                  <p:childTnLst>
                                    <p:animRot by="21600000">
                                      <p:cBhvr>
                                        <p:cTn id="6" dur="1000" fill="hold"/>
                                        <p:tgtEl>
                                          <p:spTgt spid="19"/>
                                        </p:tgtEl>
                                        <p:attrNameLst>
                                          <p:attrName>r</p:attrName>
                                        </p:attrNameLst>
                                      </p:cBhvr>
                                    </p:animRot>
                                  </p:childTnLst>
                                  <p:subTnLst>
                                    <p:set>
                                      <p:cBhvr override="childStyle">
                                        <p:cTn dur="1" fill="hold" display="0" masterRel="sameClick" afterEffect="1">
                                          <p:stCondLst>
                                            <p:cond evt="end" delay="0">
                                              <p:tn val="5"/>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261" y="1033463"/>
            <a:ext cx="6213578" cy="3561160"/>
          </a:xfrm>
        </p:spPr>
      </p:pic>
      <p:sp>
        <p:nvSpPr>
          <p:cNvPr id="2" name="Title 1"/>
          <p:cNvSpPr>
            <a:spLocks noGrp="1"/>
          </p:cNvSpPr>
          <p:nvPr>
            <p:ph type="title"/>
          </p:nvPr>
        </p:nvSpPr>
        <p:spPr>
          <a:xfrm>
            <a:off x="228599" y="173736"/>
            <a:ext cx="8010525" cy="607314"/>
          </a:xfrm>
        </p:spPr>
        <p:txBody>
          <a:bodyPr/>
          <a:lstStyle/>
          <a:p>
            <a:r>
              <a:rPr lang="en-US" b="1" dirty="0" smtClean="0"/>
              <a:t>V7.0.1 Demo </a:t>
            </a:r>
            <a:r>
              <a:rPr lang="en-US" b="1" dirty="0"/>
              <a:t>Internal </a:t>
            </a:r>
            <a:r>
              <a:rPr lang="en-US" b="1" dirty="0" smtClean="0"/>
              <a:t>Application </a:t>
            </a:r>
            <a:r>
              <a:rPr lang="mr-IN" b="1" dirty="0" smtClean="0"/>
              <a:t>–</a:t>
            </a:r>
            <a:r>
              <a:rPr lang="en-US" b="1" dirty="0" smtClean="0"/>
              <a:t> Timed Out</a:t>
            </a:r>
            <a:endParaRPr lang="en-US" b="1" dirty="0"/>
          </a:p>
        </p:txBody>
      </p:sp>
    </p:spTree>
    <p:extLst>
      <p:ext uri="{BB962C8B-B14F-4D97-AF65-F5344CB8AC3E}">
        <p14:creationId xmlns:p14="http://schemas.microsoft.com/office/powerpoint/2010/main" val="349994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95" y="701054"/>
            <a:ext cx="4042172" cy="1976058"/>
          </a:xfrm>
          <a:prstGeom prst="rect">
            <a:avLst/>
          </a:prstGeom>
        </p:spPr>
      </p:pic>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26592" y="701054"/>
            <a:ext cx="4042172" cy="1961808"/>
          </a:xfrm>
          <a:prstGeom prst="rect">
            <a:avLst/>
          </a:prstGeom>
        </p:spPr>
      </p:pic>
      <p:sp>
        <p:nvSpPr>
          <p:cNvPr id="3" name="Title 2"/>
          <p:cNvSpPr>
            <a:spLocks noGrp="1"/>
          </p:cNvSpPr>
          <p:nvPr>
            <p:ph type="title"/>
          </p:nvPr>
        </p:nvSpPr>
        <p:spPr/>
        <p:txBody>
          <a:bodyPr/>
          <a:lstStyle/>
          <a:p>
            <a:r>
              <a:rPr lang="en-US" b="1" dirty="0"/>
              <a:t>V7.0.1 Demo </a:t>
            </a:r>
            <a:r>
              <a:rPr lang="en-US" b="1" dirty="0" smtClean="0"/>
              <a:t>External Application</a:t>
            </a:r>
            <a:endParaRPr lang="en-US" b="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411" y="1302544"/>
            <a:ext cx="1912442" cy="88625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344" y="2812571"/>
            <a:ext cx="4050420" cy="1955491"/>
          </a:xfrm>
          <a:prstGeom prst="rect">
            <a:avLst/>
          </a:prstGeom>
        </p:spPr>
      </p:pic>
      <p:cxnSp>
        <p:nvCxnSpPr>
          <p:cNvPr id="8" name="Straight Arrow Connector 7"/>
          <p:cNvCxnSpPr/>
          <p:nvPr/>
        </p:nvCxnSpPr>
        <p:spPr>
          <a:xfrm flipV="1">
            <a:off x="3200400" y="1604463"/>
            <a:ext cx="1739097" cy="456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695320" y="2117201"/>
            <a:ext cx="2244177" cy="1571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3273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son: Group 3, White 4">
  <a:themeElements>
    <a:clrScheme name="Group 3, White 4">
      <a:dk1>
        <a:srgbClr val="121212"/>
      </a:dk1>
      <a:lt1>
        <a:srgbClr val="464646"/>
      </a:lt1>
      <a:dk2>
        <a:srgbClr val="C7C7C7"/>
      </a:dk2>
      <a:lt2>
        <a:srgbClr val="ECECEC"/>
      </a:lt2>
      <a:accent1>
        <a:srgbClr val="5596E6"/>
      </a:accent1>
      <a:accent2>
        <a:srgbClr val="5AAAFA"/>
      </a:accent2>
      <a:accent3>
        <a:srgbClr val="7CC7FF"/>
      </a:accent3>
      <a:accent4>
        <a:srgbClr val="00B4A0"/>
      </a:accent4>
      <a:accent5>
        <a:srgbClr val="41D6C3"/>
      </a:accent5>
      <a:accent6>
        <a:srgbClr val="6EEDD8"/>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atson: Group 3, Teal 70">
  <a:themeElements>
    <a:clrScheme name="Group 3, Teal 70a">
      <a:dk1>
        <a:srgbClr val="C0E6FF"/>
      </a:dk1>
      <a:lt1>
        <a:srgbClr val="A7FAE6"/>
      </a:lt1>
      <a:dk2>
        <a:srgbClr val="012B22"/>
      </a:dk2>
      <a:lt2>
        <a:srgbClr val="005448"/>
      </a:lt2>
      <a:accent1>
        <a:srgbClr val="5596E6"/>
      </a:accent1>
      <a:accent2>
        <a:srgbClr val="5AAAFA"/>
      </a:accent2>
      <a:accent3>
        <a:srgbClr val="7CC7FF"/>
      </a:accent3>
      <a:accent4>
        <a:srgbClr val="00B4A0"/>
      </a:accent4>
      <a:accent5>
        <a:srgbClr val="41D6C3"/>
      </a:accent5>
      <a:accent6>
        <a:srgbClr val="6EEDD8"/>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atson: Group 3, Purple 70">
  <a:themeElements>
    <a:clrScheme name="Group 3, Blue 70a">
      <a:dk1>
        <a:srgbClr val="C0E6FF"/>
      </a:dk1>
      <a:lt1>
        <a:srgbClr val="A7FAE6"/>
      </a:lt1>
      <a:dk2>
        <a:srgbClr val="152935"/>
      </a:dk2>
      <a:lt2>
        <a:srgbClr val="264A60"/>
      </a:lt2>
      <a:accent1>
        <a:srgbClr val="5596E6"/>
      </a:accent1>
      <a:accent2>
        <a:srgbClr val="5AAAFA"/>
      </a:accent2>
      <a:accent3>
        <a:srgbClr val="7CC7FF"/>
      </a:accent3>
      <a:accent4>
        <a:srgbClr val="00B4A0"/>
      </a:accent4>
      <a:accent5>
        <a:srgbClr val="41D6C3"/>
      </a:accent5>
      <a:accent6>
        <a:srgbClr val="6EEDD8"/>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watsonhealth_template_(onscreen)_v16_group1-2</Template>
  <TotalTime>6213</TotalTime>
  <Words>620</Words>
  <Application>Microsoft Macintosh PowerPoint</Application>
  <PresentationFormat>On-screen Show (16:9)</PresentationFormat>
  <Paragraphs>91</Paragraphs>
  <Slides>13</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Calibri</vt:lpstr>
      <vt:lpstr>HelvNeue Light for IBM</vt:lpstr>
      <vt:lpstr>HelvNeue Medium for IBM</vt:lpstr>
      <vt:lpstr>Arial</vt:lpstr>
      <vt:lpstr>Watson: Group 3, White 4</vt:lpstr>
      <vt:lpstr>Watson: Group 3, Teal 70</vt:lpstr>
      <vt:lpstr>Watson: Group 3, Purple 70</vt:lpstr>
      <vt:lpstr>V7.0.1 Session Timeout Warning Enhancement</vt:lpstr>
      <vt:lpstr>Overview</vt:lpstr>
      <vt:lpstr>Problem Statement</vt:lpstr>
      <vt:lpstr>Problem Statement – Internal Application Example</vt:lpstr>
      <vt:lpstr>Problem Statement – External Application Example</vt:lpstr>
      <vt:lpstr>V7.0.1 Business Solution</vt:lpstr>
      <vt:lpstr>V7.0.1 Demo Internal Application</vt:lpstr>
      <vt:lpstr>V7.0.1 Demo Internal Application – Timed Out</vt:lpstr>
      <vt:lpstr>V7.0.1 Demo External Application</vt:lpstr>
      <vt:lpstr>V7.0.1 Demo External Application – Timed Out</vt:lpstr>
      <vt:lpstr>Technical Overview</vt:lpstr>
      <vt:lpstr>Technical Overview</vt:lpstr>
      <vt:lpstr>PowerPoint Presentation</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
  <dc:creator>ALEKSANDRA Prodanoska</dc:creator>
  <cp:keywords/>
  <dc:description/>
  <cp:lastModifiedBy>SHANE McFadden</cp:lastModifiedBy>
  <cp:revision>190</cp:revision>
  <cp:lastPrinted>2016-10-04T08:39:16Z</cp:lastPrinted>
  <dcterms:created xsi:type="dcterms:W3CDTF">2016-09-28T09:40:02Z</dcterms:created>
  <dcterms:modified xsi:type="dcterms:W3CDTF">2017-03-22T13:50:30Z</dcterms:modified>
  <cp:category/>
</cp:coreProperties>
</file>