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618D55-820A-47AD-B2B6-09CCD57E01AB}">
  <a:tblStyle styleId="{AC618D55-820A-47AD-B2B6-09CCD57E01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c12334e9d_1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c12334e9d_1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c12334e9d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c12334e9d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Partitioner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c288e2a0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c288e2a0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Partitions are the best possible partition for 5 m5.xlarge machines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broadcast the small RDD to all worker nodes. </a:t>
            </a:r>
            <a:r>
              <a:rPr lang="en" sz="1150" b="1">
                <a:solidFill>
                  <a:srgbClr val="242729"/>
                </a:solidFill>
                <a:highlight>
                  <a:srgbClr val="FFFFFF"/>
                </a:highlight>
              </a:rPr>
              <a:t>it also needs to fit completely into the memory of each executor.It also needs to fit into the memory of the Driver!</a:t>
            </a:r>
            <a:endParaRPr sz="1150" b="1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b="1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Broadcast variables are shared among executors using the Torrent protocol i.e.Peer-to-Peer protocol and the advantage of the Torrent protocol is that peers share blocks of a file among each other not relying on a central entity holding all the blocks.</a:t>
            </a:r>
            <a:endParaRPr sz="1150" b="1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c12334e9d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c12334e9d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c12334e9d_0_1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c12334e9d_0_1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by the natural of the broadcast: as we know the broadcast is best fit for join a large table with a small table.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12334e9d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12334e9d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c12334e9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c12334e9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c12334e9d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c12334e9d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c2687e0a5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c2687e0a5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c12334e9d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c12334e9d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c288e2a0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c288e2a0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outline slides again, so we can introduce the 2nd task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c2687e0a5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c2687e0a5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2687e0a5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2687e0a5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explain: Iteration until coverage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003650" y="179698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in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Flights Delays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003652" y="33719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Group 6: 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JL, LQ, 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ZW, JW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/>
        </p:nvSpPr>
        <p:spPr>
          <a:xfrm>
            <a:off x="704175" y="520475"/>
            <a:ext cx="36108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aleway"/>
                <a:ea typeface="Raleway"/>
                <a:cs typeface="Raleway"/>
                <a:sym typeface="Raleway"/>
              </a:rPr>
              <a:t>Task 2: Challenges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750100" y="1484875"/>
            <a:ext cx="72561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Change the partition size of the algorithm.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Increase the heap size, so aws could handle larger amount of input data.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1g (default) -&gt; up to 250,000 rows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3g -&gt; 1,000,000 rows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Increase executors’ memory as the broadcast variable becomes larger.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/>
        </p:nvSpPr>
        <p:spPr>
          <a:xfrm>
            <a:off x="704175" y="520475"/>
            <a:ext cx="36108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aleway"/>
                <a:ea typeface="Raleway"/>
                <a:cs typeface="Raleway"/>
                <a:sym typeface="Raleway"/>
              </a:rPr>
              <a:t>Task 2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750100" y="1408675"/>
            <a:ext cx="7256100" cy="26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Speedup: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Default Partition Size: 2 when input is 100,000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We increase the partition size to 10 and 26.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2" name="Google Shape;202;p23"/>
          <p:cNvGraphicFramePr/>
          <p:nvPr/>
        </p:nvGraphicFramePr>
        <p:xfrm>
          <a:off x="889200" y="2672575"/>
          <a:ext cx="7400175" cy="2166575"/>
        </p:xfrm>
        <a:graphic>
          <a:graphicData uri="http://schemas.openxmlformats.org/drawingml/2006/table">
            <a:tbl>
              <a:tblPr>
                <a:noFill/>
                <a:tableStyleId>{AC618D55-820A-47AD-B2B6-09CCD57E01AB}</a:tableStyleId>
              </a:tblPr>
              <a:tblGrid>
                <a:gridCol w="2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Input size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Partition Size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Running time change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1,000,000, k = 2- 27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 (5 machine)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hour 21 min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1,000,000, k = 2- 27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 (5 machine)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57min (24 min less) 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1,000,000, k = 2- 27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 (10 machine)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57min (same with 5 machines)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1,000,000, k = 2- 27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 (7 machine)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45min (36min less)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/>
        </p:nvSpPr>
        <p:spPr>
          <a:xfrm>
            <a:off x="704175" y="520475"/>
            <a:ext cx="36108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aleway"/>
                <a:ea typeface="Raleway"/>
                <a:cs typeface="Raleway"/>
                <a:sym typeface="Raleway"/>
              </a:rPr>
              <a:t>Task 2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750100" y="1408675"/>
            <a:ext cx="7256100" cy="26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Scaleup: 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With 27 different k value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5 Machine with 20 partition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9" name="Google Shape;209;p24"/>
          <p:cNvGraphicFramePr/>
          <p:nvPr/>
        </p:nvGraphicFramePr>
        <p:xfrm>
          <a:off x="836475" y="2666225"/>
          <a:ext cx="7239025" cy="2224890"/>
        </p:xfrm>
        <a:graphic>
          <a:graphicData uri="http://schemas.openxmlformats.org/drawingml/2006/table">
            <a:tbl>
              <a:tblPr>
                <a:noFill/>
                <a:tableStyleId>{AC618D55-820A-47AD-B2B6-09CCD57E01AB}</a:tableStyleId>
              </a:tblPr>
              <a:tblGrid>
                <a:gridCol w="1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Input size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Memory Size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Running time change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100,000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Default (1g driver memory)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5min (cluster &lt; 23, as when k &gt; 23 there are null clusters appear)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500,000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3g driver memory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26min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1,000,000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3g driver memory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57min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2,000,000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6g driver memory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3/6g executor memory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Have out of memory exception with regular m5.xlarge machines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5" title="Error vs. Cent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250" y="1507750"/>
            <a:ext cx="5131418" cy="317162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/>
          <p:nvPr/>
        </p:nvSpPr>
        <p:spPr>
          <a:xfrm>
            <a:off x="704175" y="520475"/>
            <a:ext cx="7223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aleway"/>
                <a:ea typeface="Raleway"/>
                <a:cs typeface="Raleway"/>
                <a:sym typeface="Raleway"/>
              </a:rPr>
              <a:t>Task 2: Elbow Method Finding Best K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269300" y="1572275"/>
            <a:ext cx="3029700" cy="3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1 Million row of data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Experimented k range from 2 to 27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The elbow is found around k = 12 ~ 15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Only need one run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6896675" y="2508100"/>
            <a:ext cx="348000" cy="683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6740825" y="2081550"/>
            <a:ext cx="10185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Elbow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/>
        </p:nvSpPr>
        <p:spPr>
          <a:xfrm>
            <a:off x="704175" y="520475"/>
            <a:ext cx="36108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750100" y="1407600"/>
            <a:ext cx="72561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Both programs show good speedup and scaleup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Local Kmeans is good at running multiple results within one run. Easier and faster for finding the most suitable k value.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Distributed Kmeans is better at handling more data for one run than local Kmeans.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704175" y="520475"/>
            <a:ext cx="36408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aleway"/>
                <a:ea typeface="Raleway"/>
                <a:cs typeface="Raleway"/>
                <a:sym typeface="Raleway"/>
              </a:rPr>
              <a:t>Data &amp; Tasks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750100" y="1407600"/>
            <a:ext cx="7256100" cy="11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Data: 2 million records, each with 13 attributes,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    collected from U.S. Department of Transportation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50100" y="2281800"/>
            <a:ext cx="7256100" cy="26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Task 1: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the distributed K-means clustering algorithm that uses multiple tasks for each iteration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Task 2: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the local K-means algorithm that computes an entire clustering for a single K in a single task.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1121925" y="1959525"/>
            <a:ext cx="966000" cy="12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919725" y="1577575"/>
            <a:ext cx="16737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(DataFrame)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1121925" y="3885300"/>
            <a:ext cx="966000" cy="377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844275" y="3383063"/>
            <a:ext cx="18246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Center (DataFrame)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133175" y="1970750"/>
            <a:ext cx="966000" cy="157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Google Shape;104;p15"/>
          <p:cNvCxnSpPr/>
          <p:nvPr/>
        </p:nvCxnSpPr>
        <p:spPr>
          <a:xfrm>
            <a:off x="2301450" y="2172950"/>
            <a:ext cx="561600" cy="4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5"/>
          <p:cNvCxnSpPr/>
          <p:nvPr/>
        </p:nvCxnSpPr>
        <p:spPr>
          <a:xfrm rot="10800000" flipH="1">
            <a:off x="2301450" y="2891825"/>
            <a:ext cx="528000" cy="11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5"/>
          <p:cNvSpPr txBox="1"/>
          <p:nvPr/>
        </p:nvSpPr>
        <p:spPr>
          <a:xfrm>
            <a:off x="2947450" y="2299400"/>
            <a:ext cx="1426500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function: </a:t>
            </a:r>
            <a:r>
              <a:rPr lang="en" b="1"/>
              <a:t>nearestCenter</a:t>
            </a:r>
            <a:r>
              <a:rPr lang="en"/>
              <a:t>(point, center)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2458725" y="2059875"/>
            <a:ext cx="640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point</a:t>
            </a:r>
            <a:endParaRPr sz="1200"/>
          </a:p>
        </p:txBody>
      </p:sp>
      <p:sp>
        <p:nvSpPr>
          <p:cNvPr id="108" name="Google Shape;108;p15"/>
          <p:cNvSpPr txBox="1"/>
          <p:nvPr/>
        </p:nvSpPr>
        <p:spPr>
          <a:xfrm>
            <a:off x="4458338" y="1959525"/>
            <a:ext cx="10446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RDD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p15"/>
          <p:cNvCxnSpPr>
            <a:stCxn id="99" idx="1"/>
            <a:endCxn id="99" idx="3"/>
          </p:cNvCxnSpPr>
          <p:nvPr/>
        </p:nvCxnSpPr>
        <p:spPr>
          <a:xfrm>
            <a:off x="1121925" y="2560575"/>
            <a:ext cx="96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1121925" y="2339000"/>
            <a:ext cx="96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1121925" y="2774000"/>
            <a:ext cx="96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5"/>
          <p:cNvCxnSpPr/>
          <p:nvPr/>
        </p:nvCxnSpPr>
        <p:spPr>
          <a:xfrm>
            <a:off x="1133175" y="2972850"/>
            <a:ext cx="96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5"/>
          <p:cNvCxnSpPr/>
          <p:nvPr/>
        </p:nvCxnSpPr>
        <p:spPr>
          <a:xfrm>
            <a:off x="1121925" y="4001450"/>
            <a:ext cx="96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/>
          <p:nvPr/>
        </p:nvCxnSpPr>
        <p:spPr>
          <a:xfrm>
            <a:off x="1121925" y="4142625"/>
            <a:ext cx="96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5" name="Google Shape;115;p15"/>
          <p:cNvGraphicFramePr/>
          <p:nvPr/>
        </p:nvGraphicFramePr>
        <p:xfrm>
          <a:off x="4315050" y="2339000"/>
          <a:ext cx="1331175" cy="1709150"/>
        </p:xfrm>
        <a:graphic>
          <a:graphicData uri="http://schemas.openxmlformats.org/drawingml/2006/table">
            <a:tbl>
              <a:tblPr>
                <a:noFill/>
                <a:tableStyleId>{AC618D55-820A-47AD-B2B6-09CCD57E01AB}</a:tableStyleId>
              </a:tblPr>
              <a:tblGrid>
                <a:gridCol w="79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Cluster id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point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6" name="Google Shape;116;p15"/>
          <p:cNvCxnSpPr/>
          <p:nvPr/>
        </p:nvCxnSpPr>
        <p:spPr>
          <a:xfrm>
            <a:off x="3005100" y="3056388"/>
            <a:ext cx="114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5761325" y="3161625"/>
            <a:ext cx="93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5"/>
          <p:cNvSpPr txBox="1"/>
          <p:nvPr/>
        </p:nvSpPr>
        <p:spPr>
          <a:xfrm>
            <a:off x="5817500" y="2599825"/>
            <a:ext cx="9213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ReduceByKey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6952113" y="2011675"/>
            <a:ext cx="10446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RDD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0" name="Google Shape;120;p15"/>
          <p:cNvGraphicFramePr/>
          <p:nvPr/>
        </p:nvGraphicFramePr>
        <p:xfrm>
          <a:off x="6808825" y="2391150"/>
          <a:ext cx="1415425" cy="1024025"/>
        </p:xfrm>
        <a:graphic>
          <a:graphicData uri="http://schemas.openxmlformats.org/drawingml/2006/table">
            <a:tbl>
              <a:tblPr>
                <a:noFill/>
                <a:tableStyleId>{AC618D55-820A-47AD-B2B6-09CCD57E01AB}</a:tableStyleId>
              </a:tblPr>
              <a:tblGrid>
                <a:gridCol w="81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Cluster id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center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1" name="Google Shape;121;p15"/>
          <p:cNvCxnSpPr/>
          <p:nvPr/>
        </p:nvCxnSpPr>
        <p:spPr>
          <a:xfrm>
            <a:off x="7369113" y="3718275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5"/>
          <p:cNvCxnSpPr/>
          <p:nvPr/>
        </p:nvCxnSpPr>
        <p:spPr>
          <a:xfrm rot="10800000">
            <a:off x="1640013" y="4718175"/>
            <a:ext cx="572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5"/>
          <p:cNvCxnSpPr/>
          <p:nvPr/>
        </p:nvCxnSpPr>
        <p:spPr>
          <a:xfrm rot="10800000">
            <a:off x="1640013" y="4459875"/>
            <a:ext cx="0" cy="25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5"/>
          <p:cNvSpPr txBox="1"/>
          <p:nvPr/>
        </p:nvSpPr>
        <p:spPr>
          <a:xfrm>
            <a:off x="3494313" y="4358575"/>
            <a:ext cx="20205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to DataFrame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704175" y="520475"/>
            <a:ext cx="36108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aleway"/>
                <a:ea typeface="Raleway"/>
                <a:cs typeface="Raleway"/>
                <a:sym typeface="Raleway"/>
              </a:rPr>
              <a:t>Task 1: Workflow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/>
        </p:nvSpPr>
        <p:spPr>
          <a:xfrm>
            <a:off x="704175" y="520475"/>
            <a:ext cx="36108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aleway"/>
                <a:ea typeface="Raleway"/>
                <a:cs typeface="Raleway"/>
                <a:sym typeface="Raleway"/>
              </a:rPr>
              <a:t>Task 1: Challenges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750100" y="1484875"/>
            <a:ext cx="7256100" cy="26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Problem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: When we try to change the variable inside foreach loop, this change will not be applied after we end the loop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(in re-assignment part)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Solution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: Use map to calculate new cluster id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704175" y="520475"/>
            <a:ext cx="36108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aleway"/>
                <a:ea typeface="Raleway"/>
                <a:cs typeface="Raleway"/>
                <a:sym typeface="Raleway"/>
              </a:rPr>
              <a:t>Task 1: the best k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750100" y="1484875"/>
            <a:ext cx="21723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1 million data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with 5 machines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398" y="1314000"/>
            <a:ext cx="5836075" cy="3540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/>
        </p:nvSpPr>
        <p:spPr>
          <a:xfrm>
            <a:off x="704175" y="520475"/>
            <a:ext cx="36108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aleway"/>
                <a:ea typeface="Raleway"/>
                <a:cs typeface="Raleway"/>
                <a:sym typeface="Raleway"/>
              </a:rPr>
              <a:t>Task 1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750100" y="1275200"/>
            <a:ext cx="7256100" cy="1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Speedup: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Scaleup: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5" name="Google Shape;145;p18"/>
          <p:cNvGraphicFramePr/>
          <p:nvPr/>
        </p:nvGraphicFramePr>
        <p:xfrm>
          <a:off x="952500" y="347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{AC618D55-820A-47AD-B2B6-09CCD57E01AB}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Input size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Running time change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100,000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+ 37s (97s)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1,000,000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+ 206s (303s)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2,000,000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+ 657s (960s)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6" name="Google Shape;146;p18"/>
          <p:cNvGraphicFramePr/>
          <p:nvPr/>
        </p:nvGraphicFramePr>
        <p:xfrm>
          <a:off x="952500" y="176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{AC618D55-820A-47AD-B2B6-09CCD57E01AB}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0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Number of workers(</a:t>
                      </a:r>
                      <a:r>
                        <a:rPr lang="en" sz="1200" b="1"/>
                        <a:t>1 million)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Running time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Number of workers(</a:t>
                      </a:r>
                      <a:r>
                        <a:rPr lang="en" sz="1200" b="1"/>
                        <a:t>2 million)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Running time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303s  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 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960s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194s 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384s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/>
        </p:nvSpPr>
        <p:spPr>
          <a:xfrm>
            <a:off x="704175" y="520475"/>
            <a:ext cx="36408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aleway"/>
                <a:ea typeface="Raleway"/>
                <a:cs typeface="Raleway"/>
                <a:sym typeface="Raleway"/>
              </a:rPr>
              <a:t>Data &amp; Tasks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750100" y="1407600"/>
            <a:ext cx="7256100" cy="11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Data: 2 million records, each with 13 attributes,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    collected from U.S. Department of Transportation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750100" y="2281800"/>
            <a:ext cx="7256100" cy="26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Task 1: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the distributed K-means clustering algorithm that uses multiple tasks for each iteration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Task 2: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the local K-means algorithm that computes an entire clustering for a single K in a single task.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/>
        </p:nvSpPr>
        <p:spPr>
          <a:xfrm>
            <a:off x="704175" y="520475"/>
            <a:ext cx="36108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aleway"/>
                <a:ea typeface="Raleway"/>
                <a:cs typeface="Raleway"/>
                <a:sym typeface="Raleway"/>
              </a:rPr>
              <a:t>Task 2: Input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749975" y="1521125"/>
            <a:ext cx="7332300" cy="3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Two Input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Pre-processed flight data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File with various k and their randomly selected initial centers. (format: num_of_k@center_1~center_2~...)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Lato"/>
                <a:ea typeface="Lato"/>
                <a:cs typeface="Lato"/>
                <a:sym typeface="Lato"/>
              </a:rPr>
              <a:t>Example:</a:t>
            </a:r>
            <a:endParaRPr b="1" u="sng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>
                <a:highlight>
                  <a:srgbClr val="EA9999"/>
                </a:highlight>
                <a:latin typeface="Lato"/>
                <a:ea typeface="Lato"/>
                <a:cs typeface="Lato"/>
                <a:sym typeface="Lato"/>
              </a:rPr>
              <a:t>@</a:t>
            </a:r>
            <a:r>
              <a:rPr lang="en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0.9397260273972603,0.16666666666666666,0.8542538354253835,0.9067501739735561,0.8895066018068102,0.946490618485059,0.0743801652892562,0.08454106280193237,0.03765690376569038,0.07432432432432433,0.047018115204559334,0.047619047619047616,0.07027027027027027</a:t>
            </a:r>
            <a:r>
              <a:rPr lang="en">
                <a:highlight>
                  <a:srgbClr val="F9CB9C"/>
                </a:highlight>
                <a:latin typeface="Lato"/>
                <a:ea typeface="Lato"/>
                <a:cs typeface="Lato"/>
                <a:sym typeface="Lato"/>
              </a:rPr>
              <a:t>~</a:t>
            </a:r>
            <a:r>
              <a:rPr lang="en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0.021917808219178082,0.33333333333333337,0.6311018131101812,0.7362560890744607,0.6532314107018763,0.7505211952744961,0.2975206611570248,0.05475040257648953,0.02092050209205021,0.2922297297297297,0.24689599023000205,0.07142857142857142,0.03513513513513514</a:t>
            </a:r>
            <a:endParaRPr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1198125" y="1959525"/>
            <a:ext cx="966000" cy="786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1031025" y="1324225"/>
            <a:ext cx="16737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Flight Data (DataFrame)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1121925" y="3961500"/>
            <a:ext cx="966000" cy="377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856275" y="3283313"/>
            <a:ext cx="18246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Center: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(pair RDD)</a:t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1209375" y="1970750"/>
            <a:ext cx="966000" cy="157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21"/>
          <p:cNvCxnSpPr/>
          <p:nvPr/>
        </p:nvCxnSpPr>
        <p:spPr>
          <a:xfrm>
            <a:off x="2377650" y="2172950"/>
            <a:ext cx="561600" cy="4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21"/>
          <p:cNvCxnSpPr/>
          <p:nvPr/>
        </p:nvCxnSpPr>
        <p:spPr>
          <a:xfrm rot="10800000" flipH="1">
            <a:off x="2423500" y="2815500"/>
            <a:ext cx="558300" cy="111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21"/>
          <p:cNvSpPr txBox="1"/>
          <p:nvPr/>
        </p:nvSpPr>
        <p:spPr>
          <a:xfrm>
            <a:off x="3023650" y="2299400"/>
            <a:ext cx="1426500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function: </a:t>
            </a:r>
            <a:r>
              <a:rPr lang="en" b="1"/>
              <a:t>localKmeans </a:t>
            </a:r>
            <a:r>
              <a:rPr lang="en"/>
              <a:t>(center, data)</a:t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2534925" y="2059875"/>
            <a:ext cx="640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point</a:t>
            </a:r>
            <a:endParaRPr sz="1200"/>
          </a:p>
        </p:txBody>
      </p:sp>
      <p:sp>
        <p:nvSpPr>
          <p:cNvPr id="173" name="Google Shape;173;p21"/>
          <p:cNvSpPr txBox="1"/>
          <p:nvPr/>
        </p:nvSpPr>
        <p:spPr>
          <a:xfrm>
            <a:off x="4534538" y="1578525"/>
            <a:ext cx="10446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RDD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21"/>
          <p:cNvCxnSpPr>
            <a:stCxn id="164" idx="1"/>
            <a:endCxn id="164" idx="3"/>
          </p:cNvCxnSpPr>
          <p:nvPr/>
        </p:nvCxnSpPr>
        <p:spPr>
          <a:xfrm>
            <a:off x="1198125" y="2352525"/>
            <a:ext cx="96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1"/>
          <p:cNvCxnSpPr/>
          <p:nvPr/>
        </p:nvCxnSpPr>
        <p:spPr>
          <a:xfrm>
            <a:off x="1121925" y="4230050"/>
            <a:ext cx="96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1"/>
          <p:cNvCxnSpPr/>
          <p:nvPr/>
        </p:nvCxnSpPr>
        <p:spPr>
          <a:xfrm>
            <a:off x="1121925" y="4066425"/>
            <a:ext cx="96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77" name="Google Shape;177;p21"/>
          <p:cNvGraphicFramePr/>
          <p:nvPr/>
        </p:nvGraphicFramePr>
        <p:xfrm>
          <a:off x="4391250" y="203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{AC618D55-820A-47AD-B2B6-09CCD57E01AB}</a:tableStyleId>
              </a:tblPr>
              <a:tblGrid>
                <a:gridCol w="8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num_of_k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Calculated new centers (list of list of doubles)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78" name="Google Shape;178;p21"/>
          <p:cNvCxnSpPr/>
          <p:nvPr/>
        </p:nvCxnSpPr>
        <p:spPr>
          <a:xfrm>
            <a:off x="3081300" y="3056388"/>
            <a:ext cx="114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79;p21"/>
          <p:cNvSpPr txBox="1"/>
          <p:nvPr/>
        </p:nvSpPr>
        <p:spPr>
          <a:xfrm>
            <a:off x="704175" y="520475"/>
            <a:ext cx="36108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aleway"/>
                <a:ea typeface="Raleway"/>
                <a:cs typeface="Raleway"/>
                <a:sym typeface="Raleway"/>
              </a:rPr>
              <a:t>Task 2: Workflow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80" name="Google Shape;180;p21"/>
          <p:cNvCxnSpPr/>
          <p:nvPr/>
        </p:nvCxnSpPr>
        <p:spPr>
          <a:xfrm>
            <a:off x="1198125" y="2581125"/>
            <a:ext cx="96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1"/>
          <p:cNvCxnSpPr/>
          <p:nvPr/>
        </p:nvCxnSpPr>
        <p:spPr>
          <a:xfrm rot="10800000" flipH="1">
            <a:off x="3730600" y="3248600"/>
            <a:ext cx="12600" cy="143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2" name="Google Shape;182;p21"/>
          <p:cNvSpPr txBox="1"/>
          <p:nvPr/>
        </p:nvSpPr>
        <p:spPr>
          <a:xfrm>
            <a:off x="3932588" y="4238125"/>
            <a:ext cx="20601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Iteration until converge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3" name="Google Shape;183;p21"/>
          <p:cNvCxnSpPr/>
          <p:nvPr/>
        </p:nvCxnSpPr>
        <p:spPr>
          <a:xfrm>
            <a:off x="3736950" y="4679425"/>
            <a:ext cx="252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1"/>
          <p:cNvCxnSpPr/>
          <p:nvPr/>
        </p:nvCxnSpPr>
        <p:spPr>
          <a:xfrm>
            <a:off x="6262350" y="4066425"/>
            <a:ext cx="0" cy="61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1"/>
          <p:cNvCxnSpPr/>
          <p:nvPr/>
        </p:nvCxnSpPr>
        <p:spPr>
          <a:xfrm>
            <a:off x="7150100" y="2978525"/>
            <a:ext cx="565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6" name="Google Shape;186;p21"/>
          <p:cNvSpPr txBox="1"/>
          <p:nvPr/>
        </p:nvSpPr>
        <p:spPr>
          <a:xfrm>
            <a:off x="7920375" y="2410325"/>
            <a:ext cx="966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/>
              <a:t>Output: </a:t>
            </a:r>
            <a:r>
              <a:rPr lang="en" sz="1200"/>
              <a:t>same format as input</a:t>
            </a:r>
            <a:endParaRPr sz="1200"/>
          </a:p>
        </p:txBody>
      </p:sp>
      <p:sp>
        <p:nvSpPr>
          <p:cNvPr id="187" name="Google Shape;187;p21"/>
          <p:cNvSpPr/>
          <p:nvPr/>
        </p:nvSpPr>
        <p:spPr>
          <a:xfrm>
            <a:off x="7903725" y="3351900"/>
            <a:ext cx="966000" cy="377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188" name="Google Shape;188;p21"/>
          <p:cNvCxnSpPr/>
          <p:nvPr/>
        </p:nvCxnSpPr>
        <p:spPr>
          <a:xfrm>
            <a:off x="7903725" y="3620450"/>
            <a:ext cx="96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1"/>
          <p:cNvCxnSpPr/>
          <p:nvPr/>
        </p:nvCxnSpPr>
        <p:spPr>
          <a:xfrm>
            <a:off x="7903725" y="3456825"/>
            <a:ext cx="96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Microsoft Office PowerPoint</Application>
  <PresentationFormat>On-screen Show (16:9)</PresentationFormat>
  <Paragraphs>170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Raleway</vt:lpstr>
      <vt:lpstr>Lato</vt:lpstr>
      <vt:lpstr>Arial</vt:lpstr>
      <vt:lpstr>Streamline</vt:lpstr>
      <vt:lpstr>K-Means in  Clustering Flights Delays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in  Clustering Flights Delays</dc:title>
  <cp:lastModifiedBy>罗 珺玫</cp:lastModifiedBy>
  <cp:revision>1</cp:revision>
  <dcterms:modified xsi:type="dcterms:W3CDTF">2020-08-06T19:13:37Z</dcterms:modified>
</cp:coreProperties>
</file>