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5.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57" r:id="rId4"/>
    <p:sldId id="258" r:id="rId5"/>
    <p:sldId id="259" r:id="rId6"/>
    <p:sldId id="273" r:id="rId7"/>
    <p:sldId id="274" r:id="rId8"/>
    <p:sldId id="276" r:id="rId9"/>
    <p:sldId id="277" r:id="rId10"/>
    <p:sldId id="261" r:id="rId11"/>
    <p:sldId id="264" r:id="rId12"/>
    <p:sldId id="265" r:id="rId13"/>
    <p:sldId id="262" r:id="rId14"/>
    <p:sldId id="267" r:id="rId15"/>
    <p:sldId id="266" r:id="rId16"/>
    <p:sldId id="270" r:id="rId17"/>
    <p:sldId id="27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FFFFF"/>
    <a:srgbClr val="F5F5F5"/>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072" autoAdjust="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33DEA-C8C6-4A6C-A822-86304DDAAB4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93733574-1C64-429D-9AC2-D779CC371BF5}">
      <dgm:prSet/>
      <dgm:spPr/>
      <dgm:t>
        <a:bodyPr/>
        <a:lstStyle/>
        <a:p>
          <a:r>
            <a:rPr lang="en-US" dirty="0"/>
            <a:t>Imbalanced data show that only 11.3% of customers campaigned subscribe to term deposits.</a:t>
          </a:r>
        </a:p>
      </dgm:t>
    </dgm:pt>
    <dgm:pt modelId="{BDAA5E2C-3438-4809-A2A1-FFD19259816C}" type="parTrans" cxnId="{878F2428-81C3-4F3E-8F5C-535968D69D71}">
      <dgm:prSet/>
      <dgm:spPr/>
      <dgm:t>
        <a:bodyPr/>
        <a:lstStyle/>
        <a:p>
          <a:endParaRPr lang="en-US"/>
        </a:p>
      </dgm:t>
    </dgm:pt>
    <dgm:pt modelId="{C87BF89E-4BEB-453A-A93B-BCEF2A97C2F8}" type="sibTrans" cxnId="{878F2428-81C3-4F3E-8F5C-535968D69D71}">
      <dgm:prSet/>
      <dgm:spPr/>
      <dgm:t>
        <a:bodyPr/>
        <a:lstStyle/>
        <a:p>
          <a:endParaRPr lang="en-US"/>
        </a:p>
      </dgm:t>
    </dgm:pt>
    <dgm:pt modelId="{F604616A-56B4-4746-8C96-4C0561C79429}" type="pres">
      <dgm:prSet presAssocID="{FDA33DEA-C8C6-4A6C-A822-86304DDAAB44}" presName="CompostProcess" presStyleCnt="0">
        <dgm:presLayoutVars>
          <dgm:dir/>
          <dgm:resizeHandles val="exact"/>
        </dgm:presLayoutVars>
      </dgm:prSet>
      <dgm:spPr/>
    </dgm:pt>
    <dgm:pt modelId="{D5B828EE-74B7-4D42-B51B-8179191206E0}" type="pres">
      <dgm:prSet presAssocID="{FDA33DEA-C8C6-4A6C-A822-86304DDAAB44}" presName="arrow" presStyleLbl="bgShp" presStyleIdx="0" presStyleCnt="1"/>
      <dgm:spPr/>
    </dgm:pt>
    <dgm:pt modelId="{43A6D151-A213-41B7-A28A-8CEFAEAD2A07}" type="pres">
      <dgm:prSet presAssocID="{FDA33DEA-C8C6-4A6C-A822-86304DDAAB44}" presName="linearProcess" presStyleCnt="0"/>
      <dgm:spPr/>
    </dgm:pt>
    <dgm:pt modelId="{841E88B4-361C-4F72-B3D9-37AE6068A43F}" type="pres">
      <dgm:prSet presAssocID="{93733574-1C64-429D-9AC2-D779CC371BF5}" presName="textNode" presStyleLbl="node1" presStyleIdx="0" presStyleCnt="1">
        <dgm:presLayoutVars>
          <dgm:bulletEnabled val="1"/>
        </dgm:presLayoutVars>
      </dgm:prSet>
      <dgm:spPr/>
    </dgm:pt>
  </dgm:ptLst>
  <dgm:cxnLst>
    <dgm:cxn modelId="{878F2428-81C3-4F3E-8F5C-535968D69D71}" srcId="{FDA33DEA-C8C6-4A6C-A822-86304DDAAB44}" destId="{93733574-1C64-429D-9AC2-D779CC371BF5}" srcOrd="0" destOrd="0" parTransId="{BDAA5E2C-3438-4809-A2A1-FFD19259816C}" sibTransId="{C87BF89E-4BEB-453A-A93B-BCEF2A97C2F8}"/>
    <dgm:cxn modelId="{EEF64ED4-DBD9-4C18-AA6B-1CA7A1FC4922}" type="presOf" srcId="{93733574-1C64-429D-9AC2-D779CC371BF5}" destId="{841E88B4-361C-4F72-B3D9-37AE6068A43F}" srcOrd="0" destOrd="0" presId="urn:microsoft.com/office/officeart/2005/8/layout/hProcess9"/>
    <dgm:cxn modelId="{1A51A4EF-360E-44E1-B6E1-F907413E761E}" type="presOf" srcId="{FDA33DEA-C8C6-4A6C-A822-86304DDAAB44}" destId="{F604616A-56B4-4746-8C96-4C0561C79429}" srcOrd="0" destOrd="0" presId="urn:microsoft.com/office/officeart/2005/8/layout/hProcess9"/>
    <dgm:cxn modelId="{3A09E893-CDCD-461C-AEF5-7B7FB971F220}" type="presParOf" srcId="{F604616A-56B4-4746-8C96-4C0561C79429}" destId="{D5B828EE-74B7-4D42-B51B-8179191206E0}" srcOrd="0" destOrd="0" presId="urn:microsoft.com/office/officeart/2005/8/layout/hProcess9"/>
    <dgm:cxn modelId="{E42FC42A-AB3B-4F76-91CF-DB0D5B2CC7ED}" type="presParOf" srcId="{F604616A-56B4-4746-8C96-4C0561C79429}" destId="{43A6D151-A213-41B7-A28A-8CEFAEAD2A07}" srcOrd="1" destOrd="0" presId="urn:microsoft.com/office/officeart/2005/8/layout/hProcess9"/>
    <dgm:cxn modelId="{200AA4B0-4387-4AB2-9531-2F45B9D222EB}" type="presParOf" srcId="{43A6D151-A213-41B7-A28A-8CEFAEAD2A07}" destId="{841E88B4-361C-4F72-B3D9-37AE6068A43F}"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828EE-74B7-4D42-B51B-8179191206E0}">
      <dsp:nvSpPr>
        <dsp:cNvPr id="0" name=""/>
        <dsp:cNvSpPr/>
      </dsp:nvSpPr>
      <dsp:spPr>
        <a:xfrm>
          <a:off x="788669" y="0"/>
          <a:ext cx="8938260" cy="46447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E88B4-361C-4F72-B3D9-37AE6068A43F}">
      <dsp:nvSpPr>
        <dsp:cNvPr id="0" name=""/>
        <dsp:cNvSpPr/>
      </dsp:nvSpPr>
      <dsp:spPr>
        <a:xfrm>
          <a:off x="0" y="1393417"/>
          <a:ext cx="10515600" cy="1857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Imbalanced data show that only 11.3% of customers campaigned subscribe to term deposits.</a:t>
          </a:r>
        </a:p>
      </dsp:txBody>
      <dsp:txXfrm>
        <a:off x="90695" y="1484112"/>
        <a:ext cx="10334210" cy="16765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90D49-65C0-426F-95E3-355DE5DAE3D7}"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2A078-29EA-493B-BFE6-AD713565B84E}" type="slidenum">
              <a:rPr lang="en-US" smtClean="0"/>
              <a:t>‹#›</a:t>
            </a:fld>
            <a:endParaRPr lang="en-US"/>
          </a:p>
        </p:txBody>
      </p:sp>
    </p:spTree>
    <p:extLst>
      <p:ext uri="{BB962C8B-B14F-4D97-AF65-F5344CB8AC3E}">
        <p14:creationId xmlns:p14="http://schemas.microsoft.com/office/powerpoint/2010/main" val="3620056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Mathematically speaking, Recall for this situation is more important than precision. F1 harmonic mean seeks to balance precision and recall, but in this situation, I would maximize recall in relation to the inverse of precision. </a:t>
            </a:r>
          </a:p>
        </p:txBody>
      </p:sp>
      <p:sp>
        <p:nvSpPr>
          <p:cNvPr id="4" name="Slide Number Placeholder 3"/>
          <p:cNvSpPr>
            <a:spLocks noGrp="1"/>
          </p:cNvSpPr>
          <p:nvPr>
            <p:ph type="sldNum" sz="quarter" idx="5"/>
          </p:nvPr>
        </p:nvSpPr>
        <p:spPr/>
        <p:txBody>
          <a:bodyPr/>
          <a:lstStyle/>
          <a:p>
            <a:fld id="{9A82A078-29EA-493B-BFE6-AD713565B84E}" type="slidenum">
              <a:rPr lang="en-US" smtClean="0"/>
              <a:t>15</a:t>
            </a:fld>
            <a:endParaRPr lang="en-US"/>
          </a:p>
        </p:txBody>
      </p:sp>
    </p:spTree>
    <p:extLst>
      <p:ext uri="{BB962C8B-B14F-4D97-AF65-F5344CB8AC3E}">
        <p14:creationId xmlns:p14="http://schemas.microsoft.com/office/powerpoint/2010/main" val="1779507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143B-6DAE-4218-AE8C-8BAD3AE1A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ECCE5D-F43E-4290-B435-91AAC2763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6BB0F9-5470-4182-9AEB-EBBDFECEE153}"/>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5" name="Footer Placeholder 4">
            <a:extLst>
              <a:ext uri="{FF2B5EF4-FFF2-40B4-BE49-F238E27FC236}">
                <a16:creationId xmlns:a16="http://schemas.microsoft.com/office/drawing/2014/main" id="{5B734A00-99C0-470F-9435-89FDB4E2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67ACE-44CB-42D3-A940-47F928AC1CFD}"/>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247618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F333-50FD-4A36-A984-0C5434A772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FF4A84-29F2-41AF-A313-C5FE178A3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14B33-6413-480B-9A23-6ED5F40CC52C}"/>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5" name="Footer Placeholder 4">
            <a:extLst>
              <a:ext uri="{FF2B5EF4-FFF2-40B4-BE49-F238E27FC236}">
                <a16:creationId xmlns:a16="http://schemas.microsoft.com/office/drawing/2014/main" id="{6156BD9E-0AEC-43C1-8252-36C7F9955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95857-E301-44D7-BB75-09A7CD2334ED}"/>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346472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666A9-AAB7-43A5-BCD5-B61649CF63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2887A-EF00-4F43-AEB6-4A08716CA3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596AB-14CC-415D-9C19-AE12421CC06F}"/>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5" name="Footer Placeholder 4">
            <a:extLst>
              <a:ext uri="{FF2B5EF4-FFF2-40B4-BE49-F238E27FC236}">
                <a16:creationId xmlns:a16="http://schemas.microsoft.com/office/drawing/2014/main" id="{9DF51C44-0C4D-4D41-9DF1-9E93ADCC1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EBBEC-9457-4E32-B8A2-5D42AB9A658B}"/>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7129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60A5-0F7A-48D0-869B-1074545EF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B97809-9889-4D90-98CD-4928D20D9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681F6-843D-4AC9-BC25-68CE8DE1D176}"/>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5" name="Footer Placeholder 4">
            <a:extLst>
              <a:ext uri="{FF2B5EF4-FFF2-40B4-BE49-F238E27FC236}">
                <a16:creationId xmlns:a16="http://schemas.microsoft.com/office/drawing/2014/main" id="{E575EB75-CCE0-47A2-9FF8-CF3F3E9BC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72FD1-096E-4F13-A492-BF8802001435}"/>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67386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39D4-5F87-4C44-8A15-F1F59913C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31AB9-994D-46F6-A541-EB7C6AB2F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34748-4F4E-48E9-B1C4-2BA186F9AC4C}"/>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5" name="Footer Placeholder 4">
            <a:extLst>
              <a:ext uri="{FF2B5EF4-FFF2-40B4-BE49-F238E27FC236}">
                <a16:creationId xmlns:a16="http://schemas.microsoft.com/office/drawing/2014/main" id="{9BE91F5A-DE66-4000-A7B5-4BEEB1649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AB6B9-7471-47A2-BD51-CFBC003F02BD}"/>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104095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9D9C-9E17-4B3B-8150-111999145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CD7F3-DB3A-4675-8C97-E66532CB3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FDE9E-8DA2-4716-8EBE-7F8A451E0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4680EF-8575-4072-9259-E8A26B22EA28}"/>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6" name="Footer Placeholder 5">
            <a:extLst>
              <a:ext uri="{FF2B5EF4-FFF2-40B4-BE49-F238E27FC236}">
                <a16:creationId xmlns:a16="http://schemas.microsoft.com/office/drawing/2014/main" id="{8410CA5C-CD4B-4345-AE88-BC938B913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9245E-0EF8-42D2-B622-916EEB327D5A}"/>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2958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D9-18BD-42E1-AFD7-8987ABD18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048FE-DACD-4DBD-AE70-278BDCA5D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54FD2-6F4D-47E2-8C86-D42814A43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884C61-2396-405F-AB2D-155DCEBE3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54385-2590-465B-8600-DB0464A5CD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CABC7-B5D6-4EDD-B711-0D7744A20EA0}"/>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8" name="Footer Placeholder 7">
            <a:extLst>
              <a:ext uri="{FF2B5EF4-FFF2-40B4-BE49-F238E27FC236}">
                <a16:creationId xmlns:a16="http://schemas.microsoft.com/office/drawing/2014/main" id="{72628AD2-C493-4A2A-9B69-4D556AE084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3F895C-2D39-49D4-9A28-E312AD96C2D0}"/>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56465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C5B2-DD33-4F5F-8766-8C63788BC1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C96F7-E708-4FF4-B3AC-B79DFEE3719C}"/>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4" name="Footer Placeholder 3">
            <a:extLst>
              <a:ext uri="{FF2B5EF4-FFF2-40B4-BE49-F238E27FC236}">
                <a16:creationId xmlns:a16="http://schemas.microsoft.com/office/drawing/2014/main" id="{94C1ACA2-F579-4D95-A695-668C96E1CA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E37FD-2833-4CC6-905B-4056F5656FEA}"/>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145233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A5AF8-AB8F-47C7-8364-6A2D97F934EE}"/>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3" name="Footer Placeholder 2">
            <a:extLst>
              <a:ext uri="{FF2B5EF4-FFF2-40B4-BE49-F238E27FC236}">
                <a16:creationId xmlns:a16="http://schemas.microsoft.com/office/drawing/2014/main" id="{CC8C2A27-B92B-409B-A5B7-6EDF278DE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2872FF-C202-4055-AB57-7BCAD08B87F0}"/>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46417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720A-61B3-429B-9918-2A4EED0FE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9E8954-AD03-4D15-A49E-5064B7BE1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FAFEB-4363-406A-8040-31ADEB8DA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820921-A26D-4E7F-A4DE-7F66C332FC7A}"/>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6" name="Footer Placeholder 5">
            <a:extLst>
              <a:ext uri="{FF2B5EF4-FFF2-40B4-BE49-F238E27FC236}">
                <a16:creationId xmlns:a16="http://schemas.microsoft.com/office/drawing/2014/main" id="{E8BACD21-24A2-46EE-8C61-3A0B793F4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6313F-C48A-4F91-8173-F416E425ABCB}"/>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336498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8D67-7DF5-415B-AAD7-A4643C1CC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1707F5-A2C9-4B09-835C-EC10F2DEF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405D54-3A76-436E-B810-406BE0441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3AA96-38C9-4BDE-94A3-6CB16047D66C}"/>
              </a:ext>
            </a:extLst>
          </p:cNvPr>
          <p:cNvSpPr>
            <a:spLocks noGrp="1"/>
          </p:cNvSpPr>
          <p:nvPr>
            <p:ph type="dt" sz="half" idx="10"/>
          </p:nvPr>
        </p:nvSpPr>
        <p:spPr/>
        <p:txBody>
          <a:bodyPr/>
          <a:lstStyle/>
          <a:p>
            <a:fld id="{048D5BE1-AF8C-468E-91CD-C66B35636C04}" type="datetimeFigureOut">
              <a:rPr lang="en-US" smtClean="0"/>
              <a:t>3/14/2021</a:t>
            </a:fld>
            <a:endParaRPr lang="en-US"/>
          </a:p>
        </p:txBody>
      </p:sp>
      <p:sp>
        <p:nvSpPr>
          <p:cNvPr id="6" name="Footer Placeholder 5">
            <a:extLst>
              <a:ext uri="{FF2B5EF4-FFF2-40B4-BE49-F238E27FC236}">
                <a16:creationId xmlns:a16="http://schemas.microsoft.com/office/drawing/2014/main" id="{8BAD9EC7-55D6-4743-BF76-401F10142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2C2818-34C5-4841-A2A5-58C69674AA1F}"/>
              </a:ext>
            </a:extLst>
          </p:cNvPr>
          <p:cNvSpPr>
            <a:spLocks noGrp="1"/>
          </p:cNvSpPr>
          <p:nvPr>
            <p:ph type="sldNum" sz="quarter" idx="12"/>
          </p:nvPr>
        </p:nvSpPr>
        <p:spPr/>
        <p:txBody>
          <a:bodyPr/>
          <a:lstStyle/>
          <a:p>
            <a:fld id="{08501B09-B1F7-4869-9930-D42901F95633}" type="slidenum">
              <a:rPr lang="en-US" smtClean="0"/>
              <a:t>‹#›</a:t>
            </a:fld>
            <a:endParaRPr lang="en-US"/>
          </a:p>
        </p:txBody>
      </p:sp>
    </p:spTree>
    <p:extLst>
      <p:ext uri="{BB962C8B-B14F-4D97-AF65-F5344CB8AC3E}">
        <p14:creationId xmlns:p14="http://schemas.microsoft.com/office/powerpoint/2010/main" val="20048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3BE8D-AD96-4513-A048-57B1E8D0B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632ED-6855-408D-BC72-BFA8AF02D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0F63C-1EDE-4985-840D-EF51B8FE3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D5BE1-AF8C-468E-91CD-C66B35636C04}" type="datetimeFigureOut">
              <a:rPr lang="en-US" smtClean="0"/>
              <a:t>3/14/2021</a:t>
            </a:fld>
            <a:endParaRPr lang="en-US"/>
          </a:p>
        </p:txBody>
      </p:sp>
      <p:sp>
        <p:nvSpPr>
          <p:cNvPr id="5" name="Footer Placeholder 4">
            <a:extLst>
              <a:ext uri="{FF2B5EF4-FFF2-40B4-BE49-F238E27FC236}">
                <a16:creationId xmlns:a16="http://schemas.microsoft.com/office/drawing/2014/main" id="{896D3B75-186E-4F75-AD3C-FFA079948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C281C4-C8D3-4389-BC73-EE52B93D2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01B09-B1F7-4869-9930-D42901F95633}" type="slidenum">
              <a:rPr lang="en-US" smtClean="0"/>
              <a:t>‹#›</a:t>
            </a:fld>
            <a:endParaRPr lang="en-US"/>
          </a:p>
        </p:txBody>
      </p:sp>
    </p:spTree>
    <p:extLst>
      <p:ext uri="{BB962C8B-B14F-4D97-AF65-F5344CB8AC3E}">
        <p14:creationId xmlns:p14="http://schemas.microsoft.com/office/powerpoint/2010/main" val="2930682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F8AA-F910-4D20-AD98-B27CCEB20D8D}"/>
              </a:ext>
            </a:extLst>
          </p:cNvPr>
          <p:cNvSpPr>
            <a:spLocks noGrp="1"/>
          </p:cNvSpPr>
          <p:nvPr>
            <p:ph type="ctrTitle"/>
          </p:nvPr>
        </p:nvSpPr>
        <p:spPr>
          <a:xfrm>
            <a:off x="1524000" y="1122363"/>
            <a:ext cx="9144000" cy="1869412"/>
          </a:xfrm>
        </p:spPr>
        <p:txBody>
          <a:bodyPr>
            <a:normAutofit/>
          </a:bodyPr>
          <a:lstStyle/>
          <a:p>
            <a:r>
              <a:rPr lang="en-US" sz="3500" b="1" dirty="0">
                <a:solidFill>
                  <a:schemeClr val="accent1">
                    <a:lumMod val="75000"/>
                  </a:schemeClr>
                </a:solidFill>
                <a:latin typeface="Arial" panose="020B0604020202020204" pitchFamily="34" charset="0"/>
                <a:cs typeface="Arial" panose="020B0604020202020204" pitchFamily="34" charset="0"/>
              </a:rPr>
              <a:t>Bank Term Deposit Case Study </a:t>
            </a:r>
            <a:br>
              <a:rPr lang="en-US" sz="3500" b="1" dirty="0">
                <a:solidFill>
                  <a:schemeClr val="accent1">
                    <a:lumMod val="75000"/>
                  </a:schemeClr>
                </a:solidFill>
                <a:latin typeface="Arial" panose="020B0604020202020204" pitchFamily="34" charset="0"/>
                <a:cs typeface="Arial" panose="020B0604020202020204" pitchFamily="34" charset="0"/>
              </a:rPr>
            </a:br>
            <a:r>
              <a:rPr lang="en-US" sz="3500" b="1" dirty="0">
                <a:solidFill>
                  <a:schemeClr val="accent1">
                    <a:lumMod val="75000"/>
                  </a:schemeClr>
                </a:solidFill>
                <a:latin typeface="Arial" panose="020B0604020202020204" pitchFamily="34" charset="0"/>
                <a:cs typeface="Arial" panose="020B0604020202020204" pitchFamily="34" charset="0"/>
              </a:rPr>
              <a:t>for Quicken Loans</a:t>
            </a:r>
          </a:p>
        </p:txBody>
      </p:sp>
      <p:sp>
        <p:nvSpPr>
          <p:cNvPr id="3" name="Subtitle 2">
            <a:extLst>
              <a:ext uri="{FF2B5EF4-FFF2-40B4-BE49-F238E27FC236}">
                <a16:creationId xmlns:a16="http://schemas.microsoft.com/office/drawing/2014/main" id="{228CA011-38C3-43DE-BE1F-E5778E2F5435}"/>
              </a:ext>
            </a:extLst>
          </p:cNvPr>
          <p:cNvSpPr>
            <a:spLocks noGrp="1"/>
          </p:cNvSpPr>
          <p:nvPr>
            <p:ph type="subTitle" idx="1"/>
          </p:nvPr>
        </p:nvSpPr>
        <p:spPr>
          <a:xfrm>
            <a:off x="1435223" y="3429000"/>
            <a:ext cx="9144000" cy="1733366"/>
          </a:xfrm>
        </p:spPr>
        <p:txBody>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March 18</a:t>
            </a:r>
            <a:r>
              <a:rPr lang="en-US" sz="2200" baseline="30000" dirty="0">
                <a:solidFill>
                  <a:schemeClr val="tx1">
                    <a:lumMod val="75000"/>
                    <a:lumOff val="25000"/>
                  </a:schemeClr>
                </a:solidFill>
                <a:latin typeface="Arial" panose="020B0604020202020204" pitchFamily="34" charset="0"/>
                <a:cs typeface="Arial" panose="020B0604020202020204" pitchFamily="34" charset="0"/>
              </a:rPr>
              <a:t>th</a:t>
            </a:r>
            <a:r>
              <a:rPr lang="en-US" sz="2200" dirty="0">
                <a:solidFill>
                  <a:schemeClr val="tx1">
                    <a:lumMod val="75000"/>
                    <a:lumOff val="25000"/>
                  </a:schemeClr>
                </a:solidFill>
                <a:latin typeface="Arial" panose="020B0604020202020204" pitchFamily="34" charset="0"/>
                <a:cs typeface="Arial" panose="020B0604020202020204" pitchFamily="34" charset="0"/>
              </a:rPr>
              <a:t>, 2021</a:t>
            </a:r>
          </a:p>
          <a:p>
            <a:endParaRPr lang="en-US" sz="500" dirty="0">
              <a:solidFill>
                <a:schemeClr val="tx1">
                  <a:lumMod val="75000"/>
                  <a:lumOff val="25000"/>
                </a:schemeClr>
              </a:solidFill>
              <a:latin typeface="Arial" panose="020B0604020202020204" pitchFamily="34" charset="0"/>
              <a:cs typeface="Arial" panose="020B0604020202020204" pitchFamily="34" charset="0"/>
            </a:endParaRPr>
          </a:p>
          <a:p>
            <a:r>
              <a:rPr lang="en-US" sz="1800" b="1" dirty="0">
                <a:solidFill>
                  <a:schemeClr val="tx1">
                    <a:lumMod val="75000"/>
                    <a:lumOff val="25000"/>
                  </a:schemeClr>
                </a:solidFill>
                <a:latin typeface="Arial" panose="020B0604020202020204" pitchFamily="34" charset="0"/>
                <a:cs typeface="Arial" panose="020B0604020202020204" pitchFamily="34" charset="0"/>
              </a:rPr>
              <a:t>Presenter: </a:t>
            </a:r>
            <a:r>
              <a:rPr lang="en-US" sz="1800" dirty="0">
                <a:solidFill>
                  <a:schemeClr val="tx1">
                    <a:lumMod val="75000"/>
                    <a:lumOff val="25000"/>
                  </a:schemeClr>
                </a:solidFill>
                <a:latin typeface="Arial" panose="020B0604020202020204" pitchFamily="34" charset="0"/>
                <a:cs typeface="Arial" panose="020B0604020202020204" pitchFamily="34" charset="0"/>
              </a:rPr>
              <a:t>Jamie Stewart</a:t>
            </a:r>
          </a:p>
        </p:txBody>
      </p:sp>
    </p:spTree>
    <p:extLst>
      <p:ext uri="{BB962C8B-B14F-4D97-AF65-F5344CB8AC3E}">
        <p14:creationId xmlns:p14="http://schemas.microsoft.com/office/powerpoint/2010/main" val="24802257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Data Cleaning Methods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normAutofit lnSpcReduction="10000"/>
          </a:bodyPr>
          <a:lstStyle/>
          <a:p>
            <a:r>
              <a:rPr lang="en-US" dirty="0">
                <a:solidFill>
                  <a:schemeClr val="tx1">
                    <a:lumMod val="85000"/>
                    <a:lumOff val="15000"/>
                  </a:schemeClr>
                </a:solidFill>
              </a:rPr>
              <a:t>Python programming methods are employed for data cleaning</a:t>
            </a:r>
          </a:p>
          <a:p>
            <a:r>
              <a:rPr lang="en-US" dirty="0">
                <a:solidFill>
                  <a:schemeClr val="tx1">
                    <a:lumMod val="85000"/>
                    <a:lumOff val="15000"/>
                  </a:schemeClr>
                </a:solidFill>
              </a:rPr>
              <a:t>Data contain no blanks, and “unknown” values in the data are kept intact.</a:t>
            </a:r>
          </a:p>
          <a:p>
            <a:r>
              <a:rPr lang="en-US" dirty="0">
                <a:solidFill>
                  <a:schemeClr val="tx1">
                    <a:lumMod val="85000"/>
                    <a:lumOff val="15000"/>
                  </a:schemeClr>
                </a:solidFill>
              </a:rPr>
              <a:t>Numerical columns like age, number of contacts per campaign, number of days since last contact, and social and economic factors are scaled to be more normalized.</a:t>
            </a:r>
          </a:p>
          <a:p>
            <a:r>
              <a:rPr lang="en-US" dirty="0">
                <a:solidFill>
                  <a:schemeClr val="tx1">
                    <a:lumMod val="85000"/>
                    <a:lumOff val="15000"/>
                  </a:schemeClr>
                </a:solidFill>
              </a:rPr>
              <a:t>Categorical columns like job, education, credit variables, etc. are transformed into a numerical format the model will accept.</a:t>
            </a:r>
          </a:p>
          <a:p>
            <a:pPr lvl="1"/>
            <a:r>
              <a:rPr lang="en-US" dirty="0">
                <a:solidFill>
                  <a:schemeClr val="tx1">
                    <a:lumMod val="85000"/>
                    <a:lumOff val="15000"/>
                  </a:schemeClr>
                </a:solidFill>
              </a:rPr>
              <a:t>Example: The marital status column is split into separate columns </a:t>
            </a:r>
            <a:r>
              <a:rPr lang="en-US" dirty="0" err="1">
                <a:solidFill>
                  <a:schemeClr val="tx1">
                    <a:lumMod val="85000"/>
                    <a:lumOff val="15000"/>
                  </a:schemeClr>
                </a:solidFill>
              </a:rPr>
              <a:t>marital_married</a:t>
            </a:r>
            <a:r>
              <a:rPr lang="en-US" dirty="0">
                <a:solidFill>
                  <a:schemeClr val="tx1">
                    <a:lumMod val="85000"/>
                    <a:lumOff val="15000"/>
                  </a:schemeClr>
                </a:solidFill>
              </a:rPr>
              <a:t>, </a:t>
            </a:r>
            <a:r>
              <a:rPr lang="en-US" dirty="0" err="1">
                <a:solidFill>
                  <a:schemeClr val="tx1">
                    <a:lumMod val="85000"/>
                    <a:lumOff val="15000"/>
                  </a:schemeClr>
                </a:solidFill>
              </a:rPr>
              <a:t>marital_divorced</a:t>
            </a:r>
            <a:r>
              <a:rPr lang="en-US" dirty="0">
                <a:solidFill>
                  <a:schemeClr val="tx1">
                    <a:lumMod val="85000"/>
                    <a:lumOff val="15000"/>
                  </a:schemeClr>
                </a:solidFill>
              </a:rPr>
              <a:t>, etc. with yes coded as 1, and no coded as 0. </a:t>
            </a:r>
          </a:p>
        </p:txBody>
      </p:sp>
    </p:spTree>
    <p:extLst>
      <p:ext uri="{BB962C8B-B14F-4D97-AF65-F5344CB8AC3E}">
        <p14:creationId xmlns:p14="http://schemas.microsoft.com/office/powerpoint/2010/main" val="337298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Data Cleaning Methods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normAutofit/>
          </a:bodyPr>
          <a:lstStyle/>
          <a:p>
            <a:r>
              <a:rPr lang="en-US" dirty="0">
                <a:solidFill>
                  <a:schemeClr val="tx1">
                    <a:lumMod val="85000"/>
                    <a:lumOff val="15000"/>
                  </a:schemeClr>
                </a:solidFill>
              </a:rPr>
              <a:t>All column names are updated to replace dashes and periods with underscores.</a:t>
            </a:r>
          </a:p>
          <a:p>
            <a:pPr lvl="1"/>
            <a:r>
              <a:rPr lang="en-US" dirty="0">
                <a:solidFill>
                  <a:schemeClr val="tx1">
                    <a:lumMod val="85000"/>
                    <a:lumOff val="15000"/>
                  </a:schemeClr>
                </a:solidFill>
              </a:rPr>
              <a:t>Example: The </a:t>
            </a:r>
            <a:r>
              <a:rPr lang="en-US" dirty="0" err="1">
                <a:solidFill>
                  <a:schemeClr val="tx1">
                    <a:lumMod val="85000"/>
                    <a:lumOff val="15000"/>
                  </a:schemeClr>
                </a:solidFill>
              </a:rPr>
              <a:t>education_high.school</a:t>
            </a:r>
            <a:r>
              <a:rPr lang="en-US" dirty="0">
                <a:solidFill>
                  <a:schemeClr val="tx1">
                    <a:lumMod val="85000"/>
                    <a:lumOff val="15000"/>
                  </a:schemeClr>
                </a:solidFill>
              </a:rPr>
              <a:t> column is updated to </a:t>
            </a:r>
            <a:r>
              <a:rPr lang="en-US" dirty="0" err="1">
                <a:solidFill>
                  <a:schemeClr val="tx1">
                    <a:lumMod val="85000"/>
                    <a:lumOff val="15000"/>
                  </a:schemeClr>
                </a:solidFill>
              </a:rPr>
              <a:t>education_high_school</a:t>
            </a:r>
            <a:r>
              <a:rPr lang="en-US" dirty="0">
                <a:solidFill>
                  <a:schemeClr val="tx1">
                    <a:lumMod val="85000"/>
                    <a:lumOff val="15000"/>
                  </a:schemeClr>
                </a:solidFill>
              </a:rPr>
              <a:t> with the period removed.</a:t>
            </a:r>
          </a:p>
          <a:p>
            <a:r>
              <a:rPr lang="en-US" dirty="0">
                <a:solidFill>
                  <a:schemeClr val="tx1">
                    <a:lumMod val="85000"/>
                    <a:lumOff val="15000"/>
                  </a:schemeClr>
                </a:solidFill>
              </a:rPr>
              <a:t>The column indicating whether the caller subscribed to a term deposit or not, has data transformed from ‘yes’ to 1 and from ‘no’ to 0.</a:t>
            </a:r>
          </a:p>
          <a:p>
            <a:r>
              <a:rPr lang="en-US" dirty="0">
                <a:solidFill>
                  <a:schemeClr val="tx1">
                    <a:lumMod val="85000"/>
                    <a:lumOff val="15000"/>
                  </a:schemeClr>
                </a:solidFill>
              </a:rPr>
              <a:t>The duration of call and </a:t>
            </a:r>
            <a:r>
              <a:rPr lang="en-US" dirty="0" err="1">
                <a:solidFill>
                  <a:schemeClr val="tx1">
                    <a:lumMod val="85000"/>
                    <a:lumOff val="15000"/>
                  </a:schemeClr>
                </a:solidFill>
              </a:rPr>
              <a:t>ModelPrediction</a:t>
            </a:r>
            <a:r>
              <a:rPr lang="en-US" dirty="0">
                <a:solidFill>
                  <a:schemeClr val="tx1">
                    <a:lumMod val="85000"/>
                    <a:lumOff val="15000"/>
                  </a:schemeClr>
                </a:solidFill>
              </a:rPr>
              <a:t> columns are both dropped from the data.</a:t>
            </a:r>
          </a:p>
        </p:txBody>
      </p:sp>
    </p:spTree>
    <p:extLst>
      <p:ext uri="{BB962C8B-B14F-4D97-AF65-F5344CB8AC3E}">
        <p14:creationId xmlns:p14="http://schemas.microsoft.com/office/powerpoint/2010/main" val="324546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Evaluation of the Current Model</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lstStyle/>
          <a:p>
            <a:r>
              <a:rPr lang="en-US" dirty="0">
                <a:solidFill>
                  <a:schemeClr val="tx1">
                    <a:lumMod val="85000"/>
                    <a:lumOff val="15000"/>
                  </a:schemeClr>
                </a:solidFill>
              </a:rPr>
              <a:t>Model Performance is defined as r</a:t>
            </a:r>
            <a:r>
              <a:rPr lang="en-US" dirty="0"/>
              <a:t>esults from a current model used to predict whether a client will subscribe (‘yes’) to a term deposit (probability of subscribing to term deposit).</a:t>
            </a:r>
            <a:endParaRPr lang="en-US" dirty="0">
              <a:solidFill>
                <a:schemeClr val="tx1">
                  <a:lumMod val="85000"/>
                  <a:lumOff val="15000"/>
                </a:schemeClr>
              </a:solidFill>
            </a:endParaRPr>
          </a:p>
          <a:p>
            <a:r>
              <a:rPr lang="en-US" dirty="0">
                <a:solidFill>
                  <a:schemeClr val="tx1">
                    <a:lumMod val="85000"/>
                    <a:lumOff val="15000"/>
                  </a:schemeClr>
                </a:solidFill>
              </a:rPr>
              <a:t>Initially, the current model does not look like a promising predictor at first glance:</a:t>
            </a:r>
          </a:p>
          <a:p>
            <a:pPr lvl="1"/>
            <a:r>
              <a:rPr lang="en-US" dirty="0">
                <a:solidFill>
                  <a:schemeClr val="tx1">
                    <a:lumMod val="85000"/>
                    <a:lumOff val="15000"/>
                  </a:schemeClr>
                </a:solidFill>
              </a:rPr>
              <a:t>Average number of callers that do subscribe to a deposit: 11.3% </a:t>
            </a:r>
          </a:p>
          <a:p>
            <a:pPr lvl="1"/>
            <a:r>
              <a:rPr lang="en-US" dirty="0">
                <a:solidFill>
                  <a:schemeClr val="tx1">
                    <a:lumMod val="85000"/>
                    <a:lumOff val="15000"/>
                  </a:schemeClr>
                </a:solidFill>
              </a:rPr>
              <a:t>Average number of callers the model predicts will subscribe to a deposit: 88.7%.</a:t>
            </a:r>
          </a:p>
          <a:p>
            <a:r>
              <a:rPr lang="en-US" dirty="0">
                <a:solidFill>
                  <a:schemeClr val="tx1">
                    <a:lumMod val="85000"/>
                    <a:lumOff val="15000"/>
                  </a:schemeClr>
                </a:solidFill>
              </a:rPr>
              <a:t>Let’s take a closer look at the current model’s predictions.</a:t>
            </a:r>
          </a:p>
        </p:txBody>
      </p:sp>
    </p:spTree>
    <p:extLst>
      <p:ext uri="{BB962C8B-B14F-4D97-AF65-F5344CB8AC3E}">
        <p14:creationId xmlns:p14="http://schemas.microsoft.com/office/powerpoint/2010/main" val="359682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Evaluation of the Current Model</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lstStyle/>
          <a:p>
            <a:r>
              <a:rPr lang="en-US" dirty="0">
                <a:solidFill>
                  <a:schemeClr val="tx1">
                    <a:lumMod val="85000"/>
                    <a:lumOff val="15000"/>
                  </a:schemeClr>
                </a:solidFill>
              </a:rPr>
              <a:t>The existing model uses probabilities, or likelihoods, that a caller will subscribe ‘yes’ to a term deposit.</a:t>
            </a:r>
          </a:p>
          <a:p>
            <a:r>
              <a:rPr lang="en-US" dirty="0">
                <a:solidFill>
                  <a:schemeClr val="tx1">
                    <a:lumMod val="85000"/>
                    <a:lumOff val="15000"/>
                  </a:schemeClr>
                </a:solidFill>
              </a:rPr>
              <a:t>The column that the existing model attempts to predict, has a clear yes or no response. </a:t>
            </a:r>
          </a:p>
          <a:p>
            <a:r>
              <a:rPr lang="en-US" b="1" dirty="0">
                <a:solidFill>
                  <a:schemeClr val="tx1">
                    <a:lumMod val="85000"/>
                    <a:lumOff val="15000"/>
                  </a:schemeClr>
                </a:solidFill>
              </a:rPr>
              <a:t>How should the existing model of percentage likelihoods be evaluated against whether a caller subscribes (yes/no)?</a:t>
            </a:r>
          </a:p>
          <a:p>
            <a:r>
              <a:rPr lang="en-US" dirty="0">
                <a:solidFill>
                  <a:schemeClr val="tx1">
                    <a:lumMod val="85000"/>
                    <a:lumOff val="15000"/>
                  </a:schemeClr>
                </a:solidFill>
              </a:rPr>
              <a:t>For simplicity, first convert all current model probabilities:</a:t>
            </a:r>
          </a:p>
          <a:p>
            <a:pPr lvl="1"/>
            <a:r>
              <a:rPr lang="en-US" dirty="0">
                <a:solidFill>
                  <a:schemeClr val="tx1">
                    <a:lumMod val="85000"/>
                    <a:lumOff val="15000"/>
                  </a:schemeClr>
                </a:solidFill>
              </a:rPr>
              <a:t>50% and above are converted reflect a yes.</a:t>
            </a:r>
          </a:p>
          <a:p>
            <a:pPr lvl="1"/>
            <a:r>
              <a:rPr lang="en-US" dirty="0">
                <a:solidFill>
                  <a:schemeClr val="tx1">
                    <a:lumMod val="85000"/>
                    <a:lumOff val="15000"/>
                  </a:schemeClr>
                </a:solidFill>
              </a:rPr>
              <a:t>Less than 50% are converted to reflect a no.</a:t>
            </a:r>
          </a:p>
        </p:txBody>
      </p:sp>
    </p:spTree>
    <p:extLst>
      <p:ext uri="{BB962C8B-B14F-4D97-AF65-F5344CB8AC3E}">
        <p14:creationId xmlns:p14="http://schemas.microsoft.com/office/powerpoint/2010/main" val="141685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Evaluation of the Current Model</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normAutofit/>
          </a:bodyPr>
          <a:lstStyle/>
          <a:p>
            <a:r>
              <a:rPr lang="en-US" dirty="0">
                <a:solidFill>
                  <a:schemeClr val="tx1">
                    <a:lumMod val="85000"/>
                    <a:lumOff val="15000"/>
                  </a:schemeClr>
                </a:solidFill>
              </a:rPr>
              <a:t>Though some meaningful information is lost in the transformation, the simplicity facilitates an easier comparison of the ‘yes’ rate and ‘no’ rate of the model’s predictions against the actual ‘yes’ and ‘no’ rate of subscribers.</a:t>
            </a:r>
          </a:p>
          <a:p>
            <a:pPr lvl="1"/>
            <a:r>
              <a:rPr lang="en-US" dirty="0">
                <a:solidFill>
                  <a:schemeClr val="tx1">
                    <a:lumMod val="85000"/>
                    <a:lumOff val="15000"/>
                  </a:schemeClr>
                </a:solidFill>
              </a:rPr>
              <a:t>Proxy for accuracy score: 10%</a:t>
            </a:r>
          </a:p>
          <a:p>
            <a:pPr lvl="1"/>
            <a:r>
              <a:rPr lang="en-US" dirty="0">
                <a:solidFill>
                  <a:schemeClr val="tx1">
                    <a:lumMod val="85000"/>
                    <a:lumOff val="15000"/>
                  </a:schemeClr>
                </a:solidFill>
              </a:rPr>
              <a:t>Of all the </a:t>
            </a:r>
            <a:r>
              <a:rPr lang="en-US" u="sng" dirty="0">
                <a:solidFill>
                  <a:schemeClr val="tx1">
                    <a:lumMod val="85000"/>
                    <a:lumOff val="15000"/>
                  </a:schemeClr>
                </a:solidFill>
              </a:rPr>
              <a:t>predicted</a:t>
            </a:r>
            <a:r>
              <a:rPr lang="en-US" dirty="0">
                <a:solidFill>
                  <a:schemeClr val="tx1">
                    <a:lumMod val="85000"/>
                    <a:lumOff val="15000"/>
                  </a:schemeClr>
                </a:solidFill>
              </a:rPr>
              <a:t> ‘yes’ subscribers, how many of those were actually ‘yes’ subscribers? 10% (aka “precision”)</a:t>
            </a:r>
          </a:p>
          <a:p>
            <a:pPr lvl="1"/>
            <a:r>
              <a:rPr lang="en-US" dirty="0">
                <a:solidFill>
                  <a:schemeClr val="tx1">
                    <a:lumMod val="85000"/>
                    <a:lumOff val="15000"/>
                  </a:schemeClr>
                </a:solidFill>
              </a:rPr>
              <a:t>Of all the ‘yes’ subscribers, how many were we able to correctly predict as being ‘yes’ subscribers? 85% (aka “recall”)</a:t>
            </a:r>
          </a:p>
          <a:p>
            <a:pPr lvl="2"/>
            <a:r>
              <a:rPr lang="en-US" dirty="0">
                <a:solidFill>
                  <a:schemeClr val="tx1">
                    <a:lumMod val="85000"/>
                    <a:lumOff val="15000"/>
                  </a:schemeClr>
                </a:solidFill>
              </a:rPr>
              <a:t>Of all the ‘yes’ subscribers, the model is able to predict most of them correctly.</a:t>
            </a:r>
          </a:p>
          <a:p>
            <a:endParaRPr lang="en-US" dirty="0">
              <a:solidFill>
                <a:schemeClr val="tx1">
                  <a:lumMod val="85000"/>
                  <a:lumOff val="15000"/>
                </a:schemeClr>
              </a:solidFill>
            </a:endParaRPr>
          </a:p>
          <a:p>
            <a:endParaRPr lang="en-US" dirty="0">
              <a:solidFill>
                <a:schemeClr val="tx1">
                  <a:lumMod val="85000"/>
                  <a:lumOff val="15000"/>
                </a:schemeClr>
              </a:solidFill>
            </a:endParaRPr>
          </a:p>
        </p:txBody>
      </p:sp>
    </p:spTree>
    <p:extLst>
      <p:ext uri="{BB962C8B-B14F-4D97-AF65-F5344CB8AC3E}">
        <p14:creationId xmlns:p14="http://schemas.microsoft.com/office/powerpoint/2010/main" val="204508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Recommendation on Current Model Replacement</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a:xfrm>
            <a:off x="838200" y="1615736"/>
            <a:ext cx="10515600" cy="4561227"/>
          </a:xfrm>
        </p:spPr>
        <p:txBody>
          <a:bodyPr>
            <a:normAutofit/>
          </a:bodyPr>
          <a:lstStyle/>
          <a:p>
            <a:r>
              <a:rPr lang="en-US" dirty="0">
                <a:solidFill>
                  <a:schemeClr val="tx1">
                    <a:lumMod val="85000"/>
                    <a:lumOff val="15000"/>
                  </a:schemeClr>
                </a:solidFill>
              </a:rPr>
              <a:t>Though the current model captures 85% of all ‘yes’ subscribers as being predicted as a ‘yes’ subscriber, 90% of the model’s predictions think the caller will subscribe when the caller does not. </a:t>
            </a:r>
          </a:p>
          <a:p>
            <a:r>
              <a:rPr lang="en-US" dirty="0">
                <a:solidFill>
                  <a:schemeClr val="tx1">
                    <a:lumMod val="85000"/>
                    <a:lumOff val="15000"/>
                  </a:schemeClr>
                </a:solidFill>
              </a:rPr>
              <a:t>I would recommend a model that continues to capture the highest percentage of ‘yes’ subscribers in its predictions, relative to while reducing the number of false predictions that a caller with subscribe to a term deposit when it will not.  </a:t>
            </a:r>
          </a:p>
          <a:p>
            <a:r>
              <a:rPr lang="en-US" dirty="0">
                <a:solidFill>
                  <a:schemeClr val="tx1">
                    <a:lumMod val="85000"/>
                    <a:lumOff val="15000"/>
                  </a:schemeClr>
                </a:solidFill>
              </a:rPr>
              <a:t>It also seems more likely that the model is predicting ‘no’ subscription rates, rather than ‘yes’ subscription rates. </a:t>
            </a:r>
          </a:p>
        </p:txBody>
      </p:sp>
    </p:spTree>
    <p:extLst>
      <p:ext uri="{BB962C8B-B14F-4D97-AF65-F5344CB8AC3E}">
        <p14:creationId xmlns:p14="http://schemas.microsoft.com/office/powerpoint/2010/main" val="428397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New Model Experiments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lstStyle/>
          <a:p>
            <a:r>
              <a:rPr lang="en-US" dirty="0">
                <a:solidFill>
                  <a:schemeClr val="tx1">
                    <a:lumMod val="85000"/>
                    <a:lumOff val="15000"/>
                  </a:schemeClr>
                </a:solidFill>
              </a:rPr>
              <a:t>I designed and deployed new predictive models with the data provided.</a:t>
            </a:r>
          </a:p>
          <a:p>
            <a:r>
              <a:rPr lang="en-US" dirty="0">
                <a:solidFill>
                  <a:schemeClr val="tx1">
                    <a:lumMod val="85000"/>
                    <a:lumOff val="15000"/>
                  </a:schemeClr>
                </a:solidFill>
              </a:rPr>
              <a:t>Both models, Naïve Bayes and Logistic Regression, are known for being relatively explainable, simple, and produce likelihoods of a caller saying ‘yes’ to a term deposit. </a:t>
            </a:r>
          </a:p>
          <a:p>
            <a:r>
              <a:rPr lang="en-US" dirty="0">
                <a:solidFill>
                  <a:schemeClr val="tx1">
                    <a:lumMod val="85000"/>
                    <a:lumOff val="15000"/>
                  </a:schemeClr>
                </a:solidFill>
              </a:rPr>
              <a:t>Both proposed models are strong predictors for problems like this one. </a:t>
            </a:r>
          </a:p>
          <a:p>
            <a:r>
              <a:rPr lang="en-US" dirty="0">
                <a:solidFill>
                  <a:schemeClr val="tx1">
                    <a:lumMod val="85000"/>
                    <a:lumOff val="15000"/>
                  </a:schemeClr>
                </a:solidFill>
              </a:rPr>
              <a:t>The performance measure utilized for the new models is a more complex version of what was leveraged to evaluate the current model against the actual subscriptions. </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282515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New Model Experiments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lstStyle/>
          <a:p>
            <a:r>
              <a:rPr lang="en-US" dirty="0">
                <a:solidFill>
                  <a:schemeClr val="tx1">
                    <a:lumMod val="85000"/>
                    <a:lumOff val="15000"/>
                  </a:schemeClr>
                </a:solidFill>
              </a:rPr>
              <a:t>Both Naïve Bayes and Logistic Regression performed relatively well using Area Under the ROC Curve as a performance metric.  However, Logistic Regression performed better. </a:t>
            </a:r>
          </a:p>
          <a:p>
            <a:pPr lvl="1"/>
            <a:r>
              <a:rPr lang="en-US" dirty="0">
                <a:solidFill>
                  <a:schemeClr val="tx1">
                    <a:lumMod val="85000"/>
                    <a:lumOff val="15000"/>
                  </a:schemeClr>
                </a:solidFill>
              </a:rPr>
              <a:t>AUC for Naïve Bayes: 76.84%</a:t>
            </a:r>
          </a:p>
          <a:p>
            <a:pPr lvl="1"/>
            <a:r>
              <a:rPr lang="en-US" dirty="0">
                <a:solidFill>
                  <a:schemeClr val="tx1">
                    <a:lumMod val="85000"/>
                    <a:lumOff val="15000"/>
                  </a:schemeClr>
                </a:solidFill>
              </a:rPr>
              <a:t>AUC for Logistic Regression: 79.18%</a:t>
            </a:r>
          </a:p>
          <a:p>
            <a:pPr lvl="1"/>
            <a:endParaRPr lang="en-US" dirty="0">
              <a:solidFill>
                <a:schemeClr val="tx1">
                  <a:lumMod val="85000"/>
                  <a:lumOff val="15000"/>
                </a:schemeClr>
              </a:solidFill>
            </a:endParaRPr>
          </a:p>
          <a:p>
            <a:r>
              <a:rPr lang="en-US" dirty="0">
                <a:solidFill>
                  <a:schemeClr val="tx1">
                    <a:lumMod val="85000"/>
                    <a:lumOff val="15000"/>
                  </a:schemeClr>
                </a:solidFill>
              </a:rPr>
              <a:t>A second iteration of the models was deployed with the protected classes of age and marital status removed, with little impact to performance. </a:t>
            </a:r>
          </a:p>
          <a:p>
            <a:pPr lvl="1"/>
            <a:endParaRPr lang="en-US" dirty="0">
              <a:solidFill>
                <a:schemeClr val="tx1">
                  <a:lumMod val="85000"/>
                  <a:lumOff val="15000"/>
                </a:schemeClr>
              </a:solidFill>
            </a:endParaRPr>
          </a:p>
        </p:txBody>
      </p:sp>
    </p:spTree>
    <p:extLst>
      <p:ext uri="{BB962C8B-B14F-4D97-AF65-F5344CB8AC3E}">
        <p14:creationId xmlns:p14="http://schemas.microsoft.com/office/powerpoint/2010/main" val="327681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Questions and Additional Discussion</a:t>
            </a:r>
          </a:p>
        </p:txBody>
      </p:sp>
    </p:spTree>
    <p:extLst>
      <p:ext uri="{BB962C8B-B14F-4D97-AF65-F5344CB8AC3E}">
        <p14:creationId xmlns:p14="http://schemas.microsoft.com/office/powerpoint/2010/main" val="91493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Case Study Overview</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a:xfrm>
            <a:off x="838200" y="1690688"/>
            <a:ext cx="10515600" cy="4486275"/>
          </a:xfrm>
        </p:spPr>
        <p:txBody>
          <a:bodyPr>
            <a:normAutofit/>
          </a:bodyPr>
          <a:lstStyle/>
          <a:p>
            <a:r>
              <a:rPr lang="en-US" dirty="0">
                <a:solidFill>
                  <a:schemeClr val="tx1">
                    <a:lumMod val="85000"/>
                    <a:lumOff val="15000"/>
                  </a:schemeClr>
                </a:solidFill>
              </a:rPr>
              <a:t>A European banking institution is attempting to use some data to understand what factors could lead more of its customer base to subscribe to its term deposit product through a marketing campaign. </a:t>
            </a:r>
          </a:p>
          <a:p>
            <a:r>
              <a:rPr lang="en-US" dirty="0">
                <a:solidFill>
                  <a:schemeClr val="tx1">
                    <a:lumMod val="85000"/>
                    <a:lumOff val="15000"/>
                  </a:schemeClr>
                </a:solidFill>
              </a:rPr>
              <a:t>Data is included about the person, contact timing, credit history, and broader social and economic factors.</a:t>
            </a:r>
          </a:p>
          <a:p>
            <a:r>
              <a:rPr lang="en-US" dirty="0">
                <a:solidFill>
                  <a:schemeClr val="tx1">
                    <a:lumMod val="85000"/>
                    <a:lumOff val="15000"/>
                  </a:schemeClr>
                </a:solidFill>
              </a:rPr>
              <a:t>Data also includes whether the caller subscribed to the deposit, and the current model’s probability prediction that a caller will subscribe to a term deposit.</a:t>
            </a:r>
          </a:p>
          <a:p>
            <a:endParaRPr lang="en-US" dirty="0"/>
          </a:p>
        </p:txBody>
      </p:sp>
    </p:spTree>
    <p:extLst>
      <p:ext uri="{BB962C8B-B14F-4D97-AF65-F5344CB8AC3E}">
        <p14:creationId xmlns:p14="http://schemas.microsoft.com/office/powerpoint/2010/main" val="26450657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lstStyle/>
          <a:p>
            <a:r>
              <a:rPr lang="en-US" sz="2800" b="1" dirty="0">
                <a:solidFill>
                  <a:schemeClr val="accent1">
                    <a:lumMod val="75000"/>
                  </a:schemeClr>
                </a:solidFill>
                <a:latin typeface="Arial" panose="020B0604020202020204" pitchFamily="34" charset="0"/>
                <a:cs typeface="Arial" panose="020B0604020202020204" pitchFamily="34" charset="0"/>
              </a:rPr>
              <a:t>Case Study Presentation Overview</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p:txBody>
          <a:bodyPr/>
          <a:lstStyle/>
          <a:p>
            <a:r>
              <a:rPr lang="en-US" dirty="0">
                <a:solidFill>
                  <a:schemeClr val="tx1">
                    <a:lumMod val="85000"/>
                    <a:lumOff val="15000"/>
                  </a:schemeClr>
                </a:solidFill>
              </a:rPr>
              <a:t>Key data insights</a:t>
            </a:r>
          </a:p>
          <a:p>
            <a:r>
              <a:rPr lang="en-US" dirty="0">
                <a:solidFill>
                  <a:schemeClr val="tx1">
                    <a:lumMod val="85000"/>
                    <a:lumOff val="15000"/>
                  </a:schemeClr>
                </a:solidFill>
              </a:rPr>
              <a:t>Review of data cleaning methods employed</a:t>
            </a:r>
          </a:p>
          <a:p>
            <a:r>
              <a:rPr lang="en-US" dirty="0">
                <a:solidFill>
                  <a:schemeClr val="tx1">
                    <a:lumMod val="85000"/>
                    <a:lumOff val="15000"/>
                  </a:schemeClr>
                </a:solidFill>
              </a:rPr>
              <a:t>Evaluation of the current model</a:t>
            </a:r>
          </a:p>
          <a:p>
            <a:pPr lvl="1"/>
            <a:r>
              <a:rPr lang="en-US" dirty="0">
                <a:solidFill>
                  <a:schemeClr val="tx1">
                    <a:lumMod val="85000"/>
                    <a:lumOff val="15000"/>
                  </a:schemeClr>
                </a:solidFill>
              </a:rPr>
              <a:t>Precision and recall: true and false ‘yes’ rates</a:t>
            </a:r>
          </a:p>
          <a:p>
            <a:r>
              <a:rPr lang="en-US" dirty="0">
                <a:solidFill>
                  <a:schemeClr val="tx1">
                    <a:lumMod val="85000"/>
                    <a:lumOff val="15000"/>
                  </a:schemeClr>
                </a:solidFill>
              </a:rPr>
              <a:t>Development and implementation of new models</a:t>
            </a:r>
          </a:p>
          <a:p>
            <a:pPr lvl="1"/>
            <a:r>
              <a:rPr lang="en-US" dirty="0">
                <a:solidFill>
                  <a:schemeClr val="tx1">
                    <a:lumMod val="85000"/>
                    <a:lumOff val="15000"/>
                  </a:schemeClr>
                </a:solidFill>
              </a:rPr>
              <a:t>All variables, then fewer variables excluding protected classes</a:t>
            </a:r>
          </a:p>
          <a:p>
            <a:r>
              <a:rPr lang="en-US" dirty="0">
                <a:solidFill>
                  <a:schemeClr val="tx1">
                    <a:lumMod val="85000"/>
                    <a:lumOff val="15000"/>
                  </a:schemeClr>
                </a:solidFill>
              </a:rPr>
              <a:t>Recommendation on whether the current model be replaced</a:t>
            </a:r>
          </a:p>
          <a:p>
            <a:pPr marL="457200" lvl="1" indent="0">
              <a:buNone/>
            </a:pPr>
            <a:endParaRPr lang="en-US" dirty="0"/>
          </a:p>
        </p:txBody>
      </p:sp>
    </p:spTree>
    <p:extLst>
      <p:ext uri="{BB962C8B-B14F-4D97-AF65-F5344CB8AC3E}">
        <p14:creationId xmlns:p14="http://schemas.microsoft.com/office/powerpoint/2010/main" val="17294354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Key Data Insights</a:t>
            </a:r>
          </a:p>
        </p:txBody>
      </p:sp>
      <p:graphicFrame>
        <p:nvGraphicFramePr>
          <p:cNvPr id="7" name="Content Placeholder 6">
            <a:extLst>
              <a:ext uri="{FF2B5EF4-FFF2-40B4-BE49-F238E27FC236}">
                <a16:creationId xmlns:a16="http://schemas.microsoft.com/office/drawing/2014/main" id="{386D8876-DE45-4127-AD70-19ABF9020672}"/>
              </a:ext>
            </a:extLst>
          </p:cNvPr>
          <p:cNvGraphicFramePr>
            <a:graphicFrameLocks noGrp="1"/>
          </p:cNvGraphicFramePr>
          <p:nvPr>
            <p:ph idx="1"/>
            <p:extLst>
              <p:ext uri="{D42A27DB-BD31-4B8C-83A1-F6EECF244321}">
                <p14:modId xmlns:p14="http://schemas.microsoft.com/office/powerpoint/2010/main" val="2764123138"/>
              </p:ext>
            </p:extLst>
          </p:nvPr>
        </p:nvGraphicFramePr>
        <p:xfrm>
          <a:off x="838200" y="1532238"/>
          <a:ext cx="10515600" cy="4644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11049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a:xfrm>
            <a:off x="838200" y="137275"/>
            <a:ext cx="10515600" cy="1325563"/>
          </a:xfrm>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Key Data Insights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a:xfrm>
            <a:off x="838200" y="1178169"/>
            <a:ext cx="10515600" cy="5145187"/>
          </a:xfrm>
        </p:spPr>
        <p:txBody>
          <a:bodyPr/>
          <a:lstStyle/>
          <a:p>
            <a:r>
              <a:rPr lang="en-US" dirty="0">
                <a:solidFill>
                  <a:schemeClr val="tx1">
                    <a:lumMod val="85000"/>
                    <a:lumOff val="15000"/>
                  </a:schemeClr>
                </a:solidFill>
              </a:rPr>
              <a:t>A successful outcome of the previous marketing campaign is associated with future success.  However, less than 5% of customers have a prior success. </a:t>
            </a:r>
          </a:p>
          <a:p>
            <a:pPr marL="0" indent="0">
              <a:buNone/>
            </a:pPr>
            <a:endParaRPr lang="en-US" dirty="0">
              <a:solidFill>
                <a:schemeClr val="tx1">
                  <a:lumMod val="85000"/>
                  <a:lumOff val="15000"/>
                </a:schemeClr>
              </a:solidFill>
            </a:endParaRPr>
          </a:p>
          <a:p>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343539BF-4FBD-4DE7-A019-23254E565834}"/>
              </a:ext>
            </a:extLst>
          </p:cNvPr>
          <p:cNvPicPr>
            <a:picLocks noChangeAspect="1"/>
          </p:cNvPicPr>
          <p:nvPr/>
        </p:nvPicPr>
        <p:blipFill>
          <a:blip r:embed="rId3"/>
          <a:stretch>
            <a:fillRect/>
          </a:stretch>
        </p:blipFill>
        <p:spPr>
          <a:xfrm>
            <a:off x="1350812" y="2539400"/>
            <a:ext cx="9490376" cy="3877352"/>
          </a:xfrm>
          <a:prstGeom prst="rect">
            <a:avLst/>
          </a:prstGeom>
        </p:spPr>
      </p:pic>
    </p:spTree>
    <p:extLst>
      <p:ext uri="{BB962C8B-B14F-4D97-AF65-F5344CB8AC3E}">
        <p14:creationId xmlns:p14="http://schemas.microsoft.com/office/powerpoint/2010/main" val="396304785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a:xfrm>
            <a:off x="838200" y="137275"/>
            <a:ext cx="10515600" cy="1325563"/>
          </a:xfrm>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Key Data Insights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a:xfrm>
            <a:off x="838200" y="1213837"/>
            <a:ext cx="10515600" cy="5109519"/>
          </a:xfrm>
        </p:spPr>
        <p:txBody>
          <a:bodyPr/>
          <a:lstStyle/>
          <a:p>
            <a:r>
              <a:rPr lang="en-US" sz="2800" dirty="0"/>
              <a:t>The ‘yes’ subscribers exceed ‘no’ subscribers when contacted at least 3 – 6 times prior to this campaign. </a:t>
            </a:r>
          </a:p>
          <a:p>
            <a:endParaRPr lang="en-US" dirty="0">
              <a:solidFill>
                <a:schemeClr val="tx1">
                  <a:lumMod val="85000"/>
                  <a:lumOff val="15000"/>
                </a:schemeClr>
              </a:solidFill>
            </a:endParaRPr>
          </a:p>
          <a:p>
            <a:endParaRPr lang="en-US" dirty="0">
              <a:solidFill>
                <a:schemeClr val="tx1">
                  <a:lumMod val="85000"/>
                  <a:lumOff val="15000"/>
                </a:schemeClr>
              </a:solidFill>
            </a:endParaRPr>
          </a:p>
        </p:txBody>
      </p:sp>
      <p:pic>
        <p:nvPicPr>
          <p:cNvPr id="7" name="Picture 6">
            <a:extLst>
              <a:ext uri="{FF2B5EF4-FFF2-40B4-BE49-F238E27FC236}">
                <a16:creationId xmlns:a16="http://schemas.microsoft.com/office/drawing/2014/main" id="{1FC0C812-3A97-447B-989B-C01B8CE34F02}"/>
              </a:ext>
            </a:extLst>
          </p:cNvPr>
          <p:cNvPicPr>
            <a:picLocks noChangeAspect="1"/>
          </p:cNvPicPr>
          <p:nvPr/>
        </p:nvPicPr>
        <p:blipFill>
          <a:blip r:embed="rId2"/>
          <a:stretch>
            <a:fillRect/>
          </a:stretch>
        </p:blipFill>
        <p:spPr>
          <a:xfrm>
            <a:off x="1304280" y="2230234"/>
            <a:ext cx="9297817" cy="4093122"/>
          </a:xfrm>
          <a:prstGeom prst="rect">
            <a:avLst/>
          </a:prstGeom>
        </p:spPr>
      </p:pic>
    </p:spTree>
    <p:extLst>
      <p:ext uri="{BB962C8B-B14F-4D97-AF65-F5344CB8AC3E}">
        <p14:creationId xmlns:p14="http://schemas.microsoft.com/office/powerpoint/2010/main" val="99181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a:xfrm>
            <a:off x="838200" y="137275"/>
            <a:ext cx="10515600" cy="1325563"/>
          </a:xfrm>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Key Data Insights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a:xfrm>
            <a:off x="838200" y="1213837"/>
            <a:ext cx="10515600" cy="5109519"/>
          </a:xfrm>
        </p:spPr>
        <p:txBody>
          <a:bodyPr/>
          <a:lstStyle/>
          <a:p>
            <a:r>
              <a:rPr lang="en-US" sz="2800" dirty="0"/>
              <a:t>When it comes to number of contacts within the given campaign, less is more. </a:t>
            </a:r>
          </a:p>
          <a:p>
            <a:pPr marL="0" indent="0">
              <a:buNone/>
            </a:pPr>
            <a:endParaRPr lang="en-US" dirty="0">
              <a:solidFill>
                <a:schemeClr val="tx1">
                  <a:lumMod val="85000"/>
                  <a:lumOff val="15000"/>
                </a:schemeClr>
              </a:solidFill>
            </a:endParaRPr>
          </a:p>
          <a:p>
            <a:endParaRPr lang="en-US" dirty="0">
              <a:solidFill>
                <a:schemeClr val="tx1">
                  <a:lumMod val="85000"/>
                  <a:lumOff val="15000"/>
                </a:schemeClr>
              </a:solidFill>
            </a:endParaRPr>
          </a:p>
        </p:txBody>
      </p:sp>
      <p:pic>
        <p:nvPicPr>
          <p:cNvPr id="8" name="Picture 7">
            <a:extLst>
              <a:ext uri="{FF2B5EF4-FFF2-40B4-BE49-F238E27FC236}">
                <a16:creationId xmlns:a16="http://schemas.microsoft.com/office/drawing/2014/main" id="{AB75572D-74FE-4E87-855A-F98AC6C03035}"/>
              </a:ext>
            </a:extLst>
          </p:cNvPr>
          <p:cNvPicPr>
            <a:picLocks noChangeAspect="1"/>
          </p:cNvPicPr>
          <p:nvPr/>
        </p:nvPicPr>
        <p:blipFill>
          <a:blip r:embed="rId2"/>
          <a:stretch>
            <a:fillRect/>
          </a:stretch>
        </p:blipFill>
        <p:spPr>
          <a:xfrm>
            <a:off x="1383957" y="2199689"/>
            <a:ext cx="9174888" cy="4004416"/>
          </a:xfrm>
          <a:prstGeom prst="rect">
            <a:avLst/>
          </a:prstGeom>
        </p:spPr>
      </p:pic>
    </p:spTree>
    <p:extLst>
      <p:ext uri="{BB962C8B-B14F-4D97-AF65-F5344CB8AC3E}">
        <p14:creationId xmlns:p14="http://schemas.microsoft.com/office/powerpoint/2010/main" val="260381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a:xfrm>
            <a:off x="838200" y="137275"/>
            <a:ext cx="10515600" cy="1325563"/>
          </a:xfrm>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Key Data Insights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a:xfrm>
            <a:off x="838200" y="1050325"/>
            <a:ext cx="10515600" cy="5273032"/>
          </a:xfrm>
        </p:spPr>
        <p:txBody>
          <a:bodyPr/>
          <a:lstStyle/>
          <a:p>
            <a:r>
              <a:rPr lang="en-US" sz="2800" dirty="0"/>
              <a:t>Discuss why “last contact duration” is a benchmark and not an input variable.</a:t>
            </a: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81E29D4E-C731-4AA2-8730-DDA819A97F09}"/>
              </a:ext>
            </a:extLst>
          </p:cNvPr>
          <p:cNvPicPr>
            <a:picLocks noChangeAspect="1"/>
          </p:cNvPicPr>
          <p:nvPr/>
        </p:nvPicPr>
        <p:blipFill>
          <a:blip r:embed="rId2"/>
          <a:stretch>
            <a:fillRect/>
          </a:stretch>
        </p:blipFill>
        <p:spPr>
          <a:xfrm>
            <a:off x="1751333" y="1970027"/>
            <a:ext cx="6935468" cy="4353330"/>
          </a:xfrm>
          <a:prstGeom prst="rect">
            <a:avLst/>
          </a:prstGeom>
        </p:spPr>
      </p:pic>
    </p:spTree>
    <p:extLst>
      <p:ext uri="{BB962C8B-B14F-4D97-AF65-F5344CB8AC3E}">
        <p14:creationId xmlns:p14="http://schemas.microsoft.com/office/powerpoint/2010/main" val="275864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2F0-76FC-4417-9C32-6767D971E5FD}"/>
              </a:ext>
            </a:extLst>
          </p:cNvPr>
          <p:cNvSpPr>
            <a:spLocks noGrp="1"/>
          </p:cNvSpPr>
          <p:nvPr>
            <p:ph type="title"/>
          </p:nvPr>
        </p:nvSpPr>
        <p:spPr>
          <a:xfrm>
            <a:off x="838200" y="137275"/>
            <a:ext cx="10515600" cy="1325563"/>
          </a:xfrm>
        </p:spPr>
        <p:txBody>
          <a:bodyPr>
            <a:norm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Key Data Insights</a:t>
            </a:r>
          </a:p>
        </p:txBody>
      </p:sp>
      <p:sp>
        <p:nvSpPr>
          <p:cNvPr id="3" name="Content Placeholder 2">
            <a:extLst>
              <a:ext uri="{FF2B5EF4-FFF2-40B4-BE49-F238E27FC236}">
                <a16:creationId xmlns:a16="http://schemas.microsoft.com/office/drawing/2014/main" id="{C6FC8211-97AF-4907-991B-62FB61C154A2}"/>
              </a:ext>
            </a:extLst>
          </p:cNvPr>
          <p:cNvSpPr>
            <a:spLocks noGrp="1"/>
          </p:cNvSpPr>
          <p:nvPr>
            <p:ph idx="1"/>
          </p:nvPr>
        </p:nvSpPr>
        <p:spPr>
          <a:xfrm>
            <a:off x="838200" y="1309815"/>
            <a:ext cx="10515600" cy="5013541"/>
          </a:xfrm>
        </p:spPr>
        <p:txBody>
          <a:bodyPr/>
          <a:lstStyle/>
          <a:p>
            <a:r>
              <a:rPr lang="en-US" sz="2800" dirty="0"/>
              <a:t>Generally, the lower the employee variation, consumer confidence index, and Euribor 3-month rate, the more ‘yes’ subscriptions.</a:t>
            </a:r>
          </a:p>
          <a:p>
            <a:r>
              <a:rPr lang="en-US" dirty="0"/>
              <a:t>A higher percentage of those aged under 23 and over 61 have a higher percentage of term deposit subscriptions </a:t>
            </a:r>
            <a:r>
              <a:rPr lang="en-US" sz="2800" dirty="0"/>
              <a:t>than those aged 24-60.  However, most individuals in the campaign are aged 24-60. </a:t>
            </a:r>
          </a:p>
          <a:p>
            <a:r>
              <a:rPr lang="en-US" b="1" dirty="0"/>
              <a:t>What are bank term deposits?</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4147806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3885</TotalTime>
  <Words>1165</Words>
  <Application>Microsoft Office PowerPoint</Application>
  <PresentationFormat>Widescreen</PresentationFormat>
  <Paragraphs>78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Bank Term Deposit Case Study  for Quicken Loans</vt:lpstr>
      <vt:lpstr>Case Study Overview</vt:lpstr>
      <vt:lpstr>Case Study Presentation Overview</vt:lpstr>
      <vt:lpstr>Key Data Insights</vt:lpstr>
      <vt:lpstr>Key Data Insights</vt:lpstr>
      <vt:lpstr>Key Data Insights</vt:lpstr>
      <vt:lpstr>Key Data Insights</vt:lpstr>
      <vt:lpstr>Key Data Insights</vt:lpstr>
      <vt:lpstr>Key Data Insights</vt:lpstr>
      <vt:lpstr>Data Cleaning Methods</vt:lpstr>
      <vt:lpstr>Data Cleaning Methods</vt:lpstr>
      <vt:lpstr>Evaluation of the Current Model</vt:lpstr>
      <vt:lpstr>Evaluation of the Current Model</vt:lpstr>
      <vt:lpstr>Evaluation of the Current Model</vt:lpstr>
      <vt:lpstr>Recommendation on Current Model Replacement</vt:lpstr>
      <vt:lpstr>New Model Experiments</vt:lpstr>
      <vt:lpstr>New Model Experiments</vt:lpstr>
      <vt:lpstr>Questions and Additional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Term Deposit Case Study</dc:title>
  <dc:creator>Jamie Van Auken</dc:creator>
  <cp:lastModifiedBy>Jamie Van Auken</cp:lastModifiedBy>
  <cp:revision>88</cp:revision>
  <dcterms:created xsi:type="dcterms:W3CDTF">2021-03-14T20:12:49Z</dcterms:created>
  <dcterms:modified xsi:type="dcterms:W3CDTF">2021-03-17T12:57:53Z</dcterms:modified>
</cp:coreProperties>
</file>