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erine Nunn" initials="KN" lastIdx="1" clrIdx="0">
    <p:extLst/>
  </p:cmAuthor>
  <p:cmAuthor id="2" name="Katherine Nunn" initials="KN [2]" lastIdx="1" clrIdx="1">
    <p:extLst/>
  </p:cmAuthor>
  <p:cmAuthor id="3" name="Katherine Nunn" initials="KN [3]" lastIdx="1" clrIdx="2">
    <p:extLst/>
  </p:cmAuthor>
  <p:cmAuthor id="4" name="Katherine Nunn" initials="KN [4]" lastIdx="1" clrIdx="3">
    <p:extLst/>
  </p:cmAuthor>
  <p:cmAuthor id="5" name="Katherine Nunn" initials="KN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13" d="100"/>
          <a:sy n="113" d="100"/>
        </p:scale>
        <p:origin x="66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5T13:07:53.851" idx="1">
    <p:pos x="3565" y="376"/>
    <p:text>What's going on here? The two dashes don't really make for an understandable headline.... </p:text>
    <p:extLst>
      <p:ext uri="{C676402C-5697-4E1C-873F-D02D1690AC5C}">
        <p15:threadingInfo xmlns:p15="http://schemas.microsoft.com/office/powerpoint/2012/main" timeZoneBias="-60"/>
      </p:ext>
    </p:extLst>
  </p:cm>
  <p:cm authorId="2" dt="2017-12-05T13:08:47.292" idx="1">
    <p:pos x="3565" y="512"/>
    <p:text>Functions – concise-er when?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12-05T13:09:33.915" idx="1">
    <p:pos x="4433" y="376"/>
    <p:text>Does this need a capital? 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12-05T13:09:47.779" idx="1">
    <p:pos x="4191" y="376"/>
    <p:text>Same as before, does this need a capital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12-05T13:10:13.394" idx="1">
    <p:pos x="3681" y="376"/>
    <p:text>Another capital that might deserve to be there, but how should I know? 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7" Type="http://schemas.openxmlformats.org/officeDocument/2006/relationships/hyperlink" Target="https://www.pluralsight.com/courses/kotlin-fundamental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lack.kotlinlang.org/" TargetMode="External"/><Relationship Id="rId5" Type="http://schemas.openxmlformats.org/officeDocument/2006/relationships/hyperlink" Target="https://kotlin.link/" TargetMode="External"/><Relationship Id="rId4" Type="http://schemas.openxmlformats.org/officeDocument/2006/relationships/hyperlink" Target="https://kotlinlang.org/docs/referenc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2480" y="3208320"/>
            <a:ext cx="5135040" cy="114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32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32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 = 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"Magee"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32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"Magee"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"Bloggs" </a:t>
            </a:r>
            <a:r>
              <a:rPr lang="en-GB" sz="32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32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32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sb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StringBuilder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sb.append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 World!"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i="1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sb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GB" sz="32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Hello World!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504360" y="3148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&amp; extension </a:t>
            </a:r>
            <a:r>
              <a:rPr lang="en-GB" sz="4400" dirty="0">
                <a:solidFill>
                  <a:srgbClr val="FFFFFF"/>
                </a:solidFill>
              </a:rPr>
              <a:t>f</a:t>
            </a: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Int): Int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first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‘if’ is an expression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Int): Int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first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second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default values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 = </a:t>
            </a:r>
            <a:r>
              <a:rPr lang="en-GB" sz="2600" b="0" strike="noStrik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 = </a:t>
            </a:r>
            <a:r>
              <a:rPr lang="en-GB" sz="2600" b="0" strike="noStrik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): Int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first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second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calling functions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max = maximum(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2600" b="0" strike="noStrike" dirty="0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Named Parameters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max = maximum(</a:t>
            </a:r>
            <a:r>
              <a:rPr lang="en-GB" sz="2600" b="0" strike="noStrike" dirty="0">
                <a:solidFill>
                  <a:srgbClr val="467CDA"/>
                </a:solidFill>
                <a:latin typeface="Verdana"/>
                <a:ea typeface="Verdana"/>
                <a:cs typeface="Verdana"/>
                <a:sym typeface="Verdana"/>
              </a:rPr>
              <a:t>first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467CDA"/>
                </a:solidFill>
                <a:latin typeface="Verdana"/>
                <a:ea typeface="Verdana"/>
                <a:cs typeface="Verdana"/>
                <a:sym typeface="Verdana"/>
              </a:rPr>
              <a:t>second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lang="en-GB" sz="2600" dirty="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max = maximum(</a:t>
            </a:r>
            <a:r>
              <a:rPr lang="en-GB" sz="2600" b="0" strike="noStrike" dirty="0">
                <a:solidFill>
                  <a:srgbClr val="467CDA"/>
                </a:solidFill>
                <a:latin typeface="Verdana"/>
                <a:ea typeface="Verdana"/>
                <a:cs typeface="Verdana"/>
                <a:sym typeface="Verdana"/>
              </a:rPr>
              <a:t>second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467CDA"/>
                </a:solidFill>
                <a:latin typeface="Verdana"/>
                <a:ea typeface="Verdana"/>
                <a:cs typeface="Verdana"/>
                <a:sym typeface="Verdana"/>
              </a:rPr>
              <a:t>first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max = maximum(</a:t>
            </a:r>
            <a:r>
              <a:rPr lang="en-GB" sz="2600" b="0" strike="noStrike" dirty="0">
                <a:solidFill>
                  <a:srgbClr val="467CDA"/>
                </a:solidFill>
                <a:latin typeface="Verdana"/>
                <a:ea typeface="Verdana"/>
                <a:cs typeface="Verdana"/>
                <a:sym typeface="Verdana"/>
              </a:rPr>
              <a:t>second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concise?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Int): Int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first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second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concise!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Int): Int =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first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}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second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concise-er!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Int) =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first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}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second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04000" y="1769040"/>
            <a:ext cx="9071640" cy="4914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What? Why? Who?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syntax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&amp; extension functions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 safety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&amp; properties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concise-est!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Int) =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first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when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checkResult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(value: Any?) 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when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value ==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"value is 3"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"double the value 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${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*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==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"Hello, world!"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"Hello, MSE!"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"No value"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value: Any?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i="1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checkResult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(value))  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value is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when – concise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checkResult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(value: Any?) 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when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(value) {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"value is 3"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"double the value 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${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*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"Hello, world!"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"Hello, MSE!"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"No value"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value: Any?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i="1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checkResult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(value)) 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value is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Extension functions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Int.</a:t>
            </a:r>
            <a:r>
              <a:rPr lang="en-GB" sz="2600" b="0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(other: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=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&gt; other)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 else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other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max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600" b="0" i="1" strike="noStrike" dirty="0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Extension functions – Infix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infix fun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Int.</a:t>
            </a:r>
            <a:r>
              <a:rPr lang="en-GB" sz="2600" b="0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(other: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=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&gt; other)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 else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other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max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en-GB" sz="2600" b="0" i="1" strike="noStrike" dirty="0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4 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504360" y="3148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 safety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nullability problem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600" b="0" strike="noStrike" dirty="0" err="1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myString</a:t>
            </a:r>
            <a:r>
              <a:rPr lang="en-GB" sz="2600" b="0" strike="noStrike" dirty="0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"A value"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</a:t>
            </a:r>
            <a:r>
              <a:rPr lang="en-GB" sz="2600" b="0" strike="noStrike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myString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is reassigned</a:t>
            </a:r>
            <a:b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myString</a:t>
            </a:r>
            <a:r>
              <a:rPr lang="en-GB" sz="2600" b="0" strike="noStrike" dirty="0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Uh oh</a:t>
            </a:r>
            <a:b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myString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.equals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"Another value"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Nullable</a:t>
            </a: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type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a: String =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"Cannot be null"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b: String? 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Unwrapping </a:t>
            </a:r>
            <a:r>
              <a:rPr lang="en-GB" sz="4400" dirty="0" err="1">
                <a:solidFill>
                  <a:srgbClr val="FFFFFF"/>
                </a:solidFill>
              </a:rPr>
              <a:t>n</a:t>
            </a:r>
            <a:r>
              <a:rPr lang="en-GB" sz="4400" b="0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ullables</a:t>
            </a:r>
            <a:endParaRPr lang="en-GB" sz="44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b?.equals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"Other string"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Safe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b!!.equals(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"Other String"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Unsafe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Chaining </a:t>
            </a:r>
            <a:r>
              <a:rPr lang="en-GB" sz="4400" dirty="0" err="1">
                <a:solidFill>
                  <a:srgbClr val="FFFFFF"/>
                </a:solidFill>
              </a:rPr>
              <a:t>n</a:t>
            </a:r>
            <a:r>
              <a:rPr lang="en-GB" sz="4400" b="0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ullables</a:t>
            </a:r>
            <a:endParaRPr lang="en-GB" sz="44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b?.</a:t>
            </a:r>
            <a:r>
              <a:rPr lang="en-GB" sz="2600" b="0" i="1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toDoubleOrNull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()?.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compareTo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-GB" sz="2600" b="0" strike="noStrike" dirty="0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(b !=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Double.valueOf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(b) !=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Double.valueOf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(b).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compareTo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1.0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What?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04000" y="1769040"/>
            <a:ext cx="9071640" cy="5822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JVM programming language developed by </a:t>
            </a:r>
            <a:r>
              <a:rPr lang="en-GB" sz="3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Jetbrains</a:t>
            </a:r>
            <a:endParaRPr lang="en-GB" sz="3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sourced in 2011. v1.0 on Feb 15</a:t>
            </a:r>
            <a:r>
              <a:rPr lang="en-GB" sz="3000" b="0" i="0" u="none" strike="noStrike" cap="none" baseline="30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2016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 interoperable with Java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class citizen on Android since Google I/O 2017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Safe, interoperable, concise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Elvis operator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result = b?.</a:t>
            </a:r>
            <a:r>
              <a:rPr lang="en-GB" sz="2600" b="0" i="1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toDoubleOrNull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()?.equals(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?: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b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2600" b="0" strike="noStrike" dirty="0">
              <a:solidFill>
                <a:srgbClr val="CC783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8640" y="3977280"/>
            <a:ext cx="2142720" cy="214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504360" y="3148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&amp; properties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Person(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String)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2600" b="0" strike="noStrike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constructor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String)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2600" b="0" strike="noStrike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constructor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(fName: String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lName: String)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 = fName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lName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04360" y="1769400"/>
            <a:ext cx="9071640" cy="542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class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{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final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public </a:t>
            </a:r>
            <a:r>
              <a:rPr lang="en-GB" sz="13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firstName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lastName) {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Intrinsics.</a:t>
            </a:r>
            <a:r>
              <a:rPr lang="en-GB" sz="1300" b="0" i="1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checkParameterIsNotNull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3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"firstName"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Intrinsics.</a:t>
            </a:r>
            <a:r>
              <a:rPr lang="en-GB" sz="1300" b="0" i="1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checkParameterIsNotNull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(lastName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3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"lastName"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this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firstName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this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lastName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13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getFirstName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13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getLastName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void </a:t>
            </a:r>
            <a:r>
              <a:rPr lang="en-GB" sz="13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setLastName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(String lastName) {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Intrinsics.</a:t>
            </a:r>
            <a:r>
              <a:rPr lang="en-GB" sz="1300" b="0" i="1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checkParameterIsNotNull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(lastName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3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"lastName"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this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lastName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constructor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val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private 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String)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getFullName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= </a:t>
            </a:r>
            <a: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2600" b="0" strike="noStrike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final class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final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final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0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getFullName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20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0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 '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20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firstName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lastName)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...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Person(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     private 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fullName</a:t>
            </a:r>
            <a:b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= </a:t>
            </a:r>
            <a: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b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(value)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split = value.</a:t>
            </a:r>
            <a:r>
              <a:rPr lang="en-GB" sz="2600" b="0" i="1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split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 "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split[</a:t>
            </a:r>
            <a:r>
              <a:rPr lang="en-GB" sz="2600" b="0" strike="noStrik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split[</a:t>
            </a:r>
            <a:r>
              <a:rPr lang="en-GB" sz="2600" b="0" strike="noStrik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}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04360" y="1769400"/>
            <a:ext cx="9071640" cy="5320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final class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final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0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getFullName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20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0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 '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final void </a:t>
            </a:r>
            <a:r>
              <a:rPr lang="en-GB" sz="20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setFullName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value)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List split = StringsKt.split$default(...)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this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(String)split.get(</a:t>
            </a:r>
            <a:r>
              <a:rPr lang="en-GB" sz="2000" b="0" strike="noStrik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this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(String)split.get(</a:t>
            </a:r>
            <a:r>
              <a:rPr lang="en-GB" sz="2000" b="0" strike="noStrik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20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firstName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lastName)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...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72000" y="288000"/>
            <a:ext cx="244800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Concise?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232000" y="84240"/>
            <a:ext cx="7776000" cy="74757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class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private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public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(String firstName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lastName)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firstName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this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lastName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getFirstName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getLastName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void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setFirstName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(String firstName)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firstName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void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setLastName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(String lastName)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lastName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boolean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equals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(Object o)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== o)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true;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if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(o ==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|| getClass() != o.getClass())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false;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person = (Person) o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if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!=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? !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.equals(person.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: person.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!=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false;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return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!=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?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.equals(person.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: person.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int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hashCode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result =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!=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?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.hashCode() : </a:t>
            </a:r>
            <a:r>
              <a:rPr lang="en-GB" sz="900" b="0" i="0" u="none" strike="noStrike" cap="non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result = </a:t>
            </a:r>
            <a:r>
              <a:rPr lang="en-GB" sz="900" b="0" i="0" u="none" strike="noStrike" cap="non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31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* result + (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!=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?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.hashCode() : </a:t>
            </a:r>
            <a:r>
              <a:rPr lang="en-GB" sz="900" b="0" i="0" u="none" strike="noStrike" cap="non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return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toString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"Person{"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"firstName='"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\'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", lastName='"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\'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'}'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504360" y="3148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 programming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Lambdas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sum: (x: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y: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x + y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sum2: (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x + y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sum3: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x: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y: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x + y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Lambdas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sum3: { x: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y: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-&gt; x + y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i="1" strike="noStrike" dirty="0">
                <a:solidFill>
                  <a:srgbClr val="629755"/>
                </a:solidFill>
                <a:latin typeface="Verdana"/>
                <a:ea typeface="Verdana"/>
                <a:cs typeface="Verdana"/>
                <a:sym typeface="Verdana"/>
              </a:rPr>
              <a:t>/** A function that takes 2 arguments. */</a:t>
            </a:r>
            <a:br>
              <a:rPr lang="en-GB" sz="2600" b="0" i="1" strike="noStrike" dirty="0">
                <a:solidFill>
                  <a:srgbClr val="62975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interface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Function2&lt;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in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P1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in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P2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out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R&gt; : Function&lt;R&gt; {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i="1" strike="noStrike" dirty="0">
                <a:solidFill>
                  <a:srgbClr val="629755"/>
                </a:solidFill>
                <a:latin typeface="Verdana"/>
                <a:ea typeface="Verdana"/>
                <a:cs typeface="Verdana"/>
                <a:sym typeface="Verdana"/>
              </a:rPr>
              <a:t>/** Invokes the function with the specified arguments. */</a:t>
            </a:r>
            <a:br>
              <a:rPr lang="en-GB" sz="2600" b="0" i="1" strike="noStrike" dirty="0">
                <a:solidFill>
                  <a:srgbClr val="62975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i="1" strike="noStrike" dirty="0">
                <a:solidFill>
                  <a:srgbClr val="629755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operator fun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invoke(p1: P1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p2: P2): R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list = </a:t>
            </a:r>
            <a:r>
              <a:rPr lang="en-GB" sz="2600" b="0" i="1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arrayOf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-GB" sz="2600" b="0" strike="noStrike" dirty="0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result =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list.</a:t>
            </a:r>
            <a:r>
              <a:rPr lang="en-GB" sz="2600" b="0" i="1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en-GB" sz="2600" b="0" i="1" strike="noStrike" dirty="0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it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600" b="0" i="1" strike="noStrike" dirty="0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filter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%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600" b="0" i="1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firstOrNull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it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5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2600" b="1" strike="noStrike" dirty="0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Sequences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list = </a:t>
            </a:r>
            <a:r>
              <a:rPr lang="en-GB" sz="2600" b="0" i="1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arrayOf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result =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list.</a:t>
            </a:r>
            <a:r>
              <a:rPr lang="en-GB" sz="2600" b="0" i="1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asSequence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.</a:t>
            </a:r>
            <a:r>
              <a:rPr lang="en-GB" sz="2600" b="0" i="1" strike="noStrike" dirty="0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map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it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600" b="0" i="1" strike="noStrike" dirty="0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filter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%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600" b="0" i="1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firstOrNull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it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5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504000" y="301320"/>
            <a:ext cx="9071640" cy="704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9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lang="en-GB" sz="30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https://try.kotlinlang.org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lang="en-GB" sz="30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https://kotlinlang.org/docs/reference/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lang="en-GB" sz="30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https://kotlin.link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lang="en-GB" sz="30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http://slack.kotlinlang.org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lang="en-GB" sz="30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https://www.pluralsight.com/courses/kotlin-fundamentals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0" y="288000"/>
            <a:ext cx="244800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Concise!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08000" y="3534120"/>
            <a:ext cx="9864000" cy="4917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data class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Person(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var 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04000" y="1769040"/>
            <a:ext cx="9071640" cy="4914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Costs nothing to adopt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runtime overhead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Strong IDE support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Quick to learn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comes from industry, not academia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 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Who?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 Developers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Android Developers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iOS Developers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Windows Developers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Javascript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504360" y="3148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syntax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en-GB" sz="32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-GB" sz="32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 = 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3200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Jamie"</a:t>
            </a:r>
            <a:endParaRPr lang="en-GB" sz="3200" b="0" strike="noStrike" dirty="0">
              <a:solidFill>
                <a:srgbClr val="6A87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b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-GB" sz="32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3200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Jamie"</a:t>
            </a:r>
            <a:endParaRPr lang="en-GB" sz="3200" b="0" strike="noStrike" dirty="0">
              <a:solidFill>
                <a:srgbClr val="6A87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b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3200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Martin"</a:t>
            </a:r>
            <a:endParaRPr lang="en-GB" sz="3200" b="0" strike="noStrike" dirty="0">
              <a:solidFill>
                <a:srgbClr val="6A87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32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5 </a:t>
            </a:r>
            <a:r>
              <a:rPr lang="en-GB" sz="32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649</Words>
  <Application>Microsoft Office PowerPoint</Application>
  <PresentationFormat>Custom</PresentationFormat>
  <Paragraphs>137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Noto Sans Symbols</vt:lpstr>
      <vt:lpstr>Tinos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Jamie Magee</cp:lastModifiedBy>
  <cp:revision>5</cp:revision>
  <dcterms:modified xsi:type="dcterms:W3CDTF">2017-12-05T13:23:45Z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jamagee@microsoft.com</vt:lpwstr>
  </property>
  <property fmtid="{D5CDD505-2E9C-101B-9397-08002B2CF9AE}" pid="5" name="MSIP_Label_f42aa342-8706-4288-bd11-ebb85995028c_SetDate">
    <vt:lpwstr>2017-12-05T12:37:34.0011727Z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