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72" r:id="rId7"/>
    <p:sldId id="273" r:id="rId8"/>
    <p:sldId id="267" r:id="rId9"/>
    <p:sldId id="274" r:id="rId10"/>
    <p:sldId id="275" r:id="rId11"/>
    <p:sldId id="276" r:id="rId12"/>
    <p:sldId id="277" r:id="rId13"/>
    <p:sldId id="278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>
      <p:cViewPr varScale="1">
        <p:scale>
          <a:sx n="162" d="100"/>
          <a:sy n="162" d="100"/>
        </p:scale>
        <p:origin x="112" y="1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3/7/2022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3/7/2022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3/7/2022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Julia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69CFFF8-E46C-4DB1-84E1-E523CED09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programming language for scientific computing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B714-F48C-45A7-A86B-CAD79375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makes Julia fast? – Type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1EE7-023A-4C6E-9E77-56C6E79BF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298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Julia?</a:t>
            </a:r>
          </a:p>
          <a:p>
            <a:r>
              <a:rPr lang="en-US" dirty="0"/>
              <a:t>Why Julia?</a:t>
            </a:r>
          </a:p>
          <a:p>
            <a:r>
              <a:rPr lang="en-US" dirty="0"/>
              <a:t>Python vs Julia</a:t>
            </a:r>
          </a:p>
          <a:p>
            <a:r>
              <a:rPr lang="en-US" dirty="0"/>
              <a:t>What makes Julia fast?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EA2F-BD55-4668-A710-514E164F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Julia?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4E7EA-663F-49E4-8AAA-EA574E24A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a Nutshell:</a:t>
            </a:r>
          </a:p>
          <a:p>
            <a:r>
              <a:rPr lang="en-GB" dirty="0"/>
              <a:t>Julia is a fast programming language, designed from the ground for high performance.</a:t>
            </a:r>
          </a:p>
          <a:p>
            <a:r>
              <a:rPr lang="en-GB" dirty="0"/>
              <a:t>Julia is dynamically typed, it feels like a scripting language and has great support for interactive use.</a:t>
            </a:r>
          </a:p>
          <a:p>
            <a:r>
              <a:rPr lang="en-GB" dirty="0"/>
              <a:t>Julia is reproducible, having a built-in package manager and being available across a wide range of platforms.</a:t>
            </a:r>
          </a:p>
          <a:p>
            <a:r>
              <a:rPr lang="en-GB" dirty="0"/>
              <a:t>Julia is Open Source – under the MIT license.</a:t>
            </a:r>
          </a:p>
        </p:txBody>
      </p:sp>
    </p:spTree>
    <p:extLst>
      <p:ext uri="{BB962C8B-B14F-4D97-AF65-F5344CB8AC3E}">
        <p14:creationId xmlns:p14="http://schemas.microsoft.com/office/powerpoint/2010/main" val="225338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83DC-2D68-4D7C-9D2A-9D8705E7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Julia?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5BE23-0001-4AEA-86FD-EFF771F9C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High performance – approaches speeds similar to C or Fortran.</a:t>
            </a:r>
          </a:p>
          <a:p>
            <a:r>
              <a:rPr lang="en-GB" dirty="0"/>
              <a:t>Easy to learn – simple syntax similar to MATLAB and Python.</a:t>
            </a:r>
          </a:p>
          <a:p>
            <a:r>
              <a:rPr lang="en-GB" dirty="0"/>
              <a:t>Large ecosystem of packages, particularly for numerical computing, with support for linear algebra built into the language.</a:t>
            </a:r>
          </a:p>
          <a:p>
            <a:r>
              <a:rPr lang="en-GB" dirty="0"/>
              <a:t>Built with support for threading and distributed computing in mind. It is trivial to scale from your laptop to a high performance cluster.</a:t>
            </a:r>
          </a:p>
          <a:p>
            <a:r>
              <a:rPr lang="en-GB" dirty="0"/>
              <a:t>Fast growing language – becoming increasingly popular in numerical computing</a:t>
            </a:r>
          </a:p>
        </p:txBody>
      </p:sp>
    </p:spTree>
    <p:extLst>
      <p:ext uri="{BB962C8B-B14F-4D97-AF65-F5344CB8AC3E}">
        <p14:creationId xmlns:p14="http://schemas.microsoft.com/office/powerpoint/2010/main" val="340718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Julia – Random Walk benchmark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AE3F2-F67E-4CBE-8AAC-2A8572CA8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23"/>
          <a:stretch/>
        </p:blipFill>
        <p:spPr>
          <a:xfrm>
            <a:off x="981845" y="1916833"/>
            <a:ext cx="3672407" cy="34563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5D26B5-2AB7-4D70-BCD3-52F454D78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1916833"/>
            <a:ext cx="5095675" cy="29249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BE6747-4021-4BF2-995D-268C07408E57}"/>
              </a:ext>
            </a:extLst>
          </p:cNvPr>
          <p:cNvSpPr txBox="1"/>
          <p:nvPr/>
        </p:nvSpPr>
        <p:spPr>
          <a:xfrm>
            <a:off x="837828" y="144610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2E00F-86C3-4205-B51C-9396F8DE7727}"/>
              </a:ext>
            </a:extLst>
          </p:cNvPr>
          <p:cNvSpPr txBox="1"/>
          <p:nvPr/>
        </p:nvSpPr>
        <p:spPr>
          <a:xfrm>
            <a:off x="5895076" y="1427734"/>
            <a:ext cx="1423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Python: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9FF724-36FB-4145-8398-97A00EE1109E}"/>
                  </a:ext>
                </a:extLst>
              </p:cNvPr>
              <p:cNvSpPr txBox="1"/>
              <p:nvPr/>
            </p:nvSpPr>
            <p:spPr>
              <a:xfrm>
                <a:off x="4402224" y="2951946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9FF724-36FB-4145-8398-97A00EE11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224" y="2951946"/>
                <a:ext cx="180020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AD6DDD0-7208-4DCD-B580-E606DB0FDA76}"/>
              </a:ext>
            </a:extLst>
          </p:cNvPr>
          <p:cNvSpPr txBox="1"/>
          <p:nvPr/>
        </p:nvSpPr>
        <p:spPr>
          <a:xfrm>
            <a:off x="909836" y="5480106"/>
            <a:ext cx="1558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dirty="0"/>
              <a:t>351.900 μ</a:t>
            </a:r>
            <a:r>
              <a:rPr lang="en-GB" sz="2400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577604-75DE-48F5-8F6C-543AD75984CC}"/>
              </a:ext>
            </a:extLst>
          </p:cNvPr>
          <p:cNvSpPr txBox="1"/>
          <p:nvPr/>
        </p:nvSpPr>
        <p:spPr>
          <a:xfrm>
            <a:off x="9550796" y="4911552"/>
            <a:ext cx="18553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10355.7</a:t>
            </a:r>
            <a:r>
              <a:rPr lang="el-GR" sz="2400" dirty="0">
                <a:latin typeface="+mj-lt"/>
              </a:rPr>
              <a:t> μ</a:t>
            </a:r>
            <a:r>
              <a:rPr lang="en-GB" sz="2400" dirty="0">
                <a:latin typeface="+mj-lt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0FFED5-42C2-4AF9-BC05-69D2E6AA9876}"/>
              </a:ext>
            </a:extLst>
          </p:cNvPr>
          <p:cNvSpPr txBox="1"/>
          <p:nvPr/>
        </p:nvSpPr>
        <p:spPr>
          <a:xfrm>
            <a:off x="4078188" y="5589240"/>
            <a:ext cx="2736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 is around 30 times faster here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Julia – Random Walk w/ Arrays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E6747-4021-4BF2-995D-268C07408E57}"/>
              </a:ext>
            </a:extLst>
          </p:cNvPr>
          <p:cNvSpPr txBox="1"/>
          <p:nvPr/>
        </p:nvSpPr>
        <p:spPr>
          <a:xfrm>
            <a:off x="837828" y="249289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2E00F-86C3-4205-B51C-9396F8DE7727}"/>
              </a:ext>
            </a:extLst>
          </p:cNvPr>
          <p:cNvSpPr txBox="1"/>
          <p:nvPr/>
        </p:nvSpPr>
        <p:spPr>
          <a:xfrm>
            <a:off x="507147" y="4400040"/>
            <a:ext cx="1423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Python: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9FF724-36FB-4145-8398-97A00EE1109E}"/>
                  </a:ext>
                </a:extLst>
              </p:cNvPr>
              <p:cNvSpPr txBox="1"/>
              <p:nvPr/>
            </p:nvSpPr>
            <p:spPr>
              <a:xfrm>
                <a:off x="45740" y="5711415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9FF724-36FB-4145-8398-97A00EE11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" y="5711415"/>
                <a:ext cx="1800200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AD6DDD0-7208-4DCD-B580-E606DB0FDA76}"/>
              </a:ext>
            </a:extLst>
          </p:cNvPr>
          <p:cNvSpPr txBox="1"/>
          <p:nvPr/>
        </p:nvSpPr>
        <p:spPr>
          <a:xfrm>
            <a:off x="6310436" y="1941184"/>
            <a:ext cx="1558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521</a:t>
            </a:r>
            <a:r>
              <a:rPr lang="el-GR" sz="2400" dirty="0"/>
              <a:t>.900 μ</a:t>
            </a:r>
            <a:r>
              <a:rPr lang="en-GB" sz="2400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577604-75DE-48F5-8F6C-543AD75984CC}"/>
              </a:ext>
            </a:extLst>
          </p:cNvPr>
          <p:cNvSpPr txBox="1"/>
          <p:nvPr/>
        </p:nvSpPr>
        <p:spPr>
          <a:xfrm>
            <a:off x="9594852" y="3870217"/>
            <a:ext cx="2071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2127.4</a:t>
            </a:r>
            <a:r>
              <a:rPr lang="el-GR" sz="2400" dirty="0">
                <a:latin typeface="+mj-lt"/>
              </a:rPr>
              <a:t> μ</a:t>
            </a:r>
            <a:r>
              <a:rPr lang="en-GB" sz="2400" dirty="0">
                <a:latin typeface="+mj-lt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0FFED5-42C2-4AF9-BC05-69D2E6AA9876}"/>
              </a:ext>
            </a:extLst>
          </p:cNvPr>
          <p:cNvSpPr txBox="1"/>
          <p:nvPr/>
        </p:nvSpPr>
        <p:spPr>
          <a:xfrm>
            <a:off x="2133972" y="5649861"/>
            <a:ext cx="676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 is only around 4x faster here, but </a:t>
            </a:r>
            <a:r>
              <a:rPr lang="en-GB" sz="2800" i="1" dirty="0" err="1"/>
              <a:t>numpy</a:t>
            </a:r>
            <a:r>
              <a:rPr lang="en-GB" sz="2800" dirty="0"/>
              <a:t> implementation could be better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EE83F9-6E39-4DED-B358-5E6C58DAE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537" y="1950954"/>
            <a:ext cx="4416911" cy="17387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F28C2E-C906-4214-AE6C-850E70614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2" y="3870217"/>
            <a:ext cx="7820920" cy="158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67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Julia – Random Walk in Parallel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E6747-4021-4BF2-995D-268C07408E57}"/>
              </a:ext>
            </a:extLst>
          </p:cNvPr>
          <p:cNvSpPr txBox="1"/>
          <p:nvPr/>
        </p:nvSpPr>
        <p:spPr>
          <a:xfrm>
            <a:off x="837828" y="1700808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Python: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77471-E094-49B6-BFAD-9C700819F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88" y="1706844"/>
            <a:ext cx="7534572" cy="4018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DB0745-FFC9-48AD-B090-CBCD60F62FF2}"/>
              </a:ext>
            </a:extLst>
          </p:cNvPr>
          <p:cNvSpPr txBox="1"/>
          <p:nvPr/>
        </p:nvSpPr>
        <p:spPr>
          <a:xfrm>
            <a:off x="8470676" y="5805264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1030ms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EE23D2-6766-4427-A2BF-C4E68A0A86F4}"/>
                  </a:ext>
                </a:extLst>
              </p:cNvPr>
              <p:cNvSpPr txBox="1"/>
              <p:nvPr/>
            </p:nvSpPr>
            <p:spPr>
              <a:xfrm>
                <a:off x="10198868" y="188640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EE23D2-6766-4427-A2BF-C4E68A0A8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868" y="188640"/>
                <a:ext cx="180020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384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Julia – Random Walk in Parallel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E6747-4021-4BF2-995D-268C07408E57}"/>
              </a:ext>
            </a:extLst>
          </p:cNvPr>
          <p:cNvSpPr txBox="1"/>
          <p:nvPr/>
        </p:nvSpPr>
        <p:spPr>
          <a:xfrm>
            <a:off x="837828" y="1700808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DB0745-FFC9-48AD-B090-CBCD60F62FF2}"/>
              </a:ext>
            </a:extLst>
          </p:cNvPr>
          <p:cNvSpPr txBox="1"/>
          <p:nvPr/>
        </p:nvSpPr>
        <p:spPr>
          <a:xfrm>
            <a:off x="4798268" y="6237312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22.56ms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EE23D2-6766-4427-A2BF-C4E68A0A86F4}"/>
                  </a:ext>
                </a:extLst>
              </p:cNvPr>
              <p:cNvSpPr txBox="1"/>
              <p:nvPr/>
            </p:nvSpPr>
            <p:spPr>
              <a:xfrm>
                <a:off x="10198868" y="188640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EE23D2-6766-4427-A2BF-C4E68A0A8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868" y="188640"/>
                <a:ext cx="1800200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22364AB-76BB-43ED-918D-37F39B483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1700808"/>
            <a:ext cx="4375149" cy="44817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0103AC-3854-41BB-9B8B-B448782636F5}"/>
              </a:ext>
            </a:extLst>
          </p:cNvPr>
          <p:cNvSpPr txBox="1"/>
          <p:nvPr/>
        </p:nvSpPr>
        <p:spPr>
          <a:xfrm>
            <a:off x="8110636" y="2852936"/>
            <a:ext cx="338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~45 times faster than in Python.</a:t>
            </a:r>
          </a:p>
        </p:txBody>
      </p:sp>
    </p:spTree>
    <p:extLst>
      <p:ext uri="{BB962C8B-B14F-4D97-AF65-F5344CB8AC3E}">
        <p14:creationId xmlns:p14="http://schemas.microsoft.com/office/powerpoint/2010/main" val="431169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B714-F48C-45A7-A86B-CAD79375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makes Julia fast? – Just-in-Time (</a:t>
            </a:r>
            <a:r>
              <a:rPr lang="en-GB" dirty="0" err="1"/>
              <a:t>JiT</a:t>
            </a:r>
            <a:r>
              <a:rPr lang="en-GB" dirty="0"/>
              <a:t>)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1EE7-023A-4C6E-9E77-56C6E79BF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Allows flexibility of not needing to compile code ahead of time like in C/Fortran, while allowing the code to run quickly once compiled.</a:t>
            </a:r>
          </a:p>
          <a:p>
            <a:r>
              <a:rPr lang="en-GB" dirty="0"/>
              <a:t>Allows the compiler to specialise the machine code produced, since the compiler knows about the types of the arguments.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397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84</TotalTime>
  <Words>360</Words>
  <Application>Microsoft Office PowerPoint</Application>
  <PresentationFormat>Custom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Tech 16x9</vt:lpstr>
      <vt:lpstr>Introduction to Julia</vt:lpstr>
      <vt:lpstr>Content</vt:lpstr>
      <vt:lpstr>What is Julia?</vt:lpstr>
      <vt:lpstr>Why Julia?</vt:lpstr>
      <vt:lpstr>Python vs Julia – Random Walk benchmark</vt:lpstr>
      <vt:lpstr>Python vs Julia – Random Walk w/ Arrays</vt:lpstr>
      <vt:lpstr>Python vs Julia – Random Walk in Parallel</vt:lpstr>
      <vt:lpstr>Python vs Julia – Random Walk in Parallel</vt:lpstr>
      <vt:lpstr>What makes Julia fast? – Just-in-Time (JiT) compilation</vt:lpstr>
      <vt:lpstr>What makes Julia fast? – Type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Julia</dc:title>
  <dc:creator>Jamie Mair</dc:creator>
  <cp:lastModifiedBy>Jamie Mair</cp:lastModifiedBy>
  <cp:revision>3</cp:revision>
  <dcterms:created xsi:type="dcterms:W3CDTF">2022-03-07T16:30:27Z</dcterms:created>
  <dcterms:modified xsi:type="dcterms:W3CDTF">2022-03-07T17:54:38Z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