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9" r:id="rId11"/>
    <p:sldId id="280" r:id="rId12"/>
    <p:sldId id="281" r:id="rId13"/>
    <p:sldId id="285" r:id="rId14"/>
    <p:sldId id="286" r:id="rId15"/>
    <p:sldId id="287" r:id="rId16"/>
    <p:sldId id="293" r:id="rId17"/>
    <p:sldId id="294" r:id="rId18"/>
    <p:sldId id="297" r:id="rId19"/>
    <p:sldId id="298" r:id="rId20"/>
    <p:sldId id="288" r:id="rId21"/>
    <p:sldId id="291" r:id="rId22"/>
    <p:sldId id="292" r:id="rId23"/>
    <p:sldId id="290" r:id="rId24"/>
    <p:sldId id="295" r:id="rId25"/>
    <p:sldId id="296" r:id="rId26"/>
    <p:sldId id="289" r:id="rId27"/>
    <p:sldId id="299" r:id="rId28"/>
    <p:sldId id="275" r:id="rId29"/>
    <p:sldId id="276" r:id="rId30"/>
    <p:sldId id="28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05" d="100"/>
          <a:sy n="105" d="100"/>
        </p:scale>
        <p:origin x="120" y="3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8iPy9hna6Q2Kr16aWPOKE0dz9OnsnIJ" TargetMode="External"/><Relationship Id="rId2" Type="http://schemas.openxmlformats.org/officeDocument/2006/relationships/hyperlink" Target="https://docs.julialang.org/en/v1/manual/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earch.nottingham.ac.uk/permalink/f/t1e4u0/TN_cdi_askewsholts_vlebooks_9781788292306" TargetMode="External"/><Relationship Id="rId4" Type="http://schemas.openxmlformats.org/officeDocument/2006/relationships/hyperlink" Target="https://github.com/mitmath/1833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ieMair/julia-parallel-examples" TargetMode="External"/><Relationship Id="rId2" Type="http://schemas.openxmlformats.org/officeDocument/2006/relationships/hyperlink" Target="https://github.com/JamieMair/intro-to-julia-tal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Full support for Unicode: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774B-0AE0-4E2A-A937-9EC5B12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2" y="2420888"/>
            <a:ext cx="10126861" cy="3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Native support for linear algebra: (with choice of </a:t>
            </a:r>
            <a:r>
              <a:rPr lang="en-GB" sz="2400" dirty="0" err="1"/>
              <a:t>OpenBLAS</a:t>
            </a:r>
            <a:r>
              <a:rPr lang="en-GB" sz="2400" dirty="0"/>
              <a:t> or MKL)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673B2-BAB3-4533-82FC-656877A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05125"/>
            <a:ext cx="3963681" cy="4078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10E33-E0D1-4CE1-B1CE-DEED7FA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2143564"/>
            <a:ext cx="31657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Metaprogramming macros – code that writes code</a:t>
            </a:r>
          </a:p>
          <a:p>
            <a:r>
              <a:rPr lang="en-GB" dirty="0">
                <a:solidFill>
                  <a:srgbClr val="FFC000"/>
                </a:solidFill>
              </a:rPr>
              <a:t>@simd </a:t>
            </a:r>
            <a:r>
              <a:rPr lang="en-GB" dirty="0"/>
              <a:t>macro on for loops tells the compiler to write out a for loop in a hardware vectorised format</a:t>
            </a:r>
          </a:p>
          <a:p>
            <a:r>
              <a:rPr lang="en-GB" dirty="0" err="1">
                <a:solidFill>
                  <a:srgbClr val="FFC000"/>
                </a:solidFill>
              </a:rPr>
              <a:t>Threads.@threads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will parallelise your code across multiple threads trivially</a:t>
            </a:r>
          </a:p>
          <a:p>
            <a:r>
              <a:rPr lang="en-GB" dirty="0">
                <a:solidFill>
                  <a:srgbClr val="FFC000"/>
                </a:solidFill>
              </a:rPr>
              <a:t>@btime </a:t>
            </a:r>
            <a:r>
              <a:rPr lang="en-GB" dirty="0"/>
              <a:t>(from </a:t>
            </a:r>
            <a:r>
              <a:rPr lang="en-GB" dirty="0" err="1"/>
              <a:t>BenchmarkTools.jl</a:t>
            </a:r>
            <a:r>
              <a:rPr lang="en-GB" dirty="0"/>
              <a:t>) allows you to easily benchmark code, without any boilerplate</a:t>
            </a:r>
          </a:p>
          <a:p>
            <a:r>
              <a:rPr lang="en-GB" dirty="0"/>
              <a:t>Many code introspection tools like </a:t>
            </a:r>
            <a:r>
              <a:rPr lang="en-GB" dirty="0">
                <a:solidFill>
                  <a:srgbClr val="FFC000"/>
                </a:solidFill>
              </a:rPr>
              <a:t>@code_warntype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@code_llvm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@code_native</a:t>
            </a:r>
            <a:r>
              <a:rPr lang="en-GB" dirty="0"/>
              <a:t> to help write performant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8089-F31A-466E-98CF-92FDD62E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0808"/>
            <a:ext cx="3990901" cy="4462463"/>
          </a:xfrm>
        </p:spPr>
      </p:pic>
      <p:grpSp>
        <p:nvGrpSpPr>
          <p:cNvPr id="3" name="Group 2"/>
          <p:cNvGrpSpPr/>
          <p:nvPr/>
        </p:nvGrpSpPr>
        <p:grpSpPr>
          <a:xfrm>
            <a:off x="5487887" y="3140968"/>
            <a:ext cx="2993875" cy="1800200"/>
            <a:chOff x="5487887" y="3140968"/>
            <a:chExt cx="2993875" cy="180020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DEE5E07-1649-4209-A345-550492AC20F2}"/>
                </a:ext>
              </a:extLst>
            </p:cNvPr>
            <p:cNvSpPr/>
            <p:nvPr/>
          </p:nvSpPr>
          <p:spPr>
            <a:xfrm>
              <a:off x="5487887" y="3140968"/>
              <a:ext cx="318493" cy="1800200"/>
            </a:xfrm>
            <a:prstGeom prst="rightBrac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CA275A-E163-4EF7-B627-17FFC1096903}"/>
                </a:ext>
              </a:extLst>
            </p:cNvPr>
            <p:cNvSpPr txBox="1"/>
            <p:nvPr/>
          </p:nvSpPr>
          <p:spPr>
            <a:xfrm>
              <a:off x="5889474" y="3564014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Pure python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7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5A10-CAA7-45B1-804B-C7A9775E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49259"/>
            <a:ext cx="6905204" cy="98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BC63D-FB54-40D3-9EC2-84D37D2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077072"/>
            <a:ext cx="5777053" cy="14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B2FA-785A-493F-A979-F7D37DE8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808D-297D-4E3B-B009-8B6EF400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Multithreading</a:t>
            </a:r>
            <a:r>
              <a:rPr lang="en-GB" dirty="0"/>
              <a:t> – single program shares memory has different threads (workers) that can execute tasks. Requires locking to make sure same thread doesn’t read and write to same memory at the same time.</a:t>
            </a:r>
          </a:p>
          <a:p>
            <a:r>
              <a:rPr lang="en-GB" b="1" dirty="0"/>
              <a:t>Multiprocessing </a:t>
            </a:r>
            <a:r>
              <a:rPr lang="en-GB" dirty="0"/>
              <a:t>– what MATLAB and Python use. Spin up a copy of the program in a new process and communicate over sockets – high latency and poor performance if lots of communication needed.</a:t>
            </a:r>
          </a:p>
          <a:p>
            <a:r>
              <a:rPr lang="en-GB" b="1" dirty="0"/>
              <a:t>Hardware Parallelism </a:t>
            </a:r>
            <a:r>
              <a:rPr lang="en-GB" dirty="0"/>
              <a:t>– SIMD instructions built into CPU.</a:t>
            </a:r>
          </a:p>
          <a:p>
            <a:r>
              <a:rPr lang="en-GB" b="1" dirty="0"/>
              <a:t>GPU parallelism </a:t>
            </a:r>
            <a:r>
              <a:rPr lang="en-GB" dirty="0"/>
              <a:t>– a different discrete chip in a computer designed for massively parallel workloads.</a:t>
            </a:r>
          </a:p>
        </p:txBody>
      </p:sp>
    </p:spTree>
    <p:extLst>
      <p:ext uri="{BB962C8B-B14F-4D97-AF65-F5344CB8AC3E}">
        <p14:creationId xmlns:p14="http://schemas.microsoft.com/office/powerpoint/2010/main" val="37583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2306-3EEE-418A-9A40-A3BBA48A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–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1468-7C38-4C5C-8F9C-3C59131E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Designed for accelerating 3D graphics to allow real-time rendering. </a:t>
            </a:r>
          </a:p>
          <a:p>
            <a:r>
              <a:rPr lang="en-GB" dirty="0"/>
              <a:t>Early workflows included mapping millions of vertices from 3D world coordinates to a camera perspective. This is just linear algebra!</a:t>
            </a:r>
          </a:p>
          <a:p>
            <a:r>
              <a:rPr lang="en-GB" dirty="0"/>
              <a:t>Modern GPUs have 10s of thousands of cores compared to CPUs with usually 10s of cores. These cores are slower and less general.</a:t>
            </a:r>
          </a:p>
          <a:p>
            <a:r>
              <a:rPr lang="en-GB" dirty="0"/>
              <a:t>GPUs workloads are usually memory intensive, and so they have their own memory (VRAM), separate from the main DRAM memory.</a:t>
            </a:r>
          </a:p>
        </p:txBody>
      </p:sp>
    </p:spTree>
    <p:extLst>
      <p:ext uri="{BB962C8B-B14F-4D97-AF65-F5344CB8AC3E}">
        <p14:creationId xmlns:p14="http://schemas.microsoft.com/office/powerpoint/2010/main" val="13824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 –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support for parallelising your code across multiple cores or an entire cluster</a:t>
            </a:r>
          </a:p>
          <a:p>
            <a:r>
              <a:rPr lang="en-GB" dirty="0"/>
              <a:t>Great support for using GPUs!</a:t>
            </a:r>
          </a:p>
        </p:txBody>
      </p:sp>
    </p:spTree>
    <p:extLst>
      <p:ext uri="{BB962C8B-B14F-4D97-AF65-F5344CB8AC3E}">
        <p14:creationId xmlns:p14="http://schemas.microsoft.com/office/powerpoint/2010/main" val="1344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F59-4D5E-4803-B066-CF91A0E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version of Monte Carlo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CE7BA-951B-4029-9BB3-A7347571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37" y="1701800"/>
            <a:ext cx="8279750" cy="4462463"/>
          </a:xfrm>
        </p:spPr>
      </p:pic>
    </p:spTree>
    <p:extLst>
      <p:ext uri="{BB962C8B-B14F-4D97-AF65-F5344CB8AC3E}">
        <p14:creationId xmlns:p14="http://schemas.microsoft.com/office/powerpoint/2010/main" val="6599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73CA-70D8-4E6F-BF8C-786BA5FA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vs GPU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18CDC6-E4E2-480A-ADBF-F2AC1277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41659"/>
            <a:ext cx="10360025" cy="3982745"/>
          </a:xfrm>
        </p:spPr>
      </p:pic>
    </p:spTree>
    <p:extLst>
      <p:ext uri="{BB962C8B-B14F-4D97-AF65-F5344CB8AC3E}">
        <p14:creationId xmlns:p14="http://schemas.microsoft.com/office/powerpoint/2010/main" val="40765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Benchmark Examples</a:t>
            </a:r>
          </a:p>
          <a:p>
            <a:r>
              <a:rPr lang="en-US" dirty="0"/>
              <a:t>Interesting language features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A4FA-7C23-4D0C-86FF-E4B22C9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GPUs for parallelism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FA3AA72-58CF-4E35-99AC-9B9DFB3E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5" y="1701800"/>
            <a:ext cx="6693694" cy="4462463"/>
          </a:xfrm>
        </p:spPr>
      </p:pic>
    </p:spTree>
    <p:extLst>
      <p:ext uri="{BB962C8B-B14F-4D97-AF65-F5344CB8AC3E}">
        <p14:creationId xmlns:p14="http://schemas.microsoft.com/office/powerpoint/2010/main" val="76682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E02-35EF-46BC-8AE3-88AB73C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Downsides of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A49-206F-40AB-82C3-C0639B2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 of arrays start from 1, not 0.</a:t>
            </a:r>
          </a:p>
          <a:p>
            <a:r>
              <a:rPr lang="en-GB" dirty="0"/>
              <a:t>Need to learn type system and multiple dispatch</a:t>
            </a:r>
          </a:p>
          <a:p>
            <a:r>
              <a:rPr lang="en-GB" dirty="0"/>
              <a:t>Have to wait for compilation – high latency, especially suffers in plotting with the TFFP (time for first plot) problem</a:t>
            </a:r>
          </a:p>
          <a:p>
            <a:r>
              <a:rPr lang="en-GB" dirty="0"/>
              <a:t>No classes! Only functions and data structures</a:t>
            </a:r>
          </a:p>
          <a:p>
            <a:r>
              <a:rPr lang="en-GB" dirty="0"/>
              <a:t>Can take a bit of practice to get the best performance</a:t>
            </a:r>
          </a:p>
          <a:p>
            <a:r>
              <a:rPr lang="en-GB" dirty="0"/>
              <a:t>Smaller community – it might be difficult to find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CFC-72AD-42EE-8B0E-AAF0DD0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resources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B15-D978-4F53-9E07-A8332928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Julia documentation! </a:t>
            </a:r>
            <a:r>
              <a:rPr lang="en-GB" dirty="0">
                <a:hlinkClick r:id="rId2"/>
              </a:rPr>
              <a:t>https://docs.julialang.org/en/v1/manual/getting-started/</a:t>
            </a:r>
            <a:endParaRPr lang="en-GB" dirty="0"/>
          </a:p>
          <a:p>
            <a:r>
              <a:rPr lang="en-GB" dirty="0"/>
              <a:t>Computational Thinking | MIT Course (w/ 3Blue1Brown):</a:t>
            </a:r>
            <a:br>
              <a:rPr lang="en-GB" dirty="0"/>
            </a:br>
            <a:r>
              <a:rPr lang="en-GB" dirty="0">
                <a:hlinkClick r:id="rId3"/>
              </a:rPr>
              <a:t>https://www.youtube.com/playlist?list=PLP8iPy9hna6Q2Kr16aWPOKE0dz9OnsnIJ</a:t>
            </a:r>
            <a:endParaRPr lang="en-GB" dirty="0"/>
          </a:p>
          <a:p>
            <a:r>
              <a:rPr lang="en-GB" dirty="0"/>
              <a:t>Parallel Computing and Scientific Machine Learning | MIT:</a:t>
            </a:r>
            <a:br>
              <a:rPr lang="en-GB" dirty="0"/>
            </a:br>
            <a:r>
              <a:rPr lang="en-GB" dirty="0">
                <a:hlinkClick r:id="rId4"/>
              </a:rPr>
              <a:t>https://github.com/mitmath/18337</a:t>
            </a:r>
            <a:endParaRPr lang="en-GB" dirty="0"/>
          </a:p>
          <a:p>
            <a:r>
              <a:rPr lang="en-GB" dirty="0"/>
              <a:t>Julia high performance (book):</a:t>
            </a:r>
            <a:br>
              <a:rPr lang="en-GB" dirty="0"/>
            </a:br>
            <a:r>
              <a:rPr lang="en-GB" dirty="0">
                <a:hlinkClick r:id="rId5"/>
              </a:rPr>
              <a:t>https://nusearch.nottingham.ac.uk/permalink/f/t1e4u0/TN_cdi_askewsholts_vlebooks_9781788292306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EA9-B256-45D7-81B1-C3EAE2C1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7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Source code and </a:t>
            </a:r>
            <a:r>
              <a:rPr lang="en-GB" dirty="0"/>
              <a:t>slides </a:t>
            </a:r>
            <a:r>
              <a:rPr lang="en-GB" dirty="0" smtClean="0"/>
              <a:t>available at: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github.com/JamieMair/intro-to-julia-talk</a:t>
            </a:r>
            <a:endParaRPr lang="en-GB" dirty="0" smtClean="0"/>
          </a:p>
          <a:p>
            <a:r>
              <a:rPr lang="en-GB" dirty="0" smtClean="0"/>
              <a:t>Additional repository with parallel </a:t>
            </a:r>
            <a:r>
              <a:rPr lang="en-GB"/>
              <a:t>examples:</a:t>
            </a:r>
            <a:br>
              <a:rPr lang="en-GB"/>
            </a:br>
            <a:r>
              <a:rPr lang="en-GB">
                <a:hlinkClick r:id="rId3"/>
              </a:rPr>
              <a:t>https</a:t>
            </a:r>
            <a:r>
              <a:rPr lang="en-GB">
                <a:hlinkClick r:id="rId3"/>
              </a:rPr>
              <a:t>://</a:t>
            </a:r>
            <a:r>
              <a:rPr lang="en-GB" smtClean="0">
                <a:hlinkClick r:id="rId3"/>
              </a:rPr>
              <a:t>github.com/JamieMair/julia-parallel-examples</a:t>
            </a:r>
            <a:endParaRPr lang="en-GB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up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 – The Two Language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code in an easy to use, dynamic language like Python or MATLAB</a:t>
            </a:r>
          </a:p>
          <a:p>
            <a:r>
              <a:rPr lang="en-GB" dirty="0"/>
              <a:t>If code is performance sensitive, then rewrite your code in a faster language like C/C++ or Fortran.</a:t>
            </a:r>
          </a:p>
          <a:p>
            <a:r>
              <a:rPr lang="en-GB" dirty="0"/>
              <a:t>Attempts have been made to make this easier, such as porting code like Linear Algebra to C and then calling from the slower language. (</a:t>
            </a:r>
            <a:r>
              <a:rPr lang="en-GB" dirty="0" err="1"/>
              <a:t>numpy</a:t>
            </a:r>
            <a:r>
              <a:rPr lang="en-GB" dirty="0"/>
              <a:t> for python)</a:t>
            </a:r>
          </a:p>
          <a:p>
            <a:r>
              <a:rPr lang="en-GB" dirty="0"/>
              <a:t>Limited to what has already been ported over, what if that code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+mj-lt"/>
              </a:rPr>
              <a:t>8509.3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378.7 </a:t>
            </a:r>
            <a:r>
              <a:rPr lang="el-GR" sz="2400" dirty="0"/>
              <a:t>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1415.8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509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1.6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462</TotalTime>
  <Words>908</Words>
  <Application>Microsoft Office PowerPoint</Application>
  <PresentationFormat>Custom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 – The Two Language Problem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language features</vt:lpstr>
      <vt:lpstr>Interesting language features</vt:lpstr>
      <vt:lpstr>Interesting language features</vt:lpstr>
      <vt:lpstr>Interop – Calling other languages from Julia</vt:lpstr>
      <vt:lpstr>Interop – Calling other languages from Julia</vt:lpstr>
      <vt:lpstr>Different Type of Parallelism</vt:lpstr>
      <vt:lpstr>GPU – Graphics Processing Unit</vt:lpstr>
      <vt:lpstr>Interesting language features – LIVE DEMO</vt:lpstr>
      <vt:lpstr>Array version of Monte Carlo simulation</vt:lpstr>
      <vt:lpstr>Using CPU vs GPU</vt:lpstr>
      <vt:lpstr>Using GPUs for parallelism</vt:lpstr>
      <vt:lpstr>Downsides of Julia</vt:lpstr>
      <vt:lpstr>Best resources to start</vt:lpstr>
      <vt:lpstr>Questions?</vt:lpstr>
      <vt:lpstr>Questions?</vt:lpstr>
      <vt:lpstr>Python vs Julia – Random Walk in Parallel</vt:lpstr>
      <vt:lpstr>Python vs Julia – Random Walk in Parallel</vt:lpstr>
      <vt:lpstr>Performance in DifferentialEquations.jl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18</cp:revision>
  <dcterms:created xsi:type="dcterms:W3CDTF">2022-03-07T16:30:27Z</dcterms:created>
  <dcterms:modified xsi:type="dcterms:W3CDTF">2022-03-10T12:49:03Z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