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7" r:id="rId5"/>
    <p:sldId id="268" r:id="rId6"/>
    <p:sldId id="272" r:id="rId7"/>
    <p:sldId id="273" r:id="rId8"/>
    <p:sldId id="267" r:id="rId9"/>
    <p:sldId id="274" r:id="rId10"/>
    <p:sldId id="279" r:id="rId11"/>
    <p:sldId id="280" r:id="rId12"/>
    <p:sldId id="281" r:id="rId13"/>
    <p:sldId id="285" r:id="rId14"/>
    <p:sldId id="286" r:id="rId15"/>
    <p:sldId id="287" r:id="rId16"/>
    <p:sldId id="288" r:id="rId17"/>
    <p:sldId id="289" r:id="rId18"/>
    <p:sldId id="275" r:id="rId19"/>
    <p:sldId id="276" r:id="rId20"/>
    <p:sldId id="284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>
      <p:cViewPr varScale="1">
        <p:scale>
          <a:sx n="114" d="100"/>
          <a:sy n="114" d="100"/>
        </p:scale>
        <p:origin x="360" y="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3/9/2022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3/9/2022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3/9/2022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3/9/2022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Julia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69CFFF8-E46C-4DB1-84E1-E523CED095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programming language for scientific computing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CA74-7E3A-4855-96B6-F63E0A72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language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47461-01DA-44D3-987E-D5B9BDFE0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Full support for Unicode: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B1774B-0AE0-4E2A-A937-9EC5B123F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702" y="2420888"/>
            <a:ext cx="10126861" cy="350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2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CA74-7E3A-4855-96B6-F63E0A72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language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47461-01DA-44D3-987E-D5B9BDFE0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Native support for linear algebra: (with choice of </a:t>
            </a:r>
            <a:r>
              <a:rPr lang="en-GB" sz="2400" dirty="0" err="1"/>
              <a:t>OpenBLAS</a:t>
            </a:r>
            <a:r>
              <a:rPr lang="en-GB" sz="2400" dirty="0"/>
              <a:t> or MKL)</a:t>
            </a:r>
          </a:p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5673B2-BAB3-4533-82FC-656877ACF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2505125"/>
            <a:ext cx="3963681" cy="40782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310E33-E0D1-4CE1-B1CE-DEED7FAE9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644" y="2143564"/>
            <a:ext cx="3165759" cy="446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16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41A0-9C8A-4E5F-84C7-3CF22E0D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language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FC1E6-F3BD-4557-B065-EC9E819B6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Metaprogramming macros – code that writes code</a:t>
            </a:r>
          </a:p>
          <a:p>
            <a:r>
              <a:rPr lang="en-GB" dirty="0">
                <a:solidFill>
                  <a:srgbClr val="FFC000"/>
                </a:solidFill>
              </a:rPr>
              <a:t>@simd </a:t>
            </a:r>
            <a:r>
              <a:rPr lang="en-GB" dirty="0"/>
              <a:t>macro on for loops tells the compiler to write out a for loop in a hardware vectorised format</a:t>
            </a:r>
          </a:p>
          <a:p>
            <a:r>
              <a:rPr lang="en-GB" dirty="0" err="1">
                <a:solidFill>
                  <a:srgbClr val="FFC000"/>
                </a:solidFill>
              </a:rPr>
              <a:t>Threads.@threads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dirty="0"/>
              <a:t>will parallelise your code across multiple threads trivially</a:t>
            </a:r>
          </a:p>
          <a:p>
            <a:r>
              <a:rPr lang="en-GB" dirty="0">
                <a:solidFill>
                  <a:srgbClr val="FFC000"/>
                </a:solidFill>
              </a:rPr>
              <a:t>@btime </a:t>
            </a:r>
            <a:r>
              <a:rPr lang="en-GB" dirty="0"/>
              <a:t>(from </a:t>
            </a:r>
            <a:r>
              <a:rPr lang="en-GB" dirty="0" err="1"/>
              <a:t>BenchmarkTools.jl</a:t>
            </a:r>
            <a:r>
              <a:rPr lang="en-GB" dirty="0"/>
              <a:t>) allows you to easily benchmark code, without any boilerplate</a:t>
            </a:r>
          </a:p>
          <a:p>
            <a:r>
              <a:rPr lang="en-GB" dirty="0"/>
              <a:t>Many code introspection tools like </a:t>
            </a:r>
            <a:r>
              <a:rPr lang="en-GB" dirty="0">
                <a:solidFill>
                  <a:srgbClr val="FFC000"/>
                </a:solidFill>
              </a:rPr>
              <a:t>@code_warntype</a:t>
            </a:r>
            <a:r>
              <a:rPr lang="en-GB" dirty="0"/>
              <a:t>, </a:t>
            </a:r>
            <a:r>
              <a:rPr lang="en-GB" dirty="0">
                <a:solidFill>
                  <a:srgbClr val="FFC000"/>
                </a:solidFill>
              </a:rPr>
              <a:t>@code_llvm </a:t>
            </a:r>
            <a:r>
              <a:rPr lang="en-GB" dirty="0"/>
              <a:t>and </a:t>
            </a:r>
            <a:r>
              <a:rPr lang="en-GB" dirty="0">
                <a:solidFill>
                  <a:srgbClr val="FFC000"/>
                </a:solidFill>
              </a:rPr>
              <a:t>@code_native</a:t>
            </a:r>
            <a:r>
              <a:rPr lang="en-GB" dirty="0"/>
              <a:t> to help write performant code.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745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41A0-9C8A-4E5F-84C7-3CF22E0D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language features – 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FC1E6-F3BD-4557-B065-EC9E819B6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Great support for parallelising your code across multiple cores or an entire cluster</a:t>
            </a:r>
          </a:p>
          <a:p>
            <a:r>
              <a:rPr lang="en-GB" dirty="0"/>
              <a:t>Great support for using GPUs!</a:t>
            </a:r>
          </a:p>
        </p:txBody>
      </p:sp>
    </p:spTree>
    <p:extLst>
      <p:ext uri="{BB962C8B-B14F-4D97-AF65-F5344CB8AC3E}">
        <p14:creationId xmlns:p14="http://schemas.microsoft.com/office/powerpoint/2010/main" val="1344944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1EA9-B256-45D7-81B1-C3EAE2C1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0799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 Julia – Random Walk in Parallel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E6747-4021-4BF2-995D-268C07408E57}"/>
              </a:ext>
            </a:extLst>
          </p:cNvPr>
          <p:cNvSpPr txBox="1"/>
          <p:nvPr/>
        </p:nvSpPr>
        <p:spPr>
          <a:xfrm>
            <a:off x="837828" y="1700808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Python: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A77471-E094-49B6-BFAD-9C700819F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88" y="1706844"/>
            <a:ext cx="7534572" cy="40184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DB0745-FFC9-48AD-B090-CBCD60F62FF2}"/>
              </a:ext>
            </a:extLst>
          </p:cNvPr>
          <p:cNvSpPr txBox="1"/>
          <p:nvPr/>
        </p:nvSpPr>
        <p:spPr>
          <a:xfrm>
            <a:off x="8470676" y="5805264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1030ms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EE23D2-6766-4427-A2BF-C4E68A0A86F4}"/>
                  </a:ext>
                </a:extLst>
              </p:cNvPr>
              <p:cNvSpPr txBox="1"/>
              <p:nvPr/>
            </p:nvSpPr>
            <p:spPr>
              <a:xfrm>
                <a:off x="-98276" y="5912985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EE23D2-6766-4427-A2BF-C4E68A0A8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8276" y="5912985"/>
                <a:ext cx="180020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38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 Julia – Random Walk in Parallel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E6747-4021-4BF2-995D-268C07408E57}"/>
              </a:ext>
            </a:extLst>
          </p:cNvPr>
          <p:cNvSpPr txBox="1"/>
          <p:nvPr/>
        </p:nvSpPr>
        <p:spPr>
          <a:xfrm>
            <a:off x="837828" y="1700808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DB0745-FFC9-48AD-B090-CBCD60F62FF2}"/>
              </a:ext>
            </a:extLst>
          </p:cNvPr>
          <p:cNvSpPr txBox="1"/>
          <p:nvPr/>
        </p:nvSpPr>
        <p:spPr>
          <a:xfrm>
            <a:off x="4798268" y="6237312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25.16ms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EE23D2-6766-4427-A2BF-C4E68A0A86F4}"/>
                  </a:ext>
                </a:extLst>
              </p:cNvPr>
              <p:cNvSpPr txBox="1"/>
              <p:nvPr/>
            </p:nvSpPr>
            <p:spPr>
              <a:xfrm>
                <a:off x="-168278" y="5929535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EE23D2-6766-4427-A2BF-C4E68A0A8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8278" y="5929535"/>
                <a:ext cx="1800200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E0103AC-3854-41BB-9B8B-B448782636F5}"/>
              </a:ext>
            </a:extLst>
          </p:cNvPr>
          <p:cNvSpPr txBox="1"/>
          <p:nvPr/>
        </p:nvSpPr>
        <p:spPr>
          <a:xfrm>
            <a:off x="8110636" y="2852936"/>
            <a:ext cx="3384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~40 times faster than in Python.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4B4F33-7959-416B-81BA-CC2961CE6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465" y="1549512"/>
            <a:ext cx="4478823" cy="469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6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A933-A396-4817-9EEE-DE7110E9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in </a:t>
            </a:r>
            <a:r>
              <a:rPr lang="en-GB" dirty="0" err="1"/>
              <a:t>DifferentialEquations.jl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53F703-F9A0-49A6-8217-23F5D39FB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948" y="1701800"/>
            <a:ext cx="8708528" cy="44624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E0AA5-C815-482B-8767-24D872799229}"/>
              </a:ext>
            </a:extLst>
          </p:cNvPr>
          <p:cNvSpPr txBox="1"/>
          <p:nvPr/>
        </p:nvSpPr>
        <p:spPr>
          <a:xfrm>
            <a:off x="6310436" y="6220193"/>
            <a:ext cx="4752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Julia for Biologists: </a:t>
            </a:r>
            <a:r>
              <a:rPr lang="en-GB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https://arxiv.org/abs/2109.09973</a:t>
            </a:r>
          </a:p>
        </p:txBody>
      </p:sp>
    </p:spTree>
    <p:extLst>
      <p:ext uri="{BB962C8B-B14F-4D97-AF65-F5344CB8AC3E}">
        <p14:creationId xmlns:p14="http://schemas.microsoft.com/office/powerpoint/2010/main" val="361908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Julia?</a:t>
            </a:r>
          </a:p>
          <a:p>
            <a:r>
              <a:rPr lang="en-US" dirty="0"/>
              <a:t>Why Julia?</a:t>
            </a:r>
          </a:p>
          <a:p>
            <a:r>
              <a:rPr lang="en-US" dirty="0"/>
              <a:t>Python vs Julia</a:t>
            </a:r>
          </a:p>
          <a:p>
            <a:r>
              <a:rPr lang="en-US" dirty="0"/>
              <a:t>What makes Julia fast?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EA2F-BD55-4668-A710-514E164F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Julia?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4E7EA-663F-49E4-8AAA-EA574E24A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a Nutshell:</a:t>
            </a:r>
          </a:p>
          <a:p>
            <a:r>
              <a:rPr lang="en-GB" dirty="0"/>
              <a:t>Julia is a fast programming language, designed from the ground up for high performance.</a:t>
            </a:r>
          </a:p>
          <a:p>
            <a:r>
              <a:rPr lang="en-GB" dirty="0"/>
              <a:t>Julia is dynamically typed, it feels like a scripting language and has great support for interactive use.</a:t>
            </a:r>
          </a:p>
          <a:p>
            <a:r>
              <a:rPr lang="en-GB" dirty="0"/>
              <a:t>Julia is reproducible, having a built-in package manager and being available across a wide range of platforms.</a:t>
            </a:r>
          </a:p>
          <a:p>
            <a:r>
              <a:rPr lang="en-GB" dirty="0"/>
              <a:t>Julia is Open Source – under the MIT license.</a:t>
            </a:r>
          </a:p>
        </p:txBody>
      </p:sp>
    </p:spTree>
    <p:extLst>
      <p:ext uri="{BB962C8B-B14F-4D97-AF65-F5344CB8AC3E}">
        <p14:creationId xmlns:p14="http://schemas.microsoft.com/office/powerpoint/2010/main" val="225338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83DC-2D68-4D7C-9D2A-9D8705E7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Julia? – The Two Language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5BE23-0001-4AEA-86FD-EFF771F9C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Develop code in an easy to use, dynamic language like Python or MATLAB</a:t>
            </a:r>
          </a:p>
          <a:p>
            <a:r>
              <a:rPr lang="en-GB" dirty="0"/>
              <a:t>If code is performance sensitive, then rewrite your code in a faster language like C/C++ or Fortran.</a:t>
            </a:r>
          </a:p>
          <a:p>
            <a:r>
              <a:rPr lang="en-GB" dirty="0"/>
              <a:t>Attempts have been made to make this easier, such as porting code like Linear Algebra to C and then calling from the slower language. (</a:t>
            </a:r>
            <a:r>
              <a:rPr lang="en-GB" dirty="0" err="1"/>
              <a:t>numpy</a:t>
            </a:r>
            <a:r>
              <a:rPr lang="en-GB" dirty="0"/>
              <a:t> for python)</a:t>
            </a:r>
          </a:p>
          <a:p>
            <a:r>
              <a:rPr lang="en-GB" dirty="0"/>
              <a:t>Limited to what has already been ported over, what if that code doesn’t exist?</a:t>
            </a:r>
          </a:p>
        </p:txBody>
      </p:sp>
    </p:spTree>
    <p:extLst>
      <p:ext uri="{BB962C8B-B14F-4D97-AF65-F5344CB8AC3E}">
        <p14:creationId xmlns:p14="http://schemas.microsoft.com/office/powerpoint/2010/main" val="340718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 Julia – Random Walk benchmark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AE3F2-F67E-4CBE-8AAC-2A8572CA8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23"/>
          <a:stretch/>
        </p:blipFill>
        <p:spPr>
          <a:xfrm>
            <a:off x="981845" y="1916833"/>
            <a:ext cx="3672407" cy="34563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5D26B5-2AB7-4D70-BCD3-52F454D78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6" y="1916833"/>
            <a:ext cx="5095675" cy="29249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BE6747-4021-4BF2-995D-268C07408E57}"/>
              </a:ext>
            </a:extLst>
          </p:cNvPr>
          <p:cNvSpPr txBox="1"/>
          <p:nvPr/>
        </p:nvSpPr>
        <p:spPr>
          <a:xfrm>
            <a:off x="837828" y="144610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2E00F-86C3-4205-B51C-9396F8DE7727}"/>
              </a:ext>
            </a:extLst>
          </p:cNvPr>
          <p:cNvSpPr txBox="1"/>
          <p:nvPr/>
        </p:nvSpPr>
        <p:spPr>
          <a:xfrm>
            <a:off x="5895076" y="1427734"/>
            <a:ext cx="1423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Python: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9FF724-36FB-4145-8398-97A00EE1109E}"/>
                  </a:ext>
                </a:extLst>
              </p:cNvPr>
              <p:cNvSpPr txBox="1"/>
              <p:nvPr/>
            </p:nvSpPr>
            <p:spPr>
              <a:xfrm>
                <a:off x="4402224" y="2951946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9FF724-36FB-4145-8398-97A00EE11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224" y="2951946"/>
                <a:ext cx="180020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AD6DDD0-7208-4DCD-B580-E606DB0FDA76}"/>
              </a:ext>
            </a:extLst>
          </p:cNvPr>
          <p:cNvSpPr txBox="1"/>
          <p:nvPr/>
        </p:nvSpPr>
        <p:spPr>
          <a:xfrm>
            <a:off x="909836" y="5480106"/>
            <a:ext cx="1558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dirty="0"/>
              <a:t>3</a:t>
            </a:r>
            <a:r>
              <a:rPr lang="en-GB" sz="2400" dirty="0"/>
              <a:t>13</a:t>
            </a:r>
            <a:r>
              <a:rPr lang="el-GR" sz="2400" dirty="0"/>
              <a:t>.</a:t>
            </a:r>
            <a:r>
              <a:rPr lang="en-GB" sz="2400" dirty="0"/>
              <a:t>5</a:t>
            </a:r>
            <a:r>
              <a:rPr lang="el-GR" sz="2400" dirty="0"/>
              <a:t> μ</a:t>
            </a:r>
            <a:r>
              <a:rPr lang="en-GB" sz="2400" dirty="0"/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577604-75DE-48F5-8F6C-543AD75984CC}"/>
              </a:ext>
            </a:extLst>
          </p:cNvPr>
          <p:cNvSpPr txBox="1"/>
          <p:nvPr/>
        </p:nvSpPr>
        <p:spPr>
          <a:xfrm>
            <a:off x="9550796" y="4911552"/>
            <a:ext cx="18553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D4D4D4"/>
                </a:solidFill>
                <a:latin typeface="+mj-lt"/>
              </a:rPr>
              <a:t>8509.3</a:t>
            </a:r>
            <a:r>
              <a:rPr lang="el-GR" sz="2400" dirty="0">
                <a:latin typeface="+mj-lt"/>
              </a:rPr>
              <a:t> μ</a:t>
            </a:r>
            <a:r>
              <a:rPr lang="en-GB" sz="2400" dirty="0">
                <a:latin typeface="+mj-lt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0FFED5-42C2-4AF9-BC05-69D2E6AA9876}"/>
              </a:ext>
            </a:extLst>
          </p:cNvPr>
          <p:cNvSpPr txBox="1"/>
          <p:nvPr/>
        </p:nvSpPr>
        <p:spPr>
          <a:xfrm>
            <a:off x="4078188" y="5589240"/>
            <a:ext cx="2736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 is around 30 times faster 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5967D0-FE5A-4C7F-A0AA-D68BA3D24A5A}"/>
                  </a:ext>
                </a:extLst>
              </p:cNvPr>
              <p:cNvSpPr txBox="1"/>
              <p:nvPr/>
            </p:nvSpPr>
            <p:spPr>
              <a:xfrm>
                <a:off x="10368542" y="235884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5967D0-FE5A-4C7F-A0AA-D68BA3D24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542" y="235884"/>
                <a:ext cx="1800200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 Julia – Random Walk w/ Arrays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E6747-4021-4BF2-995D-268C07408E57}"/>
              </a:ext>
            </a:extLst>
          </p:cNvPr>
          <p:cNvSpPr txBox="1"/>
          <p:nvPr/>
        </p:nvSpPr>
        <p:spPr>
          <a:xfrm>
            <a:off x="837828" y="249289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2E00F-86C3-4205-B51C-9396F8DE7727}"/>
              </a:ext>
            </a:extLst>
          </p:cNvPr>
          <p:cNvSpPr txBox="1"/>
          <p:nvPr/>
        </p:nvSpPr>
        <p:spPr>
          <a:xfrm>
            <a:off x="507147" y="4400040"/>
            <a:ext cx="1423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Python: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D6DDD0-7208-4DCD-B580-E606DB0FDA76}"/>
              </a:ext>
            </a:extLst>
          </p:cNvPr>
          <p:cNvSpPr txBox="1"/>
          <p:nvPr/>
        </p:nvSpPr>
        <p:spPr>
          <a:xfrm>
            <a:off x="6310436" y="1941184"/>
            <a:ext cx="1558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378.7 </a:t>
            </a:r>
            <a:r>
              <a:rPr lang="el-GR" sz="2400" dirty="0"/>
              <a:t>μ</a:t>
            </a:r>
            <a:r>
              <a:rPr lang="en-GB" sz="2400" dirty="0"/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577604-75DE-48F5-8F6C-543AD75984CC}"/>
              </a:ext>
            </a:extLst>
          </p:cNvPr>
          <p:cNvSpPr txBox="1"/>
          <p:nvPr/>
        </p:nvSpPr>
        <p:spPr>
          <a:xfrm>
            <a:off x="9594852" y="3870217"/>
            <a:ext cx="2071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1415.8</a:t>
            </a:r>
            <a:r>
              <a:rPr lang="el-GR" sz="2400" dirty="0">
                <a:latin typeface="+mj-lt"/>
              </a:rPr>
              <a:t> μ</a:t>
            </a:r>
            <a:r>
              <a:rPr lang="en-GB" sz="2400" dirty="0">
                <a:latin typeface="+mj-lt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0FFED5-42C2-4AF9-BC05-69D2E6AA9876}"/>
              </a:ext>
            </a:extLst>
          </p:cNvPr>
          <p:cNvSpPr txBox="1"/>
          <p:nvPr/>
        </p:nvSpPr>
        <p:spPr>
          <a:xfrm>
            <a:off x="2133972" y="5649861"/>
            <a:ext cx="676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 is only around 4x faster here, but </a:t>
            </a:r>
            <a:r>
              <a:rPr lang="en-GB" sz="2800" i="1" dirty="0" err="1"/>
              <a:t>numpy</a:t>
            </a:r>
            <a:r>
              <a:rPr lang="en-GB" sz="2800" dirty="0"/>
              <a:t> implementation could be better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EE83F9-6E39-4DED-B358-5E6C58DAE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537" y="1950954"/>
            <a:ext cx="4416911" cy="17387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F28C2E-C906-4214-AE6C-850E70614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3870217"/>
            <a:ext cx="7820920" cy="15828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FD4261-2018-435B-9123-2E1AEF14B894}"/>
                  </a:ext>
                </a:extLst>
              </p:cNvPr>
              <p:cNvSpPr txBox="1"/>
              <p:nvPr/>
            </p:nvSpPr>
            <p:spPr>
              <a:xfrm>
                <a:off x="10368542" y="235884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FD4261-2018-435B-9123-2E1AEF14B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542" y="235884"/>
                <a:ext cx="180020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26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vs Julia – Random Walk benchmark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AE3F2-F67E-4CBE-8AAC-2A8572CA8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23"/>
          <a:stretch/>
        </p:blipFill>
        <p:spPr>
          <a:xfrm>
            <a:off x="981845" y="1916833"/>
            <a:ext cx="3672407" cy="34563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BE6747-4021-4BF2-995D-268C07408E57}"/>
              </a:ext>
            </a:extLst>
          </p:cNvPr>
          <p:cNvSpPr txBox="1"/>
          <p:nvPr/>
        </p:nvSpPr>
        <p:spPr>
          <a:xfrm>
            <a:off x="837828" y="144610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2E00F-86C3-4205-B51C-9396F8DE7727}"/>
              </a:ext>
            </a:extLst>
          </p:cNvPr>
          <p:cNvSpPr txBox="1"/>
          <p:nvPr/>
        </p:nvSpPr>
        <p:spPr>
          <a:xfrm>
            <a:off x="5895076" y="1427734"/>
            <a:ext cx="1423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C/C++: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9FF724-36FB-4145-8398-97A00EE1109E}"/>
                  </a:ext>
                </a:extLst>
              </p:cNvPr>
              <p:cNvSpPr txBox="1"/>
              <p:nvPr/>
            </p:nvSpPr>
            <p:spPr>
              <a:xfrm>
                <a:off x="4402224" y="2951946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9FF724-36FB-4145-8398-97A00EE11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224" y="2951946"/>
                <a:ext cx="180020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AD6DDD0-7208-4DCD-B580-E606DB0FDA76}"/>
              </a:ext>
            </a:extLst>
          </p:cNvPr>
          <p:cNvSpPr txBox="1"/>
          <p:nvPr/>
        </p:nvSpPr>
        <p:spPr>
          <a:xfrm>
            <a:off x="909836" y="5480106"/>
            <a:ext cx="1558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dirty="0"/>
              <a:t>3</a:t>
            </a:r>
            <a:r>
              <a:rPr lang="en-GB" sz="2400" dirty="0"/>
              <a:t>13</a:t>
            </a:r>
            <a:r>
              <a:rPr lang="el-GR" sz="2400" dirty="0"/>
              <a:t>.</a:t>
            </a:r>
            <a:r>
              <a:rPr lang="en-GB" sz="2400" dirty="0"/>
              <a:t>5</a:t>
            </a:r>
            <a:r>
              <a:rPr lang="el-GR" sz="2400" dirty="0"/>
              <a:t> μ</a:t>
            </a:r>
            <a:r>
              <a:rPr lang="en-GB" sz="2400" dirty="0"/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577604-75DE-48F5-8F6C-543AD75984CC}"/>
              </a:ext>
            </a:extLst>
          </p:cNvPr>
          <p:cNvSpPr txBox="1"/>
          <p:nvPr/>
        </p:nvSpPr>
        <p:spPr>
          <a:xfrm>
            <a:off x="9409720" y="5127575"/>
            <a:ext cx="18553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509</a:t>
            </a:r>
            <a:r>
              <a:rPr lang="el-GR" sz="2400" dirty="0">
                <a:latin typeface="+mj-lt"/>
              </a:rPr>
              <a:t> μ</a:t>
            </a:r>
            <a:r>
              <a:rPr lang="en-GB" sz="2400" dirty="0">
                <a:latin typeface="+mj-lt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0FFED5-42C2-4AF9-BC05-69D2E6AA9876}"/>
              </a:ext>
            </a:extLst>
          </p:cNvPr>
          <p:cNvSpPr txBox="1"/>
          <p:nvPr/>
        </p:nvSpPr>
        <p:spPr>
          <a:xfrm>
            <a:off x="4078188" y="5589240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 is around 1.6 times faster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82C52C-860E-4DCC-A7D9-2FD644511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801" y="1916833"/>
            <a:ext cx="4594083" cy="31342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0DB3A6-D2BC-4D73-8E6E-77137C3BCBCC}"/>
                  </a:ext>
                </a:extLst>
              </p:cNvPr>
              <p:cNvSpPr txBox="1"/>
              <p:nvPr/>
            </p:nvSpPr>
            <p:spPr>
              <a:xfrm>
                <a:off x="10368542" y="235884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0DB3A6-D2BC-4D73-8E6E-77137C3BC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542" y="235884"/>
                <a:ext cx="1800200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57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9B76-FD9F-44EF-8DB7-3FDEB584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Julia fast?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5B70C-1C24-427D-82A7-02585375B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Just-in-Time compiled, which specialises on the types of the variables.</a:t>
            </a:r>
          </a:p>
          <a:p>
            <a:r>
              <a:rPr lang="en-GB" dirty="0"/>
              <a:t>Compiler tries to perform many optimisations, such as Single Instruction Multiple Data (SIMD) commands which most modern CPUs support.</a:t>
            </a:r>
          </a:p>
          <a:p>
            <a:r>
              <a:rPr lang="en-GB" dirty="0"/>
              <a:t>Only fast if type stable!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4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C181-98E7-4318-849D-41C99B0D9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180" y="2780928"/>
            <a:ext cx="3744416" cy="1165944"/>
          </a:xfrm>
        </p:spPr>
        <p:txBody>
          <a:bodyPr>
            <a:normAutofit/>
          </a:bodyPr>
          <a:lstStyle/>
          <a:p>
            <a:r>
              <a:rPr lang="en-GB" sz="7200" dirty="0"/>
              <a:t>So what?</a:t>
            </a:r>
          </a:p>
        </p:txBody>
      </p:sp>
    </p:spTree>
    <p:extLst>
      <p:ext uri="{BB962C8B-B14F-4D97-AF65-F5344CB8AC3E}">
        <p14:creationId xmlns:p14="http://schemas.microsoft.com/office/powerpoint/2010/main" val="163125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208</TotalTime>
  <Words>560</Words>
  <Application>Microsoft Office PowerPoint</Application>
  <PresentationFormat>Custom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 Math</vt:lpstr>
      <vt:lpstr>Tech 16x9</vt:lpstr>
      <vt:lpstr>Introduction to Julia</vt:lpstr>
      <vt:lpstr>Content</vt:lpstr>
      <vt:lpstr>What is Julia?</vt:lpstr>
      <vt:lpstr>Why Julia? – The Two Language Problem</vt:lpstr>
      <vt:lpstr>Python vs Julia – Random Walk benchmark</vt:lpstr>
      <vt:lpstr>Python vs Julia – Random Walk w/ Arrays</vt:lpstr>
      <vt:lpstr>C++ vs Julia – Random Walk benchmark</vt:lpstr>
      <vt:lpstr>Why is Julia fast?</vt:lpstr>
      <vt:lpstr>So what?</vt:lpstr>
      <vt:lpstr>Interesting language features</vt:lpstr>
      <vt:lpstr>Interesting language features</vt:lpstr>
      <vt:lpstr>Interesting language features</vt:lpstr>
      <vt:lpstr>Interesting language features – LIVE DEMO</vt:lpstr>
      <vt:lpstr>Questions?</vt:lpstr>
      <vt:lpstr>Python vs Julia – Random Walk in Parallel</vt:lpstr>
      <vt:lpstr>Python vs Julia – Random Walk in Parallel</vt:lpstr>
      <vt:lpstr>Performance in DifferentialEquations.jl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Julia</dc:title>
  <dc:creator>Jamie Mair</dc:creator>
  <cp:lastModifiedBy>Jamie Mair</cp:lastModifiedBy>
  <cp:revision>10</cp:revision>
  <dcterms:created xsi:type="dcterms:W3CDTF">2022-03-07T16:30:27Z</dcterms:created>
  <dcterms:modified xsi:type="dcterms:W3CDTF">2022-03-09T21:01:14Z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