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8" r:id="rId6"/>
    <p:sldId id="272" r:id="rId7"/>
    <p:sldId id="273" r:id="rId8"/>
    <p:sldId id="267" r:id="rId9"/>
    <p:sldId id="274" r:id="rId10"/>
    <p:sldId id="279" r:id="rId11"/>
    <p:sldId id="280" r:id="rId12"/>
    <p:sldId id="281" r:id="rId13"/>
    <p:sldId id="285" r:id="rId14"/>
    <p:sldId id="286" r:id="rId15"/>
    <p:sldId id="287" r:id="rId16"/>
    <p:sldId id="293" r:id="rId17"/>
    <p:sldId id="294" r:id="rId18"/>
    <p:sldId id="297" r:id="rId19"/>
    <p:sldId id="298" r:id="rId20"/>
    <p:sldId id="288" r:id="rId21"/>
    <p:sldId id="291" r:id="rId22"/>
    <p:sldId id="292" r:id="rId23"/>
    <p:sldId id="290" r:id="rId24"/>
    <p:sldId id="295" r:id="rId25"/>
    <p:sldId id="296" r:id="rId26"/>
    <p:sldId id="289" r:id="rId27"/>
    <p:sldId id="275" r:id="rId28"/>
    <p:sldId id="276" r:id="rId29"/>
    <p:sldId id="284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42" d="100"/>
          <a:sy n="142" d="100"/>
        </p:scale>
        <p:origin x="100" y="5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8iPy9hna6Q2Kr16aWPOKE0dz9OnsnIJ" TargetMode="External"/><Relationship Id="rId2" Type="http://schemas.openxmlformats.org/officeDocument/2006/relationships/hyperlink" Target="https://docs.julialang.org/en/v1/manual/getting-star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search.nottingham.ac.uk/permalink/f/t1e4u0/TN_cdi_askewsholts_vlebooks_9781788292306" TargetMode="External"/><Relationship Id="rId4" Type="http://schemas.openxmlformats.org/officeDocument/2006/relationships/hyperlink" Target="https://github.com/mitmath/1833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Julia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9CFFF8-E46C-4DB1-84E1-E523CED09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programming language for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Full support for Unicode: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1774B-0AE0-4E2A-A937-9EC5B123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02" y="2420888"/>
            <a:ext cx="10126861" cy="35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Native support for linear algebra: (with choice of </a:t>
            </a:r>
            <a:r>
              <a:rPr lang="en-GB" sz="2400" dirty="0" err="1"/>
              <a:t>OpenBLAS</a:t>
            </a:r>
            <a:r>
              <a:rPr lang="en-GB" sz="2400" dirty="0"/>
              <a:t> or MKL)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673B2-BAB3-4533-82FC-656877AC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505125"/>
            <a:ext cx="3963681" cy="4078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10E33-E0D1-4CE1-B1CE-DEED7FAE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2143564"/>
            <a:ext cx="3165759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Metaprogramming macros – code that writes code</a:t>
            </a:r>
          </a:p>
          <a:p>
            <a:r>
              <a:rPr lang="en-GB" dirty="0">
                <a:solidFill>
                  <a:srgbClr val="FFC000"/>
                </a:solidFill>
              </a:rPr>
              <a:t>@simd </a:t>
            </a:r>
            <a:r>
              <a:rPr lang="en-GB" dirty="0"/>
              <a:t>macro on for loops tells the compiler to write out a for loop in a hardware vectorised format</a:t>
            </a:r>
          </a:p>
          <a:p>
            <a:r>
              <a:rPr lang="en-GB" dirty="0" err="1">
                <a:solidFill>
                  <a:srgbClr val="FFC000"/>
                </a:solidFill>
              </a:rPr>
              <a:t>Threads.@threads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will parallelise your code across multiple threads trivially</a:t>
            </a:r>
          </a:p>
          <a:p>
            <a:r>
              <a:rPr lang="en-GB" dirty="0">
                <a:solidFill>
                  <a:srgbClr val="FFC000"/>
                </a:solidFill>
              </a:rPr>
              <a:t>@btime </a:t>
            </a:r>
            <a:r>
              <a:rPr lang="en-GB" dirty="0"/>
              <a:t>(from </a:t>
            </a:r>
            <a:r>
              <a:rPr lang="en-GB" dirty="0" err="1"/>
              <a:t>BenchmarkTools.jl</a:t>
            </a:r>
            <a:r>
              <a:rPr lang="en-GB" dirty="0"/>
              <a:t>) allows you to easily benchmark code, without any boilerplate</a:t>
            </a:r>
          </a:p>
          <a:p>
            <a:r>
              <a:rPr lang="en-GB" dirty="0"/>
              <a:t>Many code introspection tools like </a:t>
            </a:r>
            <a:r>
              <a:rPr lang="en-GB" dirty="0">
                <a:solidFill>
                  <a:srgbClr val="FFC000"/>
                </a:solidFill>
              </a:rPr>
              <a:t>@code_warntype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@code_llvm </a:t>
            </a:r>
            <a:r>
              <a:rPr lang="en-GB" dirty="0"/>
              <a:t>and </a:t>
            </a:r>
            <a:r>
              <a:rPr lang="en-GB" dirty="0">
                <a:solidFill>
                  <a:srgbClr val="FFC000"/>
                </a:solidFill>
              </a:rPr>
              <a:t>@code_native</a:t>
            </a:r>
            <a:r>
              <a:rPr lang="en-GB" dirty="0"/>
              <a:t> to help write performant code.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4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7CE-DCF4-426B-8E6B-2198EB57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 – Calling other languages from Julia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28089-F31A-466E-98CF-92FDD62E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0808"/>
            <a:ext cx="3990901" cy="4462463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5DEE5E07-1649-4209-A345-550492AC20F2}"/>
              </a:ext>
            </a:extLst>
          </p:cNvPr>
          <p:cNvSpPr/>
          <p:nvPr/>
        </p:nvSpPr>
        <p:spPr>
          <a:xfrm>
            <a:off x="5487887" y="3140968"/>
            <a:ext cx="318493" cy="1800200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275A-E163-4EF7-B627-17FFC1096903}"/>
              </a:ext>
            </a:extLst>
          </p:cNvPr>
          <p:cNvSpPr txBox="1"/>
          <p:nvPr/>
        </p:nvSpPr>
        <p:spPr>
          <a:xfrm>
            <a:off x="5889474" y="3564014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Pure python code</a:t>
            </a:r>
          </a:p>
        </p:txBody>
      </p:sp>
    </p:spTree>
    <p:extLst>
      <p:ext uri="{BB962C8B-B14F-4D97-AF65-F5344CB8AC3E}">
        <p14:creationId xmlns:p14="http://schemas.microsoft.com/office/powerpoint/2010/main" val="34017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7CE-DCF4-426B-8E6B-2198EB57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 – Calling other languages from Julia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75A10-CAA7-45B1-804B-C7A9775E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949259"/>
            <a:ext cx="6905204" cy="988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BC63D-FB54-40D3-9EC2-84D37D23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077072"/>
            <a:ext cx="5777053" cy="14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1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B2FA-785A-493F-A979-F7D37DE8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808D-297D-4E3B-B009-8B6EF400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Multithreading</a:t>
            </a:r>
            <a:r>
              <a:rPr lang="en-GB" dirty="0"/>
              <a:t> – single program shares memory has different threads (workers) that can execute tasks. Requires locking to make sure same thread doesn’t read and write to same memory at the same time.</a:t>
            </a:r>
          </a:p>
          <a:p>
            <a:r>
              <a:rPr lang="en-GB" b="1" dirty="0"/>
              <a:t>Multiprocessing </a:t>
            </a:r>
            <a:r>
              <a:rPr lang="en-GB" dirty="0"/>
              <a:t>– what MATLAB and Python use. Spin up a copy of the program in a new process and communicate over sockets – high latency and poor performance if lots of communication needed.</a:t>
            </a:r>
          </a:p>
          <a:p>
            <a:r>
              <a:rPr lang="en-GB" b="1" dirty="0"/>
              <a:t>Hardware Parallelism </a:t>
            </a:r>
            <a:r>
              <a:rPr lang="en-GB" dirty="0"/>
              <a:t>– SIMD instructions built into CPU.</a:t>
            </a:r>
          </a:p>
          <a:p>
            <a:r>
              <a:rPr lang="en-GB" b="1" dirty="0"/>
              <a:t>GPU parallelism </a:t>
            </a:r>
            <a:r>
              <a:rPr lang="en-GB" dirty="0"/>
              <a:t>– a different discrete chip in a computer designed for massively parallel workloads.</a:t>
            </a:r>
          </a:p>
        </p:txBody>
      </p:sp>
    </p:spTree>
    <p:extLst>
      <p:ext uri="{BB962C8B-B14F-4D97-AF65-F5344CB8AC3E}">
        <p14:creationId xmlns:p14="http://schemas.microsoft.com/office/powerpoint/2010/main" val="37583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2306-3EEE-418A-9A40-A3BBA48A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– Graphics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1468-7C38-4C5C-8F9C-3C59131E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Designed for accelerating 3D graphics to allow real-time rendering. </a:t>
            </a:r>
          </a:p>
          <a:p>
            <a:r>
              <a:rPr lang="en-GB" dirty="0"/>
              <a:t>Early workflows included mapping millions of vertices from 3D world coordinates to a camera perspective. This is just linear algebra!</a:t>
            </a:r>
          </a:p>
          <a:p>
            <a:r>
              <a:rPr lang="en-GB" dirty="0"/>
              <a:t>Modern GPUs have 10s of thousands of cores compared to CPUs with usually 10s of cores. These cores are slower and less general.</a:t>
            </a:r>
          </a:p>
          <a:p>
            <a:r>
              <a:rPr lang="en-GB" dirty="0"/>
              <a:t>GPUs workloads are usually memory intensive, and so they have their own memory (VRAM), separate from the main DRAM memory.</a:t>
            </a:r>
          </a:p>
        </p:txBody>
      </p:sp>
    </p:spTree>
    <p:extLst>
      <p:ext uri="{BB962C8B-B14F-4D97-AF65-F5344CB8AC3E}">
        <p14:creationId xmlns:p14="http://schemas.microsoft.com/office/powerpoint/2010/main" val="13824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 –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 support for parallelising your code across multiple cores or an entire cluster</a:t>
            </a:r>
          </a:p>
          <a:p>
            <a:r>
              <a:rPr lang="en-GB" dirty="0"/>
              <a:t>Great support for using GPUs!</a:t>
            </a:r>
          </a:p>
        </p:txBody>
      </p:sp>
    </p:spTree>
    <p:extLst>
      <p:ext uri="{BB962C8B-B14F-4D97-AF65-F5344CB8AC3E}">
        <p14:creationId xmlns:p14="http://schemas.microsoft.com/office/powerpoint/2010/main" val="134494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7F59-4D5E-4803-B066-CF91A0EF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version of Monte Carlo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CE7BA-951B-4029-9BB3-A7347571C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337" y="1701800"/>
            <a:ext cx="8279750" cy="4462463"/>
          </a:xfrm>
        </p:spPr>
      </p:pic>
    </p:spTree>
    <p:extLst>
      <p:ext uri="{BB962C8B-B14F-4D97-AF65-F5344CB8AC3E}">
        <p14:creationId xmlns:p14="http://schemas.microsoft.com/office/powerpoint/2010/main" val="65994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73CA-70D8-4E6F-BF8C-786BA5FA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CPU vs GPU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18CDC6-E4E2-480A-ADBF-F2AC12778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41659"/>
            <a:ext cx="10360025" cy="3982745"/>
          </a:xfrm>
        </p:spPr>
      </p:pic>
    </p:spTree>
    <p:extLst>
      <p:ext uri="{BB962C8B-B14F-4D97-AF65-F5344CB8AC3E}">
        <p14:creationId xmlns:p14="http://schemas.microsoft.com/office/powerpoint/2010/main" val="40765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Julia?</a:t>
            </a:r>
          </a:p>
          <a:p>
            <a:r>
              <a:rPr lang="en-US" dirty="0"/>
              <a:t>Why Julia?</a:t>
            </a:r>
          </a:p>
          <a:p>
            <a:r>
              <a:rPr lang="en-US" dirty="0"/>
              <a:t>Benchmark Examples</a:t>
            </a:r>
          </a:p>
          <a:p>
            <a:r>
              <a:rPr lang="en-US" dirty="0"/>
              <a:t>Interesting language features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A4FA-7C23-4D0C-86FF-E4B22C9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GPUs for parallelism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FA3AA72-58CF-4E35-99AC-9B9DFB3EE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5" y="1701800"/>
            <a:ext cx="6693694" cy="4462463"/>
          </a:xfrm>
        </p:spPr>
      </p:pic>
    </p:spTree>
    <p:extLst>
      <p:ext uri="{BB962C8B-B14F-4D97-AF65-F5344CB8AC3E}">
        <p14:creationId xmlns:p14="http://schemas.microsoft.com/office/powerpoint/2010/main" val="76682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7E02-35EF-46BC-8AE3-88AB73C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Downsides of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1A49-206F-40AB-82C3-C0639B2E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Index of arrays start from 1, not 0.</a:t>
            </a:r>
          </a:p>
          <a:p>
            <a:r>
              <a:rPr lang="en-GB" dirty="0"/>
              <a:t>Need to learn type system and multiple dispatch</a:t>
            </a:r>
          </a:p>
          <a:p>
            <a:r>
              <a:rPr lang="en-GB" dirty="0"/>
              <a:t>Have to wait for compilation – high latency, especially suffers in plotting with the TFFP (time for first plot) problem</a:t>
            </a:r>
          </a:p>
          <a:p>
            <a:r>
              <a:rPr lang="en-GB" dirty="0"/>
              <a:t>No classes! Only functions and data structures</a:t>
            </a:r>
          </a:p>
          <a:p>
            <a:r>
              <a:rPr lang="en-GB" dirty="0"/>
              <a:t>Can take a bit of practice to get the best performance</a:t>
            </a:r>
          </a:p>
          <a:p>
            <a:r>
              <a:rPr lang="en-GB" dirty="0"/>
              <a:t>Smaller community – it might be difficult to find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1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BCFC-72AD-42EE-8B0E-AAF0DD0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resources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1B15-D978-4F53-9E07-A8332928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Julia documentation! </a:t>
            </a:r>
            <a:r>
              <a:rPr lang="en-GB" dirty="0">
                <a:hlinkClick r:id="rId2"/>
              </a:rPr>
              <a:t>https://docs.julialang.org/en/v1/manual/getting-started/</a:t>
            </a:r>
            <a:endParaRPr lang="en-GB" dirty="0"/>
          </a:p>
          <a:p>
            <a:r>
              <a:rPr lang="en-GB" dirty="0"/>
              <a:t>Computational Thinking | MIT Course (w/ 3Blue1Brown):</a:t>
            </a:r>
            <a:br>
              <a:rPr lang="en-GB" dirty="0"/>
            </a:br>
            <a:r>
              <a:rPr lang="en-GB" dirty="0">
                <a:hlinkClick r:id="rId3"/>
              </a:rPr>
              <a:t>https://www.youtube.com/playlist?list=PLP8iPy9hna6Q2Kr16aWPOKE0dz9OnsnIJ</a:t>
            </a:r>
            <a:endParaRPr lang="en-GB" dirty="0"/>
          </a:p>
          <a:p>
            <a:r>
              <a:rPr lang="en-GB" dirty="0"/>
              <a:t>Parallel Computing and Scientific Machine Learning | MIT:</a:t>
            </a:r>
            <a:br>
              <a:rPr lang="en-GB" dirty="0"/>
            </a:br>
            <a:r>
              <a:rPr lang="en-GB" dirty="0">
                <a:hlinkClick r:id="rId4"/>
              </a:rPr>
              <a:t>https://github.com/mitmath/18337</a:t>
            </a:r>
            <a:endParaRPr lang="en-GB" dirty="0"/>
          </a:p>
          <a:p>
            <a:r>
              <a:rPr lang="en-GB" dirty="0"/>
              <a:t>Julia high performance (book):</a:t>
            </a:r>
            <a:br>
              <a:rPr lang="en-GB" dirty="0"/>
            </a:br>
            <a:r>
              <a:rPr lang="en-GB" dirty="0">
                <a:hlinkClick r:id="rId5"/>
              </a:rPr>
              <a:t>https://nusearch.nottingham.ac.uk/permalink/f/t1e4u0/TN_cdi_askewsholts_vlebooks_9781788292306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EA9-B256-45D7-81B1-C3EAE2C1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7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7471-E094-49B6-BFAD-9C700819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706844"/>
            <a:ext cx="7534572" cy="4018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8470676" y="58052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1030ms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4798268" y="62373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25.16ms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0103AC-3854-41BB-9B8B-B448782636F5}"/>
              </a:ext>
            </a:extLst>
          </p:cNvPr>
          <p:cNvSpPr txBox="1"/>
          <p:nvPr/>
        </p:nvSpPr>
        <p:spPr>
          <a:xfrm>
            <a:off x="8110636" y="2852936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~40 times faster than in Python.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4F33-7959-416B-81BA-CC2961CE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65" y="1549512"/>
            <a:ext cx="4478823" cy="46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A933-A396-4817-9EEE-DE7110E9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in </a:t>
            </a:r>
            <a:r>
              <a:rPr lang="en-GB" dirty="0" err="1"/>
              <a:t>DifferentialEquations.jl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3F703-F9A0-49A6-8217-23F5D39F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48" y="1701800"/>
            <a:ext cx="8708528" cy="4462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E0AA5-C815-482B-8767-24D872799229}"/>
              </a:ext>
            </a:extLst>
          </p:cNvPr>
          <p:cNvSpPr txBox="1"/>
          <p:nvPr/>
        </p:nvSpPr>
        <p:spPr>
          <a:xfrm>
            <a:off x="6310436" y="6220193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Julia for Biologists: </a:t>
            </a:r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https://arxiv.org/abs/2109.09973</a:t>
            </a:r>
          </a:p>
        </p:txBody>
      </p:sp>
    </p:spTree>
    <p:extLst>
      <p:ext uri="{BB962C8B-B14F-4D97-AF65-F5344CB8AC3E}">
        <p14:creationId xmlns:p14="http://schemas.microsoft.com/office/powerpoint/2010/main" val="36190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EA2F-BD55-4668-A710-514E164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E7EA-663F-49E4-8AAA-EA574E24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 Nutshell:</a:t>
            </a:r>
          </a:p>
          <a:p>
            <a:r>
              <a:rPr lang="en-GB" dirty="0"/>
              <a:t>Julia is a fast programming language, designed from the ground up for high performance.</a:t>
            </a:r>
          </a:p>
          <a:p>
            <a:r>
              <a:rPr lang="en-GB" dirty="0"/>
              <a:t>Julia is dynamically typed, it feels like a scripting language and has great support for interactive use.</a:t>
            </a:r>
          </a:p>
          <a:p>
            <a:r>
              <a:rPr lang="en-GB" dirty="0"/>
              <a:t>Julia is reproducible, having a built-in package manager and being available across a wide range of platforms.</a:t>
            </a:r>
          </a:p>
          <a:p>
            <a:r>
              <a:rPr lang="en-GB" dirty="0"/>
              <a:t>Julia is Open Source – under the MIT license.</a:t>
            </a:r>
          </a:p>
        </p:txBody>
      </p:sp>
    </p:spTree>
    <p:extLst>
      <p:ext uri="{BB962C8B-B14F-4D97-AF65-F5344CB8AC3E}">
        <p14:creationId xmlns:p14="http://schemas.microsoft.com/office/powerpoint/2010/main" val="22533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83DC-2D68-4D7C-9D2A-9D8705E7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Julia? – The Two Language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BE23-0001-4AEA-86FD-EFF771F9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 code in an easy to use, dynamic language like Python or MATLAB</a:t>
            </a:r>
          </a:p>
          <a:p>
            <a:r>
              <a:rPr lang="en-GB" dirty="0"/>
              <a:t>If code is performance sensitive, then rewrite your code in a faster language like C/C++ or Fortran.</a:t>
            </a:r>
          </a:p>
          <a:p>
            <a:r>
              <a:rPr lang="en-GB" dirty="0"/>
              <a:t>Attempts have been made to make this easier, such as porting code like Linear Algebra to C and then calling from the slower language. (</a:t>
            </a:r>
            <a:r>
              <a:rPr lang="en-GB" dirty="0" err="1"/>
              <a:t>numpy</a:t>
            </a:r>
            <a:r>
              <a:rPr lang="en-GB" dirty="0"/>
              <a:t> for python)</a:t>
            </a:r>
          </a:p>
          <a:p>
            <a:r>
              <a:rPr lang="en-GB" dirty="0"/>
              <a:t>Limited to what has already been ported over, what if that code doesn’t exist?</a:t>
            </a:r>
          </a:p>
        </p:txBody>
      </p:sp>
    </p:spTree>
    <p:extLst>
      <p:ext uri="{BB962C8B-B14F-4D97-AF65-F5344CB8AC3E}">
        <p14:creationId xmlns:p14="http://schemas.microsoft.com/office/powerpoint/2010/main" val="34071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D26B5-2AB7-4D70-BCD3-52F454D7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916833"/>
            <a:ext cx="5095675" cy="2924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50796" y="4911552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D4D4D4"/>
                </a:solidFill>
                <a:latin typeface="+mj-lt"/>
              </a:rPr>
              <a:t>8509.3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2736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30 times faster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67D0-FE5A-4C7F-A0AA-D68BA3D24A5A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67D0-FE5A-4C7F-A0AA-D68BA3D2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w/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07147" y="4400040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6310436" y="1941184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378.7 </a:t>
            </a:r>
            <a:r>
              <a:rPr lang="el-GR" sz="2400" dirty="0"/>
              <a:t>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94852" y="3870217"/>
            <a:ext cx="207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1415.8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2133972" y="5649861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only around 4x faster here, but </a:t>
            </a:r>
            <a:r>
              <a:rPr lang="en-GB" sz="2800" i="1" dirty="0" err="1"/>
              <a:t>numpy</a:t>
            </a:r>
            <a:r>
              <a:rPr lang="en-GB" sz="2800" dirty="0"/>
              <a:t> implementation could be better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EE83F9-6E39-4DED-B358-5E6C58DA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7" y="1950954"/>
            <a:ext cx="4416911" cy="1738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F28C2E-C906-4214-AE6C-850E7061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870217"/>
            <a:ext cx="7820920" cy="1582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2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C/C++: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409720" y="5127575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509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1.6 times faster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C52C-860E-4DCC-A7D9-2FD64451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801" y="1916833"/>
            <a:ext cx="4594083" cy="3134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0DB3A6-D2BC-4D73-8E6E-77137C3BCBCC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0DB3A6-D2BC-4D73-8E6E-77137C3B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9B76-FD9F-44EF-8DB7-3FDEB58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Julia 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B70C-1C24-427D-82A7-02585375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Just-in-Time compiled, which specialises on the types of the variables.</a:t>
            </a:r>
          </a:p>
          <a:p>
            <a:r>
              <a:rPr lang="en-GB" dirty="0"/>
              <a:t>Compiler tries to perform many optimisations, such as Single Instruction Multiple Data (SIMD) commands which most modern CPUs support.</a:t>
            </a:r>
          </a:p>
          <a:p>
            <a:r>
              <a:rPr lang="en-GB" dirty="0"/>
              <a:t>Only fast if type stable!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C181-98E7-4318-849D-41C99B0D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2780928"/>
            <a:ext cx="3744416" cy="1165944"/>
          </a:xfrm>
        </p:spPr>
        <p:txBody>
          <a:bodyPr>
            <a:normAutofit/>
          </a:bodyPr>
          <a:lstStyle/>
          <a:p>
            <a:r>
              <a:rPr lang="en-GB" sz="7200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6312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459</TotalTime>
  <Words>949</Words>
  <Application>Microsoft Office PowerPoint</Application>
  <PresentationFormat>Custom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Tech 16x9</vt:lpstr>
      <vt:lpstr>Introduction to Julia</vt:lpstr>
      <vt:lpstr>Content</vt:lpstr>
      <vt:lpstr>What is Julia?</vt:lpstr>
      <vt:lpstr>Why Julia? – The Two Language Problem</vt:lpstr>
      <vt:lpstr>Python vs Julia – Random Walk benchmark</vt:lpstr>
      <vt:lpstr>Python vs Julia – Random Walk w/ Arrays</vt:lpstr>
      <vt:lpstr>C++ vs Julia – Random Walk benchmark</vt:lpstr>
      <vt:lpstr>Why is Julia fast?</vt:lpstr>
      <vt:lpstr>So what?</vt:lpstr>
      <vt:lpstr>Interesting language features</vt:lpstr>
      <vt:lpstr>Interesting language features</vt:lpstr>
      <vt:lpstr>Interesting language features</vt:lpstr>
      <vt:lpstr>Interop – Calling other languages from Julia</vt:lpstr>
      <vt:lpstr>Interop – Calling other languages from Julia</vt:lpstr>
      <vt:lpstr>Different Type of Parallelism</vt:lpstr>
      <vt:lpstr>GPU – Graphics Processing Unit</vt:lpstr>
      <vt:lpstr>Interesting language features – LIVE DEMO</vt:lpstr>
      <vt:lpstr>Array version of Monte Carlo simulation</vt:lpstr>
      <vt:lpstr>Using CPU vs GPU</vt:lpstr>
      <vt:lpstr>Using GPUs for parallelism</vt:lpstr>
      <vt:lpstr>Downsides of Julia</vt:lpstr>
      <vt:lpstr>Best resources to start</vt:lpstr>
      <vt:lpstr>Questions?</vt:lpstr>
      <vt:lpstr>Python vs Julia – Random Walk in Parallel</vt:lpstr>
      <vt:lpstr>Python vs Julia – Random Walk in Parallel</vt:lpstr>
      <vt:lpstr>Performance in DifferentialEquations.jl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</dc:title>
  <dc:creator>Jamie Mair</dc:creator>
  <cp:lastModifiedBy>Jamie Mair</cp:lastModifiedBy>
  <cp:revision>17</cp:revision>
  <dcterms:created xsi:type="dcterms:W3CDTF">2022-03-07T16:30:27Z</dcterms:created>
  <dcterms:modified xsi:type="dcterms:W3CDTF">2022-03-10T11:21:55Z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