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72" r:id="rId7"/>
    <p:sldId id="273" r:id="rId8"/>
    <p:sldId id="284" r:id="rId9"/>
    <p:sldId id="267" r:id="rId10"/>
    <p:sldId id="274" r:id="rId11"/>
    <p:sldId id="279" r:id="rId12"/>
    <p:sldId id="280" r:id="rId13"/>
    <p:sldId id="281" r:id="rId14"/>
    <p:sldId id="282" r:id="rId15"/>
    <p:sldId id="283" r:id="rId16"/>
    <p:sldId id="275" r:id="rId17"/>
    <p:sldId id="276" r:id="rId18"/>
    <p:sldId id="278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62" d="100"/>
          <a:sy n="162" d="100"/>
        </p:scale>
        <p:origin x="112" y="1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Julia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69CFFF8-E46C-4DB1-84E1-E523CED09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programming language for scientific computing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C181-98E7-4318-849D-41C99B0D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180" y="2780928"/>
            <a:ext cx="3744416" cy="1165944"/>
          </a:xfrm>
        </p:spPr>
        <p:txBody>
          <a:bodyPr>
            <a:normAutofit/>
          </a:bodyPr>
          <a:lstStyle/>
          <a:p>
            <a:r>
              <a:rPr lang="en-GB" sz="7200" dirty="0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16312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66BB-3142-4B2B-8807-CEE90F9C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reasons to try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869E-645D-4FFB-9CD9-E032C297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 generic code that works across packages</a:t>
            </a:r>
          </a:p>
          <a:p>
            <a:r>
              <a:rPr lang="en-GB" dirty="0"/>
              <a:t>Designed from the ground up for numerical computing</a:t>
            </a:r>
          </a:p>
          <a:p>
            <a:r>
              <a:rPr lang="en-GB" dirty="0"/>
              <a:t>Linear-algebra is implemented natively.</a:t>
            </a:r>
          </a:p>
          <a:p>
            <a:r>
              <a:rPr lang="en-GB" dirty="0"/>
              <a:t>Full Unicode support – write your functions as native equations!</a:t>
            </a:r>
          </a:p>
          <a:p>
            <a:r>
              <a:rPr lang="en-GB" dirty="0"/>
              <a:t>Full support for metaprogramming – code that writes code.</a:t>
            </a:r>
          </a:p>
          <a:p>
            <a:r>
              <a:rPr lang="en-GB" dirty="0"/>
              <a:t>Packages are easy to use with a very helpful community.</a:t>
            </a:r>
          </a:p>
        </p:txBody>
      </p:sp>
    </p:spTree>
    <p:extLst>
      <p:ext uri="{BB962C8B-B14F-4D97-AF65-F5344CB8AC3E}">
        <p14:creationId xmlns:p14="http://schemas.microsoft.com/office/powerpoint/2010/main" val="235506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7ED3-EE7B-4837-A3C2-9711F4AC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9C13-D685-481A-B04D-C67D5741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1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in Parallel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70080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77471-E094-49B6-BFAD-9C700819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1706844"/>
            <a:ext cx="7534572" cy="4018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B0745-FFC9-48AD-B090-CBCD60F62FF2}"/>
              </a:ext>
            </a:extLst>
          </p:cNvPr>
          <p:cNvSpPr txBox="1"/>
          <p:nvPr/>
        </p:nvSpPr>
        <p:spPr>
          <a:xfrm>
            <a:off x="8470676" y="580526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1030ms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/>
              <p:nvPr/>
            </p:nvSpPr>
            <p:spPr>
              <a:xfrm>
                <a:off x="-98276" y="5912985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276" y="5912985"/>
                <a:ext cx="1800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3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in Parallel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70080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B0745-FFC9-48AD-B090-CBCD60F62FF2}"/>
              </a:ext>
            </a:extLst>
          </p:cNvPr>
          <p:cNvSpPr txBox="1"/>
          <p:nvPr/>
        </p:nvSpPr>
        <p:spPr>
          <a:xfrm>
            <a:off x="4798268" y="623731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25.16ms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/>
              <p:nvPr/>
            </p:nvSpPr>
            <p:spPr>
              <a:xfrm>
                <a:off x="-168278" y="5929535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278" y="5929535"/>
                <a:ext cx="180020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0103AC-3854-41BB-9B8B-B448782636F5}"/>
              </a:ext>
            </a:extLst>
          </p:cNvPr>
          <p:cNvSpPr txBox="1"/>
          <p:nvPr/>
        </p:nvSpPr>
        <p:spPr>
          <a:xfrm>
            <a:off x="8110636" y="2852936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~40 times faster than in Python.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B4F33-7959-416B-81BA-CC2961CE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465" y="1549512"/>
            <a:ext cx="4478823" cy="46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6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B714-F48C-45A7-A86B-CAD79375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makes Julia fast? – Type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1EE7-023A-4C6E-9E77-56C6E79B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9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Julia?</a:t>
            </a:r>
          </a:p>
          <a:p>
            <a:r>
              <a:rPr lang="en-US" dirty="0"/>
              <a:t>Why Julia?</a:t>
            </a:r>
          </a:p>
          <a:p>
            <a:r>
              <a:rPr lang="en-US" dirty="0"/>
              <a:t>Python vs Julia</a:t>
            </a:r>
          </a:p>
          <a:p>
            <a:r>
              <a:rPr lang="en-US" dirty="0"/>
              <a:t>What makes Julia fast?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EA2F-BD55-4668-A710-514E164F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E7EA-663F-49E4-8AAA-EA574E24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a Nutshell:</a:t>
            </a:r>
          </a:p>
          <a:p>
            <a:r>
              <a:rPr lang="en-GB" dirty="0"/>
              <a:t>Julia is a fast programming language, designed from the ground for high performance.</a:t>
            </a:r>
          </a:p>
          <a:p>
            <a:r>
              <a:rPr lang="en-GB" dirty="0"/>
              <a:t>Julia is dynamically typed, it feels like a scripting language and has great support for interactive use.</a:t>
            </a:r>
          </a:p>
          <a:p>
            <a:r>
              <a:rPr lang="en-GB" dirty="0"/>
              <a:t>Julia is reproducible, having a built-in package manager and being available across a wide range of platforms.</a:t>
            </a:r>
          </a:p>
          <a:p>
            <a:r>
              <a:rPr lang="en-GB" dirty="0"/>
              <a:t>Julia is Open Source – under the MIT license.</a:t>
            </a:r>
          </a:p>
        </p:txBody>
      </p:sp>
    </p:spTree>
    <p:extLst>
      <p:ext uri="{BB962C8B-B14F-4D97-AF65-F5344CB8AC3E}">
        <p14:creationId xmlns:p14="http://schemas.microsoft.com/office/powerpoint/2010/main" val="225338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83DC-2D68-4D7C-9D2A-9D8705E7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BE23-0001-4AEA-86FD-EFF771F9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High performance – approaches speeds similar to C or Fortran and is the only dynamic language which has broken the petaflop barrier (along with C/C++ </a:t>
            </a:r>
            <a:r>
              <a:rPr lang="en-GB"/>
              <a:t>and Fortran).</a:t>
            </a:r>
            <a:endParaRPr lang="en-GB" dirty="0"/>
          </a:p>
          <a:p>
            <a:r>
              <a:rPr lang="en-GB" dirty="0"/>
              <a:t>Easy to learn – simple syntax similar to MATLAB and Python.</a:t>
            </a:r>
          </a:p>
          <a:p>
            <a:r>
              <a:rPr lang="en-GB" dirty="0"/>
              <a:t>Built with support for threading and distributed computing in mind. It is trivial to scale from your laptop to a high performance cluster.</a:t>
            </a:r>
          </a:p>
          <a:p>
            <a:r>
              <a:rPr lang="en-GB" dirty="0"/>
              <a:t>Fast growing language – becoming increasingly popular in numerical computing</a:t>
            </a:r>
          </a:p>
          <a:p>
            <a:r>
              <a:rPr lang="en-GB" dirty="0"/>
              <a:t>Large ecosystem of packages, particularly for numerical computing, with support for linear algebra built into the language.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18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A933-A396-4817-9EEE-DE7110E9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in </a:t>
            </a:r>
            <a:r>
              <a:rPr lang="en-GB" dirty="0" err="1"/>
              <a:t>DifferentialEquations.jl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3F703-F9A0-49A6-8217-23F5D39FB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948" y="1701800"/>
            <a:ext cx="8708528" cy="44624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E0AA5-C815-482B-8767-24D872799229}"/>
              </a:ext>
            </a:extLst>
          </p:cNvPr>
          <p:cNvSpPr txBox="1"/>
          <p:nvPr/>
        </p:nvSpPr>
        <p:spPr>
          <a:xfrm>
            <a:off x="6310436" y="6220193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Julia for Biologists: </a:t>
            </a:r>
            <a:r>
              <a:rPr lang="en-GB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https://arxiv.org/abs/2109.09973</a:t>
            </a:r>
          </a:p>
        </p:txBody>
      </p:sp>
    </p:spTree>
    <p:extLst>
      <p:ext uri="{BB962C8B-B14F-4D97-AF65-F5344CB8AC3E}">
        <p14:creationId xmlns:p14="http://schemas.microsoft.com/office/powerpoint/2010/main" val="36190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benchmark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AE3F2-F67E-4CBE-8AAC-2A8572CA8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3"/>
          <a:stretch/>
        </p:blipFill>
        <p:spPr>
          <a:xfrm>
            <a:off x="981845" y="1916833"/>
            <a:ext cx="3672407" cy="3456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D26B5-2AB7-4D70-BCD3-52F454D78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916833"/>
            <a:ext cx="5095675" cy="2924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44610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895076" y="1427734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/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909836" y="5480106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/>
              <a:t>351.900 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550796" y="4911552"/>
            <a:ext cx="1855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10355.7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4078188" y="5589240"/>
            <a:ext cx="2736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around 30 times faster here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w/ Arrays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249289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07147" y="4400040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/>
              <p:nvPr/>
            </p:nvSpPr>
            <p:spPr>
              <a:xfrm>
                <a:off x="45740" y="5711415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" y="5711415"/>
                <a:ext cx="180020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6310436" y="1941184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521</a:t>
            </a:r>
            <a:r>
              <a:rPr lang="el-GR" sz="2400" dirty="0"/>
              <a:t>.900 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594852" y="3870217"/>
            <a:ext cx="2071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2127.4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2133972" y="5649861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only around 4x faster here, but </a:t>
            </a:r>
            <a:r>
              <a:rPr lang="en-GB" sz="2800" i="1" dirty="0" err="1"/>
              <a:t>numpy</a:t>
            </a:r>
            <a:r>
              <a:rPr lang="en-GB" sz="2800" dirty="0"/>
              <a:t> implementation could be better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EE83F9-6E39-4DED-B358-5E6C58DAE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537" y="1950954"/>
            <a:ext cx="4416911" cy="17387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F28C2E-C906-4214-AE6C-850E70614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2" y="3870217"/>
            <a:ext cx="7820920" cy="158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vs Julia – Random Walk benchmark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AE3F2-F67E-4CBE-8AAC-2A8572CA8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3"/>
          <a:stretch/>
        </p:blipFill>
        <p:spPr>
          <a:xfrm>
            <a:off x="981845" y="1916833"/>
            <a:ext cx="3672407" cy="3456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44610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895076" y="1427734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C/C++: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/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909836" y="5480106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/>
              <a:t>351.900 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409720" y="5127575"/>
            <a:ext cx="1855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996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4078188" y="5589240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around 2.8 times faster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2C52C-860E-4DCC-A7D9-2FD644511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801" y="1916833"/>
            <a:ext cx="4594083" cy="31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7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9B76-FD9F-44EF-8DB7-3FDEB584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Julia fast?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B70C-1C24-427D-82A7-02585375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Just-in-Time compiled, which specialises on the types of the variables.</a:t>
            </a:r>
          </a:p>
          <a:p>
            <a:r>
              <a:rPr lang="en-GB" dirty="0"/>
              <a:t>Compiler tries to perform many optimisations, such as Single Instruction Multiple Data (SIMD) commands which most modern CPUs support.</a:t>
            </a:r>
          </a:p>
          <a:p>
            <a:r>
              <a:rPr lang="en-GB" dirty="0"/>
              <a:t>Only fast if type stable!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145</TotalTime>
  <Words>480</Words>
  <Application>Microsoft Office PowerPoint</Application>
  <PresentationFormat>Custom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Tech 16x9</vt:lpstr>
      <vt:lpstr>Introduction to Julia</vt:lpstr>
      <vt:lpstr>Content</vt:lpstr>
      <vt:lpstr>What is Julia?</vt:lpstr>
      <vt:lpstr>Why Julia?</vt:lpstr>
      <vt:lpstr>Performance in DifferentialEquations.jl</vt:lpstr>
      <vt:lpstr>Python vs Julia – Random Walk benchmark</vt:lpstr>
      <vt:lpstr>Python vs Julia – Random Walk w/ Arrays</vt:lpstr>
      <vt:lpstr>C++ vs Julia – Random Walk benchmark</vt:lpstr>
      <vt:lpstr>Why is Julia fast?</vt:lpstr>
      <vt:lpstr>So what?</vt:lpstr>
      <vt:lpstr>Interesting reasons to try Julia</vt:lpstr>
      <vt:lpstr>PowerPoint Presentation</vt:lpstr>
      <vt:lpstr>Python vs Julia – Random Walk in Parallel</vt:lpstr>
      <vt:lpstr>Python vs Julia – Random Walk in Parallel</vt:lpstr>
      <vt:lpstr>What makes Julia fast? – Type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Julia</dc:title>
  <dc:creator>Jamie Mair</dc:creator>
  <cp:lastModifiedBy>Jamie Mair</cp:lastModifiedBy>
  <cp:revision>6</cp:revision>
  <dcterms:created xsi:type="dcterms:W3CDTF">2022-03-07T16:30:27Z</dcterms:created>
  <dcterms:modified xsi:type="dcterms:W3CDTF">2022-03-09T14:53:22Z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