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23"/>
  </p:notesMasterIdLst>
  <p:sldIdLst>
    <p:sldId id="256" r:id="rId2"/>
    <p:sldId id="257" r:id="rId3"/>
    <p:sldId id="259" r:id="rId4"/>
    <p:sldId id="258" r:id="rId5"/>
    <p:sldId id="260" r:id="rId6"/>
    <p:sldId id="262" r:id="rId7"/>
    <p:sldId id="265" r:id="rId8"/>
    <p:sldId id="279" r:id="rId9"/>
    <p:sldId id="271" r:id="rId10"/>
    <p:sldId id="266" r:id="rId11"/>
    <p:sldId id="276" r:id="rId12"/>
    <p:sldId id="278" r:id="rId13"/>
    <p:sldId id="274" r:id="rId14"/>
    <p:sldId id="277" r:id="rId15"/>
    <p:sldId id="275" r:id="rId16"/>
    <p:sldId id="261" r:id="rId17"/>
    <p:sldId id="264" r:id="rId18"/>
    <p:sldId id="267" r:id="rId19"/>
    <p:sldId id="268" r:id="rId20"/>
    <p:sldId id="270" r:id="rId21"/>
    <p:sldId id="26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B39BCA-F173-4738-92BF-7843DCAEDF30}" v="16" dt="2022-09-07T10:20:26.8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6" autoAdjust="0"/>
    <p:restoredTop sz="73179" autoAdjust="0"/>
  </p:normalViewPr>
  <p:slideViewPr>
    <p:cSldViewPr snapToGrid="0">
      <p:cViewPr>
        <p:scale>
          <a:sx n="125" d="100"/>
          <a:sy n="125" d="100"/>
        </p:scale>
        <p:origin x="612" y="-36"/>
      </p:cViewPr>
      <p:guideLst/>
    </p:cSldViewPr>
  </p:slideViewPr>
  <p:notesTextViewPr>
    <p:cViewPr>
      <p:scale>
        <a:sx n="1" d="1"/>
        <a:sy n="1" d="1"/>
      </p:scale>
      <p:origin x="0" y="0"/>
    </p:cViewPr>
  </p:notesTextViewPr>
  <p:notesViewPr>
    <p:cSldViewPr snapToGrid="0">
      <p:cViewPr varScale="1">
        <p:scale>
          <a:sx n="126" d="100"/>
          <a:sy n="126" d="100"/>
        </p:scale>
        <p:origin x="4912" y="1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DF99C9-8D42-4C02-BDD0-E43532D6B89F}" type="datetimeFigureOut">
              <a:rPr lang="en-GB" smtClean="0"/>
              <a:t>07/09/2022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CD0BE3-1867-4F81-BF48-7C9523C9380F}" type="slidenum">
              <a:rPr lang="en-GB" smtClean="0"/>
              <a:t>‹#›</a:t>
            </a:fld>
            <a:endParaRPr lang="en-GB"/>
          </a:p>
        </p:txBody>
      </p:sp>
    </p:spTree>
    <p:extLst>
      <p:ext uri="{BB962C8B-B14F-4D97-AF65-F5344CB8AC3E}">
        <p14:creationId xmlns:p14="http://schemas.microsoft.com/office/powerpoint/2010/main" val="555683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t>Work is at the interface between Machine Learning and Statistical Mechanics</a:t>
            </a:r>
          </a:p>
          <a:p>
            <a:pPr marL="228600" indent="-228600">
              <a:buAutoNum type="arabicParenR"/>
            </a:pPr>
            <a:r>
              <a:rPr lang="en-GB" dirty="0"/>
              <a:t>Reinforcement Learning with rare trajectory sampling -&gt; translates a large deviation problem into a reinforcement learning problem. RL requires an </a:t>
            </a:r>
            <a:r>
              <a:rPr lang="en-GB" dirty="0" err="1"/>
              <a:t>interative</a:t>
            </a:r>
            <a:r>
              <a:rPr lang="en-GB" dirty="0"/>
              <a:t> process of generating simulation data with a model and then processing and training on that data. Can require 10s of millions of epochs, with each epoch requiring hundreds of thousands of calculations. This is then usually repeated many times.</a:t>
            </a:r>
          </a:p>
          <a:p>
            <a:pPr marL="228600" indent="-228600">
              <a:buAutoNum type="arabicParenR"/>
            </a:pPr>
            <a:r>
              <a:rPr lang="en-GB" dirty="0"/>
              <a:t>Using machine learning models with transition path sampling, which need to run for a long time, and many repeats to study a spectrum of a parameter.</a:t>
            </a:r>
          </a:p>
          <a:p>
            <a:pPr marL="228600" indent="-228600">
              <a:buAutoNum type="arabicParenR"/>
            </a:pPr>
            <a:r>
              <a:rPr lang="en-GB" dirty="0"/>
              <a:t>Some external work with a finance company, applying machine learning methods to real world data.</a:t>
            </a:r>
          </a:p>
          <a:p>
            <a:pPr marL="228600" indent="-228600">
              <a:buAutoNum type="arabicParenR"/>
            </a:pPr>
            <a:r>
              <a:rPr lang="en-GB" dirty="0"/>
              <a:t>Some other work, such as applying reinforcement learning in quantum circuits.</a:t>
            </a:r>
          </a:p>
          <a:p>
            <a:pPr marL="228600" indent="-228600">
              <a:buAutoNum type="arabicParenR"/>
            </a:pPr>
            <a:r>
              <a:rPr lang="en-GB" dirty="0"/>
              <a:t>Working on a postgraduate level “MPAGS” model which focuses on teaching a basic level of high performance computing to new PhD/Masters level students using Julia</a:t>
            </a:r>
          </a:p>
          <a:p>
            <a:pPr marL="228600" indent="-228600">
              <a:buAutoNum type="arabicParenR"/>
            </a:pPr>
            <a:endParaRPr lang="en-GB" dirty="0"/>
          </a:p>
          <a:p>
            <a:pPr marL="0" indent="0">
              <a:buNone/>
            </a:pPr>
            <a:r>
              <a:rPr lang="en-GB" dirty="0"/>
              <a:t>Most of the techniques applied require a large scale to work, and to research. One needs to often see how a system behaves under varying parameters, involving a lot of randomness, so most results require large numbers of repeats. Most applications need to be able to scale to run on a cluster or at least a GPU. Most code is custom, and does not always have a package that will do what you want.</a:t>
            </a:r>
          </a:p>
        </p:txBody>
      </p:sp>
      <p:sp>
        <p:nvSpPr>
          <p:cNvPr id="4" name="Slide Number Placeholder 3"/>
          <p:cNvSpPr>
            <a:spLocks noGrp="1"/>
          </p:cNvSpPr>
          <p:nvPr>
            <p:ph type="sldNum" sz="quarter" idx="5"/>
          </p:nvPr>
        </p:nvSpPr>
        <p:spPr/>
        <p:txBody>
          <a:bodyPr/>
          <a:lstStyle/>
          <a:p>
            <a:fld id="{66CD0BE3-1867-4F81-BF48-7C9523C9380F}" type="slidenum">
              <a:rPr lang="en-GB" smtClean="0"/>
              <a:t>2</a:t>
            </a:fld>
            <a:endParaRPr lang="en-GB"/>
          </a:p>
        </p:txBody>
      </p:sp>
    </p:spTree>
    <p:extLst>
      <p:ext uri="{BB962C8B-B14F-4D97-AF65-F5344CB8AC3E}">
        <p14:creationId xmlns:p14="http://schemas.microsoft.com/office/powerpoint/2010/main" val="1266543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6CD0BE3-1867-4F81-BF48-7C9523C9380F}" type="slidenum">
              <a:rPr lang="en-GB" smtClean="0"/>
              <a:t>6</a:t>
            </a:fld>
            <a:endParaRPr lang="en-GB"/>
          </a:p>
        </p:txBody>
      </p:sp>
    </p:spTree>
    <p:extLst>
      <p:ext uri="{BB962C8B-B14F-4D97-AF65-F5344CB8AC3E}">
        <p14:creationId xmlns:p14="http://schemas.microsoft.com/office/powerpoint/2010/main" val="1782608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0666DC1-CD27-4874-9484-9D06C59FE4D0}"/>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7579F-F417-47C2-AC03-911CCED021DB}"/>
              </a:ext>
            </a:extLst>
          </p:cNvPr>
          <p:cNvSpPr>
            <a:spLocks noGrp="1"/>
          </p:cNvSpPr>
          <p:nvPr>
            <p:ph type="ctrTitle"/>
          </p:nvPr>
        </p:nvSpPr>
        <p:spPr>
          <a:xfrm>
            <a:off x="484552" y="447675"/>
            <a:ext cx="8397511" cy="2714625"/>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643E600-28DA-4780-9E00-2E12F74FF621}"/>
              </a:ext>
            </a:extLst>
          </p:cNvPr>
          <p:cNvSpPr>
            <a:spLocks noGrp="1"/>
          </p:cNvSpPr>
          <p:nvPr>
            <p:ph type="subTitle" idx="1"/>
          </p:nvPr>
        </p:nvSpPr>
        <p:spPr>
          <a:xfrm>
            <a:off x="484552" y="3602037"/>
            <a:ext cx="8397511" cy="2460625"/>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0E6F1DC-ADFB-42C9-AB34-FCB38C8123FC}"/>
              </a:ext>
            </a:extLst>
          </p:cNvPr>
          <p:cNvSpPr>
            <a:spLocks noGrp="1"/>
          </p:cNvSpPr>
          <p:nvPr>
            <p:ph type="dt" sz="half" idx="10"/>
          </p:nvPr>
        </p:nvSpPr>
        <p:spPr/>
        <p:txBody>
          <a:bodyPr/>
          <a:lstStyle/>
          <a:p>
            <a:fld id="{92538219-6E45-4D12-B767-46F92D5844D4}" type="datetime1">
              <a:rPr lang="en-US" smtClean="0"/>
              <a:t>9/7/2022</a:t>
            </a:fld>
            <a:endParaRPr lang="en-US"/>
          </a:p>
        </p:txBody>
      </p:sp>
      <p:sp>
        <p:nvSpPr>
          <p:cNvPr id="5" name="Footer Placeholder 4">
            <a:extLst>
              <a:ext uri="{FF2B5EF4-FFF2-40B4-BE49-F238E27FC236}">
                <a16:creationId xmlns:a16="http://schemas.microsoft.com/office/drawing/2014/main" id="{EE799E6D-BBA8-4A15-94DA-DBE8A4FDE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03C82-8719-4FAC-94BF-2A91335FB58A}"/>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367735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8A33-CB96-4CB1-9941-753BD0824C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3EB269-70DF-4510-A313-336226558E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EA3CC-B2DC-4E87-826C-B885A7E62819}"/>
              </a:ext>
            </a:extLst>
          </p:cNvPr>
          <p:cNvSpPr>
            <a:spLocks noGrp="1"/>
          </p:cNvSpPr>
          <p:nvPr>
            <p:ph type="dt" sz="half" idx="10"/>
          </p:nvPr>
        </p:nvSpPr>
        <p:spPr/>
        <p:txBody>
          <a:bodyPr/>
          <a:lstStyle/>
          <a:p>
            <a:fld id="{836430B8-6059-41E5-A5DC-C07A76F5859A}" type="datetime1">
              <a:rPr lang="en-US" smtClean="0"/>
              <a:t>9/7/2022</a:t>
            </a:fld>
            <a:endParaRPr lang="en-US"/>
          </a:p>
        </p:txBody>
      </p:sp>
      <p:sp>
        <p:nvSpPr>
          <p:cNvPr id="5" name="Footer Placeholder 4">
            <a:extLst>
              <a:ext uri="{FF2B5EF4-FFF2-40B4-BE49-F238E27FC236}">
                <a16:creationId xmlns:a16="http://schemas.microsoft.com/office/drawing/2014/main" id="{7AF37F52-A7C4-4E21-A12A-02546D477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6031F-5A79-48A7-8EDC-DDD9A9E4B9F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80954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188483-96C4-4E9C-AA6A-E70005461AEE}"/>
              </a:ext>
            </a:extLst>
          </p:cNvPr>
          <p:cNvSpPr/>
          <p:nvPr/>
        </p:nvSpPr>
        <p:spPr>
          <a:xfrm>
            <a:off x="9144000" y="0"/>
            <a:ext cx="3048000" cy="6854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0E4FCD54-7F0B-446E-9998-93E7BD7CE74D}"/>
              </a:ext>
            </a:extLst>
          </p:cNvPr>
          <p:cNvSpPr>
            <a:spLocks noGrp="1"/>
          </p:cNvSpPr>
          <p:nvPr>
            <p:ph type="title" orient="vert"/>
          </p:nvPr>
        </p:nvSpPr>
        <p:spPr>
          <a:xfrm>
            <a:off x="9534222" y="365125"/>
            <a:ext cx="2238678"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0766238-BBF1-4672-BC09-746C6967E5DF}"/>
              </a:ext>
            </a:extLst>
          </p:cNvPr>
          <p:cNvSpPr>
            <a:spLocks noGrp="1"/>
          </p:cNvSpPr>
          <p:nvPr>
            <p:ph type="body" orient="vert" idx="1"/>
          </p:nvPr>
        </p:nvSpPr>
        <p:spPr>
          <a:xfrm>
            <a:off x="484552" y="365125"/>
            <a:ext cx="837406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8F32A5-B67B-45C1-B454-12E9FBE0C869}"/>
              </a:ext>
            </a:extLst>
          </p:cNvPr>
          <p:cNvSpPr>
            <a:spLocks noGrp="1"/>
          </p:cNvSpPr>
          <p:nvPr>
            <p:ph type="dt" sz="half" idx="10"/>
          </p:nvPr>
        </p:nvSpPr>
        <p:spPr/>
        <p:txBody>
          <a:bodyPr/>
          <a:lstStyle/>
          <a:p>
            <a:fld id="{A09D0CB7-D16E-4358-B7F4-EA4A24554592}" type="datetime1">
              <a:rPr lang="en-US" smtClean="0"/>
              <a:t>9/7/2022</a:t>
            </a:fld>
            <a:endParaRPr lang="en-US"/>
          </a:p>
        </p:txBody>
      </p:sp>
      <p:sp>
        <p:nvSpPr>
          <p:cNvPr id="5" name="Footer Placeholder 4">
            <a:extLst>
              <a:ext uri="{FF2B5EF4-FFF2-40B4-BE49-F238E27FC236}">
                <a16:creationId xmlns:a16="http://schemas.microsoft.com/office/drawing/2014/main" id="{48E91896-9441-4636-89D5-84E5932A1EDB}"/>
              </a:ext>
            </a:extLst>
          </p:cNvPr>
          <p:cNvSpPr>
            <a:spLocks noGrp="1"/>
          </p:cNvSpPr>
          <p:nvPr>
            <p:ph type="ftr" sz="quarter" idx="11"/>
          </p:nvPr>
        </p:nvSpPr>
        <p:spPr>
          <a:xfrm>
            <a:off x="322811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88937DFE-7F48-4EB0-83BC-A93F342D2618}"/>
              </a:ext>
            </a:extLst>
          </p:cNvPr>
          <p:cNvSpPr>
            <a:spLocks noGrp="1"/>
          </p:cNvSpPr>
          <p:nvPr>
            <p:ph type="sldNum" sz="quarter" idx="12"/>
          </p:nvPr>
        </p:nvSpPr>
        <p:spPr/>
        <p:txBody>
          <a:bodyPr/>
          <a:lstStyle>
            <a:lvl1pPr>
              <a:defRPr>
                <a:solidFill>
                  <a:schemeClr val="bg1">
                    <a:alpha val="80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4243023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CF16-986E-4D90-AA40-CDB46E2332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A6F14DA-A783-43BC-8F15-95408B89D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58C48B6-C394-452A-94D9-D4802755D841}"/>
              </a:ext>
            </a:extLst>
          </p:cNvPr>
          <p:cNvSpPr>
            <a:spLocks noGrp="1"/>
          </p:cNvSpPr>
          <p:nvPr>
            <p:ph type="dt" sz="half" idx="10"/>
          </p:nvPr>
        </p:nvSpPr>
        <p:spPr/>
        <p:txBody>
          <a:bodyPr/>
          <a:lstStyle/>
          <a:p>
            <a:fld id="{8BB296A2-D8F0-4E17-BFD0-A6C902250D59}" type="datetime1">
              <a:rPr lang="en-US" smtClean="0"/>
              <a:t>9/7/2022</a:t>
            </a:fld>
            <a:endParaRPr lang="en-US"/>
          </a:p>
        </p:txBody>
      </p:sp>
      <p:sp>
        <p:nvSpPr>
          <p:cNvPr id="5" name="Footer Placeholder 4">
            <a:extLst>
              <a:ext uri="{FF2B5EF4-FFF2-40B4-BE49-F238E27FC236}">
                <a16:creationId xmlns:a16="http://schemas.microsoft.com/office/drawing/2014/main" id="{43858A8A-3DD0-41C8-9F48-F4309FA19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06C92-7C02-4D34-B3E5-D549A7A36BD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907758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66F9FA-E6B8-4CFC-B3F1-0C075546EE33}"/>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16F270-B2AA-4935-885F-5924B1F63A3E}"/>
              </a:ext>
            </a:extLst>
          </p:cNvPr>
          <p:cNvSpPr>
            <a:spLocks noGrp="1"/>
          </p:cNvSpPr>
          <p:nvPr>
            <p:ph type="title"/>
          </p:nvPr>
        </p:nvSpPr>
        <p:spPr>
          <a:xfrm>
            <a:off x="484552" y="457200"/>
            <a:ext cx="10862898" cy="272415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22658E-3D87-4D5A-A602-847153CC4845}"/>
              </a:ext>
            </a:extLst>
          </p:cNvPr>
          <p:cNvSpPr>
            <a:spLocks noGrp="1"/>
          </p:cNvSpPr>
          <p:nvPr>
            <p:ph type="body" idx="1"/>
          </p:nvPr>
        </p:nvSpPr>
        <p:spPr>
          <a:xfrm>
            <a:off x="484552" y="3695701"/>
            <a:ext cx="10862898" cy="2393950"/>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AB1D84-A229-45B1-BD42-0DC0CE9F8DE9}"/>
              </a:ext>
            </a:extLst>
          </p:cNvPr>
          <p:cNvSpPr>
            <a:spLocks noGrp="1"/>
          </p:cNvSpPr>
          <p:nvPr>
            <p:ph type="dt" sz="half" idx="10"/>
          </p:nvPr>
        </p:nvSpPr>
        <p:spPr/>
        <p:txBody>
          <a:bodyPr/>
          <a:lstStyle/>
          <a:p>
            <a:fld id="{D9108C9C-1ACB-4C84-A002-C7E0E45B937A}" type="datetime1">
              <a:rPr lang="en-US" smtClean="0"/>
              <a:t>9/7/2022</a:t>
            </a:fld>
            <a:endParaRPr lang="en-US"/>
          </a:p>
        </p:txBody>
      </p:sp>
      <p:sp>
        <p:nvSpPr>
          <p:cNvPr id="5" name="Footer Placeholder 4">
            <a:extLst>
              <a:ext uri="{FF2B5EF4-FFF2-40B4-BE49-F238E27FC236}">
                <a16:creationId xmlns:a16="http://schemas.microsoft.com/office/drawing/2014/main" id="{2664EEF4-D461-49D7-8F24-8BFE2444B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4055A-7488-4646-9E88-692036EA22DE}"/>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41457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1F74-ED26-4F8B-BF51-3533D8404E5A}"/>
              </a:ext>
            </a:extLst>
          </p:cNvPr>
          <p:cNvSpPr>
            <a:spLocks noGrp="1"/>
          </p:cNvSpPr>
          <p:nvPr>
            <p:ph type="title"/>
          </p:nvPr>
        </p:nvSpPr>
        <p:spPr>
          <a:xfrm>
            <a:off x="484552" y="365760"/>
            <a:ext cx="11264536" cy="168751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1D2D7-7F18-43E0-9B2E-3FCD83CC83BC}"/>
              </a:ext>
            </a:extLst>
          </p:cNvPr>
          <p:cNvSpPr>
            <a:spLocks noGrp="1"/>
          </p:cNvSpPr>
          <p:nvPr>
            <p:ph sz="half" idx="1"/>
          </p:nvPr>
        </p:nvSpPr>
        <p:spPr>
          <a:xfrm>
            <a:off x="48455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FCBBB66-EB7D-4F8C-9C78-1D1C88846469}"/>
              </a:ext>
            </a:extLst>
          </p:cNvPr>
          <p:cNvSpPr>
            <a:spLocks noGrp="1"/>
          </p:cNvSpPr>
          <p:nvPr>
            <p:ph sz="half" idx="2"/>
          </p:nvPr>
        </p:nvSpPr>
        <p:spPr>
          <a:xfrm>
            <a:off x="627016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7A684E6-393D-4587-AA45-E6734FB47AEC}"/>
              </a:ext>
            </a:extLst>
          </p:cNvPr>
          <p:cNvSpPr>
            <a:spLocks noGrp="1"/>
          </p:cNvSpPr>
          <p:nvPr>
            <p:ph type="dt" sz="half" idx="10"/>
          </p:nvPr>
        </p:nvSpPr>
        <p:spPr/>
        <p:txBody>
          <a:bodyPr/>
          <a:lstStyle/>
          <a:p>
            <a:fld id="{F49AF2A5-B297-4977-9E5B-4D3050E23689}" type="datetime1">
              <a:rPr lang="en-US" smtClean="0"/>
              <a:t>9/7/2022</a:t>
            </a:fld>
            <a:endParaRPr lang="en-US"/>
          </a:p>
        </p:txBody>
      </p:sp>
      <p:sp>
        <p:nvSpPr>
          <p:cNvPr id="6" name="Footer Placeholder 5">
            <a:extLst>
              <a:ext uri="{FF2B5EF4-FFF2-40B4-BE49-F238E27FC236}">
                <a16:creationId xmlns:a16="http://schemas.microsoft.com/office/drawing/2014/main" id="{0A1D8EE0-0333-4ABC-AE18-10DD5071C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52369-A8F0-4709-8372-B420A67DB7C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610231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1592-4621-4D72-BC2D-F2C439F81B81}"/>
              </a:ext>
            </a:extLst>
          </p:cNvPr>
          <p:cNvSpPr>
            <a:spLocks noGrp="1"/>
          </p:cNvSpPr>
          <p:nvPr>
            <p:ph type="title"/>
          </p:nvPr>
        </p:nvSpPr>
        <p:spPr>
          <a:xfrm>
            <a:off x="484552" y="365759"/>
            <a:ext cx="10870836" cy="16916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823F5-0A90-4666-BE88-2BE0D0A61603}"/>
              </a:ext>
            </a:extLst>
          </p:cNvPr>
          <p:cNvSpPr>
            <a:spLocks noGrp="1"/>
          </p:cNvSpPr>
          <p:nvPr>
            <p:ph type="body" idx="1"/>
          </p:nvPr>
        </p:nvSpPr>
        <p:spPr>
          <a:xfrm>
            <a:off x="484552" y="2436473"/>
            <a:ext cx="5332026"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6A7C-6260-463D-B3FD-71A07ACD0669}"/>
              </a:ext>
            </a:extLst>
          </p:cNvPr>
          <p:cNvSpPr>
            <a:spLocks noGrp="1"/>
          </p:cNvSpPr>
          <p:nvPr>
            <p:ph sz="half" idx="2"/>
          </p:nvPr>
        </p:nvSpPr>
        <p:spPr>
          <a:xfrm>
            <a:off x="484552" y="3409051"/>
            <a:ext cx="5332026"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F2AF8D-90ED-4512-9423-C91BF73A99B2}"/>
              </a:ext>
            </a:extLst>
          </p:cNvPr>
          <p:cNvSpPr>
            <a:spLocks noGrp="1"/>
          </p:cNvSpPr>
          <p:nvPr>
            <p:ph type="body" sz="quarter" idx="3"/>
          </p:nvPr>
        </p:nvSpPr>
        <p:spPr>
          <a:xfrm>
            <a:off x="6270162" y="2436473"/>
            <a:ext cx="5358285"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D838EA-E20D-4CC3-83C2-AFE0DE9F7376}"/>
              </a:ext>
            </a:extLst>
          </p:cNvPr>
          <p:cNvSpPr>
            <a:spLocks noGrp="1"/>
          </p:cNvSpPr>
          <p:nvPr>
            <p:ph sz="quarter" idx="4"/>
          </p:nvPr>
        </p:nvSpPr>
        <p:spPr>
          <a:xfrm>
            <a:off x="6270162" y="3409051"/>
            <a:ext cx="5358285"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3603F8A-08E1-4160-9B7E-E0CA4BF8EC3C}"/>
              </a:ext>
            </a:extLst>
          </p:cNvPr>
          <p:cNvSpPr>
            <a:spLocks noGrp="1"/>
          </p:cNvSpPr>
          <p:nvPr>
            <p:ph type="dt" sz="half" idx="10"/>
          </p:nvPr>
        </p:nvSpPr>
        <p:spPr/>
        <p:txBody>
          <a:bodyPr/>
          <a:lstStyle/>
          <a:p>
            <a:fld id="{70127434-4794-409A-9547-04789BA47588}" type="datetime1">
              <a:rPr lang="en-US" smtClean="0"/>
              <a:t>9/7/2022</a:t>
            </a:fld>
            <a:endParaRPr lang="en-US"/>
          </a:p>
        </p:txBody>
      </p:sp>
      <p:sp>
        <p:nvSpPr>
          <p:cNvPr id="8" name="Footer Placeholder 7">
            <a:extLst>
              <a:ext uri="{FF2B5EF4-FFF2-40B4-BE49-F238E27FC236}">
                <a16:creationId xmlns:a16="http://schemas.microsoft.com/office/drawing/2014/main" id="{118291AB-3C5C-4BE1-9E50-02F489336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596E64-CD6C-4CF7-8624-FA4AE9760EEB}"/>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168740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62B3-06A0-4F2F-96EC-A062DAE2FE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C0095-49F0-4A83-AE8C-9D13E15C2BD8}"/>
              </a:ext>
            </a:extLst>
          </p:cNvPr>
          <p:cNvSpPr>
            <a:spLocks noGrp="1"/>
          </p:cNvSpPr>
          <p:nvPr>
            <p:ph type="dt" sz="half" idx="10"/>
          </p:nvPr>
        </p:nvSpPr>
        <p:spPr/>
        <p:txBody>
          <a:bodyPr/>
          <a:lstStyle/>
          <a:p>
            <a:fld id="{85658635-357A-4E3D-B824-A5CEFDB8449C}" type="datetime1">
              <a:rPr lang="en-US" smtClean="0"/>
              <a:t>9/7/2022</a:t>
            </a:fld>
            <a:endParaRPr lang="en-US"/>
          </a:p>
        </p:txBody>
      </p:sp>
      <p:sp>
        <p:nvSpPr>
          <p:cNvPr id="4" name="Footer Placeholder 3">
            <a:extLst>
              <a:ext uri="{FF2B5EF4-FFF2-40B4-BE49-F238E27FC236}">
                <a16:creationId xmlns:a16="http://schemas.microsoft.com/office/drawing/2014/main" id="{61824898-D4EA-497A-8FC8-43E0D0213B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4821F6-2C08-450C-A18C-702D7384292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043642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FFE119-5FCA-4D9C-9C07-1B81A0BF3BFF}"/>
              </a:ext>
            </a:extLst>
          </p:cNvPr>
          <p:cNvSpPr>
            <a:spLocks noGrp="1"/>
          </p:cNvSpPr>
          <p:nvPr>
            <p:ph type="dt" sz="half" idx="10"/>
          </p:nvPr>
        </p:nvSpPr>
        <p:spPr/>
        <p:txBody>
          <a:bodyPr/>
          <a:lstStyle/>
          <a:p>
            <a:fld id="{7E86FF77-2719-4AD0-8740-0B90FF5D1EFB}" type="datetime1">
              <a:rPr lang="en-US" smtClean="0"/>
              <a:t>9/7/2022</a:t>
            </a:fld>
            <a:endParaRPr lang="en-US"/>
          </a:p>
        </p:txBody>
      </p:sp>
      <p:sp>
        <p:nvSpPr>
          <p:cNvPr id="3" name="Footer Placeholder 2">
            <a:extLst>
              <a:ext uri="{FF2B5EF4-FFF2-40B4-BE49-F238E27FC236}">
                <a16:creationId xmlns:a16="http://schemas.microsoft.com/office/drawing/2014/main" id="{2A2C5995-6284-4D7F-AB1C-CA8FE63A78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1E4B0D-9C21-48D0-9438-C473706814B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242132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0AF76DA-8F95-47D9-9EB6-B1EC93437387}"/>
              </a:ext>
            </a:extLst>
          </p:cNvPr>
          <p:cNvGrpSpPr/>
          <p:nvPr/>
        </p:nvGrpSpPr>
        <p:grpSpPr>
          <a:xfrm>
            <a:off x="2" y="0"/>
            <a:ext cx="6095998" cy="6858002"/>
            <a:chOff x="1" y="4563942"/>
            <a:chExt cx="12192005" cy="2294060"/>
          </a:xfrm>
        </p:grpSpPr>
        <p:sp>
          <p:nvSpPr>
            <p:cNvPr id="28" name="Rectangle 27">
              <a:extLst>
                <a:ext uri="{FF2B5EF4-FFF2-40B4-BE49-F238E27FC236}">
                  <a16:creationId xmlns:a16="http://schemas.microsoft.com/office/drawing/2014/main" id="{31355B14-077B-4BA1-962D-6E97D93FFCCC}"/>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30B99F-AC6F-4973-A35E-16C87C38711D}"/>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58E41614-9483-47F8-A429-FB0D1C5AA89A}"/>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5E91C-3C4F-40A2-BCC6-918D3BEDD24B}"/>
              </a:ext>
            </a:extLst>
          </p:cNvPr>
          <p:cNvSpPr>
            <a:spLocks noGrp="1"/>
          </p:cNvSpPr>
          <p:nvPr>
            <p:ph type="title"/>
          </p:nvPr>
        </p:nvSpPr>
        <p:spPr>
          <a:xfrm>
            <a:off x="484552" y="457200"/>
            <a:ext cx="5287234" cy="1600200"/>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330F113-1C61-4F74-BD5B-727668BBEAFC}"/>
              </a:ext>
            </a:extLst>
          </p:cNvPr>
          <p:cNvSpPr>
            <a:spLocks noGrp="1"/>
          </p:cNvSpPr>
          <p:nvPr>
            <p:ph idx="1"/>
          </p:nvPr>
        </p:nvSpPr>
        <p:spPr>
          <a:xfrm>
            <a:off x="6270162" y="457201"/>
            <a:ext cx="5085226"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10EB228-A180-4DF6-9D5B-2CF86B6B9BB0}"/>
              </a:ext>
            </a:extLst>
          </p:cNvPr>
          <p:cNvSpPr>
            <a:spLocks noGrp="1"/>
          </p:cNvSpPr>
          <p:nvPr>
            <p:ph type="body" sz="half" idx="2"/>
          </p:nvPr>
        </p:nvSpPr>
        <p:spPr>
          <a:xfrm>
            <a:off x="484552" y="2514600"/>
            <a:ext cx="5287234"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913719-D65D-4BAE-97B7-FAE8F39982EF}"/>
              </a:ext>
            </a:extLst>
          </p:cNvPr>
          <p:cNvSpPr>
            <a:spLocks noGrp="1"/>
          </p:cNvSpPr>
          <p:nvPr>
            <p:ph type="dt" sz="half" idx="10"/>
          </p:nvPr>
        </p:nvSpPr>
        <p:spPr/>
        <p:txBody>
          <a:bodyPr/>
          <a:lstStyle/>
          <a:p>
            <a:fld id="{6E441C83-1089-48B9-8B65-293D4C236D35}" type="datetime1">
              <a:rPr lang="en-US" smtClean="0"/>
              <a:t>9/7/2022</a:t>
            </a:fld>
            <a:endParaRPr lang="en-US"/>
          </a:p>
        </p:txBody>
      </p:sp>
      <p:sp>
        <p:nvSpPr>
          <p:cNvPr id="6" name="Footer Placeholder 5">
            <a:extLst>
              <a:ext uri="{FF2B5EF4-FFF2-40B4-BE49-F238E27FC236}">
                <a16:creationId xmlns:a16="http://schemas.microsoft.com/office/drawing/2014/main" id="{F747F5BB-DC3C-45D1-A0D2-05168FECA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344BA3-19DB-4072-9A2C-08C92361AF9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73008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0A6909D-DC0B-4221-8140-21E981D896AF}"/>
              </a:ext>
            </a:extLst>
          </p:cNvPr>
          <p:cNvGrpSpPr/>
          <p:nvPr/>
        </p:nvGrpSpPr>
        <p:grpSpPr>
          <a:xfrm>
            <a:off x="2" y="0"/>
            <a:ext cx="6095998" cy="6858002"/>
            <a:chOff x="1" y="4563942"/>
            <a:chExt cx="12192005" cy="2294060"/>
          </a:xfrm>
        </p:grpSpPr>
        <p:sp>
          <p:nvSpPr>
            <p:cNvPr id="9" name="Rectangle 8">
              <a:extLst>
                <a:ext uri="{FF2B5EF4-FFF2-40B4-BE49-F238E27FC236}">
                  <a16:creationId xmlns:a16="http://schemas.microsoft.com/office/drawing/2014/main" id="{53D581C2-F39E-4958-A3F3-BB65AB1C5E66}"/>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D77040-27EF-4D2C-8D34-32337B0C8544}"/>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1A26D20-69F8-4BBC-98C0-BEB470AB8284}"/>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7B6BC-4B2A-4001-9634-47473F82701E}"/>
              </a:ext>
            </a:extLst>
          </p:cNvPr>
          <p:cNvSpPr>
            <a:spLocks noGrp="1"/>
          </p:cNvSpPr>
          <p:nvPr>
            <p:ph type="title"/>
          </p:nvPr>
        </p:nvSpPr>
        <p:spPr>
          <a:xfrm>
            <a:off x="484552" y="457200"/>
            <a:ext cx="5211519" cy="1600200"/>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497D074-2CCB-4AB8-A7A0-7847D3C1EF8A}"/>
              </a:ext>
            </a:extLst>
          </p:cNvPr>
          <p:cNvSpPr>
            <a:spLocks noGrp="1"/>
          </p:cNvSpPr>
          <p:nvPr>
            <p:ph type="pic" idx="1"/>
          </p:nvPr>
        </p:nvSpPr>
        <p:spPr>
          <a:xfrm>
            <a:off x="6270162" y="457201"/>
            <a:ext cx="5085226"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51FB94BD-D906-4213-9F31-1BE17A86F926}"/>
              </a:ext>
            </a:extLst>
          </p:cNvPr>
          <p:cNvSpPr>
            <a:spLocks noGrp="1"/>
          </p:cNvSpPr>
          <p:nvPr>
            <p:ph type="body" sz="half" idx="2"/>
          </p:nvPr>
        </p:nvSpPr>
        <p:spPr>
          <a:xfrm>
            <a:off x="484552" y="2514600"/>
            <a:ext cx="5211519"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B8431-70CB-4E9F-8A49-CDFF18554212}"/>
              </a:ext>
            </a:extLst>
          </p:cNvPr>
          <p:cNvSpPr>
            <a:spLocks noGrp="1"/>
          </p:cNvSpPr>
          <p:nvPr>
            <p:ph type="dt" sz="half" idx="10"/>
          </p:nvPr>
        </p:nvSpPr>
        <p:spPr/>
        <p:txBody>
          <a:bodyPr/>
          <a:lstStyle/>
          <a:p>
            <a:fld id="{D162FE45-CC1E-47DB-8B82-6CF0636FBDB8}" type="datetime1">
              <a:rPr lang="en-US" smtClean="0"/>
              <a:t>9/7/2022</a:t>
            </a:fld>
            <a:endParaRPr lang="en-US"/>
          </a:p>
        </p:txBody>
      </p:sp>
      <p:sp>
        <p:nvSpPr>
          <p:cNvPr id="6" name="Footer Placeholder 5">
            <a:extLst>
              <a:ext uri="{FF2B5EF4-FFF2-40B4-BE49-F238E27FC236}">
                <a16:creationId xmlns:a16="http://schemas.microsoft.com/office/drawing/2014/main" id="{ADD2F293-170E-410E-88BF-187A63C5E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D93A2-588D-43B5-B6FA-0B7892E6E13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788920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26A151-13BF-4305-A6DC-9DC7C9877195}"/>
              </a:ext>
            </a:extLst>
          </p:cNvPr>
          <p:cNvSpPr/>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DEE6AE3-3BCC-4B3B-AC4E-60F91014449A}"/>
              </a:ext>
            </a:extLst>
          </p:cNvPr>
          <p:cNvSpPr>
            <a:spLocks noGrp="1"/>
          </p:cNvSpPr>
          <p:nvPr>
            <p:ph type="title"/>
          </p:nvPr>
        </p:nvSpPr>
        <p:spPr>
          <a:xfrm>
            <a:off x="484552" y="365125"/>
            <a:ext cx="10869248" cy="168751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CB514A-E7EA-41A8-ADBA-85CA1DF6D349}"/>
              </a:ext>
            </a:extLst>
          </p:cNvPr>
          <p:cNvSpPr>
            <a:spLocks noGrp="1"/>
          </p:cNvSpPr>
          <p:nvPr>
            <p:ph type="body" idx="1"/>
          </p:nvPr>
        </p:nvSpPr>
        <p:spPr>
          <a:xfrm>
            <a:off x="484552" y="2576513"/>
            <a:ext cx="10869248"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9CB0BD-D6E3-4B3D-BCBB-6FECA5D6323C}"/>
              </a:ext>
            </a:extLst>
          </p:cNvPr>
          <p:cNvSpPr>
            <a:spLocks noGrp="1"/>
          </p:cNvSpPr>
          <p:nvPr>
            <p:ph type="dt" sz="half" idx="2"/>
          </p:nvPr>
        </p:nvSpPr>
        <p:spPr>
          <a:xfrm>
            <a:off x="146221" y="6357208"/>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1FC8E16-3C03-4238-9C6F-B34F3D10F77E}" type="datetime1">
              <a:rPr lang="en-US" smtClean="0"/>
              <a:t>9/7/2022</a:t>
            </a:fld>
            <a:endParaRPr lang="en-US" dirty="0"/>
          </a:p>
        </p:txBody>
      </p:sp>
      <p:sp>
        <p:nvSpPr>
          <p:cNvPr id="5" name="Footer Placeholder 4">
            <a:extLst>
              <a:ext uri="{FF2B5EF4-FFF2-40B4-BE49-F238E27FC236}">
                <a16:creationId xmlns:a16="http://schemas.microsoft.com/office/drawing/2014/main" id="{A84147F7-B466-4892-BE27-876F947515C8}"/>
              </a:ext>
            </a:extLst>
          </p:cNvPr>
          <p:cNvSpPr>
            <a:spLocks noGrp="1"/>
          </p:cNvSpPr>
          <p:nvPr>
            <p:ph type="ftr" sz="quarter" idx="3"/>
          </p:nvPr>
        </p:nvSpPr>
        <p:spPr>
          <a:xfrm>
            <a:off x="6270162" y="6356350"/>
            <a:ext cx="411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64B4FE0-65CC-4435-A6AF-150E52F35BB8}"/>
              </a:ext>
            </a:extLst>
          </p:cNvPr>
          <p:cNvSpPr>
            <a:spLocks noGrp="1"/>
          </p:cNvSpPr>
          <p:nvPr>
            <p:ph type="sldNum" sz="quarter" idx="4"/>
          </p:nvPr>
        </p:nvSpPr>
        <p:spPr>
          <a:xfrm>
            <a:off x="10764983" y="6356350"/>
            <a:ext cx="128079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402682872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100000"/>
        </a:lnSpc>
        <a:spcBef>
          <a:spcPct val="0"/>
        </a:spcBef>
        <a:buNone/>
        <a:defRPr sz="5400" kern="1200">
          <a:solidFill>
            <a:schemeClr val="bg1"/>
          </a:solidFill>
          <a:latin typeface="+mj-lt"/>
          <a:ea typeface="+mj-ea"/>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mailto:jamie.mair@nottingham.ac.uk" TargetMode="External"/><Relationship Id="rId2" Type="http://schemas.openxmlformats.org/officeDocument/2006/relationships/hyperlink" Target="https://github.com/JamieMair/julia-for-research-with-hpc" TargetMode="External"/><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C8041AD-0A28-47FA-8BFF-56BAAA246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95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AFE313-5F15-2570-E80F-C9C4E2AC9380}"/>
              </a:ext>
            </a:extLst>
          </p:cNvPr>
          <p:cNvSpPr>
            <a:spLocks noGrp="1"/>
          </p:cNvSpPr>
          <p:nvPr>
            <p:ph type="ctrTitle"/>
          </p:nvPr>
        </p:nvSpPr>
        <p:spPr>
          <a:xfrm>
            <a:off x="484553" y="397275"/>
            <a:ext cx="5216531" cy="3761257"/>
          </a:xfrm>
        </p:spPr>
        <p:txBody>
          <a:bodyPr anchor="ctr">
            <a:noAutofit/>
          </a:bodyPr>
          <a:lstStyle/>
          <a:p>
            <a:r>
              <a:rPr lang="en-GB" sz="4400" dirty="0"/>
              <a:t>Practical examples of accelerating numerical and ML research with Julia</a:t>
            </a:r>
          </a:p>
        </p:txBody>
      </p:sp>
      <p:sp>
        <p:nvSpPr>
          <p:cNvPr id="3" name="Subtitle 2">
            <a:extLst>
              <a:ext uri="{FF2B5EF4-FFF2-40B4-BE49-F238E27FC236}">
                <a16:creationId xmlns:a16="http://schemas.microsoft.com/office/drawing/2014/main" id="{A13EAE29-22FA-44CC-F0FB-36122A000A24}"/>
              </a:ext>
            </a:extLst>
          </p:cNvPr>
          <p:cNvSpPr>
            <a:spLocks noGrp="1"/>
          </p:cNvSpPr>
          <p:nvPr>
            <p:ph type="subTitle" idx="1"/>
          </p:nvPr>
        </p:nvSpPr>
        <p:spPr>
          <a:xfrm>
            <a:off x="351183" y="4846029"/>
            <a:ext cx="5238584" cy="1370463"/>
          </a:xfrm>
        </p:spPr>
        <p:txBody>
          <a:bodyPr anchor="ctr">
            <a:normAutofit/>
          </a:bodyPr>
          <a:lstStyle/>
          <a:p>
            <a:r>
              <a:rPr lang="en-GB" dirty="0"/>
              <a:t>Jamie Mair</a:t>
            </a:r>
          </a:p>
          <a:p>
            <a:r>
              <a:rPr lang="en-GB" sz="1400" i="1" dirty="0"/>
              <a:t>Final Year PhD</a:t>
            </a:r>
          </a:p>
          <a:p>
            <a:r>
              <a:rPr lang="en-GB" sz="1800" dirty="0">
                <a:solidFill>
                  <a:schemeClr val="bg1">
                    <a:lumMod val="50000"/>
                  </a:schemeClr>
                </a:solidFill>
              </a:rPr>
              <a:t>School of Physics &amp; Astronomy</a:t>
            </a:r>
          </a:p>
        </p:txBody>
      </p:sp>
      <p:pic>
        <p:nvPicPr>
          <p:cNvPr id="4" name="Picture 3" descr="Beautiful delicate background mesh fluffy fabric">
            <a:extLst>
              <a:ext uri="{FF2B5EF4-FFF2-40B4-BE49-F238E27FC236}">
                <a16:creationId xmlns:a16="http://schemas.microsoft.com/office/drawing/2014/main" id="{2C9068D5-5740-85CE-DFE3-0B8B52C52F6A}"/>
              </a:ext>
            </a:extLst>
          </p:cNvPr>
          <p:cNvPicPr>
            <a:picLocks noChangeAspect="1"/>
          </p:cNvPicPr>
          <p:nvPr/>
        </p:nvPicPr>
        <p:blipFill rotWithShape="1">
          <a:blip r:embed="rId2"/>
          <a:srcRect l="11516" r="29373"/>
          <a:stretch/>
        </p:blipFill>
        <p:spPr>
          <a:xfrm>
            <a:off x="6095998" y="-1"/>
            <a:ext cx="6096002" cy="6858001"/>
          </a:xfrm>
          <a:prstGeom prst="rect">
            <a:avLst/>
          </a:prstGeom>
        </p:spPr>
      </p:pic>
    </p:spTree>
    <p:extLst>
      <p:ext uri="{BB962C8B-B14F-4D97-AF65-F5344CB8AC3E}">
        <p14:creationId xmlns:p14="http://schemas.microsoft.com/office/powerpoint/2010/main" val="138229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25FB5-CE0B-A5FD-6E1F-EEA689D56FA1}"/>
              </a:ext>
            </a:extLst>
          </p:cNvPr>
          <p:cNvSpPr>
            <a:spLocks noGrp="1"/>
          </p:cNvSpPr>
          <p:nvPr>
            <p:ph type="title"/>
          </p:nvPr>
        </p:nvSpPr>
        <p:spPr/>
        <p:txBody>
          <a:bodyPr/>
          <a:lstStyle/>
          <a:p>
            <a:r>
              <a:rPr lang="en-GB" dirty="0"/>
              <a:t>Using a GPU</a:t>
            </a:r>
          </a:p>
        </p:txBody>
      </p:sp>
      <p:pic>
        <p:nvPicPr>
          <p:cNvPr id="5" name="Content Placeholder 4">
            <a:extLst>
              <a:ext uri="{FF2B5EF4-FFF2-40B4-BE49-F238E27FC236}">
                <a16:creationId xmlns:a16="http://schemas.microsoft.com/office/drawing/2014/main" id="{08491E02-CD2F-6864-0DFD-B0A21D8B7AE4}"/>
              </a:ext>
            </a:extLst>
          </p:cNvPr>
          <p:cNvPicPr>
            <a:picLocks noGrp="1" noChangeAspect="1"/>
          </p:cNvPicPr>
          <p:nvPr>
            <p:ph idx="1"/>
          </p:nvPr>
        </p:nvPicPr>
        <p:blipFill>
          <a:blip r:embed="rId2"/>
          <a:stretch>
            <a:fillRect/>
          </a:stretch>
        </p:blipFill>
        <p:spPr>
          <a:xfrm>
            <a:off x="904326" y="2837878"/>
            <a:ext cx="7233022" cy="1930499"/>
          </a:xfrm>
          <a:prstGeom prst="rect">
            <a:avLst/>
          </a:prstGeom>
        </p:spPr>
      </p:pic>
      <p:pic>
        <p:nvPicPr>
          <p:cNvPr id="9" name="Picture 8">
            <a:extLst>
              <a:ext uri="{FF2B5EF4-FFF2-40B4-BE49-F238E27FC236}">
                <a16:creationId xmlns:a16="http://schemas.microsoft.com/office/drawing/2014/main" id="{634F788D-FC20-6ACD-601D-D4B02547255C}"/>
              </a:ext>
            </a:extLst>
          </p:cNvPr>
          <p:cNvPicPr>
            <a:picLocks noChangeAspect="1"/>
          </p:cNvPicPr>
          <p:nvPr/>
        </p:nvPicPr>
        <p:blipFill>
          <a:blip r:embed="rId3"/>
          <a:stretch>
            <a:fillRect/>
          </a:stretch>
        </p:blipFill>
        <p:spPr>
          <a:xfrm>
            <a:off x="1261492" y="4980681"/>
            <a:ext cx="1576792" cy="245734"/>
          </a:xfrm>
          <a:prstGeom prst="rect">
            <a:avLst/>
          </a:prstGeom>
        </p:spPr>
      </p:pic>
      <p:pic>
        <p:nvPicPr>
          <p:cNvPr id="11" name="Picture 10">
            <a:extLst>
              <a:ext uri="{FF2B5EF4-FFF2-40B4-BE49-F238E27FC236}">
                <a16:creationId xmlns:a16="http://schemas.microsoft.com/office/drawing/2014/main" id="{0C918DF8-B3A3-8C6C-4697-149873162FA7}"/>
              </a:ext>
            </a:extLst>
          </p:cNvPr>
          <p:cNvPicPr>
            <a:picLocks noChangeAspect="1"/>
          </p:cNvPicPr>
          <p:nvPr/>
        </p:nvPicPr>
        <p:blipFill>
          <a:blip r:embed="rId4"/>
          <a:stretch>
            <a:fillRect/>
          </a:stretch>
        </p:blipFill>
        <p:spPr>
          <a:xfrm>
            <a:off x="1292529" y="5226415"/>
            <a:ext cx="3747441" cy="232082"/>
          </a:xfrm>
          <a:prstGeom prst="rect">
            <a:avLst/>
          </a:prstGeom>
        </p:spPr>
      </p:pic>
      <p:pic>
        <p:nvPicPr>
          <p:cNvPr id="15" name="Picture 14">
            <a:extLst>
              <a:ext uri="{FF2B5EF4-FFF2-40B4-BE49-F238E27FC236}">
                <a16:creationId xmlns:a16="http://schemas.microsoft.com/office/drawing/2014/main" id="{1DEB7E7E-1548-821C-F51A-6FA9F3F817A0}"/>
              </a:ext>
            </a:extLst>
          </p:cNvPr>
          <p:cNvPicPr>
            <a:picLocks noChangeAspect="1"/>
          </p:cNvPicPr>
          <p:nvPr/>
        </p:nvPicPr>
        <p:blipFill>
          <a:blip r:embed="rId5"/>
          <a:stretch>
            <a:fillRect/>
          </a:stretch>
        </p:blipFill>
        <p:spPr>
          <a:xfrm>
            <a:off x="1306638" y="5472149"/>
            <a:ext cx="3194541" cy="238907"/>
          </a:xfrm>
          <a:prstGeom prst="rect">
            <a:avLst/>
          </a:prstGeom>
        </p:spPr>
      </p:pic>
      <p:sp>
        <p:nvSpPr>
          <p:cNvPr id="19" name="TextBox 18">
            <a:extLst>
              <a:ext uri="{FF2B5EF4-FFF2-40B4-BE49-F238E27FC236}">
                <a16:creationId xmlns:a16="http://schemas.microsoft.com/office/drawing/2014/main" id="{64F460A0-B119-6904-59FD-8BFDF3EBB4B8}"/>
              </a:ext>
            </a:extLst>
          </p:cNvPr>
          <p:cNvSpPr txBox="1"/>
          <p:nvPr/>
        </p:nvSpPr>
        <p:spPr>
          <a:xfrm>
            <a:off x="8345628" y="2791745"/>
            <a:ext cx="3634705" cy="2308324"/>
          </a:xfrm>
          <a:prstGeom prst="rect">
            <a:avLst/>
          </a:prstGeom>
          <a:noFill/>
        </p:spPr>
        <p:txBody>
          <a:bodyPr wrap="square" rtlCol="0">
            <a:spAutoFit/>
          </a:bodyPr>
          <a:lstStyle/>
          <a:p>
            <a:pPr marL="285750" indent="-285750">
              <a:buFont typeface="Arial" panose="020B0604020202020204" pitchFamily="34" charset="0"/>
              <a:buChar char="•"/>
            </a:pPr>
            <a:r>
              <a:rPr lang="en-GB" dirty="0"/>
              <a:t>Same “vectorised” code as before</a:t>
            </a:r>
          </a:p>
          <a:p>
            <a:pPr marL="285750" indent="-285750">
              <a:buFont typeface="Arial" panose="020B0604020202020204" pitchFamily="34" charset="0"/>
              <a:buChar char="•"/>
            </a:pPr>
            <a:r>
              <a:rPr lang="en-GB" dirty="0"/>
              <a:t>Only the input types changed, and Julia compiled a GPU version of the function.</a:t>
            </a:r>
          </a:p>
          <a:p>
            <a:pPr marL="285750" indent="-285750">
              <a:buFont typeface="Arial" panose="020B0604020202020204" pitchFamily="34" charset="0"/>
              <a:buChar char="•"/>
            </a:pPr>
            <a:r>
              <a:rPr lang="en-GB" dirty="0"/>
              <a:t>Just the surface of using </a:t>
            </a:r>
            <a:r>
              <a:rPr lang="en-GB" dirty="0" err="1"/>
              <a:t>CUDA.jl</a:t>
            </a:r>
            <a:r>
              <a:rPr lang="en-GB" dirty="0"/>
              <a:t> – one can write custom kernels in native Julia!</a:t>
            </a:r>
          </a:p>
        </p:txBody>
      </p:sp>
      <p:pic>
        <p:nvPicPr>
          <p:cNvPr id="23" name="Picture 22">
            <a:extLst>
              <a:ext uri="{FF2B5EF4-FFF2-40B4-BE49-F238E27FC236}">
                <a16:creationId xmlns:a16="http://schemas.microsoft.com/office/drawing/2014/main" id="{397608BC-DEDA-A231-5DB0-092BCBC86A50}"/>
              </a:ext>
            </a:extLst>
          </p:cNvPr>
          <p:cNvPicPr>
            <a:picLocks noChangeAspect="1"/>
          </p:cNvPicPr>
          <p:nvPr/>
        </p:nvPicPr>
        <p:blipFill>
          <a:blip r:embed="rId6"/>
          <a:stretch>
            <a:fillRect/>
          </a:stretch>
        </p:blipFill>
        <p:spPr>
          <a:xfrm>
            <a:off x="1261492" y="5916535"/>
            <a:ext cx="4757751" cy="249371"/>
          </a:xfrm>
          <a:prstGeom prst="rect">
            <a:avLst/>
          </a:prstGeom>
        </p:spPr>
      </p:pic>
    </p:spTree>
    <p:extLst>
      <p:ext uri="{BB962C8B-B14F-4D97-AF65-F5344CB8AC3E}">
        <p14:creationId xmlns:p14="http://schemas.microsoft.com/office/powerpoint/2010/main" val="237830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5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25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25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
                                            <p:txEl>
                                              <p:pRg st="1" end="1"/>
                                            </p:txEl>
                                          </p:spTgt>
                                        </p:tgtEl>
                                        <p:attrNameLst>
                                          <p:attrName>style.visibility</p:attrName>
                                        </p:attrNameLst>
                                      </p:cBhvr>
                                      <p:to>
                                        <p:strVal val="visible"/>
                                      </p:to>
                                    </p:set>
                                    <p:animEffect transition="in" filter="fade">
                                      <p:cBhvr>
                                        <p:cTn id="32" dur="500"/>
                                        <p:tgtEl>
                                          <p:spTgt spid="19">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9">
                                            <p:txEl>
                                              <p:pRg st="2" end="2"/>
                                            </p:txEl>
                                          </p:spTgt>
                                        </p:tgtEl>
                                        <p:attrNameLst>
                                          <p:attrName>style.visibility</p:attrName>
                                        </p:attrNameLst>
                                      </p:cBhvr>
                                      <p:to>
                                        <p:strVal val="visible"/>
                                      </p:to>
                                    </p:set>
                                    <p:animEffect transition="in" filter="fade">
                                      <p:cBhvr>
                                        <p:cTn id="37" dur="500"/>
                                        <p:tgtEl>
                                          <p:spTgt spid="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2C904-3F7B-75DD-D911-7A3DD70E23A5}"/>
              </a:ext>
            </a:extLst>
          </p:cNvPr>
          <p:cNvSpPr>
            <a:spLocks noGrp="1"/>
          </p:cNvSpPr>
          <p:nvPr>
            <p:ph type="title"/>
          </p:nvPr>
        </p:nvSpPr>
        <p:spPr/>
        <p:txBody>
          <a:bodyPr/>
          <a:lstStyle/>
          <a:p>
            <a:r>
              <a:rPr lang="en-GB" dirty="0"/>
              <a:t>Relative Performance</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5F5E5F8-71C9-284F-2B39-8DEAFFAEFDAB}"/>
                  </a:ext>
                </a:extLst>
              </p:cNvPr>
              <p:cNvSpPr txBox="1"/>
              <p:nvPr/>
            </p:nvSpPr>
            <p:spPr>
              <a:xfrm>
                <a:off x="8807291" y="2769168"/>
                <a:ext cx="3176429" cy="1754326"/>
              </a:xfrm>
              <a:prstGeom prst="rect">
                <a:avLst/>
              </a:prstGeom>
              <a:noFill/>
            </p:spPr>
            <p:txBody>
              <a:bodyPr wrap="square" rtlCol="0">
                <a:spAutoFit/>
              </a:bodyPr>
              <a:lstStyle/>
              <a:p>
                <a:r>
                  <a:rPr lang="en-GB" dirty="0"/>
                  <a:t>GPU is around 90 times faster for </a:t>
                </a:r>
                <a14:m>
                  <m:oMath xmlns:m="http://schemas.openxmlformats.org/officeDocument/2006/math">
                    <m:r>
                      <a:rPr lang="en-GB" b="0" i="1" smtClean="0">
                        <a:latin typeface="Cambria Math" panose="02040503050406030204" pitchFamily="18" charset="0"/>
                      </a:rPr>
                      <m:t>𝑛</m:t>
                    </m:r>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10</m:t>
                        </m:r>
                      </m:e>
                      <m:sup>
                        <m:r>
                          <a:rPr lang="en-GB" b="0" i="1" smtClean="0">
                            <a:latin typeface="Cambria Math" panose="02040503050406030204" pitchFamily="18" charset="0"/>
                            <a:ea typeface="Cambria Math" panose="02040503050406030204" pitchFamily="18" charset="0"/>
                          </a:rPr>
                          <m:t>7</m:t>
                        </m:r>
                      </m:sup>
                    </m:sSup>
                  </m:oMath>
                </a14:m>
                <a:r>
                  <a:rPr lang="en-GB" dirty="0"/>
                  <a:t>, using the same code, only changing the type!</a:t>
                </a:r>
              </a:p>
              <a:p>
                <a:endParaRPr lang="en-GB" dirty="0"/>
              </a:p>
              <a:p>
                <a:r>
                  <a:rPr lang="en-GB" dirty="0"/>
                  <a:t>GPU is a NVIDIA RTX 3090.</a:t>
                </a:r>
              </a:p>
            </p:txBody>
          </p:sp>
        </mc:Choice>
        <mc:Fallback xmlns="">
          <p:sp>
            <p:nvSpPr>
              <p:cNvPr id="8" name="TextBox 7">
                <a:extLst>
                  <a:ext uri="{FF2B5EF4-FFF2-40B4-BE49-F238E27FC236}">
                    <a16:creationId xmlns:a16="http://schemas.microsoft.com/office/drawing/2014/main" id="{15F5E5F8-71C9-284F-2B39-8DEAFFAEFDAB}"/>
                  </a:ext>
                </a:extLst>
              </p:cNvPr>
              <p:cNvSpPr txBox="1">
                <a:spLocks noRot="1" noChangeAspect="1" noMove="1" noResize="1" noEditPoints="1" noAdjustHandles="1" noChangeArrowheads="1" noChangeShapeType="1" noTextEdit="1"/>
              </p:cNvSpPr>
              <p:nvPr/>
            </p:nvSpPr>
            <p:spPr>
              <a:xfrm>
                <a:off x="8807291" y="2769168"/>
                <a:ext cx="3176429" cy="1754326"/>
              </a:xfrm>
              <a:prstGeom prst="rect">
                <a:avLst/>
              </a:prstGeom>
              <a:blipFill>
                <a:blip r:embed="rId2"/>
                <a:stretch>
                  <a:fillRect l="-1727" t="-1389" b="-4861"/>
                </a:stretch>
              </a:blipFill>
            </p:spPr>
            <p:txBody>
              <a:bodyPr/>
              <a:lstStyle/>
              <a:p>
                <a:r>
                  <a:rPr lang="en-GB">
                    <a:noFill/>
                  </a:rPr>
                  <a:t> </a:t>
                </a:r>
              </a:p>
            </p:txBody>
          </p:sp>
        </mc:Fallback>
      </mc:AlternateContent>
      <p:pic>
        <p:nvPicPr>
          <p:cNvPr id="18" name="Content Placeholder 17" descr="Chart, line chart&#10;&#10;Description automatically generated">
            <a:extLst>
              <a:ext uri="{FF2B5EF4-FFF2-40B4-BE49-F238E27FC236}">
                <a16:creationId xmlns:a16="http://schemas.microsoft.com/office/drawing/2014/main" id="{6025612D-CE5A-11BD-D597-98D58F6F041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18656" y="2576513"/>
            <a:ext cx="5400675" cy="3600450"/>
          </a:xfrm>
        </p:spPr>
      </p:pic>
    </p:spTree>
    <p:extLst>
      <p:ext uri="{BB962C8B-B14F-4D97-AF65-F5344CB8AC3E}">
        <p14:creationId xmlns:p14="http://schemas.microsoft.com/office/powerpoint/2010/main" val="26712730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D8713-0394-73D3-47B4-319EE6902131}"/>
              </a:ext>
            </a:extLst>
          </p:cNvPr>
          <p:cNvSpPr>
            <a:spLocks noGrp="1"/>
          </p:cNvSpPr>
          <p:nvPr>
            <p:ph type="title"/>
          </p:nvPr>
        </p:nvSpPr>
        <p:spPr/>
        <p:txBody>
          <a:bodyPr/>
          <a:lstStyle/>
          <a:p>
            <a:r>
              <a:rPr lang="en-GB" dirty="0"/>
              <a:t>Moving to a cluster</a:t>
            </a:r>
          </a:p>
        </p:txBody>
      </p:sp>
      <p:pic>
        <p:nvPicPr>
          <p:cNvPr id="5" name="Picture 4">
            <a:extLst>
              <a:ext uri="{FF2B5EF4-FFF2-40B4-BE49-F238E27FC236}">
                <a16:creationId xmlns:a16="http://schemas.microsoft.com/office/drawing/2014/main" id="{C39D8B02-F979-BEB7-6EB5-29E5E9E5AFB7}"/>
              </a:ext>
            </a:extLst>
          </p:cNvPr>
          <p:cNvPicPr>
            <a:picLocks noChangeAspect="1"/>
          </p:cNvPicPr>
          <p:nvPr/>
        </p:nvPicPr>
        <p:blipFill>
          <a:blip r:embed="rId2"/>
          <a:stretch>
            <a:fillRect/>
          </a:stretch>
        </p:blipFill>
        <p:spPr>
          <a:xfrm>
            <a:off x="556323" y="2590757"/>
            <a:ext cx="5772447" cy="838243"/>
          </a:xfrm>
          <a:prstGeom prst="rect">
            <a:avLst/>
          </a:prstGeom>
        </p:spPr>
      </p:pic>
      <p:pic>
        <p:nvPicPr>
          <p:cNvPr id="9" name="Picture 8">
            <a:extLst>
              <a:ext uri="{FF2B5EF4-FFF2-40B4-BE49-F238E27FC236}">
                <a16:creationId xmlns:a16="http://schemas.microsoft.com/office/drawing/2014/main" id="{A7F21864-A4EE-D6AC-BE26-79546115ECAA}"/>
              </a:ext>
            </a:extLst>
          </p:cNvPr>
          <p:cNvPicPr>
            <a:picLocks noChangeAspect="1"/>
          </p:cNvPicPr>
          <p:nvPr/>
        </p:nvPicPr>
        <p:blipFill rotWithShape="1">
          <a:blip r:embed="rId3"/>
          <a:srcRect t="10567"/>
          <a:stretch/>
        </p:blipFill>
        <p:spPr>
          <a:xfrm>
            <a:off x="556323" y="3692029"/>
            <a:ext cx="4184865" cy="840530"/>
          </a:xfrm>
          <a:prstGeom prst="rect">
            <a:avLst/>
          </a:prstGeom>
        </p:spPr>
      </p:pic>
      <p:grpSp>
        <p:nvGrpSpPr>
          <p:cNvPr id="10" name="Group 9">
            <a:extLst>
              <a:ext uri="{FF2B5EF4-FFF2-40B4-BE49-F238E27FC236}">
                <a16:creationId xmlns:a16="http://schemas.microsoft.com/office/drawing/2014/main" id="{3659A987-4C37-3962-1786-87A8F5DBA2DB}"/>
              </a:ext>
            </a:extLst>
          </p:cNvPr>
          <p:cNvGrpSpPr/>
          <p:nvPr/>
        </p:nvGrpSpPr>
        <p:grpSpPr>
          <a:xfrm>
            <a:off x="1730517" y="4712277"/>
            <a:ext cx="6796545" cy="677334"/>
            <a:chOff x="2121677" y="4895157"/>
            <a:chExt cx="6796545" cy="677334"/>
          </a:xfrm>
        </p:grpSpPr>
        <p:grpSp>
          <p:nvGrpSpPr>
            <p:cNvPr id="11" name="Group 10">
              <a:extLst>
                <a:ext uri="{FF2B5EF4-FFF2-40B4-BE49-F238E27FC236}">
                  <a16:creationId xmlns:a16="http://schemas.microsoft.com/office/drawing/2014/main" id="{A81D5EF9-4D8F-2FA4-7E56-351C27C064F3}"/>
                </a:ext>
              </a:extLst>
            </p:cNvPr>
            <p:cNvGrpSpPr/>
            <p:nvPr/>
          </p:nvGrpSpPr>
          <p:grpSpPr>
            <a:xfrm>
              <a:off x="2121677" y="4895157"/>
              <a:ext cx="2822222" cy="677334"/>
              <a:chOff x="2121677" y="4895157"/>
              <a:chExt cx="2822222" cy="677334"/>
            </a:xfrm>
          </p:grpSpPr>
          <p:sp>
            <p:nvSpPr>
              <p:cNvPr id="16" name="Rectangle 15">
                <a:extLst>
                  <a:ext uri="{FF2B5EF4-FFF2-40B4-BE49-F238E27FC236}">
                    <a16:creationId xmlns:a16="http://schemas.microsoft.com/office/drawing/2014/main" id="{AE155851-8CBF-747D-26CC-5BDDD14DCB03}"/>
                  </a:ext>
                </a:extLst>
              </p:cNvPr>
              <p:cNvSpPr/>
              <p:nvPr/>
            </p:nvSpPr>
            <p:spPr>
              <a:xfrm>
                <a:off x="2121677" y="4895157"/>
                <a:ext cx="1411111" cy="67733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Worker 1</a:t>
                </a:r>
              </a:p>
            </p:txBody>
          </p:sp>
          <p:sp>
            <p:nvSpPr>
              <p:cNvPr id="17" name="Rectangle 16">
                <a:extLst>
                  <a:ext uri="{FF2B5EF4-FFF2-40B4-BE49-F238E27FC236}">
                    <a16:creationId xmlns:a16="http://schemas.microsoft.com/office/drawing/2014/main" id="{99A7B8F6-E29E-D49C-5D52-DF4BEE7D1744}"/>
                  </a:ext>
                </a:extLst>
              </p:cNvPr>
              <p:cNvSpPr/>
              <p:nvPr/>
            </p:nvSpPr>
            <p:spPr>
              <a:xfrm>
                <a:off x="3532788" y="4895157"/>
                <a:ext cx="1411111" cy="67733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Worker 2</a:t>
                </a:r>
              </a:p>
            </p:txBody>
          </p:sp>
        </p:gr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8D65005-1D2C-0A23-25B9-01B55C01D348}"/>
                    </a:ext>
                  </a:extLst>
                </p:cNvPr>
                <p:cNvSpPr txBox="1"/>
                <p:nvPr/>
              </p:nvSpPr>
              <p:spPr>
                <a:xfrm>
                  <a:off x="5264271" y="4895157"/>
                  <a:ext cx="511357"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600" i="1" smtClean="0">
                            <a:latin typeface="Cambria Math" panose="02040503050406030204" pitchFamily="18" charset="0"/>
                            <a:ea typeface="Cambria Math" panose="02040503050406030204" pitchFamily="18" charset="0"/>
                          </a:rPr>
                          <m:t>⋯</m:t>
                        </m:r>
                      </m:oMath>
                    </m:oMathPara>
                  </a14:m>
                  <a:endParaRPr lang="en-GB" sz="3600" dirty="0"/>
                </a:p>
              </p:txBody>
            </p:sp>
          </mc:Choice>
          <mc:Fallback xmlns="">
            <p:sp>
              <p:nvSpPr>
                <p:cNvPr id="12" name="TextBox 11">
                  <a:extLst>
                    <a:ext uri="{FF2B5EF4-FFF2-40B4-BE49-F238E27FC236}">
                      <a16:creationId xmlns:a16="http://schemas.microsoft.com/office/drawing/2014/main" id="{B8D65005-1D2C-0A23-25B9-01B55C01D348}"/>
                    </a:ext>
                  </a:extLst>
                </p:cNvPr>
                <p:cNvSpPr txBox="1">
                  <a:spLocks noRot="1" noChangeAspect="1" noMove="1" noResize="1" noEditPoints="1" noAdjustHandles="1" noChangeArrowheads="1" noChangeShapeType="1" noTextEdit="1"/>
                </p:cNvSpPr>
                <p:nvPr/>
              </p:nvSpPr>
              <p:spPr>
                <a:xfrm>
                  <a:off x="5264271" y="4895157"/>
                  <a:ext cx="511357" cy="553998"/>
                </a:xfrm>
                <a:prstGeom prst="rect">
                  <a:avLst/>
                </a:prstGeom>
                <a:blipFill>
                  <a:blip r:embed="rId4"/>
                  <a:stretch>
                    <a:fillRect/>
                  </a:stretch>
                </a:blipFill>
              </p:spPr>
              <p:txBody>
                <a:bodyPr/>
                <a:lstStyle/>
                <a:p>
                  <a:r>
                    <a:rPr lang="en-GB">
                      <a:noFill/>
                    </a:rPr>
                    <a:t> </a:t>
                  </a:r>
                </a:p>
              </p:txBody>
            </p:sp>
          </mc:Fallback>
        </mc:AlternateContent>
        <p:grpSp>
          <p:nvGrpSpPr>
            <p:cNvPr id="13" name="Group 12">
              <a:extLst>
                <a:ext uri="{FF2B5EF4-FFF2-40B4-BE49-F238E27FC236}">
                  <a16:creationId xmlns:a16="http://schemas.microsoft.com/office/drawing/2014/main" id="{4F6B6C98-0251-2FD7-48B3-FF1D103B3A78}"/>
                </a:ext>
              </a:extLst>
            </p:cNvPr>
            <p:cNvGrpSpPr/>
            <p:nvPr/>
          </p:nvGrpSpPr>
          <p:grpSpPr>
            <a:xfrm>
              <a:off x="6096000" y="4895157"/>
              <a:ext cx="2822222" cy="677334"/>
              <a:chOff x="6096000" y="4895157"/>
              <a:chExt cx="2822222" cy="677334"/>
            </a:xfrm>
          </p:grpSpPr>
          <p:sp>
            <p:nvSpPr>
              <p:cNvPr id="14" name="Rectangle 13">
                <a:extLst>
                  <a:ext uri="{FF2B5EF4-FFF2-40B4-BE49-F238E27FC236}">
                    <a16:creationId xmlns:a16="http://schemas.microsoft.com/office/drawing/2014/main" id="{8FD57A67-F36D-B715-CB43-4E8AE8B9945C}"/>
                  </a:ext>
                </a:extLst>
              </p:cNvPr>
              <p:cNvSpPr/>
              <p:nvPr/>
            </p:nvSpPr>
            <p:spPr>
              <a:xfrm>
                <a:off x="6096000" y="4895157"/>
                <a:ext cx="1411111" cy="67733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Worker 7</a:t>
                </a:r>
              </a:p>
            </p:txBody>
          </p:sp>
          <p:sp>
            <p:nvSpPr>
              <p:cNvPr id="15" name="Rectangle 14">
                <a:extLst>
                  <a:ext uri="{FF2B5EF4-FFF2-40B4-BE49-F238E27FC236}">
                    <a16:creationId xmlns:a16="http://schemas.microsoft.com/office/drawing/2014/main" id="{DDAA4209-C009-92ED-26EA-B75C42C588CB}"/>
                  </a:ext>
                </a:extLst>
              </p:cNvPr>
              <p:cNvSpPr/>
              <p:nvPr/>
            </p:nvSpPr>
            <p:spPr>
              <a:xfrm>
                <a:off x="7507111" y="4895157"/>
                <a:ext cx="1411111" cy="67733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Worker 8</a:t>
                </a:r>
              </a:p>
            </p:txBody>
          </p:sp>
        </p:grpSp>
      </p:grpSp>
      <p:grpSp>
        <p:nvGrpSpPr>
          <p:cNvPr id="18" name="Group 17">
            <a:extLst>
              <a:ext uri="{FF2B5EF4-FFF2-40B4-BE49-F238E27FC236}">
                <a16:creationId xmlns:a16="http://schemas.microsoft.com/office/drawing/2014/main" id="{DFD71054-BB53-1C51-6CFB-E371D28E1C51}"/>
              </a:ext>
            </a:extLst>
          </p:cNvPr>
          <p:cNvGrpSpPr/>
          <p:nvPr/>
        </p:nvGrpSpPr>
        <p:grpSpPr>
          <a:xfrm>
            <a:off x="1730517" y="5449824"/>
            <a:ext cx="1411111" cy="549406"/>
            <a:chOff x="2121677" y="5632704"/>
            <a:chExt cx="1411111" cy="549406"/>
          </a:xfrm>
        </p:grpSpPr>
        <p:sp>
          <p:nvSpPr>
            <p:cNvPr id="19" name="Left Brace 18">
              <a:extLst>
                <a:ext uri="{FF2B5EF4-FFF2-40B4-BE49-F238E27FC236}">
                  <a16:creationId xmlns:a16="http://schemas.microsoft.com/office/drawing/2014/main" id="{490EF501-60D5-ECE7-3A74-B86585E087DF}"/>
                </a:ext>
              </a:extLst>
            </p:cNvPr>
            <p:cNvSpPr/>
            <p:nvPr/>
          </p:nvSpPr>
          <p:spPr>
            <a:xfrm rot="16200000">
              <a:off x="2735449" y="5018932"/>
              <a:ext cx="183567" cy="1411111"/>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02EDFA16-7433-C249-1FD1-5F10593BB99B}"/>
                    </a:ext>
                  </a:extLst>
                </p:cNvPr>
                <p:cNvSpPr txBox="1"/>
                <p:nvPr/>
              </p:nvSpPr>
              <p:spPr>
                <a:xfrm>
                  <a:off x="2260600" y="5812778"/>
                  <a:ext cx="1229360" cy="369332"/>
                </a:xfrm>
                <a:prstGeom prst="rect">
                  <a:avLst/>
                </a:prstGeom>
                <a:noFill/>
              </p:spPr>
              <p:txBody>
                <a:bodyPr wrap="square" rtlCol="0">
                  <a:spAutoFit/>
                </a:bodyPr>
                <a:lstStyle/>
                <a:p>
                  <a14:m>
                    <m:oMath xmlns:m="http://schemas.openxmlformats.org/officeDocument/2006/math">
                      <m:f>
                        <m:fPr>
                          <m:type m:val="skw"/>
                          <m:ctrlPr>
                            <a:rPr lang="en-GB" i="1" smtClean="0">
                              <a:latin typeface="Cambria Math" panose="02040503050406030204" pitchFamily="18" charset="0"/>
                            </a:rPr>
                          </m:ctrlPr>
                        </m:fPr>
                        <m:num>
                          <m:r>
                            <a:rPr lang="en-GB" b="0" i="1" smtClean="0">
                              <a:latin typeface="Cambria Math" panose="02040503050406030204" pitchFamily="18" charset="0"/>
                            </a:rPr>
                            <m:t>𝑛</m:t>
                          </m:r>
                        </m:num>
                        <m:den>
                          <m:r>
                            <a:rPr lang="en-GB" b="0" i="1" smtClean="0">
                              <a:latin typeface="Cambria Math" panose="02040503050406030204" pitchFamily="18" charset="0"/>
                            </a:rPr>
                            <m:t>8</m:t>
                          </m:r>
                        </m:den>
                      </m:f>
                    </m:oMath>
                  </a14:m>
                  <a:r>
                    <a:rPr lang="en-GB" dirty="0"/>
                    <a:t> items</a:t>
                  </a:r>
                </a:p>
              </p:txBody>
            </p:sp>
          </mc:Choice>
          <mc:Fallback xmlns="">
            <p:sp>
              <p:nvSpPr>
                <p:cNvPr id="20" name="TextBox 19">
                  <a:extLst>
                    <a:ext uri="{FF2B5EF4-FFF2-40B4-BE49-F238E27FC236}">
                      <a16:creationId xmlns:a16="http://schemas.microsoft.com/office/drawing/2014/main" id="{02EDFA16-7433-C249-1FD1-5F10593BB99B}"/>
                    </a:ext>
                  </a:extLst>
                </p:cNvPr>
                <p:cNvSpPr txBox="1">
                  <a:spLocks noRot="1" noChangeAspect="1" noMove="1" noResize="1" noEditPoints="1" noAdjustHandles="1" noChangeArrowheads="1" noChangeShapeType="1" noTextEdit="1"/>
                </p:cNvSpPr>
                <p:nvPr/>
              </p:nvSpPr>
              <p:spPr>
                <a:xfrm>
                  <a:off x="2260600" y="5812778"/>
                  <a:ext cx="1229360" cy="369332"/>
                </a:xfrm>
                <a:prstGeom prst="rect">
                  <a:avLst/>
                </a:prstGeom>
                <a:blipFill>
                  <a:blip r:embed="rId5"/>
                  <a:stretch>
                    <a:fillRect l="-19403" t="-113333" b="-185000"/>
                  </a:stretch>
                </a:blipFill>
              </p:spPr>
              <p:txBody>
                <a:bodyPr/>
                <a:lstStyle/>
                <a:p>
                  <a:r>
                    <a:rPr lang="en-GB">
                      <a:noFill/>
                    </a:rPr>
                    <a:t> </a:t>
                  </a:r>
                </a:p>
              </p:txBody>
            </p:sp>
          </mc:Fallback>
        </mc:AlternateContent>
      </p:grpSp>
      <p:sp>
        <p:nvSpPr>
          <p:cNvPr id="21" name="TextBox 20">
            <a:extLst>
              <a:ext uri="{FF2B5EF4-FFF2-40B4-BE49-F238E27FC236}">
                <a16:creationId xmlns:a16="http://schemas.microsoft.com/office/drawing/2014/main" id="{A854DEDC-71EF-F0AF-53D5-F206E6003DD3}"/>
              </a:ext>
            </a:extLst>
          </p:cNvPr>
          <p:cNvSpPr txBox="1"/>
          <p:nvPr/>
        </p:nvSpPr>
        <p:spPr>
          <a:xfrm>
            <a:off x="8737600" y="4589279"/>
            <a:ext cx="2504440" cy="923330"/>
          </a:xfrm>
          <a:prstGeom prst="rect">
            <a:avLst/>
          </a:prstGeom>
          <a:noFill/>
        </p:spPr>
        <p:txBody>
          <a:bodyPr wrap="square" rtlCol="0">
            <a:spAutoFit/>
          </a:bodyPr>
          <a:lstStyle/>
          <a:p>
            <a:r>
              <a:rPr lang="en-GB" dirty="0"/>
              <a:t>Array is split up into 8 parts, one for each worker process.</a:t>
            </a:r>
          </a:p>
        </p:txBody>
      </p:sp>
      <p:pic>
        <p:nvPicPr>
          <p:cNvPr id="23" name="Picture 22">
            <a:extLst>
              <a:ext uri="{FF2B5EF4-FFF2-40B4-BE49-F238E27FC236}">
                <a16:creationId xmlns:a16="http://schemas.microsoft.com/office/drawing/2014/main" id="{B5E1B290-340D-22DA-CD62-EFDD9DDB236B}"/>
              </a:ext>
            </a:extLst>
          </p:cNvPr>
          <p:cNvPicPr>
            <a:picLocks noChangeAspect="1"/>
          </p:cNvPicPr>
          <p:nvPr/>
        </p:nvPicPr>
        <p:blipFill rotWithShape="1">
          <a:blip r:embed="rId6"/>
          <a:srcRect t="19771"/>
          <a:stretch/>
        </p:blipFill>
        <p:spPr>
          <a:xfrm>
            <a:off x="561905" y="6228081"/>
            <a:ext cx="5534095" cy="264794"/>
          </a:xfrm>
          <a:prstGeom prst="rect">
            <a:avLst/>
          </a:prstGeom>
        </p:spPr>
      </p:pic>
      <p:sp>
        <p:nvSpPr>
          <p:cNvPr id="24" name="TextBox 23">
            <a:extLst>
              <a:ext uri="{FF2B5EF4-FFF2-40B4-BE49-F238E27FC236}">
                <a16:creationId xmlns:a16="http://schemas.microsoft.com/office/drawing/2014/main" id="{DC1BA604-CDF7-334B-38B0-4D15CB773E8A}"/>
              </a:ext>
            </a:extLst>
          </p:cNvPr>
          <p:cNvSpPr txBox="1"/>
          <p:nvPr/>
        </p:nvSpPr>
        <p:spPr>
          <a:xfrm>
            <a:off x="6014720" y="6037312"/>
            <a:ext cx="3342640" cy="646331"/>
          </a:xfrm>
          <a:prstGeom prst="rect">
            <a:avLst/>
          </a:prstGeom>
          <a:noFill/>
        </p:spPr>
        <p:txBody>
          <a:bodyPr wrap="square" rtlCol="0">
            <a:spAutoFit/>
          </a:bodyPr>
          <a:lstStyle/>
          <a:p>
            <a:r>
              <a:rPr lang="en-GB" dirty="0"/>
              <a:t>* Requires some additional  boilerplate code</a:t>
            </a:r>
          </a:p>
        </p:txBody>
      </p:sp>
    </p:spTree>
    <p:extLst>
      <p:ext uri="{BB962C8B-B14F-4D97-AF65-F5344CB8AC3E}">
        <p14:creationId xmlns:p14="http://schemas.microsoft.com/office/powerpoint/2010/main" val="1525686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2C904-3F7B-75DD-D911-7A3DD70E23A5}"/>
              </a:ext>
            </a:extLst>
          </p:cNvPr>
          <p:cNvSpPr>
            <a:spLocks noGrp="1"/>
          </p:cNvSpPr>
          <p:nvPr>
            <p:ph type="title"/>
          </p:nvPr>
        </p:nvSpPr>
        <p:spPr/>
        <p:txBody>
          <a:bodyPr/>
          <a:lstStyle/>
          <a:p>
            <a:r>
              <a:rPr lang="en-GB" dirty="0"/>
              <a:t>Final Benchmarks</a:t>
            </a:r>
          </a:p>
        </p:txBody>
      </p:sp>
      <p:sp>
        <p:nvSpPr>
          <p:cNvPr id="14" name="TextBox 13">
            <a:extLst>
              <a:ext uri="{FF2B5EF4-FFF2-40B4-BE49-F238E27FC236}">
                <a16:creationId xmlns:a16="http://schemas.microsoft.com/office/drawing/2014/main" id="{8A187190-3A92-3B99-4EA1-F0ED54ECF666}"/>
              </a:ext>
            </a:extLst>
          </p:cNvPr>
          <p:cNvSpPr txBox="1"/>
          <p:nvPr/>
        </p:nvSpPr>
        <p:spPr>
          <a:xfrm>
            <a:off x="8619331" y="3638074"/>
            <a:ext cx="3176429" cy="1477328"/>
          </a:xfrm>
          <a:prstGeom prst="rect">
            <a:avLst/>
          </a:prstGeom>
          <a:noFill/>
        </p:spPr>
        <p:txBody>
          <a:bodyPr wrap="square" rtlCol="0">
            <a:spAutoFit/>
          </a:bodyPr>
          <a:lstStyle/>
          <a:p>
            <a:r>
              <a:rPr lang="en-GB" dirty="0"/>
              <a:t>Distributed implementation approaches maximum speedup, as it follows the same chunk approach as the threaded blocks.</a:t>
            </a:r>
          </a:p>
        </p:txBody>
      </p:sp>
      <p:pic>
        <p:nvPicPr>
          <p:cNvPr id="18" name="Content Placeholder 17" descr="Chart, line chart&#10;&#10;Description automatically generated">
            <a:extLst>
              <a:ext uri="{FF2B5EF4-FFF2-40B4-BE49-F238E27FC236}">
                <a16:creationId xmlns:a16="http://schemas.microsoft.com/office/drawing/2014/main" id="{2DAA57E1-D4FF-6D1E-0B66-D1F4B13857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8656" y="2576513"/>
            <a:ext cx="5400675" cy="3600450"/>
          </a:xfrm>
        </p:spPr>
      </p:pic>
    </p:spTree>
    <p:extLst>
      <p:ext uri="{BB962C8B-B14F-4D97-AF65-F5344CB8AC3E}">
        <p14:creationId xmlns:p14="http://schemas.microsoft.com/office/powerpoint/2010/main" val="2392558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A5B71-2F08-6AD5-A7CB-2C258842D54F}"/>
              </a:ext>
            </a:extLst>
          </p:cNvPr>
          <p:cNvSpPr>
            <a:spLocks noGrp="1"/>
          </p:cNvSpPr>
          <p:nvPr>
            <p:ph type="title"/>
          </p:nvPr>
        </p:nvSpPr>
        <p:spPr/>
        <p:txBody>
          <a:bodyPr/>
          <a:lstStyle/>
          <a:p>
            <a:r>
              <a:rPr lang="en-GB" dirty="0"/>
              <a:t>Conclusions</a:t>
            </a:r>
          </a:p>
        </p:txBody>
      </p:sp>
      <p:sp>
        <p:nvSpPr>
          <p:cNvPr id="3" name="Content Placeholder 2">
            <a:extLst>
              <a:ext uri="{FF2B5EF4-FFF2-40B4-BE49-F238E27FC236}">
                <a16:creationId xmlns:a16="http://schemas.microsoft.com/office/drawing/2014/main" id="{A14E6C02-DE29-BB7E-58CC-5C4E9765AC37}"/>
              </a:ext>
            </a:extLst>
          </p:cNvPr>
          <p:cNvSpPr>
            <a:spLocks noGrp="1"/>
          </p:cNvSpPr>
          <p:nvPr>
            <p:ph idx="1"/>
          </p:nvPr>
        </p:nvSpPr>
        <p:spPr/>
        <p:txBody>
          <a:bodyPr/>
          <a:lstStyle/>
          <a:p>
            <a:pPr marL="342900" indent="-342900">
              <a:buFont typeface="Arial" panose="020B0604020202020204" pitchFamily="34" charset="0"/>
              <a:buChar char="•"/>
            </a:pPr>
            <a:r>
              <a:rPr lang="en-GB" dirty="0"/>
              <a:t>Julia is a </a:t>
            </a:r>
            <a:r>
              <a:rPr lang="en-GB" b="1" dirty="0"/>
              <a:t>fast </a:t>
            </a:r>
            <a:r>
              <a:rPr lang="en-GB" dirty="0"/>
              <a:t>language, suitable for numerical computing</a:t>
            </a:r>
          </a:p>
          <a:p>
            <a:pPr marL="342900" indent="-342900">
              <a:buFont typeface="Arial" panose="020B0604020202020204" pitchFamily="34" charset="0"/>
              <a:buChar char="•"/>
            </a:pPr>
            <a:r>
              <a:rPr lang="en-GB" dirty="0"/>
              <a:t>Has great, lower barrier-to-entry, support for </a:t>
            </a:r>
            <a:r>
              <a:rPr lang="en-GB" b="1" dirty="0"/>
              <a:t>parallel computing </a:t>
            </a:r>
            <a:r>
              <a:rPr lang="en-GB" dirty="0"/>
              <a:t>at all levels</a:t>
            </a:r>
          </a:p>
          <a:p>
            <a:pPr marL="342900" indent="-342900">
              <a:buFont typeface="Arial" panose="020B0604020202020204" pitchFamily="34" charset="0"/>
              <a:buChar char="•"/>
            </a:pPr>
            <a:r>
              <a:rPr lang="en-GB" dirty="0"/>
              <a:t>Compiler specialised on types allows for </a:t>
            </a:r>
            <a:r>
              <a:rPr lang="en-GB" b="1" dirty="0"/>
              <a:t>high-performance</a:t>
            </a:r>
            <a:r>
              <a:rPr lang="en-GB" dirty="0"/>
              <a:t> and </a:t>
            </a:r>
            <a:r>
              <a:rPr lang="en-GB" b="1" dirty="0"/>
              <a:t>reusable</a:t>
            </a:r>
            <a:r>
              <a:rPr lang="en-GB" dirty="0"/>
              <a:t> </a:t>
            </a:r>
            <a:r>
              <a:rPr lang="en-GB" b="1" dirty="0"/>
              <a:t>generic</a:t>
            </a:r>
            <a:r>
              <a:rPr lang="en-GB" dirty="0"/>
              <a:t> code</a:t>
            </a:r>
          </a:p>
          <a:p>
            <a:pPr marL="342900" indent="-342900">
              <a:buFont typeface="Arial" panose="020B0604020202020204" pitchFamily="34" charset="0"/>
              <a:buChar char="•"/>
            </a:pPr>
            <a:r>
              <a:rPr lang="en-GB" dirty="0"/>
              <a:t>Is easy to write, prototype and understand!</a:t>
            </a:r>
          </a:p>
        </p:txBody>
      </p:sp>
    </p:spTree>
    <p:extLst>
      <p:ext uri="{BB962C8B-B14F-4D97-AF65-F5344CB8AC3E}">
        <p14:creationId xmlns:p14="http://schemas.microsoft.com/office/powerpoint/2010/main" val="4162882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F06B261F-632C-43DC-8DC7-7723B3682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E524C7F-EE50-42C5-9434-7C78CE0444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3644" cy="68613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C60EF6-5978-4012-6097-8CB3B9EC8F31}"/>
              </a:ext>
            </a:extLst>
          </p:cNvPr>
          <p:cNvSpPr>
            <a:spLocks noGrp="1"/>
          </p:cNvSpPr>
          <p:nvPr>
            <p:ph type="title"/>
          </p:nvPr>
        </p:nvSpPr>
        <p:spPr>
          <a:xfrm>
            <a:off x="484552" y="365125"/>
            <a:ext cx="5022630" cy="2430030"/>
          </a:xfrm>
        </p:spPr>
        <p:txBody>
          <a:bodyPr vert="horz" lIns="91440" tIns="45720" rIns="91440" bIns="45720" rtlCol="0" anchor="b">
            <a:normAutofit/>
          </a:bodyPr>
          <a:lstStyle/>
          <a:p>
            <a:r>
              <a:rPr lang="en-US" dirty="0"/>
              <a:t>Thanks for listening!</a:t>
            </a:r>
          </a:p>
        </p:txBody>
      </p:sp>
      <p:sp>
        <p:nvSpPr>
          <p:cNvPr id="4" name="TextBox 3">
            <a:extLst>
              <a:ext uri="{FF2B5EF4-FFF2-40B4-BE49-F238E27FC236}">
                <a16:creationId xmlns:a16="http://schemas.microsoft.com/office/drawing/2014/main" id="{AD1B04BB-6C1B-9230-614A-6403FC03BEF5}"/>
              </a:ext>
            </a:extLst>
          </p:cNvPr>
          <p:cNvSpPr txBox="1"/>
          <p:nvPr/>
        </p:nvSpPr>
        <p:spPr>
          <a:xfrm>
            <a:off x="233680" y="3054927"/>
            <a:ext cx="5273502" cy="3122036"/>
          </a:xfrm>
          <a:prstGeom prst="rect">
            <a:avLst/>
          </a:prstGeom>
        </p:spPr>
        <p:txBody>
          <a:bodyPr vert="horz" lIns="91440" tIns="45720" rIns="91440" bIns="45720" rtlCol="0">
            <a:normAutofit/>
          </a:bodyPr>
          <a:lstStyle/>
          <a:p>
            <a:pPr marL="571500" indent="-285750">
              <a:spcAft>
                <a:spcPts val="600"/>
              </a:spcAft>
              <a:buFont typeface="Arial" panose="020B0604020202020204" pitchFamily="34" charset="0"/>
              <a:buChar char="•"/>
            </a:pPr>
            <a:r>
              <a:rPr lang="en-US" dirty="0">
                <a:solidFill>
                  <a:schemeClr val="bg1"/>
                </a:solidFill>
              </a:rPr>
              <a:t>All code available at </a:t>
            </a:r>
            <a:r>
              <a:rPr lang="en-US" dirty="0">
                <a:solidFill>
                  <a:schemeClr val="bg1"/>
                </a:solidFill>
                <a:hlinkClick r:id="rId2"/>
              </a:rPr>
              <a:t>https://github.com/JamieMair/julia-for-research-with-hpc</a:t>
            </a:r>
            <a:endParaRPr lang="en-US" dirty="0">
              <a:solidFill>
                <a:schemeClr val="bg1"/>
              </a:solidFill>
            </a:endParaRPr>
          </a:p>
          <a:p>
            <a:pPr marL="571500" indent="-285750">
              <a:spcAft>
                <a:spcPts val="600"/>
              </a:spcAft>
              <a:buFont typeface="Arial" panose="020B0604020202020204" pitchFamily="34" charset="0"/>
              <a:buChar char="•"/>
            </a:pPr>
            <a:r>
              <a:rPr lang="en-US" dirty="0">
                <a:solidFill>
                  <a:schemeClr val="bg1"/>
                </a:solidFill>
              </a:rPr>
              <a:t>If you want access to the Julia lecture notes, email me at </a:t>
            </a:r>
            <a:r>
              <a:rPr lang="en-US" u="sng" dirty="0">
                <a:solidFill>
                  <a:srgbClr val="00B0F0"/>
                </a:solidFill>
                <a:hlinkClick r:id="rId3"/>
              </a:rPr>
              <a:t>jamie.mair@nottingham.ac.uk</a:t>
            </a:r>
            <a:endParaRPr lang="en-US" u="sng" dirty="0">
              <a:solidFill>
                <a:srgbClr val="00B0F0"/>
              </a:solidFill>
            </a:endParaRPr>
          </a:p>
          <a:p>
            <a:pPr marL="571500" indent="-285750">
              <a:spcAft>
                <a:spcPts val="600"/>
              </a:spcAft>
              <a:buFont typeface="Arial" panose="020B0604020202020204" pitchFamily="34" charset="0"/>
              <a:buChar char="•"/>
            </a:pPr>
            <a:r>
              <a:rPr lang="en-US" dirty="0">
                <a:solidFill>
                  <a:schemeClr val="bg1"/>
                </a:solidFill>
              </a:rPr>
              <a:t>Any questions?</a:t>
            </a:r>
            <a:endParaRPr lang="en-US" u="sng" dirty="0">
              <a:solidFill>
                <a:srgbClr val="00B0F0"/>
              </a:solidFill>
            </a:endParaRPr>
          </a:p>
          <a:p>
            <a:pPr marL="285750">
              <a:lnSpc>
                <a:spcPct val="120000"/>
              </a:lnSpc>
              <a:spcAft>
                <a:spcPts val="600"/>
              </a:spcAft>
            </a:pPr>
            <a:endParaRPr lang="en-US" dirty="0">
              <a:solidFill>
                <a:schemeClr val="bg1"/>
              </a:solidFill>
            </a:endParaRPr>
          </a:p>
        </p:txBody>
      </p:sp>
      <p:pic>
        <p:nvPicPr>
          <p:cNvPr id="18" name="Picture 17" descr="Computer script on a screen">
            <a:extLst>
              <a:ext uri="{FF2B5EF4-FFF2-40B4-BE49-F238E27FC236}">
                <a16:creationId xmlns:a16="http://schemas.microsoft.com/office/drawing/2014/main" id="{35E85CF5-186B-043E-E7AD-D25320E88DA6}"/>
              </a:ext>
            </a:extLst>
          </p:cNvPr>
          <p:cNvPicPr>
            <a:picLocks noChangeAspect="1"/>
          </p:cNvPicPr>
          <p:nvPr/>
        </p:nvPicPr>
        <p:blipFill rotWithShape="1">
          <a:blip r:embed="rId4"/>
          <a:srcRect l="387" r="40159" b="-1"/>
          <a:stretch/>
        </p:blipFill>
        <p:spPr>
          <a:xfrm>
            <a:off x="6083644" y="10"/>
            <a:ext cx="6108356" cy="6857990"/>
          </a:xfrm>
          <a:prstGeom prst="rect">
            <a:avLst/>
          </a:prstGeom>
        </p:spPr>
      </p:pic>
    </p:spTree>
    <p:extLst>
      <p:ext uri="{BB962C8B-B14F-4D97-AF65-F5344CB8AC3E}">
        <p14:creationId xmlns:p14="http://schemas.microsoft.com/office/powerpoint/2010/main" val="375782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C82B3-FFDF-91CC-B5BC-BB9A8E154FDB}"/>
              </a:ext>
            </a:extLst>
          </p:cNvPr>
          <p:cNvSpPr>
            <a:spLocks noGrp="1"/>
          </p:cNvSpPr>
          <p:nvPr>
            <p:ph type="title"/>
          </p:nvPr>
        </p:nvSpPr>
        <p:spPr/>
        <p:txBody>
          <a:bodyPr/>
          <a:lstStyle/>
          <a:p>
            <a:r>
              <a:rPr lang="en-GB" dirty="0"/>
              <a:t>Is it fast? (vs native Python)</a:t>
            </a:r>
          </a:p>
        </p:txBody>
      </p:sp>
      <p:pic>
        <p:nvPicPr>
          <p:cNvPr id="7" name="Picture 6">
            <a:extLst>
              <a:ext uri="{FF2B5EF4-FFF2-40B4-BE49-F238E27FC236}">
                <a16:creationId xmlns:a16="http://schemas.microsoft.com/office/drawing/2014/main" id="{11812868-2572-22CB-D588-C6168531D197}"/>
              </a:ext>
            </a:extLst>
          </p:cNvPr>
          <p:cNvPicPr>
            <a:picLocks noChangeAspect="1"/>
          </p:cNvPicPr>
          <p:nvPr/>
        </p:nvPicPr>
        <p:blipFill>
          <a:blip r:embed="rId2"/>
          <a:stretch>
            <a:fillRect/>
          </a:stretch>
        </p:blipFill>
        <p:spPr>
          <a:xfrm>
            <a:off x="977517" y="2734919"/>
            <a:ext cx="4464312" cy="2878680"/>
          </a:xfrm>
          <a:prstGeom prst="rect">
            <a:avLst/>
          </a:prstGeom>
        </p:spPr>
      </p:pic>
      <p:pic>
        <p:nvPicPr>
          <p:cNvPr id="4" name="Picture 3">
            <a:extLst>
              <a:ext uri="{FF2B5EF4-FFF2-40B4-BE49-F238E27FC236}">
                <a16:creationId xmlns:a16="http://schemas.microsoft.com/office/drawing/2014/main" id="{D42DF1A6-48D5-5D7D-F007-BDD191255198}"/>
              </a:ext>
            </a:extLst>
          </p:cNvPr>
          <p:cNvPicPr>
            <a:picLocks noChangeAspect="1"/>
          </p:cNvPicPr>
          <p:nvPr/>
        </p:nvPicPr>
        <p:blipFill rotWithShape="1">
          <a:blip r:embed="rId3"/>
          <a:srcRect b="8301"/>
          <a:stretch/>
        </p:blipFill>
        <p:spPr>
          <a:xfrm>
            <a:off x="5919176" y="2343759"/>
            <a:ext cx="5765050" cy="3132481"/>
          </a:xfrm>
          <a:prstGeom prst="rect">
            <a:avLst/>
          </a:prstGeom>
        </p:spPr>
      </p:pic>
      <p:pic>
        <p:nvPicPr>
          <p:cNvPr id="21" name="Picture 20">
            <a:extLst>
              <a:ext uri="{FF2B5EF4-FFF2-40B4-BE49-F238E27FC236}">
                <a16:creationId xmlns:a16="http://schemas.microsoft.com/office/drawing/2014/main" id="{3235DB7A-9676-748B-5653-E83919509EA5}"/>
              </a:ext>
            </a:extLst>
          </p:cNvPr>
          <p:cNvPicPr>
            <a:picLocks noChangeAspect="1"/>
          </p:cNvPicPr>
          <p:nvPr/>
        </p:nvPicPr>
        <p:blipFill rotWithShape="1">
          <a:blip r:embed="rId4"/>
          <a:srcRect t="72015" b="2567"/>
          <a:stretch/>
        </p:blipFill>
        <p:spPr>
          <a:xfrm>
            <a:off x="1174421" y="5843560"/>
            <a:ext cx="4070504" cy="528519"/>
          </a:xfrm>
          <a:prstGeom prst="rect">
            <a:avLst/>
          </a:prstGeom>
        </p:spPr>
      </p:pic>
      <p:sp>
        <p:nvSpPr>
          <p:cNvPr id="22" name="Rectangle: Rounded Corners 21">
            <a:extLst>
              <a:ext uri="{FF2B5EF4-FFF2-40B4-BE49-F238E27FC236}">
                <a16:creationId xmlns:a16="http://schemas.microsoft.com/office/drawing/2014/main" id="{47C44440-F3A5-6171-ACFA-F2354A91DF13}"/>
              </a:ext>
            </a:extLst>
          </p:cNvPr>
          <p:cNvSpPr/>
          <p:nvPr/>
        </p:nvSpPr>
        <p:spPr>
          <a:xfrm>
            <a:off x="1239594" y="6101985"/>
            <a:ext cx="1305094" cy="27009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Picture 18">
            <a:extLst>
              <a:ext uri="{FF2B5EF4-FFF2-40B4-BE49-F238E27FC236}">
                <a16:creationId xmlns:a16="http://schemas.microsoft.com/office/drawing/2014/main" id="{F15AAEAD-C2C8-B3F6-9FB1-FF5BF939E5A2}"/>
              </a:ext>
            </a:extLst>
          </p:cNvPr>
          <p:cNvPicPr>
            <a:picLocks noChangeAspect="1"/>
          </p:cNvPicPr>
          <p:nvPr/>
        </p:nvPicPr>
        <p:blipFill>
          <a:blip r:embed="rId5"/>
          <a:stretch>
            <a:fillRect/>
          </a:stretch>
        </p:blipFill>
        <p:spPr>
          <a:xfrm>
            <a:off x="6407689" y="5837725"/>
            <a:ext cx="4294222" cy="528519"/>
          </a:xfrm>
          <a:prstGeom prst="rect">
            <a:avLst/>
          </a:prstGeom>
        </p:spPr>
      </p:pic>
      <p:sp>
        <p:nvSpPr>
          <p:cNvPr id="24" name="Rectangle: Rounded Corners 23">
            <a:extLst>
              <a:ext uri="{FF2B5EF4-FFF2-40B4-BE49-F238E27FC236}">
                <a16:creationId xmlns:a16="http://schemas.microsoft.com/office/drawing/2014/main" id="{8D5E3B5C-7B08-E289-78B5-FFFABB75AAF1}"/>
              </a:ext>
            </a:extLst>
          </p:cNvPr>
          <p:cNvSpPr/>
          <p:nvPr/>
        </p:nvSpPr>
        <p:spPr>
          <a:xfrm>
            <a:off x="6407689" y="6096149"/>
            <a:ext cx="1183230" cy="27009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a:extLst>
              <a:ext uri="{FF2B5EF4-FFF2-40B4-BE49-F238E27FC236}">
                <a16:creationId xmlns:a16="http://schemas.microsoft.com/office/drawing/2014/main" id="{6C96732B-36F7-6EF3-A603-6777A6BF5345}"/>
              </a:ext>
            </a:extLst>
          </p:cNvPr>
          <p:cNvSpPr txBox="1"/>
          <p:nvPr/>
        </p:nvSpPr>
        <p:spPr>
          <a:xfrm>
            <a:off x="4410416" y="6440002"/>
            <a:ext cx="3017520" cy="369332"/>
          </a:xfrm>
          <a:prstGeom prst="rect">
            <a:avLst/>
          </a:prstGeom>
          <a:noFill/>
        </p:spPr>
        <p:txBody>
          <a:bodyPr wrap="square" rtlCol="0">
            <a:spAutoFit/>
          </a:bodyPr>
          <a:lstStyle/>
          <a:p>
            <a:r>
              <a:rPr lang="en-GB" b="1" dirty="0"/>
              <a:t>~150 times faster****</a:t>
            </a:r>
          </a:p>
        </p:txBody>
      </p:sp>
    </p:spTree>
    <p:extLst>
      <p:ext uri="{BB962C8B-B14F-4D97-AF65-F5344CB8AC3E}">
        <p14:creationId xmlns:p14="http://schemas.microsoft.com/office/powerpoint/2010/main" val="573875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1F00847E-F1CD-FCAD-B134-4298DA800C1F}"/>
              </a:ext>
            </a:extLst>
          </p:cNvPr>
          <p:cNvPicPr>
            <a:picLocks noChangeAspect="1"/>
          </p:cNvPicPr>
          <p:nvPr/>
        </p:nvPicPr>
        <p:blipFill>
          <a:blip r:embed="rId2"/>
          <a:stretch>
            <a:fillRect/>
          </a:stretch>
        </p:blipFill>
        <p:spPr>
          <a:xfrm>
            <a:off x="5787416" y="2921527"/>
            <a:ext cx="5310787" cy="2638263"/>
          </a:xfrm>
          <a:prstGeom prst="rect">
            <a:avLst/>
          </a:prstGeom>
        </p:spPr>
      </p:pic>
      <p:sp>
        <p:nvSpPr>
          <p:cNvPr id="2" name="Title 1">
            <a:extLst>
              <a:ext uri="{FF2B5EF4-FFF2-40B4-BE49-F238E27FC236}">
                <a16:creationId xmlns:a16="http://schemas.microsoft.com/office/drawing/2014/main" id="{A4D46A56-EB1D-FEC0-63EA-28FC08BF040F}"/>
              </a:ext>
            </a:extLst>
          </p:cNvPr>
          <p:cNvSpPr>
            <a:spLocks noGrp="1"/>
          </p:cNvSpPr>
          <p:nvPr>
            <p:ph type="title"/>
          </p:nvPr>
        </p:nvSpPr>
        <p:spPr/>
        <p:txBody>
          <a:bodyPr/>
          <a:lstStyle/>
          <a:p>
            <a:r>
              <a:rPr lang="en-GB" dirty="0"/>
              <a:t>Can it be faster?</a:t>
            </a:r>
          </a:p>
        </p:txBody>
      </p:sp>
      <p:pic>
        <p:nvPicPr>
          <p:cNvPr id="7" name="Picture 6">
            <a:extLst>
              <a:ext uri="{FF2B5EF4-FFF2-40B4-BE49-F238E27FC236}">
                <a16:creationId xmlns:a16="http://schemas.microsoft.com/office/drawing/2014/main" id="{4EE3AD66-EBB9-E802-BDFC-3B025FBBA6FC}"/>
              </a:ext>
            </a:extLst>
          </p:cNvPr>
          <p:cNvPicPr>
            <a:picLocks noChangeAspect="1"/>
          </p:cNvPicPr>
          <p:nvPr/>
        </p:nvPicPr>
        <p:blipFill>
          <a:blip r:embed="rId3"/>
          <a:stretch>
            <a:fillRect/>
          </a:stretch>
        </p:blipFill>
        <p:spPr>
          <a:xfrm>
            <a:off x="526353" y="2921527"/>
            <a:ext cx="4464312" cy="2878680"/>
          </a:xfrm>
          <a:prstGeom prst="rect">
            <a:avLst/>
          </a:prstGeom>
        </p:spPr>
      </p:pic>
      <p:sp>
        <p:nvSpPr>
          <p:cNvPr id="12" name="Rectangle: Rounded Corners 11">
            <a:extLst>
              <a:ext uri="{FF2B5EF4-FFF2-40B4-BE49-F238E27FC236}">
                <a16:creationId xmlns:a16="http://schemas.microsoft.com/office/drawing/2014/main" id="{D552383D-FC39-BCD9-AAC0-FA6C3A74E94D}"/>
              </a:ext>
            </a:extLst>
          </p:cNvPr>
          <p:cNvSpPr/>
          <p:nvPr/>
        </p:nvSpPr>
        <p:spPr>
          <a:xfrm>
            <a:off x="6181344" y="3217862"/>
            <a:ext cx="1301060" cy="28298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Picture 18">
            <a:extLst>
              <a:ext uri="{FF2B5EF4-FFF2-40B4-BE49-F238E27FC236}">
                <a16:creationId xmlns:a16="http://schemas.microsoft.com/office/drawing/2014/main" id="{EB39CDCB-B128-A20E-9EEB-1B1D67D1435E}"/>
              </a:ext>
            </a:extLst>
          </p:cNvPr>
          <p:cNvPicPr>
            <a:picLocks noChangeAspect="1"/>
          </p:cNvPicPr>
          <p:nvPr/>
        </p:nvPicPr>
        <p:blipFill rotWithShape="1">
          <a:blip r:embed="rId4"/>
          <a:srcRect t="72015" b="2567"/>
          <a:stretch/>
        </p:blipFill>
        <p:spPr>
          <a:xfrm>
            <a:off x="681456" y="6126480"/>
            <a:ext cx="4070504" cy="528519"/>
          </a:xfrm>
          <a:prstGeom prst="rect">
            <a:avLst/>
          </a:prstGeom>
        </p:spPr>
      </p:pic>
      <p:sp>
        <p:nvSpPr>
          <p:cNvPr id="20" name="Rectangle: Rounded Corners 19">
            <a:extLst>
              <a:ext uri="{FF2B5EF4-FFF2-40B4-BE49-F238E27FC236}">
                <a16:creationId xmlns:a16="http://schemas.microsoft.com/office/drawing/2014/main" id="{6746C841-1315-ECB3-AC5A-A38392A45E8D}"/>
              </a:ext>
            </a:extLst>
          </p:cNvPr>
          <p:cNvSpPr/>
          <p:nvPr/>
        </p:nvSpPr>
        <p:spPr>
          <a:xfrm>
            <a:off x="746629" y="6384905"/>
            <a:ext cx="1305094" cy="27009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Picture 21">
            <a:extLst>
              <a:ext uri="{FF2B5EF4-FFF2-40B4-BE49-F238E27FC236}">
                <a16:creationId xmlns:a16="http://schemas.microsoft.com/office/drawing/2014/main" id="{6E1F63D3-0EEE-C17F-67A9-A44AC4A504B2}"/>
              </a:ext>
            </a:extLst>
          </p:cNvPr>
          <p:cNvPicPr>
            <a:picLocks noChangeAspect="1"/>
          </p:cNvPicPr>
          <p:nvPr/>
        </p:nvPicPr>
        <p:blipFill rotWithShape="1">
          <a:blip r:embed="rId5"/>
          <a:srcRect b="64555"/>
          <a:stretch/>
        </p:blipFill>
        <p:spPr>
          <a:xfrm>
            <a:off x="6181344" y="5717751"/>
            <a:ext cx="4902531" cy="332208"/>
          </a:xfrm>
          <a:prstGeom prst="rect">
            <a:avLst/>
          </a:prstGeom>
        </p:spPr>
      </p:pic>
      <p:sp>
        <p:nvSpPr>
          <p:cNvPr id="27" name="TextBox 26">
            <a:extLst>
              <a:ext uri="{FF2B5EF4-FFF2-40B4-BE49-F238E27FC236}">
                <a16:creationId xmlns:a16="http://schemas.microsoft.com/office/drawing/2014/main" id="{52CB774D-0C37-3A10-FB1C-5A9A6A0A57EB}"/>
              </a:ext>
            </a:extLst>
          </p:cNvPr>
          <p:cNvSpPr txBox="1"/>
          <p:nvPr/>
        </p:nvSpPr>
        <p:spPr>
          <a:xfrm>
            <a:off x="4672584" y="6244013"/>
            <a:ext cx="1712845" cy="369332"/>
          </a:xfrm>
          <a:prstGeom prst="rect">
            <a:avLst/>
          </a:prstGeom>
          <a:noFill/>
        </p:spPr>
        <p:txBody>
          <a:bodyPr wrap="square" rtlCol="0">
            <a:spAutoFit/>
          </a:bodyPr>
          <a:lstStyle/>
          <a:p>
            <a:r>
              <a:rPr lang="en-GB" b="1" dirty="0"/>
              <a:t>~1.4x faster</a:t>
            </a:r>
          </a:p>
        </p:txBody>
      </p:sp>
      <p:sp>
        <p:nvSpPr>
          <p:cNvPr id="29" name="Rectangle: Rounded Corners 28">
            <a:extLst>
              <a:ext uri="{FF2B5EF4-FFF2-40B4-BE49-F238E27FC236}">
                <a16:creationId xmlns:a16="http://schemas.microsoft.com/office/drawing/2014/main" id="{A1C2DB5A-8F82-72A3-0055-B67D2040B84F}"/>
              </a:ext>
            </a:extLst>
          </p:cNvPr>
          <p:cNvSpPr/>
          <p:nvPr/>
        </p:nvSpPr>
        <p:spPr>
          <a:xfrm>
            <a:off x="10257827" y="2921527"/>
            <a:ext cx="453716" cy="28298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a:extLst>
              <a:ext uri="{FF2B5EF4-FFF2-40B4-BE49-F238E27FC236}">
                <a16:creationId xmlns:a16="http://schemas.microsoft.com/office/drawing/2014/main" id="{8911A6DD-02B1-9D67-EB77-428A1611BAD6}"/>
              </a:ext>
            </a:extLst>
          </p:cNvPr>
          <p:cNvSpPr txBox="1"/>
          <p:nvPr/>
        </p:nvSpPr>
        <p:spPr>
          <a:xfrm>
            <a:off x="8793045" y="2268275"/>
            <a:ext cx="3383280" cy="646331"/>
          </a:xfrm>
          <a:prstGeom prst="rect">
            <a:avLst/>
          </a:prstGeom>
          <a:noFill/>
        </p:spPr>
        <p:txBody>
          <a:bodyPr wrap="square" rtlCol="0">
            <a:spAutoFit/>
          </a:bodyPr>
          <a:lstStyle/>
          <a:p>
            <a:r>
              <a:rPr lang="en-GB" dirty="0"/>
              <a:t>Do not create a new array, mutate an existing one</a:t>
            </a:r>
          </a:p>
        </p:txBody>
      </p:sp>
      <p:sp>
        <p:nvSpPr>
          <p:cNvPr id="32" name="TextBox 31">
            <a:extLst>
              <a:ext uri="{FF2B5EF4-FFF2-40B4-BE49-F238E27FC236}">
                <a16:creationId xmlns:a16="http://schemas.microsoft.com/office/drawing/2014/main" id="{2A7D04EA-6EE7-E876-6714-7C881C5A267C}"/>
              </a:ext>
            </a:extLst>
          </p:cNvPr>
          <p:cNvSpPr txBox="1"/>
          <p:nvPr/>
        </p:nvSpPr>
        <p:spPr>
          <a:xfrm>
            <a:off x="4751960" y="3519792"/>
            <a:ext cx="1935480" cy="646331"/>
          </a:xfrm>
          <a:prstGeom prst="rect">
            <a:avLst/>
          </a:prstGeom>
          <a:solidFill>
            <a:schemeClr val="bg1"/>
          </a:solidFill>
        </p:spPr>
        <p:txBody>
          <a:bodyPr wrap="square" rtlCol="0">
            <a:spAutoFit/>
          </a:bodyPr>
          <a:lstStyle/>
          <a:p>
            <a:r>
              <a:rPr lang="en-GB" dirty="0"/>
              <a:t>Turn off bounds checking</a:t>
            </a:r>
          </a:p>
        </p:txBody>
      </p:sp>
      <p:pic>
        <p:nvPicPr>
          <p:cNvPr id="33" name="Picture 32">
            <a:extLst>
              <a:ext uri="{FF2B5EF4-FFF2-40B4-BE49-F238E27FC236}">
                <a16:creationId xmlns:a16="http://schemas.microsoft.com/office/drawing/2014/main" id="{9AF36782-6D93-19E0-73F0-DC09386A78E6}"/>
              </a:ext>
            </a:extLst>
          </p:cNvPr>
          <p:cNvPicPr>
            <a:picLocks noChangeAspect="1"/>
          </p:cNvPicPr>
          <p:nvPr/>
        </p:nvPicPr>
        <p:blipFill rotWithShape="1">
          <a:blip r:embed="rId5"/>
          <a:srcRect t="43609"/>
          <a:stretch/>
        </p:blipFill>
        <p:spPr>
          <a:xfrm>
            <a:off x="6181344" y="6008021"/>
            <a:ext cx="4902531" cy="528520"/>
          </a:xfrm>
          <a:prstGeom prst="rect">
            <a:avLst/>
          </a:prstGeom>
        </p:spPr>
      </p:pic>
      <p:sp>
        <p:nvSpPr>
          <p:cNvPr id="26" name="Rectangle: Rounded Corners 25">
            <a:extLst>
              <a:ext uri="{FF2B5EF4-FFF2-40B4-BE49-F238E27FC236}">
                <a16:creationId xmlns:a16="http://schemas.microsoft.com/office/drawing/2014/main" id="{5ECE2ED3-46F6-802C-A454-5EFA7B82353E}"/>
              </a:ext>
            </a:extLst>
          </p:cNvPr>
          <p:cNvSpPr/>
          <p:nvPr/>
        </p:nvSpPr>
        <p:spPr>
          <a:xfrm>
            <a:off x="6364693" y="6245400"/>
            <a:ext cx="1049949" cy="27009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54575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29"/>
                                        </p:tgtEl>
                                      </p:cBhvr>
                                    </p:animEffect>
                                    <p:set>
                                      <p:cBhvr>
                                        <p:cTn id="20" dur="1" fill="hold">
                                          <p:stCondLst>
                                            <p:cond delay="499"/>
                                          </p:stCondLst>
                                        </p:cTn>
                                        <p:tgtEl>
                                          <p:spTgt spid="29"/>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31"/>
                                        </p:tgtEl>
                                      </p:cBhvr>
                                    </p:animEffect>
                                    <p:set>
                                      <p:cBhvr>
                                        <p:cTn id="23" dur="1" fill="hold">
                                          <p:stCondLst>
                                            <p:cond delay="499"/>
                                          </p:stCondLst>
                                        </p:cTn>
                                        <p:tgtEl>
                                          <p:spTgt spid="31"/>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childTnLst>
                                </p:cTn>
                              </p:par>
                              <p:par>
                                <p:cTn id="28" presetID="10" presetClass="entr" presetSubtype="0"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500"/>
                                        <p:tgtEl>
                                          <p:spTgt spid="3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12"/>
                                        </p:tgtEl>
                                      </p:cBhvr>
                                    </p:animEffect>
                                    <p:set>
                                      <p:cBhvr>
                                        <p:cTn id="35" dur="1" fill="hold">
                                          <p:stCondLst>
                                            <p:cond delay="499"/>
                                          </p:stCondLst>
                                        </p:cTn>
                                        <p:tgtEl>
                                          <p:spTgt spid="12"/>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32"/>
                                        </p:tgtEl>
                                      </p:cBhvr>
                                    </p:animEffect>
                                    <p:set>
                                      <p:cBhvr>
                                        <p:cTn id="38" dur="1" fill="hold">
                                          <p:stCondLst>
                                            <p:cond delay="499"/>
                                          </p:stCondLst>
                                        </p:cTn>
                                        <p:tgtEl>
                                          <p:spTgt spid="3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fade">
                                      <p:cBhvr>
                                        <p:cTn id="48" dur="500"/>
                                        <p:tgtEl>
                                          <p:spTgt spid="33"/>
                                        </p:tgtEl>
                                      </p:cBhvr>
                                    </p:animEffect>
                                  </p:childTnLst>
                                </p:cTn>
                              </p:par>
                              <p:par>
                                <p:cTn id="49" presetID="10" presetClass="entr" presetSubtype="0" fill="hold"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6"/>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childTnLst>
                                </p:cTn>
                              </p:par>
                            </p:childTnLst>
                          </p:cTn>
                        </p:par>
                        <p:par>
                          <p:cTn id="58" fill="hold">
                            <p:stCondLst>
                              <p:cond delay="0"/>
                            </p:stCondLst>
                            <p:childTnLst>
                              <p:par>
                                <p:cTn id="59" presetID="10" presetClass="entr" presetSubtype="0" fill="hold" grpId="0" nodeType="after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20" grpId="0" animBg="1"/>
      <p:bldP spid="27" grpId="0"/>
      <p:bldP spid="29" grpId="0" animBg="1"/>
      <p:bldP spid="29" grpId="1" animBg="1"/>
      <p:bldP spid="31" grpId="0"/>
      <p:bldP spid="31" grpId="1"/>
      <p:bldP spid="32" grpId="0" animBg="1"/>
      <p:bldP spid="32" grpId="1" animBg="1"/>
      <p:bldP spid="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BEA3E-6DBF-2DE8-C316-E81755FA1298}"/>
              </a:ext>
            </a:extLst>
          </p:cNvPr>
          <p:cNvSpPr>
            <a:spLocks noGrp="1"/>
          </p:cNvSpPr>
          <p:nvPr>
            <p:ph type="title"/>
          </p:nvPr>
        </p:nvSpPr>
        <p:spPr/>
        <p:txBody>
          <a:bodyPr/>
          <a:lstStyle/>
          <a:p>
            <a:r>
              <a:rPr lang="en-GB" dirty="0"/>
              <a:t>Scaling up to a cluster</a:t>
            </a:r>
          </a:p>
        </p:txBody>
      </p:sp>
      <p:pic>
        <p:nvPicPr>
          <p:cNvPr id="5" name="Content Placeholder 4">
            <a:extLst>
              <a:ext uri="{FF2B5EF4-FFF2-40B4-BE49-F238E27FC236}">
                <a16:creationId xmlns:a16="http://schemas.microsoft.com/office/drawing/2014/main" id="{ABEAB063-AAA3-7B3C-DD77-4EF11C2F9433}"/>
              </a:ext>
            </a:extLst>
          </p:cNvPr>
          <p:cNvPicPr>
            <a:picLocks noGrp="1" noChangeAspect="1"/>
          </p:cNvPicPr>
          <p:nvPr>
            <p:ph idx="1"/>
          </p:nvPr>
        </p:nvPicPr>
        <p:blipFill>
          <a:blip r:embed="rId2"/>
          <a:stretch>
            <a:fillRect/>
          </a:stretch>
        </p:blipFill>
        <p:spPr>
          <a:xfrm>
            <a:off x="484552" y="2780762"/>
            <a:ext cx="4159464" cy="558829"/>
          </a:xfrm>
        </p:spPr>
      </p:pic>
      <p:grpSp>
        <p:nvGrpSpPr>
          <p:cNvPr id="11" name="Group 10">
            <a:extLst>
              <a:ext uri="{FF2B5EF4-FFF2-40B4-BE49-F238E27FC236}">
                <a16:creationId xmlns:a16="http://schemas.microsoft.com/office/drawing/2014/main" id="{EDA83E2D-BA1F-F46A-37A4-CBDF7232E048}"/>
              </a:ext>
            </a:extLst>
          </p:cNvPr>
          <p:cNvGrpSpPr/>
          <p:nvPr/>
        </p:nvGrpSpPr>
        <p:grpSpPr>
          <a:xfrm>
            <a:off x="5682043" y="2501348"/>
            <a:ext cx="5772447" cy="1593313"/>
            <a:chOff x="5682043" y="2501348"/>
            <a:chExt cx="5772447" cy="1593313"/>
          </a:xfrm>
        </p:grpSpPr>
        <p:pic>
          <p:nvPicPr>
            <p:cNvPr id="7" name="Picture 6">
              <a:extLst>
                <a:ext uri="{FF2B5EF4-FFF2-40B4-BE49-F238E27FC236}">
                  <a16:creationId xmlns:a16="http://schemas.microsoft.com/office/drawing/2014/main" id="{BDFBB16A-B9C2-93A9-3B54-D37D92D6B206}"/>
                </a:ext>
              </a:extLst>
            </p:cNvPr>
            <p:cNvPicPr>
              <a:picLocks noChangeAspect="1"/>
            </p:cNvPicPr>
            <p:nvPr/>
          </p:nvPicPr>
          <p:blipFill>
            <a:blip r:embed="rId3"/>
            <a:stretch>
              <a:fillRect/>
            </a:stretch>
          </p:blipFill>
          <p:spPr>
            <a:xfrm>
              <a:off x="5682043" y="2501348"/>
              <a:ext cx="5772447" cy="838243"/>
            </a:xfrm>
            <a:prstGeom prst="rect">
              <a:avLst/>
            </a:prstGeom>
          </p:spPr>
        </p:pic>
        <p:grpSp>
          <p:nvGrpSpPr>
            <p:cNvPr id="10" name="Group 9">
              <a:extLst>
                <a:ext uri="{FF2B5EF4-FFF2-40B4-BE49-F238E27FC236}">
                  <a16:creationId xmlns:a16="http://schemas.microsoft.com/office/drawing/2014/main" id="{ABE24DA0-ED72-93FC-CEE5-70E11AE30A7D}"/>
                </a:ext>
              </a:extLst>
            </p:cNvPr>
            <p:cNvGrpSpPr/>
            <p:nvPr/>
          </p:nvGrpSpPr>
          <p:grpSpPr>
            <a:xfrm>
              <a:off x="6670863" y="3268132"/>
              <a:ext cx="2314222" cy="826529"/>
              <a:chOff x="6670863" y="3268132"/>
              <a:chExt cx="2314222" cy="826529"/>
            </a:xfrm>
          </p:grpSpPr>
          <p:sp>
            <p:nvSpPr>
              <p:cNvPr id="8" name="Left Brace 7">
                <a:extLst>
                  <a:ext uri="{FF2B5EF4-FFF2-40B4-BE49-F238E27FC236}">
                    <a16:creationId xmlns:a16="http://schemas.microsoft.com/office/drawing/2014/main" id="{4CC4F464-7FE9-4B89-991E-D455A0C01323}"/>
                  </a:ext>
                </a:extLst>
              </p:cNvPr>
              <p:cNvSpPr/>
              <p:nvPr/>
            </p:nvSpPr>
            <p:spPr>
              <a:xfrm rot="16200000">
                <a:off x="7399432" y="2539563"/>
                <a:ext cx="428977" cy="1886115"/>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TextBox 8">
                <a:extLst>
                  <a:ext uri="{FF2B5EF4-FFF2-40B4-BE49-F238E27FC236}">
                    <a16:creationId xmlns:a16="http://schemas.microsoft.com/office/drawing/2014/main" id="{C6887D4B-74E9-08AF-8BF2-5787DCBF99FD}"/>
                  </a:ext>
                </a:extLst>
              </p:cNvPr>
              <p:cNvSpPr txBox="1"/>
              <p:nvPr/>
            </p:nvSpPr>
            <p:spPr>
              <a:xfrm>
                <a:off x="6670863" y="3725329"/>
                <a:ext cx="2314222" cy="369332"/>
              </a:xfrm>
              <a:prstGeom prst="rect">
                <a:avLst/>
              </a:prstGeom>
              <a:noFill/>
            </p:spPr>
            <p:txBody>
              <a:bodyPr wrap="square" rtlCol="0">
                <a:spAutoFit/>
              </a:bodyPr>
              <a:lstStyle/>
              <a:p>
                <a:r>
                  <a:rPr lang="en-GB" dirty="0"/>
                  <a:t>On a SLURM cluster</a:t>
                </a:r>
              </a:p>
            </p:txBody>
          </p:sp>
        </p:grpSp>
      </p:grpSp>
      <p:pic>
        <p:nvPicPr>
          <p:cNvPr id="13" name="Picture 12">
            <a:extLst>
              <a:ext uri="{FF2B5EF4-FFF2-40B4-BE49-F238E27FC236}">
                <a16:creationId xmlns:a16="http://schemas.microsoft.com/office/drawing/2014/main" id="{A94827E5-F927-888A-76A7-B763198B115B}"/>
              </a:ext>
            </a:extLst>
          </p:cNvPr>
          <p:cNvPicPr>
            <a:picLocks noChangeAspect="1"/>
          </p:cNvPicPr>
          <p:nvPr/>
        </p:nvPicPr>
        <p:blipFill rotWithShape="1">
          <a:blip r:embed="rId4"/>
          <a:srcRect t="10567"/>
          <a:stretch/>
        </p:blipFill>
        <p:spPr>
          <a:xfrm>
            <a:off x="459151" y="3697109"/>
            <a:ext cx="4184865" cy="840530"/>
          </a:xfrm>
          <a:prstGeom prst="rect">
            <a:avLst/>
          </a:prstGeom>
        </p:spPr>
      </p:pic>
      <p:grpSp>
        <p:nvGrpSpPr>
          <p:cNvPr id="54" name="Group 53">
            <a:extLst>
              <a:ext uri="{FF2B5EF4-FFF2-40B4-BE49-F238E27FC236}">
                <a16:creationId xmlns:a16="http://schemas.microsoft.com/office/drawing/2014/main" id="{BF7AE871-D463-C86A-DF1F-4D91ED0B91A4}"/>
              </a:ext>
            </a:extLst>
          </p:cNvPr>
          <p:cNvGrpSpPr/>
          <p:nvPr/>
        </p:nvGrpSpPr>
        <p:grpSpPr>
          <a:xfrm>
            <a:off x="2121677" y="4895157"/>
            <a:ext cx="6796545" cy="677334"/>
            <a:chOff x="2121677" y="4895157"/>
            <a:chExt cx="6796545" cy="677334"/>
          </a:xfrm>
        </p:grpSpPr>
        <p:grpSp>
          <p:nvGrpSpPr>
            <p:cNvPr id="52" name="Group 51">
              <a:extLst>
                <a:ext uri="{FF2B5EF4-FFF2-40B4-BE49-F238E27FC236}">
                  <a16:creationId xmlns:a16="http://schemas.microsoft.com/office/drawing/2014/main" id="{67816964-AE1A-C9EF-982D-98AA8FA90978}"/>
                </a:ext>
              </a:extLst>
            </p:cNvPr>
            <p:cNvGrpSpPr/>
            <p:nvPr/>
          </p:nvGrpSpPr>
          <p:grpSpPr>
            <a:xfrm>
              <a:off x="2121677" y="4895157"/>
              <a:ext cx="2822222" cy="677334"/>
              <a:chOff x="2121677" y="4895157"/>
              <a:chExt cx="2822222" cy="677334"/>
            </a:xfrm>
          </p:grpSpPr>
          <p:sp>
            <p:nvSpPr>
              <p:cNvPr id="17" name="Rectangle 16">
                <a:extLst>
                  <a:ext uri="{FF2B5EF4-FFF2-40B4-BE49-F238E27FC236}">
                    <a16:creationId xmlns:a16="http://schemas.microsoft.com/office/drawing/2014/main" id="{D8AF88E3-25B1-FA0F-D6F5-FFBD375D87CF}"/>
                  </a:ext>
                </a:extLst>
              </p:cNvPr>
              <p:cNvSpPr/>
              <p:nvPr/>
            </p:nvSpPr>
            <p:spPr>
              <a:xfrm>
                <a:off x="2121677" y="4895157"/>
                <a:ext cx="1411111" cy="67733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Worker 1</a:t>
                </a:r>
              </a:p>
            </p:txBody>
          </p:sp>
          <p:sp>
            <p:nvSpPr>
              <p:cNvPr id="23" name="Rectangle 22">
                <a:extLst>
                  <a:ext uri="{FF2B5EF4-FFF2-40B4-BE49-F238E27FC236}">
                    <a16:creationId xmlns:a16="http://schemas.microsoft.com/office/drawing/2014/main" id="{F4810B30-BACD-F879-49BF-F10DAAFDD5D6}"/>
                  </a:ext>
                </a:extLst>
              </p:cNvPr>
              <p:cNvSpPr/>
              <p:nvPr/>
            </p:nvSpPr>
            <p:spPr>
              <a:xfrm>
                <a:off x="3532788" y="4895157"/>
                <a:ext cx="1411111" cy="67733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Worker 2</a:t>
                </a:r>
              </a:p>
            </p:txBody>
          </p:sp>
        </p:gr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0882BE37-771D-A071-FE40-C33281798C75}"/>
                    </a:ext>
                  </a:extLst>
                </p:cNvPr>
                <p:cNvSpPr txBox="1"/>
                <p:nvPr/>
              </p:nvSpPr>
              <p:spPr>
                <a:xfrm>
                  <a:off x="5264271" y="4895157"/>
                  <a:ext cx="511357"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600" i="1" smtClean="0">
                            <a:latin typeface="Cambria Math" panose="02040503050406030204" pitchFamily="18" charset="0"/>
                            <a:ea typeface="Cambria Math" panose="02040503050406030204" pitchFamily="18" charset="0"/>
                          </a:rPr>
                          <m:t>⋯</m:t>
                        </m:r>
                      </m:oMath>
                    </m:oMathPara>
                  </a14:m>
                  <a:endParaRPr lang="en-GB" sz="3600" dirty="0"/>
                </a:p>
              </p:txBody>
            </p:sp>
          </mc:Choice>
          <mc:Fallback xmlns="">
            <p:sp>
              <p:nvSpPr>
                <p:cNvPr id="34" name="TextBox 33">
                  <a:extLst>
                    <a:ext uri="{FF2B5EF4-FFF2-40B4-BE49-F238E27FC236}">
                      <a16:creationId xmlns:a16="http://schemas.microsoft.com/office/drawing/2014/main" id="{0882BE37-771D-A071-FE40-C33281798C75}"/>
                    </a:ext>
                  </a:extLst>
                </p:cNvPr>
                <p:cNvSpPr txBox="1">
                  <a:spLocks noRot="1" noChangeAspect="1" noMove="1" noResize="1" noEditPoints="1" noAdjustHandles="1" noChangeArrowheads="1" noChangeShapeType="1" noTextEdit="1"/>
                </p:cNvSpPr>
                <p:nvPr/>
              </p:nvSpPr>
              <p:spPr>
                <a:xfrm>
                  <a:off x="5264271" y="4895157"/>
                  <a:ext cx="511357" cy="553998"/>
                </a:xfrm>
                <a:prstGeom prst="rect">
                  <a:avLst/>
                </a:prstGeom>
                <a:blipFill>
                  <a:blip r:embed="rId5"/>
                  <a:stretch>
                    <a:fillRect/>
                  </a:stretch>
                </a:blipFill>
              </p:spPr>
              <p:txBody>
                <a:bodyPr/>
                <a:lstStyle/>
                <a:p>
                  <a:r>
                    <a:rPr lang="en-GB">
                      <a:noFill/>
                    </a:rPr>
                    <a:t> </a:t>
                  </a:r>
                </a:p>
              </p:txBody>
            </p:sp>
          </mc:Fallback>
        </mc:AlternateContent>
        <p:grpSp>
          <p:nvGrpSpPr>
            <p:cNvPr id="53" name="Group 52">
              <a:extLst>
                <a:ext uri="{FF2B5EF4-FFF2-40B4-BE49-F238E27FC236}">
                  <a16:creationId xmlns:a16="http://schemas.microsoft.com/office/drawing/2014/main" id="{FAF679DD-20EF-89E6-709C-A85B9666936C}"/>
                </a:ext>
              </a:extLst>
            </p:cNvPr>
            <p:cNvGrpSpPr/>
            <p:nvPr/>
          </p:nvGrpSpPr>
          <p:grpSpPr>
            <a:xfrm>
              <a:off x="6096000" y="4895157"/>
              <a:ext cx="2822222" cy="677334"/>
              <a:chOff x="6096000" y="4895157"/>
              <a:chExt cx="2822222" cy="677334"/>
            </a:xfrm>
          </p:grpSpPr>
          <p:sp>
            <p:nvSpPr>
              <p:cNvPr id="36" name="Rectangle 35">
                <a:extLst>
                  <a:ext uri="{FF2B5EF4-FFF2-40B4-BE49-F238E27FC236}">
                    <a16:creationId xmlns:a16="http://schemas.microsoft.com/office/drawing/2014/main" id="{EA7E4E19-7ABB-AE93-F7C6-AE7F2D15A43E}"/>
                  </a:ext>
                </a:extLst>
              </p:cNvPr>
              <p:cNvSpPr/>
              <p:nvPr/>
            </p:nvSpPr>
            <p:spPr>
              <a:xfrm>
                <a:off x="6096000" y="4895157"/>
                <a:ext cx="1411111" cy="67733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Worker 7</a:t>
                </a:r>
              </a:p>
            </p:txBody>
          </p:sp>
          <p:sp>
            <p:nvSpPr>
              <p:cNvPr id="38" name="Rectangle 37">
                <a:extLst>
                  <a:ext uri="{FF2B5EF4-FFF2-40B4-BE49-F238E27FC236}">
                    <a16:creationId xmlns:a16="http://schemas.microsoft.com/office/drawing/2014/main" id="{2539515D-40BB-8B8B-3141-E957B122BBFA}"/>
                  </a:ext>
                </a:extLst>
              </p:cNvPr>
              <p:cNvSpPr/>
              <p:nvPr/>
            </p:nvSpPr>
            <p:spPr>
              <a:xfrm>
                <a:off x="7507111" y="4895157"/>
                <a:ext cx="1411111" cy="67733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Worker 8</a:t>
                </a:r>
              </a:p>
            </p:txBody>
          </p:sp>
        </p:grpSp>
      </p:grpSp>
      <p:grpSp>
        <p:nvGrpSpPr>
          <p:cNvPr id="42" name="Group 41">
            <a:extLst>
              <a:ext uri="{FF2B5EF4-FFF2-40B4-BE49-F238E27FC236}">
                <a16:creationId xmlns:a16="http://schemas.microsoft.com/office/drawing/2014/main" id="{3FC9EBE2-9620-248D-12FB-621387839D25}"/>
              </a:ext>
            </a:extLst>
          </p:cNvPr>
          <p:cNvGrpSpPr/>
          <p:nvPr/>
        </p:nvGrpSpPr>
        <p:grpSpPr>
          <a:xfrm>
            <a:off x="2121677" y="5632704"/>
            <a:ext cx="1411111" cy="549406"/>
            <a:chOff x="2121677" y="5632704"/>
            <a:chExt cx="1411111" cy="549406"/>
          </a:xfrm>
        </p:grpSpPr>
        <p:sp>
          <p:nvSpPr>
            <p:cNvPr id="40" name="Left Brace 39">
              <a:extLst>
                <a:ext uri="{FF2B5EF4-FFF2-40B4-BE49-F238E27FC236}">
                  <a16:creationId xmlns:a16="http://schemas.microsoft.com/office/drawing/2014/main" id="{B1395961-EF7A-8F0C-72BC-7EBC732A10D4}"/>
                </a:ext>
              </a:extLst>
            </p:cNvPr>
            <p:cNvSpPr/>
            <p:nvPr/>
          </p:nvSpPr>
          <p:spPr>
            <a:xfrm rot="16200000">
              <a:off x="2735449" y="5018932"/>
              <a:ext cx="183567" cy="1411111"/>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2986A8F1-05B1-B3A3-DC8C-94BAD675E7A4}"/>
                    </a:ext>
                  </a:extLst>
                </p:cNvPr>
                <p:cNvSpPr txBox="1"/>
                <p:nvPr/>
              </p:nvSpPr>
              <p:spPr>
                <a:xfrm>
                  <a:off x="2260600" y="5812778"/>
                  <a:ext cx="1229360" cy="369332"/>
                </a:xfrm>
                <a:prstGeom prst="rect">
                  <a:avLst/>
                </a:prstGeom>
                <a:noFill/>
              </p:spPr>
              <p:txBody>
                <a:bodyPr wrap="square" rtlCol="0">
                  <a:spAutoFit/>
                </a:bodyPr>
                <a:lstStyle/>
                <a:p>
                  <a14:m>
                    <m:oMath xmlns:m="http://schemas.openxmlformats.org/officeDocument/2006/math">
                      <m:f>
                        <m:fPr>
                          <m:type m:val="skw"/>
                          <m:ctrlPr>
                            <a:rPr lang="en-GB" i="1" smtClean="0">
                              <a:latin typeface="Cambria Math" panose="02040503050406030204" pitchFamily="18" charset="0"/>
                            </a:rPr>
                          </m:ctrlPr>
                        </m:fPr>
                        <m:num>
                          <m:r>
                            <a:rPr lang="en-GB" b="0" i="1" smtClean="0">
                              <a:latin typeface="Cambria Math" panose="02040503050406030204" pitchFamily="18" charset="0"/>
                            </a:rPr>
                            <m:t>𝑛</m:t>
                          </m:r>
                        </m:num>
                        <m:den>
                          <m:r>
                            <a:rPr lang="en-GB" b="0" i="1" smtClean="0">
                              <a:latin typeface="Cambria Math" panose="02040503050406030204" pitchFamily="18" charset="0"/>
                            </a:rPr>
                            <m:t>8</m:t>
                          </m:r>
                        </m:den>
                      </m:f>
                    </m:oMath>
                  </a14:m>
                  <a:r>
                    <a:rPr lang="en-GB" dirty="0"/>
                    <a:t> items</a:t>
                  </a:r>
                </a:p>
              </p:txBody>
            </p:sp>
          </mc:Choice>
          <mc:Fallback xmlns="">
            <p:sp>
              <p:nvSpPr>
                <p:cNvPr id="41" name="TextBox 40">
                  <a:extLst>
                    <a:ext uri="{FF2B5EF4-FFF2-40B4-BE49-F238E27FC236}">
                      <a16:creationId xmlns:a16="http://schemas.microsoft.com/office/drawing/2014/main" id="{2986A8F1-05B1-B3A3-DC8C-94BAD675E7A4}"/>
                    </a:ext>
                  </a:extLst>
                </p:cNvPr>
                <p:cNvSpPr txBox="1">
                  <a:spLocks noRot="1" noChangeAspect="1" noMove="1" noResize="1" noEditPoints="1" noAdjustHandles="1" noChangeArrowheads="1" noChangeShapeType="1" noTextEdit="1"/>
                </p:cNvSpPr>
                <p:nvPr/>
              </p:nvSpPr>
              <p:spPr>
                <a:xfrm>
                  <a:off x="2260600" y="5812778"/>
                  <a:ext cx="1229360" cy="369332"/>
                </a:xfrm>
                <a:prstGeom prst="rect">
                  <a:avLst/>
                </a:prstGeom>
                <a:blipFill>
                  <a:blip r:embed="rId6"/>
                  <a:stretch>
                    <a:fillRect l="-19307" t="-113333" b="-185000"/>
                  </a:stretch>
                </a:blipFill>
              </p:spPr>
              <p:txBody>
                <a:bodyPr/>
                <a:lstStyle/>
                <a:p>
                  <a:r>
                    <a:rPr lang="en-GB">
                      <a:noFill/>
                    </a:rPr>
                    <a:t> </a:t>
                  </a:r>
                </a:p>
              </p:txBody>
            </p:sp>
          </mc:Fallback>
        </mc:AlternateContent>
      </p:grpSp>
      <p:sp>
        <p:nvSpPr>
          <p:cNvPr id="57" name="TextBox 56">
            <a:extLst>
              <a:ext uri="{FF2B5EF4-FFF2-40B4-BE49-F238E27FC236}">
                <a16:creationId xmlns:a16="http://schemas.microsoft.com/office/drawing/2014/main" id="{34AF1D3B-365D-8023-7969-263FE9191D20}"/>
              </a:ext>
            </a:extLst>
          </p:cNvPr>
          <p:cNvSpPr txBox="1"/>
          <p:nvPr/>
        </p:nvSpPr>
        <p:spPr>
          <a:xfrm>
            <a:off x="9128760" y="4772159"/>
            <a:ext cx="2504440" cy="923330"/>
          </a:xfrm>
          <a:prstGeom prst="rect">
            <a:avLst/>
          </a:prstGeom>
          <a:noFill/>
        </p:spPr>
        <p:txBody>
          <a:bodyPr wrap="square" rtlCol="0">
            <a:spAutoFit/>
          </a:bodyPr>
          <a:lstStyle/>
          <a:p>
            <a:r>
              <a:rPr lang="en-GB" dirty="0"/>
              <a:t>Array is split up into 8 parts, one for each worker process.</a:t>
            </a:r>
          </a:p>
        </p:txBody>
      </p:sp>
    </p:spTree>
    <p:extLst>
      <p:ext uri="{BB962C8B-B14F-4D97-AF65-F5344CB8AC3E}">
        <p14:creationId xmlns:p14="http://schemas.microsoft.com/office/powerpoint/2010/main" val="707761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11"/>
                                        </p:tgtEl>
                                      </p:cBhvr>
                                    </p:animEffect>
                                    <p:set>
                                      <p:cBhvr>
                                        <p:cTn id="16" dur="1" fill="hold">
                                          <p:stCondLst>
                                            <p:cond delay="499"/>
                                          </p:stCondLst>
                                        </p:cTn>
                                        <p:tgtEl>
                                          <p:spTgt spid="1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fade">
                                      <p:cBhvr>
                                        <p:cTn id="26" dur="500"/>
                                        <p:tgtEl>
                                          <p:spTgt spid="5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7"/>
                                        </p:tgtEl>
                                        <p:attrNameLst>
                                          <p:attrName>style.visibility</p:attrName>
                                        </p:attrNameLst>
                                      </p:cBhvr>
                                      <p:to>
                                        <p:strVal val="visible"/>
                                      </p:to>
                                    </p:set>
                                    <p:animEffect transition="in" filter="fade">
                                      <p:cBhvr>
                                        <p:cTn id="29" dur="500"/>
                                        <p:tgtEl>
                                          <p:spTgt spid="57"/>
                                        </p:tgtEl>
                                      </p:cBhvr>
                                    </p:animEffec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fade">
                                      <p:cBhvr>
                                        <p:cTn id="3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BEA3E-6DBF-2DE8-C316-E81755FA1298}"/>
              </a:ext>
            </a:extLst>
          </p:cNvPr>
          <p:cNvSpPr>
            <a:spLocks noGrp="1"/>
          </p:cNvSpPr>
          <p:nvPr>
            <p:ph type="title"/>
          </p:nvPr>
        </p:nvSpPr>
        <p:spPr/>
        <p:txBody>
          <a:bodyPr/>
          <a:lstStyle/>
          <a:p>
            <a:r>
              <a:rPr lang="en-GB" dirty="0"/>
              <a:t>Scaling up to a cluster</a:t>
            </a:r>
          </a:p>
        </p:txBody>
      </p:sp>
      <p:pic>
        <p:nvPicPr>
          <p:cNvPr id="4" name="Picture 3">
            <a:extLst>
              <a:ext uri="{FF2B5EF4-FFF2-40B4-BE49-F238E27FC236}">
                <a16:creationId xmlns:a16="http://schemas.microsoft.com/office/drawing/2014/main" id="{DADCC126-A388-22FD-2388-5016C4AAA0D8}"/>
              </a:ext>
            </a:extLst>
          </p:cNvPr>
          <p:cNvPicPr>
            <a:picLocks noChangeAspect="1"/>
          </p:cNvPicPr>
          <p:nvPr/>
        </p:nvPicPr>
        <p:blipFill rotWithShape="1">
          <a:blip r:embed="rId2"/>
          <a:srcRect t="12500"/>
          <a:stretch/>
        </p:blipFill>
        <p:spPr>
          <a:xfrm>
            <a:off x="2101005" y="3642360"/>
            <a:ext cx="8172870" cy="1955915"/>
          </a:xfrm>
          <a:prstGeom prst="rect">
            <a:avLst/>
          </a:prstGeom>
        </p:spPr>
      </p:pic>
      <p:sp>
        <p:nvSpPr>
          <p:cNvPr id="14" name="TextBox 13">
            <a:extLst>
              <a:ext uri="{FF2B5EF4-FFF2-40B4-BE49-F238E27FC236}">
                <a16:creationId xmlns:a16="http://schemas.microsoft.com/office/drawing/2014/main" id="{D3EE4D6B-BEA6-2CD2-57D4-8A7EF700FDD0}"/>
              </a:ext>
            </a:extLst>
          </p:cNvPr>
          <p:cNvSpPr txBox="1"/>
          <p:nvPr/>
        </p:nvSpPr>
        <p:spPr>
          <a:xfrm>
            <a:off x="1341120" y="2687320"/>
            <a:ext cx="8752840" cy="369332"/>
          </a:xfrm>
          <a:prstGeom prst="rect">
            <a:avLst/>
          </a:prstGeom>
          <a:noFill/>
        </p:spPr>
        <p:txBody>
          <a:bodyPr wrap="square" rtlCol="0">
            <a:spAutoFit/>
          </a:bodyPr>
          <a:lstStyle/>
          <a:p>
            <a:r>
              <a:rPr lang="en-GB" dirty="0"/>
              <a:t>1) Make all functions available to each worker, using the </a:t>
            </a:r>
            <a:r>
              <a:rPr lang="en-GB" b="1" dirty="0"/>
              <a:t>@everywhere </a:t>
            </a:r>
            <a:r>
              <a:rPr lang="en-GB" dirty="0"/>
              <a:t>macro</a:t>
            </a:r>
          </a:p>
        </p:txBody>
      </p:sp>
    </p:spTree>
    <p:extLst>
      <p:ext uri="{BB962C8B-B14F-4D97-AF65-F5344CB8AC3E}">
        <p14:creationId xmlns:p14="http://schemas.microsoft.com/office/powerpoint/2010/main" val="1673920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77C74-B9F8-3F50-1FCC-B5D7BE4B2A66}"/>
              </a:ext>
            </a:extLst>
          </p:cNvPr>
          <p:cNvSpPr>
            <a:spLocks noGrp="1"/>
          </p:cNvSpPr>
          <p:nvPr>
            <p:ph type="title"/>
          </p:nvPr>
        </p:nvSpPr>
        <p:spPr/>
        <p:txBody>
          <a:bodyPr/>
          <a:lstStyle/>
          <a:p>
            <a:r>
              <a:rPr lang="en-GB" dirty="0"/>
              <a:t>What do I do?</a:t>
            </a:r>
          </a:p>
        </p:txBody>
      </p:sp>
      <p:pic>
        <p:nvPicPr>
          <p:cNvPr id="7" name="Picture 6">
            <a:extLst>
              <a:ext uri="{FF2B5EF4-FFF2-40B4-BE49-F238E27FC236}">
                <a16:creationId xmlns:a16="http://schemas.microsoft.com/office/drawing/2014/main" id="{81FB6C7E-394D-A3FA-0360-7BC5325B28D2}"/>
              </a:ext>
            </a:extLst>
          </p:cNvPr>
          <p:cNvPicPr>
            <a:picLocks noChangeAspect="1"/>
          </p:cNvPicPr>
          <p:nvPr/>
        </p:nvPicPr>
        <p:blipFill>
          <a:blip r:embed="rId3"/>
          <a:stretch>
            <a:fillRect/>
          </a:stretch>
        </p:blipFill>
        <p:spPr>
          <a:xfrm>
            <a:off x="7800510" y="3774889"/>
            <a:ext cx="3667038" cy="1821147"/>
          </a:xfrm>
          <a:prstGeom prst="rect">
            <a:avLst/>
          </a:prstGeom>
        </p:spPr>
      </p:pic>
      <p:pic>
        <p:nvPicPr>
          <p:cNvPr id="13" name="Picture 12">
            <a:extLst>
              <a:ext uri="{FF2B5EF4-FFF2-40B4-BE49-F238E27FC236}">
                <a16:creationId xmlns:a16="http://schemas.microsoft.com/office/drawing/2014/main" id="{8D88F432-9C9A-4C7A-443C-6854DD7D64A7}"/>
              </a:ext>
            </a:extLst>
          </p:cNvPr>
          <p:cNvPicPr>
            <a:picLocks noChangeAspect="1"/>
          </p:cNvPicPr>
          <p:nvPr/>
        </p:nvPicPr>
        <p:blipFill>
          <a:blip r:embed="rId4"/>
          <a:stretch>
            <a:fillRect/>
          </a:stretch>
        </p:blipFill>
        <p:spPr>
          <a:xfrm>
            <a:off x="4163474" y="5722294"/>
            <a:ext cx="7304074" cy="887584"/>
          </a:xfrm>
          <a:prstGeom prst="rect">
            <a:avLst/>
          </a:prstGeom>
        </p:spPr>
      </p:pic>
      <p:grpSp>
        <p:nvGrpSpPr>
          <p:cNvPr id="26" name="Group 25">
            <a:extLst>
              <a:ext uri="{FF2B5EF4-FFF2-40B4-BE49-F238E27FC236}">
                <a16:creationId xmlns:a16="http://schemas.microsoft.com/office/drawing/2014/main" id="{F4B4F514-715B-117D-6828-9F350A3E70F9}"/>
              </a:ext>
            </a:extLst>
          </p:cNvPr>
          <p:cNvGrpSpPr/>
          <p:nvPr/>
        </p:nvGrpSpPr>
        <p:grpSpPr>
          <a:xfrm>
            <a:off x="357342" y="2383145"/>
            <a:ext cx="3227388" cy="4257658"/>
            <a:chOff x="357342" y="2383145"/>
            <a:chExt cx="3227388" cy="4257658"/>
          </a:xfrm>
        </p:grpSpPr>
        <p:pic>
          <p:nvPicPr>
            <p:cNvPr id="21" name="Picture 20">
              <a:extLst>
                <a:ext uri="{FF2B5EF4-FFF2-40B4-BE49-F238E27FC236}">
                  <a16:creationId xmlns:a16="http://schemas.microsoft.com/office/drawing/2014/main" id="{DE54612B-CE07-2A11-D2C5-8874C97F39CC}"/>
                </a:ext>
              </a:extLst>
            </p:cNvPr>
            <p:cNvPicPr>
              <a:picLocks noChangeAspect="1"/>
            </p:cNvPicPr>
            <p:nvPr/>
          </p:nvPicPr>
          <p:blipFill rotWithShape="1">
            <a:blip r:embed="rId5"/>
            <a:srcRect b="34026"/>
            <a:stretch/>
          </p:blipFill>
          <p:spPr>
            <a:xfrm>
              <a:off x="357342" y="2383145"/>
              <a:ext cx="3227388" cy="770872"/>
            </a:xfrm>
            <a:prstGeom prst="rect">
              <a:avLst/>
            </a:prstGeom>
          </p:spPr>
        </p:pic>
        <p:pic>
          <p:nvPicPr>
            <p:cNvPr id="23" name="Picture 22">
              <a:extLst>
                <a:ext uri="{FF2B5EF4-FFF2-40B4-BE49-F238E27FC236}">
                  <a16:creationId xmlns:a16="http://schemas.microsoft.com/office/drawing/2014/main" id="{BF0E2E2E-5D3C-1D0B-7211-A1E6A6E62EDC}"/>
                </a:ext>
              </a:extLst>
            </p:cNvPr>
            <p:cNvPicPr>
              <a:picLocks noChangeAspect="1"/>
            </p:cNvPicPr>
            <p:nvPr/>
          </p:nvPicPr>
          <p:blipFill>
            <a:blip r:embed="rId6"/>
            <a:stretch>
              <a:fillRect/>
            </a:stretch>
          </p:blipFill>
          <p:spPr>
            <a:xfrm>
              <a:off x="675862" y="3034751"/>
              <a:ext cx="2533032" cy="3606052"/>
            </a:xfrm>
            <a:prstGeom prst="rect">
              <a:avLst/>
            </a:prstGeom>
          </p:spPr>
        </p:pic>
      </p:grpSp>
      <p:pic>
        <p:nvPicPr>
          <p:cNvPr id="25" name="Picture 24">
            <a:extLst>
              <a:ext uri="{FF2B5EF4-FFF2-40B4-BE49-F238E27FC236}">
                <a16:creationId xmlns:a16="http://schemas.microsoft.com/office/drawing/2014/main" id="{FDC1F0A3-F1DD-7399-AAFB-207A6A054425}"/>
              </a:ext>
            </a:extLst>
          </p:cNvPr>
          <p:cNvPicPr>
            <a:picLocks noChangeAspect="1"/>
          </p:cNvPicPr>
          <p:nvPr/>
        </p:nvPicPr>
        <p:blipFill>
          <a:blip r:embed="rId7"/>
          <a:stretch>
            <a:fillRect/>
          </a:stretch>
        </p:blipFill>
        <p:spPr>
          <a:xfrm>
            <a:off x="3659629" y="3025086"/>
            <a:ext cx="4406400" cy="1836949"/>
          </a:xfrm>
          <a:prstGeom prst="rect">
            <a:avLst/>
          </a:prstGeom>
        </p:spPr>
      </p:pic>
      <p:pic>
        <p:nvPicPr>
          <p:cNvPr id="5" name="Picture 4">
            <a:extLst>
              <a:ext uri="{FF2B5EF4-FFF2-40B4-BE49-F238E27FC236}">
                <a16:creationId xmlns:a16="http://schemas.microsoft.com/office/drawing/2014/main" id="{C0D517B6-E3D4-A420-CB38-958EBCFA9F48}"/>
              </a:ext>
            </a:extLst>
          </p:cNvPr>
          <p:cNvPicPr>
            <a:picLocks noChangeAspect="1"/>
          </p:cNvPicPr>
          <p:nvPr/>
        </p:nvPicPr>
        <p:blipFill>
          <a:blip r:embed="rId8"/>
          <a:stretch>
            <a:fillRect/>
          </a:stretch>
        </p:blipFill>
        <p:spPr>
          <a:xfrm>
            <a:off x="8122376" y="2383145"/>
            <a:ext cx="3787350" cy="1168438"/>
          </a:xfrm>
          <a:prstGeom prst="rect">
            <a:avLst/>
          </a:prstGeom>
        </p:spPr>
      </p:pic>
    </p:spTree>
    <p:extLst>
      <p:ext uri="{BB962C8B-B14F-4D97-AF65-F5344CB8AC3E}">
        <p14:creationId xmlns:p14="http://schemas.microsoft.com/office/powerpoint/2010/main" val="158560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250"/>
                                        <p:tgtEl>
                                          <p:spTgt spid="7"/>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25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25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2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BEA3E-6DBF-2DE8-C316-E81755FA1298}"/>
              </a:ext>
            </a:extLst>
          </p:cNvPr>
          <p:cNvSpPr>
            <a:spLocks noGrp="1"/>
          </p:cNvSpPr>
          <p:nvPr>
            <p:ph type="title"/>
          </p:nvPr>
        </p:nvSpPr>
        <p:spPr/>
        <p:txBody>
          <a:bodyPr/>
          <a:lstStyle/>
          <a:p>
            <a:r>
              <a:rPr lang="en-GB" dirty="0"/>
              <a:t>Scaling up to a cluster</a:t>
            </a:r>
          </a:p>
        </p:txBody>
      </p:sp>
      <p:sp>
        <p:nvSpPr>
          <p:cNvPr id="14" name="TextBox 13">
            <a:extLst>
              <a:ext uri="{FF2B5EF4-FFF2-40B4-BE49-F238E27FC236}">
                <a16:creationId xmlns:a16="http://schemas.microsoft.com/office/drawing/2014/main" id="{D3EE4D6B-BEA6-2CD2-57D4-8A7EF700FDD0}"/>
              </a:ext>
            </a:extLst>
          </p:cNvPr>
          <p:cNvSpPr txBox="1"/>
          <p:nvPr/>
        </p:nvSpPr>
        <p:spPr>
          <a:xfrm>
            <a:off x="1341120" y="2687320"/>
            <a:ext cx="8752840" cy="646331"/>
          </a:xfrm>
          <a:prstGeom prst="rect">
            <a:avLst/>
          </a:prstGeom>
          <a:noFill/>
        </p:spPr>
        <p:txBody>
          <a:bodyPr wrap="square" rtlCol="0">
            <a:spAutoFit/>
          </a:bodyPr>
          <a:lstStyle/>
          <a:p>
            <a:r>
              <a:rPr lang="en-GB" dirty="0"/>
              <a:t>2) Specialise on the </a:t>
            </a:r>
            <a:r>
              <a:rPr lang="en-GB" b="1" dirty="0" err="1"/>
              <a:t>DArray</a:t>
            </a:r>
            <a:r>
              <a:rPr lang="en-GB" b="1" dirty="0"/>
              <a:t> </a:t>
            </a:r>
            <a:r>
              <a:rPr lang="en-GB" dirty="0"/>
              <a:t>type, with some boilerplate for Single Program Multiple Data. Lifted from the </a:t>
            </a:r>
            <a:r>
              <a:rPr lang="en-GB" i="1" dirty="0" err="1"/>
              <a:t>DistributedArrays.jl</a:t>
            </a:r>
            <a:r>
              <a:rPr lang="en-GB" i="1" dirty="0"/>
              <a:t> </a:t>
            </a:r>
            <a:r>
              <a:rPr lang="en-GB" dirty="0"/>
              <a:t>documentation.</a:t>
            </a:r>
          </a:p>
        </p:txBody>
      </p:sp>
      <p:sp>
        <p:nvSpPr>
          <p:cNvPr id="7" name="TextBox 6">
            <a:extLst>
              <a:ext uri="{FF2B5EF4-FFF2-40B4-BE49-F238E27FC236}">
                <a16:creationId xmlns:a16="http://schemas.microsoft.com/office/drawing/2014/main" id="{3DCEE888-8200-AA54-F7F0-8BBFDFEDC96F}"/>
              </a:ext>
            </a:extLst>
          </p:cNvPr>
          <p:cNvSpPr txBox="1"/>
          <p:nvPr/>
        </p:nvSpPr>
        <p:spPr>
          <a:xfrm>
            <a:off x="2603976" y="5304006"/>
            <a:ext cx="6077655" cy="923330"/>
          </a:xfrm>
          <a:prstGeom prst="rect">
            <a:avLst/>
          </a:prstGeom>
          <a:noFill/>
        </p:spPr>
        <p:txBody>
          <a:bodyPr wrap="square" rtlCol="0">
            <a:spAutoFit/>
          </a:bodyPr>
          <a:lstStyle/>
          <a:p>
            <a:r>
              <a:rPr lang="en-GB" i="1" dirty="0"/>
              <a:t>This code runs our standard array function on each local part of the distributed array. This only affects the function when using </a:t>
            </a:r>
            <a:r>
              <a:rPr lang="en-GB" b="1" dirty="0" err="1"/>
              <a:t>DArray</a:t>
            </a:r>
            <a:r>
              <a:rPr lang="en-GB" i="1" dirty="0"/>
              <a:t> datatypes.</a:t>
            </a:r>
          </a:p>
        </p:txBody>
      </p:sp>
      <p:pic>
        <p:nvPicPr>
          <p:cNvPr id="11" name="Picture 10">
            <a:extLst>
              <a:ext uri="{FF2B5EF4-FFF2-40B4-BE49-F238E27FC236}">
                <a16:creationId xmlns:a16="http://schemas.microsoft.com/office/drawing/2014/main" id="{3244DAA9-507B-DC03-D5F2-4C7FA404D58C}"/>
              </a:ext>
            </a:extLst>
          </p:cNvPr>
          <p:cNvPicPr>
            <a:picLocks noChangeAspect="1"/>
          </p:cNvPicPr>
          <p:nvPr/>
        </p:nvPicPr>
        <p:blipFill>
          <a:blip r:embed="rId2"/>
          <a:stretch>
            <a:fillRect/>
          </a:stretch>
        </p:blipFill>
        <p:spPr>
          <a:xfrm>
            <a:off x="1492366" y="3367156"/>
            <a:ext cx="8731699" cy="1936850"/>
          </a:xfrm>
          <a:prstGeom prst="rect">
            <a:avLst/>
          </a:prstGeom>
        </p:spPr>
      </p:pic>
    </p:spTree>
    <p:extLst>
      <p:ext uri="{BB962C8B-B14F-4D97-AF65-F5344CB8AC3E}">
        <p14:creationId xmlns:p14="http://schemas.microsoft.com/office/powerpoint/2010/main" val="2318470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E07B0-7C34-EA07-2B13-74F79522250C}"/>
              </a:ext>
            </a:extLst>
          </p:cNvPr>
          <p:cNvSpPr>
            <a:spLocks noGrp="1"/>
          </p:cNvSpPr>
          <p:nvPr>
            <p:ph type="title"/>
          </p:nvPr>
        </p:nvSpPr>
        <p:spPr/>
        <p:txBody>
          <a:bodyPr/>
          <a:lstStyle/>
          <a:p>
            <a:r>
              <a:rPr lang="en-GB" dirty="0"/>
              <a:t>Using multiple cores</a:t>
            </a:r>
          </a:p>
        </p:txBody>
      </p:sp>
      <p:pic>
        <p:nvPicPr>
          <p:cNvPr id="10" name="Picture 9">
            <a:extLst>
              <a:ext uri="{FF2B5EF4-FFF2-40B4-BE49-F238E27FC236}">
                <a16:creationId xmlns:a16="http://schemas.microsoft.com/office/drawing/2014/main" id="{78C03239-661B-7EE0-A6BC-A84F5B65756C}"/>
              </a:ext>
            </a:extLst>
          </p:cNvPr>
          <p:cNvPicPr>
            <a:picLocks noChangeAspect="1"/>
          </p:cNvPicPr>
          <p:nvPr/>
        </p:nvPicPr>
        <p:blipFill rotWithShape="1">
          <a:blip r:embed="rId2"/>
          <a:srcRect t="2697"/>
          <a:stretch/>
        </p:blipFill>
        <p:spPr>
          <a:xfrm>
            <a:off x="302247" y="2819401"/>
            <a:ext cx="5124713" cy="2416021"/>
          </a:xfrm>
          <a:prstGeom prst="rect">
            <a:avLst/>
          </a:prstGeom>
        </p:spPr>
      </p:pic>
      <p:pic>
        <p:nvPicPr>
          <p:cNvPr id="12" name="Picture 11">
            <a:extLst>
              <a:ext uri="{FF2B5EF4-FFF2-40B4-BE49-F238E27FC236}">
                <a16:creationId xmlns:a16="http://schemas.microsoft.com/office/drawing/2014/main" id="{D5C3B3ED-9716-51E9-A488-AAF6FAE908D5}"/>
              </a:ext>
            </a:extLst>
          </p:cNvPr>
          <p:cNvPicPr>
            <a:picLocks noChangeAspect="1"/>
          </p:cNvPicPr>
          <p:nvPr/>
        </p:nvPicPr>
        <p:blipFill rotWithShape="1">
          <a:blip r:embed="rId3"/>
          <a:srcRect t="1455"/>
          <a:stretch/>
        </p:blipFill>
        <p:spPr>
          <a:xfrm>
            <a:off x="5819793" y="2819401"/>
            <a:ext cx="6115364" cy="2490644"/>
          </a:xfrm>
          <a:prstGeom prst="rect">
            <a:avLst/>
          </a:prstGeom>
        </p:spPr>
      </p:pic>
      <p:sp>
        <p:nvSpPr>
          <p:cNvPr id="13" name="Rectangle: Rounded Corners 12">
            <a:extLst>
              <a:ext uri="{FF2B5EF4-FFF2-40B4-BE49-F238E27FC236}">
                <a16:creationId xmlns:a16="http://schemas.microsoft.com/office/drawing/2014/main" id="{A8C686A9-9250-01A8-47BA-27107CA29D3C}"/>
              </a:ext>
            </a:extLst>
          </p:cNvPr>
          <p:cNvSpPr/>
          <p:nvPr/>
        </p:nvSpPr>
        <p:spPr>
          <a:xfrm>
            <a:off x="7411139" y="3075187"/>
            <a:ext cx="1964654" cy="28298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6" name="Group 25">
            <a:extLst>
              <a:ext uri="{FF2B5EF4-FFF2-40B4-BE49-F238E27FC236}">
                <a16:creationId xmlns:a16="http://schemas.microsoft.com/office/drawing/2014/main" id="{EE3D9A1F-890B-03C3-6628-D8336A4F7B3A}"/>
              </a:ext>
            </a:extLst>
          </p:cNvPr>
          <p:cNvGrpSpPr/>
          <p:nvPr/>
        </p:nvGrpSpPr>
        <p:grpSpPr>
          <a:xfrm>
            <a:off x="6223000" y="5525479"/>
            <a:ext cx="5236597" cy="600027"/>
            <a:chOff x="4982526" y="5604377"/>
            <a:chExt cx="6634649" cy="760220"/>
          </a:xfrm>
        </p:grpSpPr>
        <p:pic>
          <p:nvPicPr>
            <p:cNvPr id="15" name="Picture 14">
              <a:extLst>
                <a:ext uri="{FF2B5EF4-FFF2-40B4-BE49-F238E27FC236}">
                  <a16:creationId xmlns:a16="http://schemas.microsoft.com/office/drawing/2014/main" id="{C23711DE-D507-E239-B8DF-538B9F7C2ABC}"/>
                </a:ext>
              </a:extLst>
            </p:cNvPr>
            <p:cNvPicPr>
              <a:picLocks noChangeAspect="1"/>
            </p:cNvPicPr>
            <p:nvPr/>
          </p:nvPicPr>
          <p:blipFill>
            <a:blip r:embed="rId4"/>
            <a:stretch>
              <a:fillRect/>
            </a:stretch>
          </p:blipFill>
          <p:spPr>
            <a:xfrm>
              <a:off x="4982526" y="5604377"/>
              <a:ext cx="6634649" cy="760220"/>
            </a:xfrm>
            <a:prstGeom prst="rect">
              <a:avLst/>
            </a:prstGeom>
          </p:spPr>
        </p:pic>
        <p:sp>
          <p:nvSpPr>
            <p:cNvPr id="16" name="Rectangle: Rounded Corners 15">
              <a:extLst>
                <a:ext uri="{FF2B5EF4-FFF2-40B4-BE49-F238E27FC236}">
                  <a16:creationId xmlns:a16="http://schemas.microsoft.com/office/drawing/2014/main" id="{0384BE5C-449F-26B9-6EBB-1372436234AF}"/>
                </a:ext>
              </a:extLst>
            </p:cNvPr>
            <p:cNvSpPr/>
            <p:nvPr/>
          </p:nvSpPr>
          <p:spPr>
            <a:xfrm>
              <a:off x="5269080" y="5935315"/>
              <a:ext cx="1300191" cy="33328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7" name="TextBox 16">
            <a:extLst>
              <a:ext uri="{FF2B5EF4-FFF2-40B4-BE49-F238E27FC236}">
                <a16:creationId xmlns:a16="http://schemas.microsoft.com/office/drawing/2014/main" id="{144BD7FC-4711-DB0B-46B9-14A7315D91FA}"/>
              </a:ext>
            </a:extLst>
          </p:cNvPr>
          <p:cNvSpPr txBox="1"/>
          <p:nvPr/>
        </p:nvSpPr>
        <p:spPr>
          <a:xfrm>
            <a:off x="4347697" y="6455584"/>
            <a:ext cx="3668462" cy="369332"/>
          </a:xfrm>
          <a:prstGeom prst="rect">
            <a:avLst/>
          </a:prstGeom>
          <a:noFill/>
        </p:spPr>
        <p:txBody>
          <a:bodyPr wrap="square" rtlCol="0">
            <a:spAutoFit/>
          </a:bodyPr>
          <a:lstStyle/>
          <a:p>
            <a:r>
              <a:rPr lang="en-GB" b="1" dirty="0"/>
              <a:t>~4.7 times faster, using 8 cores</a:t>
            </a:r>
          </a:p>
        </p:txBody>
      </p:sp>
      <p:sp>
        <p:nvSpPr>
          <p:cNvPr id="18" name="Arrow: Right 17">
            <a:extLst>
              <a:ext uri="{FF2B5EF4-FFF2-40B4-BE49-F238E27FC236}">
                <a16:creationId xmlns:a16="http://schemas.microsoft.com/office/drawing/2014/main" id="{123905B7-1F3E-455E-4C67-A36066342C42}"/>
              </a:ext>
            </a:extLst>
          </p:cNvPr>
          <p:cNvSpPr/>
          <p:nvPr/>
        </p:nvSpPr>
        <p:spPr>
          <a:xfrm>
            <a:off x="4851775" y="3652520"/>
            <a:ext cx="1010545" cy="53848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5" name="Group 24">
            <a:extLst>
              <a:ext uri="{FF2B5EF4-FFF2-40B4-BE49-F238E27FC236}">
                <a16:creationId xmlns:a16="http://schemas.microsoft.com/office/drawing/2014/main" id="{085EB4B2-0F58-5108-3A0C-461562AC0350}"/>
              </a:ext>
            </a:extLst>
          </p:cNvPr>
          <p:cNvGrpSpPr/>
          <p:nvPr/>
        </p:nvGrpSpPr>
        <p:grpSpPr>
          <a:xfrm>
            <a:off x="343096" y="5621925"/>
            <a:ext cx="4691028" cy="478205"/>
            <a:chOff x="413337" y="5826760"/>
            <a:chExt cx="4902531" cy="499766"/>
          </a:xfrm>
        </p:grpSpPr>
        <p:pic>
          <p:nvPicPr>
            <p:cNvPr id="23" name="Picture 22">
              <a:extLst>
                <a:ext uri="{FF2B5EF4-FFF2-40B4-BE49-F238E27FC236}">
                  <a16:creationId xmlns:a16="http://schemas.microsoft.com/office/drawing/2014/main" id="{EE185824-4A56-A572-AA26-25549270FCBF}"/>
                </a:ext>
              </a:extLst>
            </p:cNvPr>
            <p:cNvPicPr>
              <a:picLocks noChangeAspect="1"/>
            </p:cNvPicPr>
            <p:nvPr/>
          </p:nvPicPr>
          <p:blipFill rotWithShape="1">
            <a:blip r:embed="rId5"/>
            <a:srcRect t="46677"/>
            <a:stretch/>
          </p:blipFill>
          <p:spPr>
            <a:xfrm>
              <a:off x="413337" y="5826760"/>
              <a:ext cx="4902531" cy="499766"/>
            </a:xfrm>
            <a:prstGeom prst="rect">
              <a:avLst/>
            </a:prstGeom>
          </p:spPr>
        </p:pic>
        <p:sp>
          <p:nvSpPr>
            <p:cNvPr id="24" name="Rectangle: Rounded Corners 23">
              <a:extLst>
                <a:ext uri="{FF2B5EF4-FFF2-40B4-BE49-F238E27FC236}">
                  <a16:creationId xmlns:a16="http://schemas.microsoft.com/office/drawing/2014/main" id="{23D751DE-49F9-5C69-63EE-A3C9BCD7DEC2}"/>
                </a:ext>
              </a:extLst>
            </p:cNvPr>
            <p:cNvSpPr/>
            <p:nvPr/>
          </p:nvSpPr>
          <p:spPr>
            <a:xfrm>
              <a:off x="603094" y="6039506"/>
              <a:ext cx="1049949" cy="27009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91142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par>
                                <p:cTn id="18" presetID="10" presetClass="entr" presetSubtype="0"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29289B9-8542-5568-9963-D1DBCF5B54C4}"/>
              </a:ext>
            </a:extLst>
          </p:cNvPr>
          <p:cNvPicPr>
            <a:picLocks noChangeAspect="1"/>
          </p:cNvPicPr>
          <p:nvPr/>
        </p:nvPicPr>
        <p:blipFill>
          <a:blip r:embed="rId2"/>
          <a:stretch>
            <a:fillRect/>
          </a:stretch>
        </p:blipFill>
        <p:spPr>
          <a:xfrm>
            <a:off x="165817" y="2379321"/>
            <a:ext cx="9345285" cy="3779888"/>
          </a:xfrm>
          <a:prstGeom prst="rect">
            <a:avLst/>
          </a:prstGeom>
        </p:spPr>
      </p:pic>
      <p:grpSp>
        <p:nvGrpSpPr>
          <p:cNvPr id="17" name="Group 16">
            <a:extLst>
              <a:ext uri="{FF2B5EF4-FFF2-40B4-BE49-F238E27FC236}">
                <a16:creationId xmlns:a16="http://schemas.microsoft.com/office/drawing/2014/main" id="{0E1A6BAF-F8B3-0496-C224-E5A82EDEB9F3}"/>
              </a:ext>
            </a:extLst>
          </p:cNvPr>
          <p:cNvGrpSpPr/>
          <p:nvPr/>
        </p:nvGrpSpPr>
        <p:grpSpPr>
          <a:xfrm>
            <a:off x="327797" y="2442022"/>
            <a:ext cx="9183305" cy="3875617"/>
            <a:chOff x="327797" y="2442022"/>
            <a:chExt cx="8807903" cy="3717187"/>
          </a:xfrm>
        </p:grpSpPr>
        <p:pic>
          <p:nvPicPr>
            <p:cNvPr id="12" name="Picture 11">
              <a:extLst>
                <a:ext uri="{FF2B5EF4-FFF2-40B4-BE49-F238E27FC236}">
                  <a16:creationId xmlns:a16="http://schemas.microsoft.com/office/drawing/2014/main" id="{31D95BA6-7ABF-A75B-DAA7-E6093CF107F3}"/>
                </a:ext>
              </a:extLst>
            </p:cNvPr>
            <p:cNvPicPr>
              <a:picLocks noChangeAspect="1"/>
            </p:cNvPicPr>
            <p:nvPr/>
          </p:nvPicPr>
          <p:blipFill rotWithShape="1">
            <a:blip r:embed="rId3"/>
            <a:srcRect l="36525"/>
            <a:stretch/>
          </p:blipFill>
          <p:spPr>
            <a:xfrm>
              <a:off x="327797" y="2442022"/>
              <a:ext cx="8807903" cy="3717187"/>
            </a:xfrm>
            <a:prstGeom prst="rect">
              <a:avLst/>
            </a:prstGeom>
          </p:spPr>
        </p:pic>
        <p:sp>
          <p:nvSpPr>
            <p:cNvPr id="14" name="Rectangle: Rounded Corners 13">
              <a:extLst>
                <a:ext uri="{FF2B5EF4-FFF2-40B4-BE49-F238E27FC236}">
                  <a16:creationId xmlns:a16="http://schemas.microsoft.com/office/drawing/2014/main" id="{ED02A782-F3D1-A209-A504-2371A94272A4}"/>
                </a:ext>
              </a:extLst>
            </p:cNvPr>
            <p:cNvSpPr/>
            <p:nvPr/>
          </p:nvSpPr>
          <p:spPr>
            <a:xfrm>
              <a:off x="883049" y="3375442"/>
              <a:ext cx="7670510" cy="28215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a:extLst>
              <a:ext uri="{FF2B5EF4-FFF2-40B4-BE49-F238E27FC236}">
                <a16:creationId xmlns:a16="http://schemas.microsoft.com/office/drawing/2014/main" id="{A5E8BDFE-64C3-95C8-FE3C-33122854CAFF}"/>
              </a:ext>
            </a:extLst>
          </p:cNvPr>
          <p:cNvSpPr>
            <a:spLocks noGrp="1"/>
          </p:cNvSpPr>
          <p:nvPr>
            <p:ph type="title"/>
          </p:nvPr>
        </p:nvSpPr>
        <p:spPr/>
        <p:txBody>
          <a:bodyPr/>
          <a:lstStyle/>
          <a:p>
            <a:r>
              <a:rPr lang="en-GB" dirty="0"/>
              <a:t>What is Julia?</a:t>
            </a:r>
          </a:p>
        </p:txBody>
      </p:sp>
      <p:pic>
        <p:nvPicPr>
          <p:cNvPr id="5" name="Content Placeholder 4">
            <a:extLst>
              <a:ext uri="{FF2B5EF4-FFF2-40B4-BE49-F238E27FC236}">
                <a16:creationId xmlns:a16="http://schemas.microsoft.com/office/drawing/2014/main" id="{E5E6BDC8-A920-74CF-62DC-777E8950D0AF}"/>
              </a:ext>
            </a:extLst>
          </p:cNvPr>
          <p:cNvPicPr>
            <a:picLocks noGrp="1" noChangeAspect="1"/>
          </p:cNvPicPr>
          <p:nvPr>
            <p:ph idx="1"/>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78715" y="4805363"/>
            <a:ext cx="2285488" cy="1429099"/>
          </a:xfrm>
        </p:spPr>
      </p:pic>
      <p:sp>
        <p:nvSpPr>
          <p:cNvPr id="6" name="TextBox 5">
            <a:extLst>
              <a:ext uri="{FF2B5EF4-FFF2-40B4-BE49-F238E27FC236}">
                <a16:creationId xmlns:a16="http://schemas.microsoft.com/office/drawing/2014/main" id="{6945B0B7-D93A-EAAA-5BDE-65F64823766C}"/>
              </a:ext>
            </a:extLst>
          </p:cNvPr>
          <p:cNvSpPr txBox="1"/>
          <p:nvPr/>
        </p:nvSpPr>
        <p:spPr>
          <a:xfrm>
            <a:off x="9676965" y="6308209"/>
            <a:ext cx="2424468" cy="369332"/>
          </a:xfrm>
          <a:prstGeom prst="rect">
            <a:avLst/>
          </a:prstGeom>
          <a:noFill/>
        </p:spPr>
        <p:txBody>
          <a:bodyPr wrap="square" rtlCol="0">
            <a:spAutoFit/>
          </a:bodyPr>
          <a:lstStyle/>
          <a:p>
            <a:r>
              <a:rPr lang="en-GB" i="1" dirty="0"/>
              <a:t>https://julialang.org/</a:t>
            </a:r>
          </a:p>
        </p:txBody>
      </p:sp>
    </p:spTree>
    <p:extLst>
      <p:ext uri="{BB962C8B-B14F-4D97-AF65-F5344CB8AC3E}">
        <p14:creationId xmlns:p14="http://schemas.microsoft.com/office/powerpoint/2010/main" val="156855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DDAA74B-8E81-4F15-BC0F-4050965FF5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6A2B6FF-98AF-4A0F-AAA9-F291A7D2D5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429000"/>
            <a:ext cx="6083644" cy="3429000"/>
            <a:chOff x="6096002" y="-9073"/>
            <a:chExt cx="6095998" cy="6867073"/>
          </a:xfrm>
        </p:grpSpPr>
        <p:sp>
          <p:nvSpPr>
            <p:cNvPr id="15" name="Rectangle 14">
              <a:extLst>
                <a:ext uri="{FF2B5EF4-FFF2-40B4-BE49-F238E27FC236}">
                  <a16:creationId xmlns:a16="http://schemas.microsoft.com/office/drawing/2014/main" id="{53A2D870-BA00-4DBB-BF6E-782BAFEDC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FD376E6-424C-4887-B673-6B4126758B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Rectangle 17">
            <a:extLst>
              <a:ext uri="{FF2B5EF4-FFF2-40B4-BE49-F238E27FC236}">
                <a16:creationId xmlns:a16="http://schemas.microsoft.com/office/drawing/2014/main" id="{374CD4C6-F07B-411C-876A-727559731F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83644"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DCFD37-D4F4-8BD2-4A8B-A70D20985037}"/>
              </a:ext>
            </a:extLst>
          </p:cNvPr>
          <p:cNvSpPr>
            <a:spLocks noGrp="1"/>
          </p:cNvSpPr>
          <p:nvPr>
            <p:ph type="title"/>
          </p:nvPr>
        </p:nvSpPr>
        <p:spPr>
          <a:xfrm>
            <a:off x="484552" y="365125"/>
            <a:ext cx="5438728" cy="2430030"/>
          </a:xfrm>
        </p:spPr>
        <p:txBody>
          <a:bodyPr>
            <a:normAutofit/>
          </a:bodyPr>
          <a:lstStyle/>
          <a:p>
            <a:pPr>
              <a:lnSpc>
                <a:spcPct val="90000"/>
              </a:lnSpc>
            </a:pPr>
            <a:r>
              <a:rPr lang="en-GB" sz="4400" dirty="0"/>
              <a:t>Example Problem – Monte Carlo Simulation</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E663BC11-8DAF-919C-DB70-556DFC22649D}"/>
                  </a:ext>
                </a:extLst>
              </p:cNvPr>
              <p:cNvSpPr>
                <a:spLocks noGrp="1"/>
              </p:cNvSpPr>
              <p:nvPr>
                <p:ph idx="1"/>
              </p:nvPr>
            </p:nvSpPr>
            <p:spPr>
              <a:xfrm>
                <a:off x="484552" y="3589673"/>
                <a:ext cx="5022630" cy="2952206"/>
              </a:xfrm>
            </p:spPr>
            <p:txBody>
              <a:bodyPr>
                <a:normAutofit/>
              </a:bodyPr>
              <a:lstStyle/>
              <a:p>
                <a:pPr marL="342900" indent="-342900">
                  <a:buFont typeface="Arial" panose="020B0604020202020204" pitchFamily="34" charset="0"/>
                  <a:buChar char="•"/>
                </a:pPr>
                <a:r>
                  <a:rPr lang="en-US" dirty="0"/>
                  <a:t>Random walk of a single particle over a number of discrete time steps.</a:t>
                </a:r>
              </a:p>
              <a:p>
                <a:pPr marL="342900" indent="-342900">
                  <a:buFont typeface="Arial" panose="020B0604020202020204" pitchFamily="34" charset="0"/>
                  <a:buChar char="•"/>
                </a:pPr>
                <a:r>
                  <a:rPr lang="en-US" dirty="0"/>
                  <a:t>We want to generate </a:t>
                </a:r>
                <a14:m>
                  <m:oMath xmlns:m="http://schemas.openxmlformats.org/officeDocument/2006/math">
                    <m:r>
                      <a:rPr lang="en-GB" b="0" i="1" smtClean="0">
                        <a:latin typeface="Cambria Math" panose="02040503050406030204" pitchFamily="18" charset="0"/>
                      </a:rPr>
                      <m:t>𝑛</m:t>
                    </m:r>
                  </m:oMath>
                </a14:m>
                <a:r>
                  <a:rPr lang="en-US" dirty="0"/>
                  <a:t> samples of the final position of the walk after </a:t>
                </a:r>
                <a14:m>
                  <m:oMath xmlns:m="http://schemas.openxmlformats.org/officeDocument/2006/math">
                    <m:r>
                      <a:rPr lang="en-GB" b="0" i="1" smtClean="0">
                        <a:latin typeface="Cambria Math" panose="02040503050406030204" pitchFamily="18" charset="0"/>
                      </a:rPr>
                      <m:t>𝑇</m:t>
                    </m:r>
                  </m:oMath>
                </a14:m>
                <a:r>
                  <a:rPr lang="en-US" b="0" dirty="0"/>
                  <a:t> time steps.</a:t>
                </a:r>
              </a:p>
              <a:p>
                <a:pPr marL="342900" indent="-342900">
                  <a:buFont typeface="Arial" panose="020B0604020202020204" pitchFamily="34" charset="0"/>
                  <a:buChar char="•"/>
                </a:pPr>
                <a:r>
                  <a:rPr lang="en-GB" dirty="0"/>
                  <a:t>Most Monte-Carlo simulations are “embarrassingly parallel”</a:t>
                </a:r>
                <a:endParaRPr lang="en-GB" b="0" dirty="0"/>
              </a:p>
            </p:txBody>
          </p:sp>
        </mc:Choice>
        <mc:Fallback xmlns="">
          <p:sp>
            <p:nvSpPr>
              <p:cNvPr id="9" name="Content Placeholder 8">
                <a:extLst>
                  <a:ext uri="{FF2B5EF4-FFF2-40B4-BE49-F238E27FC236}">
                    <a16:creationId xmlns:a16="http://schemas.microsoft.com/office/drawing/2014/main" id="{E663BC11-8DAF-919C-DB70-556DFC22649D}"/>
                  </a:ext>
                </a:extLst>
              </p:cNvPr>
              <p:cNvSpPr>
                <a:spLocks noGrp="1" noRot="1" noChangeAspect="1" noMove="1" noResize="1" noEditPoints="1" noAdjustHandles="1" noChangeArrowheads="1" noChangeShapeType="1" noTextEdit="1"/>
              </p:cNvSpPr>
              <p:nvPr>
                <p:ph idx="1"/>
              </p:nvPr>
            </p:nvSpPr>
            <p:spPr>
              <a:xfrm>
                <a:off x="484552" y="3589673"/>
                <a:ext cx="5022630" cy="2952206"/>
              </a:xfrm>
              <a:blipFill>
                <a:blip r:embed="rId2"/>
                <a:stretch>
                  <a:fillRect l="-1092" r="-121" b="-1446"/>
                </a:stretch>
              </a:blipFill>
            </p:spPr>
            <p:txBody>
              <a:bodyPr/>
              <a:lstStyle/>
              <a:p>
                <a:r>
                  <a:rPr lang="en-GB">
                    <a:noFill/>
                  </a:rPr>
                  <a:t> </a:t>
                </a:r>
              </a:p>
            </p:txBody>
          </p:sp>
        </mc:Fallback>
      </mc:AlternateContent>
      <p:pic>
        <p:nvPicPr>
          <p:cNvPr id="5" name="Content Placeholder 4" descr="Graphical user interface, chart, line chart&#10;&#10;Description automatically generated">
            <a:extLst>
              <a:ext uri="{FF2B5EF4-FFF2-40B4-BE49-F238E27FC236}">
                <a16:creationId xmlns:a16="http://schemas.microsoft.com/office/drawing/2014/main" id="{26AEFDF7-1829-B737-2AE6-8A0F6A63AF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8196" y="237566"/>
            <a:ext cx="4781176" cy="3191434"/>
          </a:xfrm>
          <a:prstGeom prst="rect">
            <a:avLst/>
          </a:prstGeom>
        </p:spPr>
      </p:pic>
      <p:pic>
        <p:nvPicPr>
          <p:cNvPr id="7" name="Picture 6">
            <a:extLst>
              <a:ext uri="{FF2B5EF4-FFF2-40B4-BE49-F238E27FC236}">
                <a16:creationId xmlns:a16="http://schemas.microsoft.com/office/drawing/2014/main" id="{39F49D7D-BAAC-F38B-D7D0-CD8024013239}"/>
              </a:ext>
            </a:extLst>
          </p:cNvPr>
          <p:cNvPicPr>
            <a:picLocks noChangeAspect="1"/>
          </p:cNvPicPr>
          <p:nvPr/>
        </p:nvPicPr>
        <p:blipFill>
          <a:blip r:embed="rId4"/>
          <a:stretch>
            <a:fillRect/>
          </a:stretch>
        </p:blipFill>
        <p:spPr>
          <a:xfrm>
            <a:off x="7072535" y="3652046"/>
            <a:ext cx="3772495" cy="2427384"/>
          </a:xfrm>
          <a:prstGeom prst="rect">
            <a:avLst/>
          </a:prstGeom>
        </p:spPr>
      </p:pic>
      <p:grpSp>
        <p:nvGrpSpPr>
          <p:cNvPr id="19" name="Group 18">
            <a:extLst>
              <a:ext uri="{FF2B5EF4-FFF2-40B4-BE49-F238E27FC236}">
                <a16:creationId xmlns:a16="http://schemas.microsoft.com/office/drawing/2014/main" id="{E7855541-C61B-D313-8D58-E859C0954C5F}"/>
              </a:ext>
            </a:extLst>
          </p:cNvPr>
          <p:cNvGrpSpPr/>
          <p:nvPr/>
        </p:nvGrpSpPr>
        <p:grpSpPr>
          <a:xfrm>
            <a:off x="6829112" y="3849423"/>
            <a:ext cx="4259339" cy="2338654"/>
            <a:chOff x="6829114" y="3856845"/>
            <a:chExt cx="4259339" cy="2338654"/>
          </a:xfrm>
        </p:grpSpPr>
        <p:pic>
          <p:nvPicPr>
            <p:cNvPr id="10" name="Picture 9">
              <a:extLst>
                <a:ext uri="{FF2B5EF4-FFF2-40B4-BE49-F238E27FC236}">
                  <a16:creationId xmlns:a16="http://schemas.microsoft.com/office/drawing/2014/main" id="{0E08731E-2D8E-EEE8-8505-CCD9088AF2C3}"/>
                </a:ext>
              </a:extLst>
            </p:cNvPr>
            <p:cNvPicPr>
              <a:picLocks noChangeAspect="1"/>
            </p:cNvPicPr>
            <p:nvPr/>
          </p:nvPicPr>
          <p:blipFill>
            <a:blip r:embed="rId5"/>
            <a:stretch>
              <a:fillRect/>
            </a:stretch>
          </p:blipFill>
          <p:spPr>
            <a:xfrm>
              <a:off x="6829114" y="3856845"/>
              <a:ext cx="4259339" cy="2212643"/>
            </a:xfrm>
            <a:prstGeom prst="rect">
              <a:avLst/>
            </a:prstGeom>
          </p:spPr>
        </p:pic>
        <p:grpSp>
          <p:nvGrpSpPr>
            <p:cNvPr id="17" name="Group 16">
              <a:extLst>
                <a:ext uri="{FF2B5EF4-FFF2-40B4-BE49-F238E27FC236}">
                  <a16:creationId xmlns:a16="http://schemas.microsoft.com/office/drawing/2014/main" id="{9AACFD4C-6CA4-51C7-0B5C-A2B224EF1CE5}"/>
                </a:ext>
              </a:extLst>
            </p:cNvPr>
            <p:cNvGrpSpPr/>
            <p:nvPr/>
          </p:nvGrpSpPr>
          <p:grpSpPr>
            <a:xfrm>
              <a:off x="8673425" y="4777740"/>
              <a:ext cx="2415026" cy="1417759"/>
              <a:chOff x="8673425" y="4777740"/>
              <a:chExt cx="2415026" cy="1417759"/>
            </a:xfrm>
          </p:grpSpPr>
          <p:sp>
            <p:nvSpPr>
              <p:cNvPr id="11" name="Rectangle: Rounded Corners 10">
                <a:extLst>
                  <a:ext uri="{FF2B5EF4-FFF2-40B4-BE49-F238E27FC236}">
                    <a16:creationId xmlns:a16="http://schemas.microsoft.com/office/drawing/2014/main" id="{FFE8F49C-2AEF-D1EA-2B40-037B0BDADEEB}"/>
                  </a:ext>
                </a:extLst>
              </p:cNvPr>
              <p:cNvSpPr/>
              <p:nvPr/>
            </p:nvSpPr>
            <p:spPr>
              <a:xfrm>
                <a:off x="8673425" y="4777740"/>
                <a:ext cx="1896727" cy="36576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F0496DAD-A3A5-F0AB-EE91-EC9ACB5912E0}"/>
                  </a:ext>
                </a:extLst>
              </p:cNvPr>
              <p:cNvSpPr txBox="1"/>
              <p:nvPr/>
            </p:nvSpPr>
            <p:spPr>
              <a:xfrm>
                <a:off x="9322352" y="5272169"/>
                <a:ext cx="1766099" cy="923330"/>
              </a:xfrm>
              <a:prstGeom prst="rect">
                <a:avLst/>
              </a:prstGeom>
              <a:noFill/>
            </p:spPr>
            <p:txBody>
              <a:bodyPr wrap="square" rtlCol="0">
                <a:spAutoFit/>
              </a:bodyPr>
              <a:lstStyle/>
              <a:p>
                <a:r>
                  <a:rPr lang="en-GB" dirty="0"/>
                  <a:t>Generic independent function</a:t>
                </a:r>
              </a:p>
            </p:txBody>
          </p:sp>
        </p:grpSp>
      </p:grpSp>
      <p:pic>
        <p:nvPicPr>
          <p:cNvPr id="4" name="Picture 5" descr="Chart&#10;&#10;Description automatically generated">
            <a:extLst>
              <a:ext uri="{FF2B5EF4-FFF2-40B4-BE49-F238E27FC236}">
                <a16:creationId xmlns:a16="http://schemas.microsoft.com/office/drawing/2014/main" id="{58BA91B5-0BCF-70CB-6A7F-6803DF396CD3}"/>
              </a:ext>
            </a:extLst>
          </p:cNvPr>
          <p:cNvPicPr>
            <a:picLocks noChangeAspect="1"/>
          </p:cNvPicPr>
          <p:nvPr/>
        </p:nvPicPr>
        <p:blipFill>
          <a:blip r:embed="rId6"/>
          <a:stretch>
            <a:fillRect/>
          </a:stretch>
        </p:blipFill>
        <p:spPr>
          <a:xfrm>
            <a:off x="6457950" y="190500"/>
            <a:ext cx="5105400" cy="3400425"/>
          </a:xfrm>
          <a:prstGeom prst="rect">
            <a:avLst/>
          </a:prstGeom>
        </p:spPr>
      </p:pic>
    </p:spTree>
    <p:extLst>
      <p:ext uri="{BB962C8B-B14F-4D97-AF65-F5344CB8AC3E}">
        <p14:creationId xmlns:p14="http://schemas.microsoft.com/office/powerpoint/2010/main" val="1469812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fade">
                                      <p:cBhvr>
                                        <p:cTn id="22" dur="500"/>
                                        <p:tgtEl>
                                          <p:spTgt spid="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2" end="2"/>
                                            </p:txEl>
                                          </p:spTgt>
                                        </p:tgtEl>
                                        <p:attrNameLst>
                                          <p:attrName>style.visibility</p:attrName>
                                        </p:attrNameLst>
                                      </p:cBhvr>
                                      <p:to>
                                        <p:strVal val="visible"/>
                                      </p:to>
                                    </p:set>
                                    <p:animEffect transition="in" filter="fade">
                                      <p:cBhvr>
                                        <p:cTn id="32" dur="500"/>
                                        <p:tgtEl>
                                          <p:spTgt spid="9">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250"/>
                                        <p:tgtEl>
                                          <p:spTgt spid="7"/>
                                        </p:tgtEl>
                                      </p:cBhvr>
                                    </p:animEffect>
                                    <p:set>
                                      <p:cBhvr>
                                        <p:cTn id="37" dur="1" fill="hold">
                                          <p:stCondLst>
                                            <p:cond delay="249"/>
                                          </p:stCondLst>
                                        </p:cTn>
                                        <p:tgtEl>
                                          <p:spTgt spid="7"/>
                                        </p:tgtEl>
                                        <p:attrNameLst>
                                          <p:attrName>style.visibility</p:attrName>
                                        </p:attrNameLst>
                                      </p:cBhvr>
                                      <p:to>
                                        <p:strVal val="hidden"/>
                                      </p:to>
                                    </p:set>
                                  </p:childTnLst>
                                </p:cTn>
                              </p:par>
                            </p:childTnLst>
                          </p:cTn>
                        </p:par>
                        <p:par>
                          <p:cTn id="38" fill="hold">
                            <p:stCondLst>
                              <p:cond delay="250"/>
                            </p:stCondLst>
                            <p:childTnLst>
                              <p:par>
                                <p:cTn id="39" presetID="10" presetClass="entr" presetSubtype="0" fill="hold" nodeType="after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2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C82B3-FFDF-91CC-B5BC-BB9A8E154FDB}"/>
              </a:ext>
            </a:extLst>
          </p:cNvPr>
          <p:cNvSpPr>
            <a:spLocks noGrp="1"/>
          </p:cNvSpPr>
          <p:nvPr>
            <p:ph type="title"/>
          </p:nvPr>
        </p:nvSpPr>
        <p:spPr/>
        <p:txBody>
          <a:bodyPr/>
          <a:lstStyle/>
          <a:p>
            <a:r>
              <a:rPr lang="en-GB" dirty="0"/>
              <a:t>Code Overview + speed</a:t>
            </a:r>
          </a:p>
        </p:txBody>
      </p:sp>
      <p:pic>
        <p:nvPicPr>
          <p:cNvPr id="7" name="Picture 6">
            <a:extLst>
              <a:ext uri="{FF2B5EF4-FFF2-40B4-BE49-F238E27FC236}">
                <a16:creationId xmlns:a16="http://schemas.microsoft.com/office/drawing/2014/main" id="{11812868-2572-22CB-D588-C6168531D197}"/>
              </a:ext>
            </a:extLst>
          </p:cNvPr>
          <p:cNvPicPr>
            <a:picLocks noChangeAspect="1"/>
          </p:cNvPicPr>
          <p:nvPr/>
        </p:nvPicPr>
        <p:blipFill>
          <a:blip r:embed="rId2"/>
          <a:stretch>
            <a:fillRect/>
          </a:stretch>
        </p:blipFill>
        <p:spPr>
          <a:xfrm>
            <a:off x="998744" y="2902559"/>
            <a:ext cx="4464312" cy="2878680"/>
          </a:xfrm>
          <a:prstGeom prst="rect">
            <a:avLst/>
          </a:prstGeom>
        </p:spPr>
      </p:pic>
      <p:sp>
        <p:nvSpPr>
          <p:cNvPr id="11" name="TextBox 10">
            <a:extLst>
              <a:ext uri="{FF2B5EF4-FFF2-40B4-BE49-F238E27FC236}">
                <a16:creationId xmlns:a16="http://schemas.microsoft.com/office/drawing/2014/main" id="{F5615E35-C900-68C4-DEA7-A538BFAF4A50}"/>
              </a:ext>
            </a:extLst>
          </p:cNvPr>
          <p:cNvSpPr txBox="1"/>
          <p:nvPr/>
        </p:nvSpPr>
        <p:spPr>
          <a:xfrm>
            <a:off x="3154699" y="3244334"/>
            <a:ext cx="4534639" cy="369332"/>
          </a:xfrm>
          <a:prstGeom prst="rect">
            <a:avLst/>
          </a:prstGeom>
          <a:noFill/>
        </p:spPr>
        <p:txBody>
          <a:bodyPr wrap="square" rtlCol="0">
            <a:spAutoFit/>
          </a:bodyPr>
          <a:lstStyle/>
          <a:p>
            <a:r>
              <a:rPr lang="en-GB" i="1" dirty="0">
                <a:solidFill>
                  <a:srgbClr val="00B050"/>
                </a:solidFill>
              </a:rPr>
              <a:t># Allocates an array with n elements</a:t>
            </a:r>
          </a:p>
        </p:txBody>
      </p:sp>
      <p:sp>
        <p:nvSpPr>
          <p:cNvPr id="13" name="TextBox 12">
            <a:extLst>
              <a:ext uri="{FF2B5EF4-FFF2-40B4-BE49-F238E27FC236}">
                <a16:creationId xmlns:a16="http://schemas.microsoft.com/office/drawing/2014/main" id="{0E141B8F-BDC2-16FF-0220-27B675BE04CE}"/>
              </a:ext>
            </a:extLst>
          </p:cNvPr>
          <p:cNvSpPr txBox="1"/>
          <p:nvPr/>
        </p:nvSpPr>
        <p:spPr>
          <a:xfrm>
            <a:off x="4360026" y="3545469"/>
            <a:ext cx="4534639" cy="369332"/>
          </a:xfrm>
          <a:prstGeom prst="rect">
            <a:avLst/>
          </a:prstGeom>
          <a:noFill/>
        </p:spPr>
        <p:txBody>
          <a:bodyPr wrap="square" rtlCol="0">
            <a:spAutoFit/>
          </a:bodyPr>
          <a:lstStyle/>
          <a:p>
            <a:r>
              <a:rPr lang="en-GB" i="1" dirty="0">
                <a:solidFill>
                  <a:srgbClr val="00B050"/>
                </a:solidFill>
              </a:rPr>
              <a:t># Iterate through all indices of the array</a:t>
            </a:r>
          </a:p>
        </p:txBody>
      </p:sp>
      <p:sp>
        <p:nvSpPr>
          <p:cNvPr id="15" name="TextBox 14">
            <a:extLst>
              <a:ext uri="{FF2B5EF4-FFF2-40B4-BE49-F238E27FC236}">
                <a16:creationId xmlns:a16="http://schemas.microsoft.com/office/drawing/2014/main" id="{33D2D6B5-DBA0-1E34-7AF5-E7B7A7C6162D}"/>
              </a:ext>
            </a:extLst>
          </p:cNvPr>
          <p:cNvSpPr txBox="1"/>
          <p:nvPr/>
        </p:nvSpPr>
        <p:spPr>
          <a:xfrm>
            <a:off x="3770746" y="3883070"/>
            <a:ext cx="4534639" cy="369332"/>
          </a:xfrm>
          <a:prstGeom prst="rect">
            <a:avLst/>
          </a:prstGeom>
          <a:noFill/>
        </p:spPr>
        <p:txBody>
          <a:bodyPr wrap="square" rtlCol="0">
            <a:spAutoFit/>
          </a:bodyPr>
          <a:lstStyle/>
          <a:p>
            <a:r>
              <a:rPr lang="en-GB" i="1" dirty="0">
                <a:solidFill>
                  <a:srgbClr val="00B050"/>
                </a:solidFill>
              </a:rPr>
              <a:t># Loop over all time steps (T)</a:t>
            </a:r>
          </a:p>
        </p:txBody>
      </p:sp>
      <p:sp>
        <p:nvSpPr>
          <p:cNvPr id="17" name="TextBox 16">
            <a:extLst>
              <a:ext uri="{FF2B5EF4-FFF2-40B4-BE49-F238E27FC236}">
                <a16:creationId xmlns:a16="http://schemas.microsoft.com/office/drawing/2014/main" id="{E8AD8CE1-5D24-E83F-D472-3C866ABFEB41}"/>
              </a:ext>
            </a:extLst>
          </p:cNvPr>
          <p:cNvSpPr txBox="1"/>
          <p:nvPr/>
        </p:nvSpPr>
        <p:spPr>
          <a:xfrm>
            <a:off x="4570363" y="4178961"/>
            <a:ext cx="3110871" cy="646331"/>
          </a:xfrm>
          <a:prstGeom prst="rect">
            <a:avLst/>
          </a:prstGeom>
          <a:noFill/>
        </p:spPr>
        <p:txBody>
          <a:bodyPr wrap="square" rtlCol="0">
            <a:spAutoFit/>
          </a:bodyPr>
          <a:lstStyle/>
          <a:p>
            <a:r>
              <a:rPr lang="en-GB" i="1" dirty="0">
                <a:solidFill>
                  <a:srgbClr val="00B050"/>
                </a:solidFill>
              </a:rPr>
              <a:t># Add a Gaussian random number to the element</a:t>
            </a:r>
          </a:p>
        </p:txBody>
      </p:sp>
      <p:sp>
        <p:nvSpPr>
          <p:cNvPr id="19" name="TextBox 18">
            <a:extLst>
              <a:ext uri="{FF2B5EF4-FFF2-40B4-BE49-F238E27FC236}">
                <a16:creationId xmlns:a16="http://schemas.microsoft.com/office/drawing/2014/main" id="{DF3DA3D8-177B-11AF-A565-40D5C55481A8}"/>
              </a:ext>
            </a:extLst>
          </p:cNvPr>
          <p:cNvSpPr txBox="1"/>
          <p:nvPr/>
        </p:nvSpPr>
        <p:spPr>
          <a:xfrm>
            <a:off x="2641385" y="5174881"/>
            <a:ext cx="4534639" cy="369332"/>
          </a:xfrm>
          <a:prstGeom prst="rect">
            <a:avLst/>
          </a:prstGeom>
          <a:noFill/>
        </p:spPr>
        <p:txBody>
          <a:bodyPr wrap="square" rtlCol="0">
            <a:spAutoFit/>
          </a:bodyPr>
          <a:lstStyle/>
          <a:p>
            <a:r>
              <a:rPr lang="en-GB" i="1" dirty="0">
                <a:solidFill>
                  <a:srgbClr val="00B050"/>
                </a:solidFill>
              </a:rPr>
              <a:t># Return the array</a:t>
            </a:r>
          </a:p>
        </p:txBody>
      </p:sp>
      <p:grpSp>
        <p:nvGrpSpPr>
          <p:cNvPr id="35" name="Group 34">
            <a:extLst>
              <a:ext uri="{FF2B5EF4-FFF2-40B4-BE49-F238E27FC236}">
                <a16:creationId xmlns:a16="http://schemas.microsoft.com/office/drawing/2014/main" id="{1629368A-DF72-1365-28EC-2896280AFB8D}"/>
              </a:ext>
            </a:extLst>
          </p:cNvPr>
          <p:cNvGrpSpPr/>
          <p:nvPr/>
        </p:nvGrpSpPr>
        <p:grpSpPr>
          <a:xfrm>
            <a:off x="6980116" y="3272855"/>
            <a:ext cx="4070504" cy="905818"/>
            <a:chOff x="6980116" y="3333677"/>
            <a:chExt cx="4070504" cy="905818"/>
          </a:xfrm>
        </p:grpSpPr>
        <p:pic>
          <p:nvPicPr>
            <p:cNvPr id="24" name="Picture 23">
              <a:extLst>
                <a:ext uri="{FF2B5EF4-FFF2-40B4-BE49-F238E27FC236}">
                  <a16:creationId xmlns:a16="http://schemas.microsoft.com/office/drawing/2014/main" id="{B7352398-A2B8-928A-5E1E-E5330EE4406E}"/>
                </a:ext>
              </a:extLst>
            </p:cNvPr>
            <p:cNvPicPr>
              <a:picLocks noChangeAspect="1"/>
            </p:cNvPicPr>
            <p:nvPr/>
          </p:nvPicPr>
          <p:blipFill rotWithShape="1">
            <a:blip r:embed="rId3"/>
            <a:srcRect t="23209" b="62922"/>
            <a:stretch/>
          </p:blipFill>
          <p:spPr>
            <a:xfrm>
              <a:off x="6980116" y="3333677"/>
              <a:ext cx="4070504" cy="288363"/>
            </a:xfrm>
            <a:prstGeom prst="rect">
              <a:avLst/>
            </a:prstGeom>
          </p:spPr>
        </p:pic>
        <p:pic>
          <p:nvPicPr>
            <p:cNvPr id="26" name="Picture 25">
              <a:extLst>
                <a:ext uri="{FF2B5EF4-FFF2-40B4-BE49-F238E27FC236}">
                  <a16:creationId xmlns:a16="http://schemas.microsoft.com/office/drawing/2014/main" id="{3231A0E5-3690-553A-4525-509C39E65044}"/>
                </a:ext>
              </a:extLst>
            </p:cNvPr>
            <p:cNvPicPr>
              <a:picLocks noChangeAspect="1"/>
            </p:cNvPicPr>
            <p:nvPr/>
          </p:nvPicPr>
          <p:blipFill rotWithShape="1">
            <a:blip r:embed="rId3"/>
            <a:srcRect t="46420" b="37546"/>
            <a:stretch/>
          </p:blipFill>
          <p:spPr>
            <a:xfrm>
              <a:off x="6980116" y="3621773"/>
              <a:ext cx="4070504" cy="333375"/>
            </a:xfrm>
            <a:prstGeom prst="rect">
              <a:avLst/>
            </a:prstGeom>
          </p:spPr>
        </p:pic>
        <p:grpSp>
          <p:nvGrpSpPr>
            <p:cNvPr id="31" name="Group 30">
              <a:extLst>
                <a:ext uri="{FF2B5EF4-FFF2-40B4-BE49-F238E27FC236}">
                  <a16:creationId xmlns:a16="http://schemas.microsoft.com/office/drawing/2014/main" id="{8322D64A-5989-EE29-3FBA-67712EE2AC27}"/>
                </a:ext>
              </a:extLst>
            </p:cNvPr>
            <p:cNvGrpSpPr/>
            <p:nvPr/>
          </p:nvGrpSpPr>
          <p:grpSpPr>
            <a:xfrm>
              <a:off x="6980116" y="3951132"/>
              <a:ext cx="3344162" cy="288363"/>
              <a:chOff x="6934396" y="5747772"/>
              <a:chExt cx="3344162" cy="288363"/>
            </a:xfrm>
          </p:grpSpPr>
          <p:pic>
            <p:nvPicPr>
              <p:cNvPr id="28" name="Picture 27">
                <a:extLst>
                  <a:ext uri="{FF2B5EF4-FFF2-40B4-BE49-F238E27FC236}">
                    <a16:creationId xmlns:a16="http://schemas.microsoft.com/office/drawing/2014/main" id="{FF4F232E-7F2D-DAA4-8D1E-1C99A9488F75}"/>
                  </a:ext>
                </a:extLst>
              </p:cNvPr>
              <p:cNvPicPr>
                <a:picLocks noChangeAspect="1"/>
              </p:cNvPicPr>
              <p:nvPr/>
            </p:nvPicPr>
            <p:blipFill rotWithShape="1">
              <a:blip r:embed="rId3"/>
              <a:srcRect t="70809" r="81652" b="15322"/>
              <a:stretch/>
            </p:blipFill>
            <p:spPr>
              <a:xfrm>
                <a:off x="6934396" y="5747772"/>
                <a:ext cx="746838" cy="288363"/>
              </a:xfrm>
              <a:prstGeom prst="rect">
                <a:avLst/>
              </a:prstGeom>
            </p:spPr>
          </p:pic>
          <p:pic>
            <p:nvPicPr>
              <p:cNvPr id="30" name="Picture 29">
                <a:extLst>
                  <a:ext uri="{FF2B5EF4-FFF2-40B4-BE49-F238E27FC236}">
                    <a16:creationId xmlns:a16="http://schemas.microsoft.com/office/drawing/2014/main" id="{569D340C-8D4E-BE6C-08F8-EB47FD208A47}"/>
                  </a:ext>
                </a:extLst>
              </p:cNvPr>
              <p:cNvPicPr>
                <a:picLocks noChangeAspect="1"/>
              </p:cNvPicPr>
              <p:nvPr/>
            </p:nvPicPr>
            <p:blipFill rotWithShape="1">
              <a:blip r:embed="rId3"/>
              <a:srcRect l="35688" t="70809" b="15322"/>
              <a:stretch/>
            </p:blipFill>
            <p:spPr>
              <a:xfrm>
                <a:off x="7660738" y="5747772"/>
                <a:ext cx="2617820" cy="288363"/>
              </a:xfrm>
              <a:prstGeom prst="rect">
                <a:avLst/>
              </a:prstGeom>
            </p:spPr>
          </p:pic>
        </p:grpSp>
      </p:grpSp>
      <p:grpSp>
        <p:nvGrpSpPr>
          <p:cNvPr id="34" name="Group 33">
            <a:extLst>
              <a:ext uri="{FF2B5EF4-FFF2-40B4-BE49-F238E27FC236}">
                <a16:creationId xmlns:a16="http://schemas.microsoft.com/office/drawing/2014/main" id="{F08503BD-0B75-4C0D-849E-44E81F74DF62}"/>
              </a:ext>
            </a:extLst>
          </p:cNvPr>
          <p:cNvGrpSpPr/>
          <p:nvPr/>
        </p:nvGrpSpPr>
        <p:grpSpPr>
          <a:xfrm>
            <a:off x="6980116" y="5460975"/>
            <a:ext cx="4070504" cy="836057"/>
            <a:chOff x="6980116" y="4886451"/>
            <a:chExt cx="4070504" cy="836057"/>
          </a:xfrm>
        </p:grpSpPr>
        <p:pic>
          <p:nvPicPr>
            <p:cNvPr id="21" name="Picture 20">
              <a:extLst>
                <a:ext uri="{FF2B5EF4-FFF2-40B4-BE49-F238E27FC236}">
                  <a16:creationId xmlns:a16="http://schemas.microsoft.com/office/drawing/2014/main" id="{D0A77FBE-2626-349D-603B-86B4E51588EF}"/>
                </a:ext>
              </a:extLst>
            </p:cNvPr>
            <p:cNvPicPr>
              <a:picLocks noChangeAspect="1"/>
            </p:cNvPicPr>
            <p:nvPr/>
          </p:nvPicPr>
          <p:blipFill rotWithShape="1">
            <a:blip r:embed="rId3"/>
            <a:srcRect b="86131"/>
            <a:stretch/>
          </p:blipFill>
          <p:spPr>
            <a:xfrm>
              <a:off x="6980116" y="4886451"/>
              <a:ext cx="4070504" cy="288363"/>
            </a:xfrm>
            <a:prstGeom prst="rect">
              <a:avLst/>
            </a:prstGeom>
          </p:spPr>
        </p:pic>
        <p:pic>
          <p:nvPicPr>
            <p:cNvPr id="33" name="Picture 32">
              <a:extLst>
                <a:ext uri="{FF2B5EF4-FFF2-40B4-BE49-F238E27FC236}">
                  <a16:creationId xmlns:a16="http://schemas.microsoft.com/office/drawing/2014/main" id="{E7E65139-F708-87DA-1760-549BBE613B05}"/>
                </a:ext>
              </a:extLst>
            </p:cNvPr>
            <p:cNvPicPr>
              <a:picLocks noChangeAspect="1"/>
            </p:cNvPicPr>
            <p:nvPr/>
          </p:nvPicPr>
          <p:blipFill rotWithShape="1">
            <a:blip r:embed="rId3"/>
            <a:srcRect t="69624" b="3841"/>
            <a:stretch/>
          </p:blipFill>
          <p:spPr>
            <a:xfrm>
              <a:off x="6980116" y="5170798"/>
              <a:ext cx="4070504" cy="551710"/>
            </a:xfrm>
            <a:prstGeom prst="rect">
              <a:avLst/>
            </a:prstGeom>
          </p:spPr>
        </p:pic>
      </p:grpSp>
    </p:spTree>
    <p:extLst>
      <p:ext uri="{BB962C8B-B14F-4D97-AF65-F5344CB8AC3E}">
        <p14:creationId xmlns:p14="http://schemas.microsoft.com/office/powerpoint/2010/main" val="357572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11"/>
                                        </p:tgtEl>
                                      </p:cBhvr>
                                    </p:animEffect>
                                    <p:set>
                                      <p:cBhvr>
                                        <p:cTn id="32" dur="1" fill="hold">
                                          <p:stCondLst>
                                            <p:cond delay="499"/>
                                          </p:stCondLst>
                                        </p:cTn>
                                        <p:tgtEl>
                                          <p:spTgt spid="11"/>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13"/>
                                        </p:tgtEl>
                                      </p:cBhvr>
                                    </p:animEffect>
                                    <p:set>
                                      <p:cBhvr>
                                        <p:cTn id="35" dur="1" fill="hold">
                                          <p:stCondLst>
                                            <p:cond delay="499"/>
                                          </p:stCondLst>
                                        </p:cTn>
                                        <p:tgtEl>
                                          <p:spTgt spid="13"/>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15"/>
                                        </p:tgtEl>
                                      </p:cBhvr>
                                    </p:animEffect>
                                    <p:set>
                                      <p:cBhvr>
                                        <p:cTn id="38" dur="1" fill="hold">
                                          <p:stCondLst>
                                            <p:cond delay="499"/>
                                          </p:stCondLst>
                                        </p:cTn>
                                        <p:tgtEl>
                                          <p:spTgt spid="15"/>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17"/>
                                        </p:tgtEl>
                                      </p:cBhvr>
                                    </p:animEffect>
                                    <p:set>
                                      <p:cBhvr>
                                        <p:cTn id="41" dur="1" fill="hold">
                                          <p:stCondLst>
                                            <p:cond delay="499"/>
                                          </p:stCondLst>
                                        </p:cTn>
                                        <p:tgtEl>
                                          <p:spTgt spid="17"/>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19"/>
                                        </p:tgtEl>
                                      </p:cBhvr>
                                    </p:animEffect>
                                    <p:set>
                                      <p:cBhvr>
                                        <p:cTn id="44" dur="1" fill="hold">
                                          <p:stCondLst>
                                            <p:cond delay="499"/>
                                          </p:stCondLst>
                                        </p:cTn>
                                        <p:tgtEl>
                                          <p:spTgt spid="19"/>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3" grpId="0"/>
      <p:bldP spid="13" grpId="1"/>
      <p:bldP spid="15" grpId="0"/>
      <p:bldP spid="15" grpId="1"/>
      <p:bldP spid="17" grpId="0"/>
      <p:bldP spid="17" grpId="1"/>
      <p:bldP spid="19" grpId="0"/>
      <p:bldP spid="19"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C82B3-FFDF-91CC-B5BC-BB9A8E154FDB}"/>
              </a:ext>
            </a:extLst>
          </p:cNvPr>
          <p:cNvSpPr>
            <a:spLocks noGrp="1"/>
          </p:cNvSpPr>
          <p:nvPr>
            <p:ph type="title"/>
          </p:nvPr>
        </p:nvSpPr>
        <p:spPr/>
        <p:txBody>
          <a:bodyPr/>
          <a:lstStyle/>
          <a:p>
            <a:r>
              <a:rPr lang="en-GB" dirty="0"/>
              <a:t>Is it fast? (vs </a:t>
            </a:r>
            <a:r>
              <a:rPr lang="en-GB" dirty="0" err="1"/>
              <a:t>numpy</a:t>
            </a:r>
            <a:r>
              <a:rPr lang="en-GB" dirty="0"/>
              <a:t>)</a:t>
            </a:r>
          </a:p>
        </p:txBody>
      </p:sp>
      <p:pic>
        <p:nvPicPr>
          <p:cNvPr id="7" name="Picture 6">
            <a:extLst>
              <a:ext uri="{FF2B5EF4-FFF2-40B4-BE49-F238E27FC236}">
                <a16:creationId xmlns:a16="http://schemas.microsoft.com/office/drawing/2014/main" id="{11812868-2572-22CB-D588-C6168531D197}"/>
              </a:ext>
            </a:extLst>
          </p:cNvPr>
          <p:cNvPicPr>
            <a:picLocks noChangeAspect="1"/>
          </p:cNvPicPr>
          <p:nvPr/>
        </p:nvPicPr>
        <p:blipFill>
          <a:blip r:embed="rId3"/>
          <a:stretch>
            <a:fillRect/>
          </a:stretch>
        </p:blipFill>
        <p:spPr>
          <a:xfrm>
            <a:off x="977517" y="2734919"/>
            <a:ext cx="4464312" cy="2878680"/>
          </a:xfrm>
          <a:prstGeom prst="rect">
            <a:avLst/>
          </a:prstGeom>
        </p:spPr>
      </p:pic>
      <p:pic>
        <p:nvPicPr>
          <p:cNvPr id="21" name="Picture 20">
            <a:extLst>
              <a:ext uri="{FF2B5EF4-FFF2-40B4-BE49-F238E27FC236}">
                <a16:creationId xmlns:a16="http://schemas.microsoft.com/office/drawing/2014/main" id="{3235DB7A-9676-748B-5653-E83919509EA5}"/>
              </a:ext>
            </a:extLst>
          </p:cNvPr>
          <p:cNvPicPr>
            <a:picLocks noChangeAspect="1"/>
          </p:cNvPicPr>
          <p:nvPr/>
        </p:nvPicPr>
        <p:blipFill rotWithShape="1">
          <a:blip r:embed="rId4"/>
          <a:srcRect t="72015" b="2567"/>
          <a:stretch/>
        </p:blipFill>
        <p:spPr>
          <a:xfrm>
            <a:off x="1174421" y="5843560"/>
            <a:ext cx="4070504" cy="528519"/>
          </a:xfrm>
          <a:prstGeom prst="rect">
            <a:avLst/>
          </a:prstGeom>
        </p:spPr>
      </p:pic>
      <p:sp>
        <p:nvSpPr>
          <p:cNvPr id="25" name="TextBox 24">
            <a:extLst>
              <a:ext uri="{FF2B5EF4-FFF2-40B4-BE49-F238E27FC236}">
                <a16:creationId xmlns:a16="http://schemas.microsoft.com/office/drawing/2014/main" id="{6C96732B-36F7-6EF3-A603-6777A6BF5345}"/>
              </a:ext>
            </a:extLst>
          </p:cNvPr>
          <p:cNvSpPr txBox="1"/>
          <p:nvPr/>
        </p:nvSpPr>
        <p:spPr>
          <a:xfrm>
            <a:off x="4621438" y="6417374"/>
            <a:ext cx="3629844" cy="369332"/>
          </a:xfrm>
          <a:prstGeom prst="rect">
            <a:avLst/>
          </a:prstGeom>
          <a:noFill/>
        </p:spPr>
        <p:txBody>
          <a:bodyPr wrap="square" rtlCol="0">
            <a:spAutoFit/>
          </a:bodyPr>
          <a:lstStyle/>
          <a:p>
            <a:r>
              <a:rPr lang="en-GB" b="1" dirty="0"/>
              <a:t>~7 times faster in Julia****</a:t>
            </a:r>
          </a:p>
        </p:txBody>
      </p:sp>
      <p:pic>
        <p:nvPicPr>
          <p:cNvPr id="5" name="Picture 4">
            <a:extLst>
              <a:ext uri="{FF2B5EF4-FFF2-40B4-BE49-F238E27FC236}">
                <a16:creationId xmlns:a16="http://schemas.microsoft.com/office/drawing/2014/main" id="{7672C010-3DD2-7953-92B0-D58C95DED4BA}"/>
              </a:ext>
            </a:extLst>
          </p:cNvPr>
          <p:cNvPicPr>
            <a:picLocks noChangeAspect="1"/>
          </p:cNvPicPr>
          <p:nvPr/>
        </p:nvPicPr>
        <p:blipFill rotWithShape="1">
          <a:blip r:embed="rId5"/>
          <a:srcRect l="868" t="11407" r="39178" b="19772"/>
          <a:stretch/>
        </p:blipFill>
        <p:spPr>
          <a:xfrm>
            <a:off x="6582284" y="2800533"/>
            <a:ext cx="4473776" cy="2269307"/>
          </a:xfrm>
          <a:prstGeom prst="rect">
            <a:avLst/>
          </a:prstGeom>
        </p:spPr>
      </p:pic>
      <p:grpSp>
        <p:nvGrpSpPr>
          <p:cNvPr id="12" name="Group 11">
            <a:extLst>
              <a:ext uri="{FF2B5EF4-FFF2-40B4-BE49-F238E27FC236}">
                <a16:creationId xmlns:a16="http://schemas.microsoft.com/office/drawing/2014/main" id="{BE6EEBCA-E021-4C08-5B44-8459A26BB6A0}"/>
              </a:ext>
            </a:extLst>
          </p:cNvPr>
          <p:cNvGrpSpPr/>
          <p:nvPr/>
        </p:nvGrpSpPr>
        <p:grpSpPr>
          <a:xfrm>
            <a:off x="6645020" y="5979409"/>
            <a:ext cx="4906900" cy="339118"/>
            <a:chOff x="6617844" y="5278449"/>
            <a:chExt cx="4849492" cy="335150"/>
          </a:xfrm>
        </p:grpSpPr>
        <p:pic>
          <p:nvPicPr>
            <p:cNvPr id="8" name="Picture 7">
              <a:extLst>
                <a:ext uri="{FF2B5EF4-FFF2-40B4-BE49-F238E27FC236}">
                  <a16:creationId xmlns:a16="http://schemas.microsoft.com/office/drawing/2014/main" id="{82F970A7-5871-A1AB-8AAE-D969819EB985}"/>
                </a:ext>
              </a:extLst>
            </p:cNvPr>
            <p:cNvPicPr>
              <a:picLocks noChangeAspect="1"/>
            </p:cNvPicPr>
            <p:nvPr/>
          </p:nvPicPr>
          <p:blipFill rotWithShape="1">
            <a:blip r:embed="rId6"/>
            <a:srcRect t="46903"/>
            <a:stretch/>
          </p:blipFill>
          <p:spPr>
            <a:xfrm>
              <a:off x="6617844" y="5278449"/>
              <a:ext cx="4849492" cy="335150"/>
            </a:xfrm>
            <a:prstGeom prst="rect">
              <a:avLst/>
            </a:prstGeom>
          </p:spPr>
        </p:pic>
        <p:sp>
          <p:nvSpPr>
            <p:cNvPr id="10" name="Rectangle: Rounded Corners 9">
              <a:extLst>
                <a:ext uri="{FF2B5EF4-FFF2-40B4-BE49-F238E27FC236}">
                  <a16:creationId xmlns:a16="http://schemas.microsoft.com/office/drawing/2014/main" id="{D614A4B0-6EC1-0F7C-1A55-71A05B788EFD}"/>
                </a:ext>
              </a:extLst>
            </p:cNvPr>
            <p:cNvSpPr/>
            <p:nvPr/>
          </p:nvSpPr>
          <p:spPr>
            <a:xfrm>
              <a:off x="6822440" y="5278449"/>
              <a:ext cx="924560" cy="27009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76642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BC518-60A1-F842-573C-689E61C4A5AA}"/>
              </a:ext>
            </a:extLst>
          </p:cNvPr>
          <p:cNvSpPr>
            <a:spLocks noGrp="1"/>
          </p:cNvSpPr>
          <p:nvPr>
            <p:ph type="title"/>
          </p:nvPr>
        </p:nvSpPr>
        <p:spPr/>
        <p:txBody>
          <a:bodyPr/>
          <a:lstStyle/>
          <a:p>
            <a:r>
              <a:rPr lang="en-GB" dirty="0"/>
              <a:t>What about “vectorisation”?</a:t>
            </a:r>
          </a:p>
        </p:txBody>
      </p:sp>
      <p:pic>
        <p:nvPicPr>
          <p:cNvPr id="14" name="Picture 13">
            <a:extLst>
              <a:ext uri="{FF2B5EF4-FFF2-40B4-BE49-F238E27FC236}">
                <a16:creationId xmlns:a16="http://schemas.microsoft.com/office/drawing/2014/main" id="{AF28F6D8-9D17-11AB-EFDB-5ACD8978254E}"/>
              </a:ext>
            </a:extLst>
          </p:cNvPr>
          <p:cNvPicPr>
            <a:picLocks noChangeAspect="1"/>
          </p:cNvPicPr>
          <p:nvPr/>
        </p:nvPicPr>
        <p:blipFill>
          <a:blip r:embed="rId2"/>
          <a:stretch>
            <a:fillRect/>
          </a:stretch>
        </p:blipFill>
        <p:spPr>
          <a:xfrm>
            <a:off x="2479489" y="2584374"/>
            <a:ext cx="7233022" cy="1930499"/>
          </a:xfrm>
          <a:prstGeom prst="rect">
            <a:avLst/>
          </a:prstGeom>
        </p:spPr>
      </p:pic>
      <p:pic>
        <p:nvPicPr>
          <p:cNvPr id="16" name="Picture 15">
            <a:extLst>
              <a:ext uri="{FF2B5EF4-FFF2-40B4-BE49-F238E27FC236}">
                <a16:creationId xmlns:a16="http://schemas.microsoft.com/office/drawing/2014/main" id="{9739720E-39C5-54D2-5C5E-7F008DA3EA0A}"/>
              </a:ext>
            </a:extLst>
          </p:cNvPr>
          <p:cNvPicPr>
            <a:picLocks noChangeAspect="1"/>
          </p:cNvPicPr>
          <p:nvPr/>
        </p:nvPicPr>
        <p:blipFill>
          <a:blip r:embed="rId3"/>
          <a:stretch>
            <a:fillRect/>
          </a:stretch>
        </p:blipFill>
        <p:spPr>
          <a:xfrm>
            <a:off x="3142914" y="4700943"/>
            <a:ext cx="5612879" cy="1584904"/>
          </a:xfrm>
          <a:prstGeom prst="rect">
            <a:avLst/>
          </a:prstGeom>
        </p:spPr>
      </p:pic>
      <p:sp>
        <p:nvSpPr>
          <p:cNvPr id="17" name="Rectangle: Rounded Corners 16">
            <a:extLst>
              <a:ext uri="{FF2B5EF4-FFF2-40B4-BE49-F238E27FC236}">
                <a16:creationId xmlns:a16="http://schemas.microsoft.com/office/drawing/2014/main" id="{BCF4BAAF-AED6-FB16-A02D-BC4EBA1BCDE2}"/>
              </a:ext>
            </a:extLst>
          </p:cNvPr>
          <p:cNvSpPr/>
          <p:nvPr/>
        </p:nvSpPr>
        <p:spPr>
          <a:xfrm>
            <a:off x="3260488" y="5930536"/>
            <a:ext cx="1180883" cy="25603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DA07B342-6A4D-926A-9F01-9BD955EB9DF2}"/>
              </a:ext>
            </a:extLst>
          </p:cNvPr>
          <p:cNvSpPr txBox="1"/>
          <p:nvPr/>
        </p:nvSpPr>
        <p:spPr>
          <a:xfrm>
            <a:off x="4028963" y="6398107"/>
            <a:ext cx="3668462" cy="369332"/>
          </a:xfrm>
          <a:prstGeom prst="rect">
            <a:avLst/>
          </a:prstGeom>
          <a:noFill/>
        </p:spPr>
        <p:txBody>
          <a:bodyPr wrap="square" rtlCol="0">
            <a:spAutoFit/>
          </a:bodyPr>
          <a:lstStyle/>
          <a:p>
            <a:r>
              <a:rPr lang="en-GB" b="1" dirty="0"/>
              <a:t>~1.8 times faster (single core)</a:t>
            </a:r>
          </a:p>
        </p:txBody>
      </p:sp>
    </p:spTree>
    <p:extLst>
      <p:ext uri="{BB962C8B-B14F-4D97-AF65-F5344CB8AC3E}">
        <p14:creationId xmlns:p14="http://schemas.microsoft.com/office/powerpoint/2010/main" val="3021250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par>
                                <p:cTn id="12" presetID="10" presetClass="entr" presetSubtype="0"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E07B0-7C34-EA07-2B13-74F79522250C}"/>
              </a:ext>
            </a:extLst>
          </p:cNvPr>
          <p:cNvSpPr>
            <a:spLocks noGrp="1"/>
          </p:cNvSpPr>
          <p:nvPr>
            <p:ph type="title"/>
          </p:nvPr>
        </p:nvSpPr>
        <p:spPr/>
        <p:txBody>
          <a:bodyPr/>
          <a:lstStyle/>
          <a:p>
            <a:r>
              <a:rPr lang="en-GB" dirty="0"/>
              <a:t>Using multiple cores</a:t>
            </a:r>
          </a:p>
        </p:txBody>
      </p:sp>
      <p:pic>
        <p:nvPicPr>
          <p:cNvPr id="4" name="Picture 3">
            <a:extLst>
              <a:ext uri="{FF2B5EF4-FFF2-40B4-BE49-F238E27FC236}">
                <a16:creationId xmlns:a16="http://schemas.microsoft.com/office/drawing/2014/main" id="{FA7AB78A-B188-F0C0-34A9-2D92FAEA6870}"/>
              </a:ext>
            </a:extLst>
          </p:cNvPr>
          <p:cNvPicPr>
            <a:picLocks noChangeAspect="1"/>
          </p:cNvPicPr>
          <p:nvPr/>
        </p:nvPicPr>
        <p:blipFill>
          <a:blip r:embed="rId2"/>
          <a:stretch>
            <a:fillRect/>
          </a:stretch>
        </p:blipFill>
        <p:spPr>
          <a:xfrm>
            <a:off x="4497539" y="3728246"/>
            <a:ext cx="7314232" cy="2689796"/>
          </a:xfrm>
          <a:prstGeom prst="rect">
            <a:avLst/>
          </a:prstGeom>
        </p:spPr>
      </p:pic>
      <p:sp>
        <p:nvSpPr>
          <p:cNvPr id="13" name="Rectangle: Rounded Corners 12">
            <a:extLst>
              <a:ext uri="{FF2B5EF4-FFF2-40B4-BE49-F238E27FC236}">
                <a16:creationId xmlns:a16="http://schemas.microsoft.com/office/drawing/2014/main" id="{A8C686A9-9250-01A8-47BA-27107CA29D3C}"/>
              </a:ext>
            </a:extLst>
          </p:cNvPr>
          <p:cNvSpPr/>
          <p:nvPr/>
        </p:nvSpPr>
        <p:spPr>
          <a:xfrm>
            <a:off x="4881299" y="4689888"/>
            <a:ext cx="1656661" cy="28477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a:extLst>
              <a:ext uri="{FF2B5EF4-FFF2-40B4-BE49-F238E27FC236}">
                <a16:creationId xmlns:a16="http://schemas.microsoft.com/office/drawing/2014/main" id="{27E66803-4CCB-5A59-588B-04CE43323702}"/>
              </a:ext>
            </a:extLst>
          </p:cNvPr>
          <p:cNvGrpSpPr/>
          <p:nvPr/>
        </p:nvGrpSpPr>
        <p:grpSpPr>
          <a:xfrm>
            <a:off x="4679903" y="2599266"/>
            <a:ext cx="6796545" cy="677334"/>
            <a:chOff x="2121677" y="4895157"/>
            <a:chExt cx="6796545" cy="677334"/>
          </a:xfrm>
        </p:grpSpPr>
        <p:grpSp>
          <p:nvGrpSpPr>
            <p:cNvPr id="8" name="Group 7">
              <a:extLst>
                <a:ext uri="{FF2B5EF4-FFF2-40B4-BE49-F238E27FC236}">
                  <a16:creationId xmlns:a16="http://schemas.microsoft.com/office/drawing/2014/main" id="{C344FCB7-F21A-FC2E-C7A9-C7B9FBAACA06}"/>
                </a:ext>
              </a:extLst>
            </p:cNvPr>
            <p:cNvGrpSpPr/>
            <p:nvPr/>
          </p:nvGrpSpPr>
          <p:grpSpPr>
            <a:xfrm>
              <a:off x="2121677" y="4895157"/>
              <a:ext cx="2822222" cy="677334"/>
              <a:chOff x="2121677" y="4895157"/>
              <a:chExt cx="2822222" cy="677334"/>
            </a:xfrm>
          </p:grpSpPr>
          <p:sp>
            <p:nvSpPr>
              <p:cNvPr id="20" name="Rectangle 19">
                <a:extLst>
                  <a:ext uri="{FF2B5EF4-FFF2-40B4-BE49-F238E27FC236}">
                    <a16:creationId xmlns:a16="http://schemas.microsoft.com/office/drawing/2014/main" id="{C62D1CA5-C24A-BB11-F2D3-9BE1939349EC}"/>
                  </a:ext>
                </a:extLst>
              </p:cNvPr>
              <p:cNvSpPr/>
              <p:nvPr/>
            </p:nvSpPr>
            <p:spPr>
              <a:xfrm>
                <a:off x="2121677" y="4895157"/>
                <a:ext cx="1411111" cy="67733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Core 1</a:t>
                </a:r>
              </a:p>
            </p:txBody>
          </p:sp>
          <p:sp>
            <p:nvSpPr>
              <p:cNvPr id="21" name="Rectangle 20">
                <a:extLst>
                  <a:ext uri="{FF2B5EF4-FFF2-40B4-BE49-F238E27FC236}">
                    <a16:creationId xmlns:a16="http://schemas.microsoft.com/office/drawing/2014/main" id="{DE80AA87-38CC-3D05-C3F1-268D59818649}"/>
                  </a:ext>
                </a:extLst>
              </p:cNvPr>
              <p:cNvSpPr/>
              <p:nvPr/>
            </p:nvSpPr>
            <p:spPr>
              <a:xfrm>
                <a:off x="3532788" y="4895157"/>
                <a:ext cx="1411111" cy="67733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Core 2</a:t>
                </a:r>
              </a:p>
            </p:txBody>
          </p:sp>
        </p:gr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B3A1DF8-DAD6-5B5F-6EEC-B04A21208A77}"/>
                    </a:ext>
                  </a:extLst>
                </p:cNvPr>
                <p:cNvSpPr txBox="1"/>
                <p:nvPr/>
              </p:nvSpPr>
              <p:spPr>
                <a:xfrm>
                  <a:off x="5264271" y="4895157"/>
                  <a:ext cx="511357"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600" i="1" smtClean="0">
                            <a:latin typeface="Cambria Math" panose="02040503050406030204" pitchFamily="18" charset="0"/>
                            <a:ea typeface="Cambria Math" panose="02040503050406030204" pitchFamily="18" charset="0"/>
                          </a:rPr>
                          <m:t>⋯</m:t>
                        </m:r>
                      </m:oMath>
                    </m:oMathPara>
                  </a14:m>
                  <a:endParaRPr lang="en-GB" sz="3600" dirty="0"/>
                </a:p>
              </p:txBody>
            </p:sp>
          </mc:Choice>
          <mc:Fallback xmlns="">
            <p:sp>
              <p:nvSpPr>
                <p:cNvPr id="9" name="TextBox 8">
                  <a:extLst>
                    <a:ext uri="{FF2B5EF4-FFF2-40B4-BE49-F238E27FC236}">
                      <a16:creationId xmlns:a16="http://schemas.microsoft.com/office/drawing/2014/main" id="{3B3A1DF8-DAD6-5B5F-6EEC-B04A21208A77}"/>
                    </a:ext>
                  </a:extLst>
                </p:cNvPr>
                <p:cNvSpPr txBox="1">
                  <a:spLocks noRot="1" noChangeAspect="1" noMove="1" noResize="1" noEditPoints="1" noAdjustHandles="1" noChangeArrowheads="1" noChangeShapeType="1" noTextEdit="1"/>
                </p:cNvSpPr>
                <p:nvPr/>
              </p:nvSpPr>
              <p:spPr>
                <a:xfrm>
                  <a:off x="5264271" y="4895157"/>
                  <a:ext cx="511357" cy="553998"/>
                </a:xfrm>
                <a:prstGeom prst="rect">
                  <a:avLst/>
                </a:prstGeom>
                <a:blipFill>
                  <a:blip r:embed="rId3"/>
                  <a:stretch>
                    <a:fillRect/>
                  </a:stretch>
                </a:blipFill>
              </p:spPr>
              <p:txBody>
                <a:bodyPr/>
                <a:lstStyle/>
                <a:p>
                  <a:r>
                    <a:rPr lang="en-GB">
                      <a:noFill/>
                    </a:rPr>
                    <a:t> </a:t>
                  </a:r>
                </a:p>
              </p:txBody>
            </p:sp>
          </mc:Fallback>
        </mc:AlternateContent>
        <p:grpSp>
          <p:nvGrpSpPr>
            <p:cNvPr id="11" name="Group 10">
              <a:extLst>
                <a:ext uri="{FF2B5EF4-FFF2-40B4-BE49-F238E27FC236}">
                  <a16:creationId xmlns:a16="http://schemas.microsoft.com/office/drawing/2014/main" id="{9AA5DAC1-9DF7-59BC-A2B5-A69F6E66DF61}"/>
                </a:ext>
              </a:extLst>
            </p:cNvPr>
            <p:cNvGrpSpPr/>
            <p:nvPr/>
          </p:nvGrpSpPr>
          <p:grpSpPr>
            <a:xfrm>
              <a:off x="6096000" y="4895157"/>
              <a:ext cx="2822222" cy="677334"/>
              <a:chOff x="6096000" y="4895157"/>
              <a:chExt cx="2822222" cy="677334"/>
            </a:xfrm>
          </p:grpSpPr>
          <p:sp>
            <p:nvSpPr>
              <p:cNvPr id="14" name="Rectangle 13">
                <a:extLst>
                  <a:ext uri="{FF2B5EF4-FFF2-40B4-BE49-F238E27FC236}">
                    <a16:creationId xmlns:a16="http://schemas.microsoft.com/office/drawing/2014/main" id="{8297A394-102E-1AE0-E63D-AE3006800525}"/>
                  </a:ext>
                </a:extLst>
              </p:cNvPr>
              <p:cNvSpPr/>
              <p:nvPr/>
            </p:nvSpPr>
            <p:spPr>
              <a:xfrm>
                <a:off x="6096000" y="4895157"/>
                <a:ext cx="1411111" cy="67733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Core 7</a:t>
                </a:r>
              </a:p>
            </p:txBody>
          </p:sp>
          <p:sp>
            <p:nvSpPr>
              <p:cNvPr id="19" name="Rectangle 18">
                <a:extLst>
                  <a:ext uri="{FF2B5EF4-FFF2-40B4-BE49-F238E27FC236}">
                    <a16:creationId xmlns:a16="http://schemas.microsoft.com/office/drawing/2014/main" id="{4EE6A449-E642-C077-2CF3-0F74E59A8153}"/>
                  </a:ext>
                </a:extLst>
              </p:cNvPr>
              <p:cNvSpPr/>
              <p:nvPr/>
            </p:nvSpPr>
            <p:spPr>
              <a:xfrm>
                <a:off x="7507111" y="4895157"/>
                <a:ext cx="1411111" cy="67733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Core 8</a:t>
                </a:r>
              </a:p>
            </p:txBody>
          </p:sp>
        </p:grpSp>
      </p:grpSp>
      <p:sp>
        <p:nvSpPr>
          <p:cNvPr id="22" name="TextBox 21">
            <a:extLst>
              <a:ext uri="{FF2B5EF4-FFF2-40B4-BE49-F238E27FC236}">
                <a16:creationId xmlns:a16="http://schemas.microsoft.com/office/drawing/2014/main" id="{0E8349B3-13DE-FACD-049E-FA02C9D4FA4F}"/>
              </a:ext>
            </a:extLst>
          </p:cNvPr>
          <p:cNvSpPr txBox="1"/>
          <p:nvPr/>
        </p:nvSpPr>
        <p:spPr>
          <a:xfrm>
            <a:off x="849008" y="2599266"/>
            <a:ext cx="2920352" cy="646331"/>
          </a:xfrm>
          <a:prstGeom prst="rect">
            <a:avLst/>
          </a:prstGeom>
          <a:noFill/>
        </p:spPr>
        <p:txBody>
          <a:bodyPr wrap="square" rtlCol="0">
            <a:spAutoFit/>
          </a:bodyPr>
          <a:lstStyle/>
          <a:p>
            <a:r>
              <a:rPr lang="en-GB" dirty="0"/>
              <a:t>Each core can process a subset of the total array</a:t>
            </a:r>
          </a:p>
        </p:txBody>
      </p:sp>
      <p:sp>
        <p:nvSpPr>
          <p:cNvPr id="30" name="TextBox 29">
            <a:extLst>
              <a:ext uri="{FF2B5EF4-FFF2-40B4-BE49-F238E27FC236}">
                <a16:creationId xmlns:a16="http://schemas.microsoft.com/office/drawing/2014/main" id="{82400394-39B9-AC44-5029-75D18DAB7615}"/>
              </a:ext>
            </a:extLst>
          </p:cNvPr>
          <p:cNvSpPr txBox="1"/>
          <p:nvPr/>
        </p:nvSpPr>
        <p:spPr>
          <a:xfrm>
            <a:off x="849008" y="3951224"/>
            <a:ext cx="2920352" cy="1477328"/>
          </a:xfrm>
          <a:prstGeom prst="rect">
            <a:avLst/>
          </a:prstGeom>
          <a:noFill/>
        </p:spPr>
        <p:txBody>
          <a:bodyPr wrap="square" rtlCol="0">
            <a:spAutoFit/>
          </a:bodyPr>
          <a:lstStyle/>
          <a:p>
            <a:r>
              <a:rPr lang="en-GB" dirty="0"/>
              <a:t>Write some code to calculate the start and end indices of a chunk and parallelise with </a:t>
            </a:r>
            <a:r>
              <a:rPr lang="en-GB" b="1" dirty="0"/>
              <a:t>@threads</a:t>
            </a:r>
            <a:r>
              <a:rPr lang="en-GB" dirty="0"/>
              <a:t> macro.</a:t>
            </a:r>
          </a:p>
        </p:txBody>
      </p:sp>
    </p:spTree>
    <p:extLst>
      <p:ext uri="{BB962C8B-B14F-4D97-AF65-F5344CB8AC3E}">
        <p14:creationId xmlns:p14="http://schemas.microsoft.com/office/powerpoint/2010/main" val="393592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30"/>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2" grpId="0"/>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Content Placeholder 22" descr="Chart&#10;&#10;Description automatically generated">
            <a:extLst>
              <a:ext uri="{FF2B5EF4-FFF2-40B4-BE49-F238E27FC236}">
                <a16:creationId xmlns:a16="http://schemas.microsoft.com/office/drawing/2014/main" id="{97E745B0-931A-11CE-3E82-BDE73E8A01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8656" y="2576513"/>
            <a:ext cx="5400675" cy="3600450"/>
          </a:xfrm>
        </p:spPr>
      </p:pic>
      <p:sp>
        <p:nvSpPr>
          <p:cNvPr id="2" name="Title 1">
            <a:extLst>
              <a:ext uri="{FF2B5EF4-FFF2-40B4-BE49-F238E27FC236}">
                <a16:creationId xmlns:a16="http://schemas.microsoft.com/office/drawing/2014/main" id="{4AC2C904-3F7B-75DD-D911-7A3DD70E23A5}"/>
              </a:ext>
            </a:extLst>
          </p:cNvPr>
          <p:cNvSpPr>
            <a:spLocks noGrp="1"/>
          </p:cNvSpPr>
          <p:nvPr>
            <p:ph type="title"/>
          </p:nvPr>
        </p:nvSpPr>
        <p:spPr/>
        <p:txBody>
          <a:bodyPr/>
          <a:lstStyle/>
          <a:p>
            <a:r>
              <a:rPr lang="en-GB" dirty="0"/>
              <a:t>Relative Performance</a:t>
            </a:r>
          </a:p>
        </p:txBody>
      </p:sp>
      <p:grpSp>
        <p:nvGrpSpPr>
          <p:cNvPr id="14" name="Group 13">
            <a:extLst>
              <a:ext uri="{FF2B5EF4-FFF2-40B4-BE49-F238E27FC236}">
                <a16:creationId xmlns:a16="http://schemas.microsoft.com/office/drawing/2014/main" id="{BC37C0BD-E584-D16D-958F-CE9FC4C48FD1}"/>
              </a:ext>
            </a:extLst>
          </p:cNvPr>
          <p:cNvGrpSpPr/>
          <p:nvPr/>
        </p:nvGrpSpPr>
        <p:grpSpPr>
          <a:xfrm>
            <a:off x="8209280" y="4140200"/>
            <a:ext cx="1778000" cy="472440"/>
            <a:chOff x="8209280" y="4140200"/>
            <a:chExt cx="1778000" cy="472440"/>
          </a:xfrm>
        </p:grpSpPr>
        <p:cxnSp>
          <p:nvCxnSpPr>
            <p:cNvPr id="9" name="Straight Arrow Connector 8">
              <a:extLst>
                <a:ext uri="{FF2B5EF4-FFF2-40B4-BE49-F238E27FC236}">
                  <a16:creationId xmlns:a16="http://schemas.microsoft.com/office/drawing/2014/main" id="{7B233305-F3D2-62A4-8A5C-FC510CA4DCCE}"/>
                </a:ext>
              </a:extLst>
            </p:cNvPr>
            <p:cNvCxnSpPr/>
            <p:nvPr/>
          </p:nvCxnSpPr>
          <p:spPr>
            <a:xfrm>
              <a:off x="8209280" y="4140200"/>
              <a:ext cx="0" cy="472440"/>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6B8DF00-A144-1928-1018-575BCAA301FF}"/>
                </a:ext>
              </a:extLst>
            </p:cNvPr>
            <p:cNvSpPr txBox="1"/>
            <p:nvPr/>
          </p:nvSpPr>
          <p:spPr>
            <a:xfrm>
              <a:off x="8280399" y="4226560"/>
              <a:ext cx="1706881" cy="369332"/>
            </a:xfrm>
            <a:prstGeom prst="rect">
              <a:avLst/>
            </a:prstGeom>
            <a:noFill/>
          </p:spPr>
          <p:txBody>
            <a:bodyPr wrap="square" rtlCol="0">
              <a:spAutoFit/>
            </a:bodyPr>
            <a:lstStyle/>
            <a:p>
              <a:r>
                <a:rPr lang="en-GB" dirty="0"/>
                <a:t>~5.3x slower</a:t>
              </a:r>
            </a:p>
          </p:txBody>
        </p:sp>
      </p:grpSp>
    </p:spTree>
    <p:extLst>
      <p:ext uri="{BB962C8B-B14F-4D97-AF65-F5344CB8AC3E}">
        <p14:creationId xmlns:p14="http://schemas.microsoft.com/office/powerpoint/2010/main" val="25491534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trix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4">
      <a:majorFont>
        <a:latin typeface="Bahnschrif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rixVTI" id="{A2576CCC-A559-4FD4-A542-772649F65A84}" vid="{5CBC41A9-80A0-44C6-90CD-6D86303435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583</TotalTime>
  <Words>821</Words>
  <Application>Microsoft Office PowerPoint</Application>
  <PresentationFormat>Widescreen</PresentationFormat>
  <Paragraphs>92</Paragraphs>
  <Slides>21</Slides>
  <Notes>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MatrixVTI</vt:lpstr>
      <vt:lpstr>Practical examples of accelerating numerical and ML research with Julia</vt:lpstr>
      <vt:lpstr>What do I do?</vt:lpstr>
      <vt:lpstr>What is Julia?</vt:lpstr>
      <vt:lpstr>Example Problem – Monte Carlo Simulation</vt:lpstr>
      <vt:lpstr>Code Overview + speed</vt:lpstr>
      <vt:lpstr>Is it fast? (vs numpy)</vt:lpstr>
      <vt:lpstr>What about “vectorisation”?</vt:lpstr>
      <vt:lpstr>Using multiple cores</vt:lpstr>
      <vt:lpstr>Relative Performance</vt:lpstr>
      <vt:lpstr>Using a GPU</vt:lpstr>
      <vt:lpstr>Relative Performance</vt:lpstr>
      <vt:lpstr>Moving to a cluster</vt:lpstr>
      <vt:lpstr>Final Benchmarks</vt:lpstr>
      <vt:lpstr>Conclusions</vt:lpstr>
      <vt:lpstr>Thanks for listening!</vt:lpstr>
      <vt:lpstr>Is it fast? (vs native Python)</vt:lpstr>
      <vt:lpstr>Can it be faster?</vt:lpstr>
      <vt:lpstr>Scaling up to a cluster</vt:lpstr>
      <vt:lpstr>Scaling up to a cluster</vt:lpstr>
      <vt:lpstr>Scaling up to a cluster</vt:lpstr>
      <vt:lpstr>Using multiple cores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examples of accelerating numerical and ML research with Julia</dc:title>
  <dc:creator>Jamie Mair</dc:creator>
  <cp:lastModifiedBy>Jamie Mair</cp:lastModifiedBy>
  <cp:revision>60</cp:revision>
  <dcterms:created xsi:type="dcterms:W3CDTF">2022-09-06T14:09:50Z</dcterms:created>
  <dcterms:modified xsi:type="dcterms:W3CDTF">2022-09-07T10:21:53Z</dcterms:modified>
</cp:coreProperties>
</file>