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3179" autoAdjust="0"/>
  </p:normalViewPr>
  <p:slideViewPr>
    <p:cSldViewPr snapToGrid="0">
      <p:cViewPr>
        <p:scale>
          <a:sx n="125" d="100"/>
          <a:sy n="125" d="100"/>
        </p:scale>
        <p:origin x="1512" y="-36"/>
      </p:cViewPr>
      <p:guideLst/>
    </p:cSldViewPr>
  </p:slideViewPr>
  <p:notesTextViewPr>
    <p:cViewPr>
      <p:scale>
        <a:sx n="1" d="1"/>
        <a:sy n="1" d="1"/>
      </p:scale>
      <p:origin x="0" y="0"/>
    </p:cViewPr>
  </p:notesTextViewPr>
  <p:notesViewPr>
    <p:cSldViewPr snapToGrid="0">
      <p:cViewPr varScale="1">
        <p:scale>
          <a:sx n="126" d="100"/>
          <a:sy n="126" d="100"/>
        </p:scale>
        <p:origin x="4912"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99C9-8D42-4C02-BDD0-E43532D6B89F}"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D0BE3-1867-4F81-BF48-7C9523C9380F}" type="slidenum">
              <a:rPr lang="en-GB" smtClean="0"/>
              <a:t>‹#›</a:t>
            </a:fld>
            <a:endParaRPr lang="en-GB"/>
          </a:p>
        </p:txBody>
      </p:sp>
    </p:spTree>
    <p:extLst>
      <p:ext uri="{BB962C8B-B14F-4D97-AF65-F5344CB8AC3E}">
        <p14:creationId xmlns:p14="http://schemas.microsoft.com/office/powerpoint/2010/main" val="5556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Work is at the interface between Machine Learning and Statistical Mechanics</a:t>
            </a:r>
          </a:p>
          <a:p>
            <a:pPr marL="228600" indent="-228600">
              <a:buAutoNum type="arabicParenR"/>
            </a:pPr>
            <a:r>
              <a:rPr lang="en-GB" dirty="0"/>
              <a:t>Reinforcement Learning with rare trajectory sampling -&gt; translates a large deviation problem into a reinforcement learning problem. RL requires an </a:t>
            </a:r>
            <a:r>
              <a:rPr lang="en-GB" dirty="0" err="1"/>
              <a:t>interative</a:t>
            </a:r>
            <a:r>
              <a:rPr lang="en-GB" dirty="0"/>
              <a:t> process of generating simulation data with a model and then processing and training on that data. Can require 10s of millions of epochs, with each epoch requiring hundreds of thousands of calculations. This is then usually repeated many times.</a:t>
            </a:r>
          </a:p>
          <a:p>
            <a:pPr marL="228600" indent="-228600">
              <a:buAutoNum type="arabicParenR"/>
            </a:pPr>
            <a:r>
              <a:rPr lang="en-GB" dirty="0"/>
              <a:t>Using machine learning models with transition path sampling, which need to run for a long time, and many repeats to study a spectrum of a parameter.</a:t>
            </a:r>
          </a:p>
          <a:p>
            <a:pPr marL="228600" indent="-228600">
              <a:buAutoNum type="arabicParenR"/>
            </a:pPr>
            <a:r>
              <a:rPr lang="en-GB" dirty="0"/>
              <a:t>Some external work with a finance company, applying machine learning methods to real world data.</a:t>
            </a:r>
          </a:p>
          <a:p>
            <a:pPr marL="228600" indent="-228600">
              <a:buAutoNum type="arabicParenR"/>
            </a:pPr>
            <a:r>
              <a:rPr lang="en-GB" dirty="0"/>
              <a:t>Some other work, such as applying reinforcement learning in quantum circuits.</a:t>
            </a:r>
          </a:p>
          <a:p>
            <a:pPr marL="228600" indent="-228600">
              <a:buAutoNum type="arabicParenR"/>
            </a:pPr>
            <a:r>
              <a:rPr lang="en-GB" dirty="0"/>
              <a:t>Working on a postgraduate level “MPAGS” model which focuses on teaching a basic level of high performance computing to new PhD/Masters level students using Julia</a:t>
            </a:r>
          </a:p>
          <a:p>
            <a:pPr marL="228600" indent="-228600">
              <a:buAutoNum type="arabicParenR"/>
            </a:pPr>
            <a:endParaRPr lang="en-GB" dirty="0"/>
          </a:p>
          <a:p>
            <a:pPr marL="0" indent="0">
              <a:buNone/>
            </a:pPr>
            <a:r>
              <a:rPr lang="en-GB" dirty="0"/>
              <a:t>Most of the techniques applied require a large scale to work, and to research. One needs to often see how a system behaves under varying parameters, involving a lot of randomness, so most results require large numbers of repeats. Most applications need to be able to scale to run on a cluster or at least a GPU. Most code is custom, and does not always have a package that will do what you want.</a:t>
            </a:r>
          </a:p>
        </p:txBody>
      </p:sp>
      <p:sp>
        <p:nvSpPr>
          <p:cNvPr id="4" name="Slide Number Placeholder 3"/>
          <p:cNvSpPr>
            <a:spLocks noGrp="1"/>
          </p:cNvSpPr>
          <p:nvPr>
            <p:ph type="sldNum" sz="quarter" idx="5"/>
          </p:nvPr>
        </p:nvSpPr>
        <p:spPr/>
        <p:txBody>
          <a:bodyPr/>
          <a:lstStyle/>
          <a:p>
            <a:fld id="{66CD0BE3-1867-4F81-BF48-7C9523C9380F}" type="slidenum">
              <a:rPr lang="en-GB" smtClean="0"/>
              <a:t>2</a:t>
            </a:fld>
            <a:endParaRPr lang="en-GB"/>
          </a:p>
        </p:txBody>
      </p:sp>
    </p:spTree>
    <p:extLst>
      <p:ext uri="{BB962C8B-B14F-4D97-AF65-F5344CB8AC3E}">
        <p14:creationId xmlns:p14="http://schemas.microsoft.com/office/powerpoint/2010/main" val="12665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CD0BE3-1867-4F81-BF48-7C9523C9380F}" type="slidenum">
              <a:rPr lang="en-GB" smtClean="0"/>
              <a:t>7</a:t>
            </a:fld>
            <a:endParaRPr lang="en-GB"/>
          </a:p>
        </p:txBody>
      </p:sp>
    </p:spTree>
    <p:extLst>
      <p:ext uri="{BB962C8B-B14F-4D97-AF65-F5344CB8AC3E}">
        <p14:creationId xmlns:p14="http://schemas.microsoft.com/office/powerpoint/2010/main" val="17826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9/6/2022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773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9/6/2022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09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9/6/2022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430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9/6/2022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775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9/6/2022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14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9/6/2022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023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9/6/2022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874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9/6/2022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364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9/6/2022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4213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9/6/2022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300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9/6/2022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892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9/6/2022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268287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FE313-5F15-2570-E80F-C9C4E2AC9380}"/>
              </a:ext>
            </a:extLst>
          </p:cNvPr>
          <p:cNvSpPr>
            <a:spLocks noGrp="1"/>
          </p:cNvSpPr>
          <p:nvPr>
            <p:ph type="ctrTitle"/>
          </p:nvPr>
        </p:nvSpPr>
        <p:spPr>
          <a:xfrm>
            <a:off x="484553" y="397275"/>
            <a:ext cx="5216531" cy="3761257"/>
          </a:xfrm>
        </p:spPr>
        <p:txBody>
          <a:bodyPr anchor="ctr">
            <a:noAutofit/>
          </a:bodyPr>
          <a:lstStyle/>
          <a:p>
            <a:r>
              <a:rPr lang="en-GB" sz="4400" dirty="0"/>
              <a:t>Practical examples of accelerating numerical and ML research with Julia</a:t>
            </a:r>
          </a:p>
        </p:txBody>
      </p:sp>
      <p:sp>
        <p:nvSpPr>
          <p:cNvPr id="3" name="Subtitle 2">
            <a:extLst>
              <a:ext uri="{FF2B5EF4-FFF2-40B4-BE49-F238E27FC236}">
                <a16:creationId xmlns:a16="http://schemas.microsoft.com/office/drawing/2014/main" id="{A13EAE29-22FA-44CC-F0FB-36122A000A24}"/>
              </a:ext>
            </a:extLst>
          </p:cNvPr>
          <p:cNvSpPr>
            <a:spLocks noGrp="1"/>
          </p:cNvSpPr>
          <p:nvPr>
            <p:ph type="subTitle" idx="1"/>
          </p:nvPr>
        </p:nvSpPr>
        <p:spPr>
          <a:xfrm>
            <a:off x="351183" y="4846029"/>
            <a:ext cx="5238584" cy="1370463"/>
          </a:xfrm>
        </p:spPr>
        <p:txBody>
          <a:bodyPr anchor="ctr">
            <a:normAutofit/>
          </a:bodyPr>
          <a:lstStyle/>
          <a:p>
            <a:r>
              <a:rPr lang="en-GB" dirty="0"/>
              <a:t>Jamie Mair (School of Physics &amp; Astronomy)</a:t>
            </a:r>
          </a:p>
        </p:txBody>
      </p:sp>
      <p:pic>
        <p:nvPicPr>
          <p:cNvPr id="4" name="Picture 3" descr="Beautiful delicate background mesh fluffy fabric">
            <a:extLst>
              <a:ext uri="{FF2B5EF4-FFF2-40B4-BE49-F238E27FC236}">
                <a16:creationId xmlns:a16="http://schemas.microsoft.com/office/drawing/2014/main" id="{2C9068D5-5740-85CE-DFE3-0B8B52C52F6A}"/>
              </a:ext>
            </a:extLst>
          </p:cNvPr>
          <p:cNvPicPr>
            <a:picLocks noChangeAspect="1"/>
          </p:cNvPicPr>
          <p:nvPr/>
        </p:nvPicPr>
        <p:blipFill rotWithShape="1">
          <a:blip r:embed="rId2"/>
          <a:srcRect l="11516" r="29373"/>
          <a:stretch/>
        </p:blipFill>
        <p:spPr>
          <a:xfrm>
            <a:off x="6095998" y="-1"/>
            <a:ext cx="6096002" cy="6858001"/>
          </a:xfrm>
          <a:prstGeom prst="rect">
            <a:avLst/>
          </a:prstGeom>
        </p:spPr>
      </p:pic>
    </p:spTree>
    <p:extLst>
      <p:ext uri="{BB962C8B-B14F-4D97-AF65-F5344CB8AC3E}">
        <p14:creationId xmlns:p14="http://schemas.microsoft.com/office/powerpoint/2010/main" val="13822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C518-60A1-F842-573C-689E61C4A5AA}"/>
              </a:ext>
            </a:extLst>
          </p:cNvPr>
          <p:cNvSpPr>
            <a:spLocks noGrp="1"/>
          </p:cNvSpPr>
          <p:nvPr>
            <p:ph type="title"/>
          </p:nvPr>
        </p:nvSpPr>
        <p:spPr/>
        <p:txBody>
          <a:bodyPr/>
          <a:lstStyle/>
          <a:p>
            <a:r>
              <a:rPr lang="en-GB" dirty="0"/>
              <a:t>What about “vectorisation”?</a:t>
            </a:r>
          </a:p>
        </p:txBody>
      </p:sp>
      <p:pic>
        <p:nvPicPr>
          <p:cNvPr id="14" name="Picture 13">
            <a:extLst>
              <a:ext uri="{FF2B5EF4-FFF2-40B4-BE49-F238E27FC236}">
                <a16:creationId xmlns:a16="http://schemas.microsoft.com/office/drawing/2014/main" id="{AF28F6D8-9D17-11AB-EFDB-5ACD8978254E}"/>
              </a:ext>
            </a:extLst>
          </p:cNvPr>
          <p:cNvPicPr>
            <a:picLocks noChangeAspect="1"/>
          </p:cNvPicPr>
          <p:nvPr/>
        </p:nvPicPr>
        <p:blipFill>
          <a:blip r:embed="rId2"/>
          <a:stretch>
            <a:fillRect/>
          </a:stretch>
        </p:blipFill>
        <p:spPr>
          <a:xfrm>
            <a:off x="2479489" y="2584374"/>
            <a:ext cx="7233022" cy="1930499"/>
          </a:xfrm>
          <a:prstGeom prst="rect">
            <a:avLst/>
          </a:prstGeom>
        </p:spPr>
      </p:pic>
      <p:pic>
        <p:nvPicPr>
          <p:cNvPr id="16" name="Picture 15">
            <a:extLst>
              <a:ext uri="{FF2B5EF4-FFF2-40B4-BE49-F238E27FC236}">
                <a16:creationId xmlns:a16="http://schemas.microsoft.com/office/drawing/2014/main" id="{9739720E-39C5-54D2-5C5E-7F008DA3EA0A}"/>
              </a:ext>
            </a:extLst>
          </p:cNvPr>
          <p:cNvPicPr>
            <a:picLocks noChangeAspect="1"/>
          </p:cNvPicPr>
          <p:nvPr/>
        </p:nvPicPr>
        <p:blipFill>
          <a:blip r:embed="rId3"/>
          <a:stretch>
            <a:fillRect/>
          </a:stretch>
        </p:blipFill>
        <p:spPr>
          <a:xfrm>
            <a:off x="3142914" y="4700943"/>
            <a:ext cx="5612879" cy="1584904"/>
          </a:xfrm>
          <a:prstGeom prst="rect">
            <a:avLst/>
          </a:prstGeom>
        </p:spPr>
      </p:pic>
      <p:sp>
        <p:nvSpPr>
          <p:cNvPr id="17" name="Rectangle: Rounded Corners 16">
            <a:extLst>
              <a:ext uri="{FF2B5EF4-FFF2-40B4-BE49-F238E27FC236}">
                <a16:creationId xmlns:a16="http://schemas.microsoft.com/office/drawing/2014/main" id="{BCF4BAAF-AED6-FB16-A02D-BC4EBA1BCDE2}"/>
              </a:ext>
            </a:extLst>
          </p:cNvPr>
          <p:cNvSpPr/>
          <p:nvPr/>
        </p:nvSpPr>
        <p:spPr>
          <a:xfrm>
            <a:off x="3260488" y="5930536"/>
            <a:ext cx="1180883" cy="2560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A07B342-6A4D-926A-9F01-9BD955EB9DF2}"/>
              </a:ext>
            </a:extLst>
          </p:cNvPr>
          <p:cNvSpPr txBox="1"/>
          <p:nvPr/>
        </p:nvSpPr>
        <p:spPr>
          <a:xfrm>
            <a:off x="4028963" y="6398107"/>
            <a:ext cx="3668462" cy="369332"/>
          </a:xfrm>
          <a:prstGeom prst="rect">
            <a:avLst/>
          </a:prstGeom>
          <a:noFill/>
        </p:spPr>
        <p:txBody>
          <a:bodyPr wrap="square" rtlCol="0">
            <a:spAutoFit/>
          </a:bodyPr>
          <a:lstStyle/>
          <a:p>
            <a:r>
              <a:rPr lang="en-GB" b="1" dirty="0"/>
              <a:t>~1.25 times faster (single core)</a:t>
            </a:r>
          </a:p>
        </p:txBody>
      </p:sp>
    </p:spTree>
    <p:extLst>
      <p:ext uri="{BB962C8B-B14F-4D97-AF65-F5344CB8AC3E}">
        <p14:creationId xmlns:p14="http://schemas.microsoft.com/office/powerpoint/2010/main" val="30212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FB5-CE0B-A5FD-6E1F-EEA689D56FA1}"/>
              </a:ext>
            </a:extLst>
          </p:cNvPr>
          <p:cNvSpPr>
            <a:spLocks noGrp="1"/>
          </p:cNvSpPr>
          <p:nvPr>
            <p:ph type="title"/>
          </p:nvPr>
        </p:nvSpPr>
        <p:spPr/>
        <p:txBody>
          <a:bodyPr/>
          <a:lstStyle/>
          <a:p>
            <a:r>
              <a:rPr lang="en-GB" dirty="0"/>
              <a:t>Using a GPU</a:t>
            </a:r>
          </a:p>
        </p:txBody>
      </p:sp>
      <p:pic>
        <p:nvPicPr>
          <p:cNvPr id="5" name="Content Placeholder 4">
            <a:extLst>
              <a:ext uri="{FF2B5EF4-FFF2-40B4-BE49-F238E27FC236}">
                <a16:creationId xmlns:a16="http://schemas.microsoft.com/office/drawing/2014/main" id="{08491E02-CD2F-6864-0DFD-B0A21D8B7AE4}"/>
              </a:ext>
            </a:extLst>
          </p:cNvPr>
          <p:cNvPicPr>
            <a:picLocks noGrp="1" noChangeAspect="1"/>
          </p:cNvPicPr>
          <p:nvPr>
            <p:ph idx="1"/>
          </p:nvPr>
        </p:nvPicPr>
        <p:blipFill>
          <a:blip r:embed="rId2"/>
          <a:stretch>
            <a:fillRect/>
          </a:stretch>
        </p:blipFill>
        <p:spPr>
          <a:xfrm>
            <a:off x="1087206" y="2705676"/>
            <a:ext cx="7233022" cy="1930499"/>
          </a:xfrm>
          <a:prstGeom prst="rect">
            <a:avLst/>
          </a:prstGeom>
        </p:spPr>
      </p:pic>
      <p:grpSp>
        <p:nvGrpSpPr>
          <p:cNvPr id="18" name="Group 17">
            <a:extLst>
              <a:ext uri="{FF2B5EF4-FFF2-40B4-BE49-F238E27FC236}">
                <a16:creationId xmlns:a16="http://schemas.microsoft.com/office/drawing/2014/main" id="{8CC77F28-FE1D-DA20-D5BE-10CB3E219B1A}"/>
              </a:ext>
            </a:extLst>
          </p:cNvPr>
          <p:cNvGrpSpPr/>
          <p:nvPr/>
        </p:nvGrpSpPr>
        <p:grpSpPr>
          <a:xfrm>
            <a:off x="1183915" y="5041894"/>
            <a:ext cx="6357380" cy="1119071"/>
            <a:chOff x="2969293" y="5075761"/>
            <a:chExt cx="6357380" cy="1119071"/>
          </a:xfrm>
        </p:grpSpPr>
        <p:pic>
          <p:nvPicPr>
            <p:cNvPr id="9" name="Picture 8">
              <a:extLst>
                <a:ext uri="{FF2B5EF4-FFF2-40B4-BE49-F238E27FC236}">
                  <a16:creationId xmlns:a16="http://schemas.microsoft.com/office/drawing/2014/main" id="{634F788D-FC20-6ACD-601D-D4B02547255C}"/>
                </a:ext>
              </a:extLst>
            </p:cNvPr>
            <p:cNvPicPr>
              <a:picLocks noChangeAspect="1"/>
            </p:cNvPicPr>
            <p:nvPr/>
          </p:nvPicPr>
          <p:blipFill>
            <a:blip r:embed="rId3"/>
            <a:stretch>
              <a:fillRect/>
            </a:stretch>
          </p:blipFill>
          <p:spPr>
            <a:xfrm>
              <a:off x="2969293" y="5075761"/>
              <a:ext cx="1466925" cy="228612"/>
            </a:xfrm>
            <a:prstGeom prst="rect">
              <a:avLst/>
            </a:prstGeom>
          </p:spPr>
        </p:pic>
        <p:pic>
          <p:nvPicPr>
            <p:cNvPr id="11" name="Picture 10">
              <a:extLst>
                <a:ext uri="{FF2B5EF4-FFF2-40B4-BE49-F238E27FC236}">
                  <a16:creationId xmlns:a16="http://schemas.microsoft.com/office/drawing/2014/main" id="{0C918DF8-B3A3-8C6C-4697-149873162FA7}"/>
                </a:ext>
              </a:extLst>
            </p:cNvPr>
            <p:cNvPicPr>
              <a:picLocks noChangeAspect="1"/>
            </p:cNvPicPr>
            <p:nvPr/>
          </p:nvPicPr>
          <p:blipFill>
            <a:blip r:embed="rId4"/>
            <a:stretch>
              <a:fillRect/>
            </a:stretch>
          </p:blipFill>
          <p:spPr>
            <a:xfrm>
              <a:off x="2998167" y="5304373"/>
              <a:ext cx="3486329" cy="215911"/>
            </a:xfrm>
            <a:prstGeom prst="rect">
              <a:avLst/>
            </a:prstGeom>
          </p:spPr>
        </p:pic>
        <p:pic>
          <p:nvPicPr>
            <p:cNvPr id="15" name="Picture 14">
              <a:extLst>
                <a:ext uri="{FF2B5EF4-FFF2-40B4-BE49-F238E27FC236}">
                  <a16:creationId xmlns:a16="http://schemas.microsoft.com/office/drawing/2014/main" id="{1DEB7E7E-1548-821C-F51A-6FA9F3F817A0}"/>
                </a:ext>
              </a:extLst>
            </p:cNvPr>
            <p:cNvPicPr>
              <a:picLocks noChangeAspect="1"/>
            </p:cNvPicPr>
            <p:nvPr/>
          </p:nvPicPr>
          <p:blipFill>
            <a:blip r:embed="rId5"/>
            <a:stretch>
              <a:fillRect/>
            </a:stretch>
          </p:blipFill>
          <p:spPr>
            <a:xfrm>
              <a:off x="3020745" y="5532985"/>
              <a:ext cx="2971953" cy="222261"/>
            </a:xfrm>
            <a:prstGeom prst="rect">
              <a:avLst/>
            </a:prstGeom>
          </p:spPr>
        </p:pic>
        <p:pic>
          <p:nvPicPr>
            <p:cNvPr id="17" name="Picture 16">
              <a:extLst>
                <a:ext uri="{FF2B5EF4-FFF2-40B4-BE49-F238E27FC236}">
                  <a16:creationId xmlns:a16="http://schemas.microsoft.com/office/drawing/2014/main" id="{8430B318-6AD8-B59A-FB23-E2FB87C71B1E}"/>
                </a:ext>
              </a:extLst>
            </p:cNvPr>
            <p:cNvPicPr>
              <a:picLocks noChangeAspect="1"/>
            </p:cNvPicPr>
            <p:nvPr/>
          </p:nvPicPr>
          <p:blipFill>
            <a:blip r:embed="rId6"/>
            <a:stretch>
              <a:fillRect/>
            </a:stretch>
          </p:blipFill>
          <p:spPr>
            <a:xfrm>
              <a:off x="3014449" y="5712207"/>
              <a:ext cx="6312224" cy="482625"/>
            </a:xfrm>
            <a:prstGeom prst="rect">
              <a:avLst/>
            </a:prstGeom>
          </p:spPr>
        </p:pic>
      </p:grpSp>
      <p:sp>
        <p:nvSpPr>
          <p:cNvPr id="19" name="TextBox 18">
            <a:extLst>
              <a:ext uri="{FF2B5EF4-FFF2-40B4-BE49-F238E27FC236}">
                <a16:creationId xmlns:a16="http://schemas.microsoft.com/office/drawing/2014/main" id="{64F460A0-B119-6904-59FD-8BFDF3EBB4B8}"/>
              </a:ext>
            </a:extLst>
          </p:cNvPr>
          <p:cNvSpPr txBox="1"/>
          <p:nvPr/>
        </p:nvSpPr>
        <p:spPr>
          <a:xfrm>
            <a:off x="8320228" y="2449689"/>
            <a:ext cx="363470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Same code as before!</a:t>
            </a:r>
          </a:p>
          <a:p>
            <a:pPr marL="285750" indent="-285750">
              <a:buFont typeface="Arial" panose="020B0604020202020204" pitchFamily="34" charset="0"/>
              <a:buChar char="•"/>
            </a:pPr>
            <a:r>
              <a:rPr lang="en-GB" dirty="0"/>
              <a:t>Only the input types changed, and Julia compiled a GPU version of the function.</a:t>
            </a:r>
          </a:p>
          <a:p>
            <a:pPr marL="285750" indent="-285750">
              <a:buFont typeface="Arial" panose="020B0604020202020204" pitchFamily="34" charset="0"/>
              <a:buChar char="•"/>
            </a:pPr>
            <a:r>
              <a:rPr lang="en-GB" dirty="0"/>
              <a:t>There’s a catch, uses Float32 by default.</a:t>
            </a:r>
          </a:p>
          <a:p>
            <a:pPr marL="285750" indent="-285750">
              <a:buFont typeface="Arial" panose="020B0604020202020204" pitchFamily="34" charset="0"/>
              <a:buChar char="•"/>
            </a:pPr>
            <a:r>
              <a:rPr lang="en-GB" dirty="0"/>
              <a:t>About 1.4 times slower than CPU using Float32.</a:t>
            </a:r>
          </a:p>
          <a:p>
            <a:pPr marL="285750" indent="-285750">
              <a:buFont typeface="Arial" panose="020B0604020202020204" pitchFamily="34" charset="0"/>
              <a:buChar char="•"/>
            </a:pPr>
            <a:r>
              <a:rPr lang="en-GB" dirty="0"/>
              <a:t>GPUs are much slower than CPUs, but make up for this in data parallelism.</a:t>
            </a:r>
          </a:p>
        </p:txBody>
      </p:sp>
    </p:spTree>
    <p:extLst>
      <p:ext uri="{BB962C8B-B14F-4D97-AF65-F5344CB8AC3E}">
        <p14:creationId xmlns:p14="http://schemas.microsoft.com/office/powerpoint/2010/main" val="23783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5" name="Content Placeholder 4">
            <a:extLst>
              <a:ext uri="{FF2B5EF4-FFF2-40B4-BE49-F238E27FC236}">
                <a16:creationId xmlns:a16="http://schemas.microsoft.com/office/drawing/2014/main" id="{ABEAB063-AAA3-7B3C-DD77-4EF11C2F9433}"/>
              </a:ext>
            </a:extLst>
          </p:cNvPr>
          <p:cNvPicPr>
            <a:picLocks noGrp="1" noChangeAspect="1"/>
          </p:cNvPicPr>
          <p:nvPr>
            <p:ph idx="1"/>
          </p:nvPr>
        </p:nvPicPr>
        <p:blipFill>
          <a:blip r:embed="rId2"/>
          <a:stretch>
            <a:fillRect/>
          </a:stretch>
        </p:blipFill>
        <p:spPr>
          <a:xfrm>
            <a:off x="484552" y="2780762"/>
            <a:ext cx="4159464" cy="558829"/>
          </a:xfrm>
        </p:spPr>
      </p:pic>
      <p:grpSp>
        <p:nvGrpSpPr>
          <p:cNvPr id="11" name="Group 10">
            <a:extLst>
              <a:ext uri="{FF2B5EF4-FFF2-40B4-BE49-F238E27FC236}">
                <a16:creationId xmlns:a16="http://schemas.microsoft.com/office/drawing/2014/main" id="{EDA83E2D-BA1F-F46A-37A4-CBDF7232E048}"/>
              </a:ext>
            </a:extLst>
          </p:cNvPr>
          <p:cNvGrpSpPr/>
          <p:nvPr/>
        </p:nvGrpSpPr>
        <p:grpSpPr>
          <a:xfrm>
            <a:off x="5682043" y="2501348"/>
            <a:ext cx="5772447" cy="1593313"/>
            <a:chOff x="5682043" y="2501348"/>
            <a:chExt cx="5772447" cy="1593313"/>
          </a:xfrm>
        </p:grpSpPr>
        <p:pic>
          <p:nvPicPr>
            <p:cNvPr id="7" name="Picture 6">
              <a:extLst>
                <a:ext uri="{FF2B5EF4-FFF2-40B4-BE49-F238E27FC236}">
                  <a16:creationId xmlns:a16="http://schemas.microsoft.com/office/drawing/2014/main" id="{BDFBB16A-B9C2-93A9-3B54-D37D92D6B206}"/>
                </a:ext>
              </a:extLst>
            </p:cNvPr>
            <p:cNvPicPr>
              <a:picLocks noChangeAspect="1"/>
            </p:cNvPicPr>
            <p:nvPr/>
          </p:nvPicPr>
          <p:blipFill>
            <a:blip r:embed="rId3"/>
            <a:stretch>
              <a:fillRect/>
            </a:stretch>
          </p:blipFill>
          <p:spPr>
            <a:xfrm>
              <a:off x="5682043" y="2501348"/>
              <a:ext cx="5772447" cy="838243"/>
            </a:xfrm>
            <a:prstGeom prst="rect">
              <a:avLst/>
            </a:prstGeom>
          </p:spPr>
        </p:pic>
        <p:grpSp>
          <p:nvGrpSpPr>
            <p:cNvPr id="10" name="Group 9">
              <a:extLst>
                <a:ext uri="{FF2B5EF4-FFF2-40B4-BE49-F238E27FC236}">
                  <a16:creationId xmlns:a16="http://schemas.microsoft.com/office/drawing/2014/main" id="{ABE24DA0-ED72-93FC-CEE5-70E11AE30A7D}"/>
                </a:ext>
              </a:extLst>
            </p:cNvPr>
            <p:cNvGrpSpPr/>
            <p:nvPr/>
          </p:nvGrpSpPr>
          <p:grpSpPr>
            <a:xfrm>
              <a:off x="6670863" y="3268132"/>
              <a:ext cx="2314222" cy="826529"/>
              <a:chOff x="6670863" y="3268132"/>
              <a:chExt cx="2314222" cy="826529"/>
            </a:xfrm>
          </p:grpSpPr>
          <p:sp>
            <p:nvSpPr>
              <p:cNvPr id="8" name="Left Brace 7">
                <a:extLst>
                  <a:ext uri="{FF2B5EF4-FFF2-40B4-BE49-F238E27FC236}">
                    <a16:creationId xmlns:a16="http://schemas.microsoft.com/office/drawing/2014/main" id="{4CC4F464-7FE9-4B89-991E-D455A0C01323}"/>
                  </a:ext>
                </a:extLst>
              </p:cNvPr>
              <p:cNvSpPr/>
              <p:nvPr/>
            </p:nvSpPr>
            <p:spPr>
              <a:xfrm rot="16200000">
                <a:off x="7399432" y="2539563"/>
                <a:ext cx="428977" cy="18861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6887D4B-74E9-08AF-8BF2-5787DCBF99FD}"/>
                  </a:ext>
                </a:extLst>
              </p:cNvPr>
              <p:cNvSpPr txBox="1"/>
              <p:nvPr/>
            </p:nvSpPr>
            <p:spPr>
              <a:xfrm>
                <a:off x="6670863" y="3725329"/>
                <a:ext cx="2314222" cy="369332"/>
              </a:xfrm>
              <a:prstGeom prst="rect">
                <a:avLst/>
              </a:prstGeom>
              <a:noFill/>
            </p:spPr>
            <p:txBody>
              <a:bodyPr wrap="square" rtlCol="0">
                <a:spAutoFit/>
              </a:bodyPr>
              <a:lstStyle/>
              <a:p>
                <a:r>
                  <a:rPr lang="en-GB" dirty="0"/>
                  <a:t>On a SLURM cluster</a:t>
                </a:r>
              </a:p>
            </p:txBody>
          </p:sp>
        </p:grpSp>
      </p:grpSp>
      <p:pic>
        <p:nvPicPr>
          <p:cNvPr id="13" name="Picture 12">
            <a:extLst>
              <a:ext uri="{FF2B5EF4-FFF2-40B4-BE49-F238E27FC236}">
                <a16:creationId xmlns:a16="http://schemas.microsoft.com/office/drawing/2014/main" id="{A94827E5-F927-888A-76A7-B763198B115B}"/>
              </a:ext>
            </a:extLst>
          </p:cNvPr>
          <p:cNvPicPr>
            <a:picLocks noChangeAspect="1"/>
          </p:cNvPicPr>
          <p:nvPr/>
        </p:nvPicPr>
        <p:blipFill rotWithShape="1">
          <a:blip r:embed="rId4"/>
          <a:srcRect t="10567"/>
          <a:stretch/>
        </p:blipFill>
        <p:spPr>
          <a:xfrm>
            <a:off x="459151" y="3697109"/>
            <a:ext cx="4184865" cy="840530"/>
          </a:xfrm>
          <a:prstGeom prst="rect">
            <a:avLst/>
          </a:prstGeom>
        </p:spPr>
      </p:pic>
      <p:grpSp>
        <p:nvGrpSpPr>
          <p:cNvPr id="54" name="Group 53">
            <a:extLst>
              <a:ext uri="{FF2B5EF4-FFF2-40B4-BE49-F238E27FC236}">
                <a16:creationId xmlns:a16="http://schemas.microsoft.com/office/drawing/2014/main" id="{BF7AE871-D463-C86A-DF1F-4D91ED0B91A4}"/>
              </a:ext>
            </a:extLst>
          </p:cNvPr>
          <p:cNvGrpSpPr/>
          <p:nvPr/>
        </p:nvGrpSpPr>
        <p:grpSpPr>
          <a:xfrm>
            <a:off x="2121677" y="4895157"/>
            <a:ext cx="6796545" cy="677334"/>
            <a:chOff x="2121677" y="4895157"/>
            <a:chExt cx="6796545" cy="677334"/>
          </a:xfrm>
        </p:grpSpPr>
        <p:grpSp>
          <p:nvGrpSpPr>
            <p:cNvPr id="52" name="Group 51">
              <a:extLst>
                <a:ext uri="{FF2B5EF4-FFF2-40B4-BE49-F238E27FC236}">
                  <a16:creationId xmlns:a16="http://schemas.microsoft.com/office/drawing/2014/main" id="{67816964-AE1A-C9EF-982D-98AA8FA90978}"/>
                </a:ext>
              </a:extLst>
            </p:cNvPr>
            <p:cNvGrpSpPr/>
            <p:nvPr/>
          </p:nvGrpSpPr>
          <p:grpSpPr>
            <a:xfrm>
              <a:off x="2121677" y="4895157"/>
              <a:ext cx="2822222" cy="677334"/>
              <a:chOff x="2121677" y="4895157"/>
              <a:chExt cx="2822222" cy="677334"/>
            </a:xfrm>
          </p:grpSpPr>
          <p:sp>
            <p:nvSpPr>
              <p:cNvPr id="17" name="Rectangle 16">
                <a:extLst>
                  <a:ext uri="{FF2B5EF4-FFF2-40B4-BE49-F238E27FC236}">
                    <a16:creationId xmlns:a16="http://schemas.microsoft.com/office/drawing/2014/main" id="{D8AF88E3-25B1-FA0F-D6F5-FFBD375D87CF}"/>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23" name="Rectangle 22">
                <a:extLst>
                  <a:ext uri="{FF2B5EF4-FFF2-40B4-BE49-F238E27FC236}">
                    <a16:creationId xmlns:a16="http://schemas.microsoft.com/office/drawing/2014/main" id="{F4810B30-BACD-F879-49BF-F10DAAFDD5D6}"/>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882BE37-771D-A071-FE40-C33281798C75}"/>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34" name="TextBox 33">
                  <a:extLst>
                    <a:ext uri="{FF2B5EF4-FFF2-40B4-BE49-F238E27FC236}">
                      <a16:creationId xmlns:a16="http://schemas.microsoft.com/office/drawing/2014/main" id="{0882BE37-771D-A071-FE40-C33281798C75}"/>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5"/>
                  <a:stretch>
                    <a:fillRect/>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FAF679DD-20EF-89E6-709C-A85B9666936C}"/>
                </a:ext>
              </a:extLst>
            </p:cNvPr>
            <p:cNvGrpSpPr/>
            <p:nvPr/>
          </p:nvGrpSpPr>
          <p:grpSpPr>
            <a:xfrm>
              <a:off x="6096000" y="4895157"/>
              <a:ext cx="2822222" cy="677334"/>
              <a:chOff x="6096000" y="4895157"/>
              <a:chExt cx="2822222" cy="677334"/>
            </a:xfrm>
          </p:grpSpPr>
          <p:sp>
            <p:nvSpPr>
              <p:cNvPr id="36" name="Rectangle 35">
                <a:extLst>
                  <a:ext uri="{FF2B5EF4-FFF2-40B4-BE49-F238E27FC236}">
                    <a16:creationId xmlns:a16="http://schemas.microsoft.com/office/drawing/2014/main" id="{EA7E4E19-7ABB-AE93-F7C6-AE7F2D15A43E}"/>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38" name="Rectangle 37">
                <a:extLst>
                  <a:ext uri="{FF2B5EF4-FFF2-40B4-BE49-F238E27FC236}">
                    <a16:creationId xmlns:a16="http://schemas.microsoft.com/office/drawing/2014/main" id="{2539515D-40BB-8B8B-3141-E957B122BBFA}"/>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42" name="Group 41">
            <a:extLst>
              <a:ext uri="{FF2B5EF4-FFF2-40B4-BE49-F238E27FC236}">
                <a16:creationId xmlns:a16="http://schemas.microsoft.com/office/drawing/2014/main" id="{3FC9EBE2-9620-248D-12FB-621387839D25}"/>
              </a:ext>
            </a:extLst>
          </p:cNvPr>
          <p:cNvGrpSpPr/>
          <p:nvPr/>
        </p:nvGrpSpPr>
        <p:grpSpPr>
          <a:xfrm>
            <a:off x="2121677" y="5632704"/>
            <a:ext cx="1411111" cy="549406"/>
            <a:chOff x="2121677" y="5632704"/>
            <a:chExt cx="1411111" cy="549406"/>
          </a:xfrm>
        </p:grpSpPr>
        <p:sp>
          <p:nvSpPr>
            <p:cNvPr id="40" name="Left Brace 39">
              <a:extLst>
                <a:ext uri="{FF2B5EF4-FFF2-40B4-BE49-F238E27FC236}">
                  <a16:creationId xmlns:a16="http://schemas.microsoft.com/office/drawing/2014/main" id="{B1395961-EF7A-8F0C-72BC-7EBC732A10D4}"/>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986A8F1-05B1-B3A3-DC8C-94BAD675E7A4}"/>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p:sp>
              <p:nvSpPr>
                <p:cNvPr id="41" name="TextBox 40">
                  <a:extLst>
                    <a:ext uri="{FF2B5EF4-FFF2-40B4-BE49-F238E27FC236}">
                      <a16:creationId xmlns:a16="http://schemas.microsoft.com/office/drawing/2014/main" id="{2986A8F1-05B1-B3A3-DC8C-94BAD675E7A4}"/>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6"/>
                  <a:stretch>
                    <a:fillRect l="-19307" t="-113333" b="-185000"/>
                  </a:stretch>
                </a:blipFill>
              </p:spPr>
              <p:txBody>
                <a:bodyPr/>
                <a:lstStyle/>
                <a:p>
                  <a:r>
                    <a:rPr lang="en-GB">
                      <a:noFill/>
                    </a:rPr>
                    <a:t> </a:t>
                  </a:r>
                </a:p>
              </p:txBody>
            </p:sp>
          </mc:Fallback>
        </mc:AlternateContent>
      </p:grpSp>
    </p:spTree>
    <p:extLst>
      <p:ext uri="{BB962C8B-B14F-4D97-AF65-F5344CB8AC3E}">
        <p14:creationId xmlns:p14="http://schemas.microsoft.com/office/powerpoint/2010/main" val="7077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4" name="Picture 3">
            <a:extLst>
              <a:ext uri="{FF2B5EF4-FFF2-40B4-BE49-F238E27FC236}">
                <a16:creationId xmlns:a16="http://schemas.microsoft.com/office/drawing/2014/main" id="{DADCC126-A388-22FD-2388-5016C4AAA0D8}"/>
              </a:ext>
            </a:extLst>
          </p:cNvPr>
          <p:cNvPicPr>
            <a:picLocks noChangeAspect="1"/>
          </p:cNvPicPr>
          <p:nvPr/>
        </p:nvPicPr>
        <p:blipFill rotWithShape="1">
          <a:blip r:embed="rId2"/>
          <a:srcRect t="12500"/>
          <a:stretch/>
        </p:blipFill>
        <p:spPr>
          <a:xfrm>
            <a:off x="2101005" y="3642360"/>
            <a:ext cx="8172870" cy="1955915"/>
          </a:xfrm>
          <a:prstGeom prst="rect">
            <a:avLst/>
          </a:prstGeom>
        </p:spPr>
      </p:pic>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369332"/>
          </a:xfrm>
          <a:prstGeom prst="rect">
            <a:avLst/>
          </a:prstGeom>
          <a:noFill/>
        </p:spPr>
        <p:txBody>
          <a:bodyPr wrap="square" rtlCol="0">
            <a:spAutoFit/>
          </a:bodyPr>
          <a:lstStyle/>
          <a:p>
            <a:r>
              <a:rPr lang="en-GB" dirty="0"/>
              <a:t>1) Make all functions available to each worker, using the </a:t>
            </a:r>
            <a:r>
              <a:rPr lang="en-GB" b="1" dirty="0"/>
              <a:t>@everywhere </a:t>
            </a:r>
            <a:r>
              <a:rPr lang="en-GB" dirty="0"/>
              <a:t>macro</a:t>
            </a:r>
          </a:p>
        </p:txBody>
      </p:sp>
    </p:spTree>
    <p:extLst>
      <p:ext uri="{BB962C8B-B14F-4D97-AF65-F5344CB8AC3E}">
        <p14:creationId xmlns:p14="http://schemas.microsoft.com/office/powerpoint/2010/main" val="167392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646331"/>
          </a:xfrm>
          <a:prstGeom prst="rect">
            <a:avLst/>
          </a:prstGeom>
          <a:noFill/>
        </p:spPr>
        <p:txBody>
          <a:bodyPr wrap="square" rtlCol="0">
            <a:spAutoFit/>
          </a:bodyPr>
          <a:lstStyle/>
          <a:p>
            <a:r>
              <a:rPr lang="en-GB" dirty="0"/>
              <a:t>2) Specialise on the </a:t>
            </a:r>
            <a:r>
              <a:rPr lang="en-GB" b="1" dirty="0" err="1"/>
              <a:t>DArray</a:t>
            </a:r>
            <a:r>
              <a:rPr lang="en-GB" b="1" dirty="0"/>
              <a:t> </a:t>
            </a:r>
            <a:r>
              <a:rPr lang="en-GB" dirty="0"/>
              <a:t>type, with some boilerplate for Single Program Multiple Data. Lifted from the </a:t>
            </a:r>
            <a:r>
              <a:rPr lang="en-GB" i="1" dirty="0" err="1"/>
              <a:t>DistributedArrays.jl</a:t>
            </a:r>
            <a:r>
              <a:rPr lang="en-GB" i="1" dirty="0"/>
              <a:t> </a:t>
            </a:r>
            <a:r>
              <a:rPr lang="en-GB" dirty="0"/>
              <a:t>documentation.</a:t>
            </a:r>
          </a:p>
        </p:txBody>
      </p:sp>
      <p:pic>
        <p:nvPicPr>
          <p:cNvPr id="5" name="Picture 4">
            <a:extLst>
              <a:ext uri="{FF2B5EF4-FFF2-40B4-BE49-F238E27FC236}">
                <a16:creationId xmlns:a16="http://schemas.microsoft.com/office/drawing/2014/main" id="{D9CB95F5-A21A-0B34-0F44-75BF0752619F}"/>
              </a:ext>
            </a:extLst>
          </p:cNvPr>
          <p:cNvPicPr>
            <a:picLocks noChangeAspect="1"/>
          </p:cNvPicPr>
          <p:nvPr/>
        </p:nvPicPr>
        <p:blipFill>
          <a:blip r:embed="rId2"/>
          <a:stretch>
            <a:fillRect/>
          </a:stretch>
        </p:blipFill>
        <p:spPr>
          <a:xfrm>
            <a:off x="929381" y="3524350"/>
            <a:ext cx="10058917" cy="1936850"/>
          </a:xfrm>
          <a:prstGeom prst="rect">
            <a:avLst/>
          </a:prstGeom>
        </p:spPr>
      </p:pic>
      <p:sp>
        <p:nvSpPr>
          <p:cNvPr id="7" name="TextBox 6">
            <a:extLst>
              <a:ext uri="{FF2B5EF4-FFF2-40B4-BE49-F238E27FC236}">
                <a16:creationId xmlns:a16="http://schemas.microsoft.com/office/drawing/2014/main" id="{3DCEE888-8200-AA54-F7F0-8BBFDFEDC96F}"/>
              </a:ext>
            </a:extLst>
          </p:cNvPr>
          <p:cNvSpPr txBox="1"/>
          <p:nvPr/>
        </p:nvSpPr>
        <p:spPr>
          <a:xfrm>
            <a:off x="1760219" y="5390663"/>
            <a:ext cx="8752840" cy="646331"/>
          </a:xfrm>
          <a:prstGeom prst="rect">
            <a:avLst/>
          </a:prstGeom>
          <a:noFill/>
        </p:spPr>
        <p:txBody>
          <a:bodyPr wrap="square" rtlCol="0">
            <a:spAutoFit/>
          </a:bodyPr>
          <a:lstStyle/>
          <a:p>
            <a:r>
              <a:rPr lang="en-GB" i="1" dirty="0"/>
              <a:t>This code runs our standard array function on each local part of the distributed array. This only affects the function when using </a:t>
            </a:r>
            <a:r>
              <a:rPr lang="en-GB" b="1" dirty="0" err="1"/>
              <a:t>DArray</a:t>
            </a:r>
            <a:r>
              <a:rPr lang="en-GB" i="1" dirty="0"/>
              <a:t> datatypes.</a:t>
            </a:r>
          </a:p>
        </p:txBody>
      </p:sp>
      <p:pic>
        <p:nvPicPr>
          <p:cNvPr id="9" name="Picture 8">
            <a:extLst>
              <a:ext uri="{FF2B5EF4-FFF2-40B4-BE49-F238E27FC236}">
                <a16:creationId xmlns:a16="http://schemas.microsoft.com/office/drawing/2014/main" id="{EEADF5AC-9625-92BA-997A-59D2317107BB}"/>
              </a:ext>
            </a:extLst>
          </p:cNvPr>
          <p:cNvPicPr>
            <a:picLocks noChangeAspect="1"/>
          </p:cNvPicPr>
          <p:nvPr/>
        </p:nvPicPr>
        <p:blipFill>
          <a:blip r:embed="rId3"/>
          <a:stretch>
            <a:fillRect/>
          </a:stretch>
        </p:blipFill>
        <p:spPr>
          <a:xfrm>
            <a:off x="2750231" y="6200760"/>
            <a:ext cx="5785147" cy="292115"/>
          </a:xfrm>
          <a:prstGeom prst="rect">
            <a:avLst/>
          </a:prstGeom>
        </p:spPr>
      </p:pic>
    </p:spTree>
    <p:extLst>
      <p:ext uri="{BB962C8B-B14F-4D97-AF65-F5344CB8AC3E}">
        <p14:creationId xmlns:p14="http://schemas.microsoft.com/office/powerpoint/2010/main" val="231847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C74-B9F8-3F50-1FCC-B5D7BE4B2A66}"/>
              </a:ext>
            </a:extLst>
          </p:cNvPr>
          <p:cNvSpPr>
            <a:spLocks noGrp="1"/>
          </p:cNvSpPr>
          <p:nvPr>
            <p:ph type="title"/>
          </p:nvPr>
        </p:nvSpPr>
        <p:spPr/>
        <p:txBody>
          <a:bodyPr/>
          <a:lstStyle/>
          <a:p>
            <a:r>
              <a:rPr lang="en-GB" dirty="0"/>
              <a:t>Who am I?</a:t>
            </a:r>
          </a:p>
        </p:txBody>
      </p:sp>
      <p:pic>
        <p:nvPicPr>
          <p:cNvPr id="7" name="Picture 6">
            <a:extLst>
              <a:ext uri="{FF2B5EF4-FFF2-40B4-BE49-F238E27FC236}">
                <a16:creationId xmlns:a16="http://schemas.microsoft.com/office/drawing/2014/main" id="{81FB6C7E-394D-A3FA-0360-7BC5325B28D2}"/>
              </a:ext>
            </a:extLst>
          </p:cNvPr>
          <p:cNvPicPr>
            <a:picLocks noChangeAspect="1"/>
          </p:cNvPicPr>
          <p:nvPr/>
        </p:nvPicPr>
        <p:blipFill>
          <a:blip r:embed="rId3"/>
          <a:stretch>
            <a:fillRect/>
          </a:stretch>
        </p:blipFill>
        <p:spPr>
          <a:xfrm>
            <a:off x="7771695" y="3779969"/>
            <a:ext cx="3667038" cy="1821147"/>
          </a:xfrm>
          <a:prstGeom prst="rect">
            <a:avLst/>
          </a:prstGeom>
        </p:spPr>
      </p:pic>
      <p:pic>
        <p:nvPicPr>
          <p:cNvPr id="13" name="Picture 12">
            <a:extLst>
              <a:ext uri="{FF2B5EF4-FFF2-40B4-BE49-F238E27FC236}">
                <a16:creationId xmlns:a16="http://schemas.microsoft.com/office/drawing/2014/main" id="{8D88F432-9C9A-4C7A-443C-6854DD7D64A7}"/>
              </a:ext>
            </a:extLst>
          </p:cNvPr>
          <p:cNvPicPr>
            <a:picLocks noChangeAspect="1"/>
          </p:cNvPicPr>
          <p:nvPr/>
        </p:nvPicPr>
        <p:blipFill>
          <a:blip r:embed="rId4"/>
          <a:stretch>
            <a:fillRect/>
          </a:stretch>
        </p:blipFill>
        <p:spPr>
          <a:xfrm>
            <a:off x="4163474" y="5722294"/>
            <a:ext cx="7304074" cy="887584"/>
          </a:xfrm>
          <a:prstGeom prst="rect">
            <a:avLst/>
          </a:prstGeom>
        </p:spPr>
      </p:pic>
      <p:grpSp>
        <p:nvGrpSpPr>
          <p:cNvPr id="26" name="Group 25">
            <a:extLst>
              <a:ext uri="{FF2B5EF4-FFF2-40B4-BE49-F238E27FC236}">
                <a16:creationId xmlns:a16="http://schemas.microsoft.com/office/drawing/2014/main" id="{F4B4F514-715B-117D-6828-9F350A3E70F9}"/>
              </a:ext>
            </a:extLst>
          </p:cNvPr>
          <p:cNvGrpSpPr/>
          <p:nvPr/>
        </p:nvGrpSpPr>
        <p:grpSpPr>
          <a:xfrm>
            <a:off x="357342" y="2383145"/>
            <a:ext cx="3227388" cy="4257658"/>
            <a:chOff x="357342" y="2383145"/>
            <a:chExt cx="3227388" cy="4257658"/>
          </a:xfrm>
        </p:grpSpPr>
        <p:pic>
          <p:nvPicPr>
            <p:cNvPr id="21" name="Picture 20">
              <a:extLst>
                <a:ext uri="{FF2B5EF4-FFF2-40B4-BE49-F238E27FC236}">
                  <a16:creationId xmlns:a16="http://schemas.microsoft.com/office/drawing/2014/main" id="{DE54612B-CE07-2A11-D2C5-8874C97F39CC}"/>
                </a:ext>
              </a:extLst>
            </p:cNvPr>
            <p:cNvPicPr>
              <a:picLocks noChangeAspect="1"/>
            </p:cNvPicPr>
            <p:nvPr/>
          </p:nvPicPr>
          <p:blipFill rotWithShape="1">
            <a:blip r:embed="rId5"/>
            <a:srcRect b="34026"/>
            <a:stretch/>
          </p:blipFill>
          <p:spPr>
            <a:xfrm>
              <a:off x="357342" y="2383145"/>
              <a:ext cx="3227388" cy="770872"/>
            </a:xfrm>
            <a:prstGeom prst="rect">
              <a:avLst/>
            </a:prstGeom>
          </p:spPr>
        </p:pic>
        <p:pic>
          <p:nvPicPr>
            <p:cNvPr id="23" name="Picture 22">
              <a:extLst>
                <a:ext uri="{FF2B5EF4-FFF2-40B4-BE49-F238E27FC236}">
                  <a16:creationId xmlns:a16="http://schemas.microsoft.com/office/drawing/2014/main" id="{BF0E2E2E-5D3C-1D0B-7211-A1E6A6E62EDC}"/>
                </a:ext>
              </a:extLst>
            </p:cNvPr>
            <p:cNvPicPr>
              <a:picLocks noChangeAspect="1"/>
            </p:cNvPicPr>
            <p:nvPr/>
          </p:nvPicPr>
          <p:blipFill>
            <a:blip r:embed="rId6"/>
            <a:stretch>
              <a:fillRect/>
            </a:stretch>
          </p:blipFill>
          <p:spPr>
            <a:xfrm>
              <a:off x="675862" y="3034751"/>
              <a:ext cx="2533032" cy="3606052"/>
            </a:xfrm>
            <a:prstGeom prst="rect">
              <a:avLst/>
            </a:prstGeom>
          </p:spPr>
        </p:pic>
      </p:grpSp>
      <p:pic>
        <p:nvPicPr>
          <p:cNvPr id="25" name="Picture 24">
            <a:extLst>
              <a:ext uri="{FF2B5EF4-FFF2-40B4-BE49-F238E27FC236}">
                <a16:creationId xmlns:a16="http://schemas.microsoft.com/office/drawing/2014/main" id="{FDC1F0A3-F1DD-7399-AAFB-207A6A054425}"/>
              </a:ext>
            </a:extLst>
          </p:cNvPr>
          <p:cNvPicPr>
            <a:picLocks noChangeAspect="1"/>
          </p:cNvPicPr>
          <p:nvPr/>
        </p:nvPicPr>
        <p:blipFill>
          <a:blip r:embed="rId7"/>
          <a:stretch>
            <a:fillRect/>
          </a:stretch>
        </p:blipFill>
        <p:spPr>
          <a:xfrm>
            <a:off x="3659629" y="3025086"/>
            <a:ext cx="4406400" cy="1836949"/>
          </a:xfrm>
          <a:prstGeom prst="rect">
            <a:avLst/>
          </a:prstGeom>
        </p:spPr>
      </p:pic>
      <p:pic>
        <p:nvPicPr>
          <p:cNvPr id="5" name="Picture 4">
            <a:extLst>
              <a:ext uri="{FF2B5EF4-FFF2-40B4-BE49-F238E27FC236}">
                <a16:creationId xmlns:a16="http://schemas.microsoft.com/office/drawing/2014/main" id="{C0D517B6-E3D4-A420-CB38-958EBCFA9F48}"/>
              </a:ext>
            </a:extLst>
          </p:cNvPr>
          <p:cNvPicPr>
            <a:picLocks noChangeAspect="1"/>
          </p:cNvPicPr>
          <p:nvPr/>
        </p:nvPicPr>
        <p:blipFill>
          <a:blip r:embed="rId8"/>
          <a:stretch>
            <a:fillRect/>
          </a:stretch>
        </p:blipFill>
        <p:spPr>
          <a:xfrm>
            <a:off x="8122376" y="2383145"/>
            <a:ext cx="3787350" cy="1168438"/>
          </a:xfrm>
          <a:prstGeom prst="rect">
            <a:avLst/>
          </a:prstGeom>
        </p:spPr>
      </p:pic>
    </p:spTree>
    <p:extLst>
      <p:ext uri="{BB962C8B-B14F-4D97-AF65-F5344CB8AC3E}">
        <p14:creationId xmlns:p14="http://schemas.microsoft.com/office/powerpoint/2010/main" val="1585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5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BDFE-64C3-95C8-FE3C-33122854CAFF}"/>
              </a:ext>
            </a:extLst>
          </p:cNvPr>
          <p:cNvSpPr>
            <a:spLocks noGrp="1"/>
          </p:cNvSpPr>
          <p:nvPr>
            <p:ph type="title"/>
          </p:nvPr>
        </p:nvSpPr>
        <p:spPr/>
        <p:txBody>
          <a:bodyPr/>
          <a:lstStyle/>
          <a:p>
            <a:r>
              <a:rPr lang="en-GB" dirty="0"/>
              <a:t>What is Julia?</a:t>
            </a:r>
          </a:p>
        </p:txBody>
      </p:sp>
      <p:pic>
        <p:nvPicPr>
          <p:cNvPr id="5" name="Content Placeholder 4">
            <a:extLst>
              <a:ext uri="{FF2B5EF4-FFF2-40B4-BE49-F238E27FC236}">
                <a16:creationId xmlns:a16="http://schemas.microsoft.com/office/drawing/2014/main" id="{E5E6BDC8-A920-74CF-62DC-777E8950D0A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8715" y="4805363"/>
            <a:ext cx="2285488" cy="1429099"/>
          </a:xfrm>
        </p:spPr>
      </p:pic>
      <p:sp>
        <p:nvSpPr>
          <p:cNvPr id="6" name="TextBox 5">
            <a:extLst>
              <a:ext uri="{FF2B5EF4-FFF2-40B4-BE49-F238E27FC236}">
                <a16:creationId xmlns:a16="http://schemas.microsoft.com/office/drawing/2014/main" id="{6945B0B7-D93A-EAAA-5BDE-65F64823766C}"/>
              </a:ext>
            </a:extLst>
          </p:cNvPr>
          <p:cNvSpPr txBox="1"/>
          <p:nvPr/>
        </p:nvSpPr>
        <p:spPr>
          <a:xfrm>
            <a:off x="9676965" y="6308209"/>
            <a:ext cx="2424468" cy="369332"/>
          </a:xfrm>
          <a:prstGeom prst="rect">
            <a:avLst/>
          </a:prstGeom>
          <a:noFill/>
        </p:spPr>
        <p:txBody>
          <a:bodyPr wrap="square" rtlCol="0">
            <a:spAutoFit/>
          </a:bodyPr>
          <a:lstStyle/>
          <a:p>
            <a:r>
              <a:rPr lang="en-GB" i="1" dirty="0"/>
              <a:t>https://julialang.org/</a:t>
            </a:r>
          </a:p>
        </p:txBody>
      </p:sp>
      <p:pic>
        <p:nvPicPr>
          <p:cNvPr id="8" name="Picture 7">
            <a:extLst>
              <a:ext uri="{FF2B5EF4-FFF2-40B4-BE49-F238E27FC236}">
                <a16:creationId xmlns:a16="http://schemas.microsoft.com/office/drawing/2014/main" id="{A29289B9-8542-5568-9963-D1DBCF5B54C4}"/>
              </a:ext>
            </a:extLst>
          </p:cNvPr>
          <p:cNvPicPr>
            <a:picLocks noChangeAspect="1"/>
          </p:cNvPicPr>
          <p:nvPr/>
        </p:nvPicPr>
        <p:blipFill>
          <a:blip r:embed="rId4"/>
          <a:stretch>
            <a:fillRect/>
          </a:stretch>
        </p:blipFill>
        <p:spPr>
          <a:xfrm>
            <a:off x="165817" y="2379321"/>
            <a:ext cx="8807903" cy="3562533"/>
          </a:xfrm>
          <a:prstGeom prst="rect">
            <a:avLst/>
          </a:prstGeom>
        </p:spPr>
      </p:pic>
      <p:grpSp>
        <p:nvGrpSpPr>
          <p:cNvPr id="17" name="Group 16">
            <a:extLst>
              <a:ext uri="{FF2B5EF4-FFF2-40B4-BE49-F238E27FC236}">
                <a16:creationId xmlns:a16="http://schemas.microsoft.com/office/drawing/2014/main" id="{0E1A6BAF-F8B3-0496-C224-E5A82EDEB9F3}"/>
              </a:ext>
            </a:extLst>
          </p:cNvPr>
          <p:cNvGrpSpPr/>
          <p:nvPr/>
        </p:nvGrpSpPr>
        <p:grpSpPr>
          <a:xfrm>
            <a:off x="327797" y="2442022"/>
            <a:ext cx="8807903" cy="3717187"/>
            <a:chOff x="327797" y="2442022"/>
            <a:chExt cx="8807903" cy="3717187"/>
          </a:xfrm>
        </p:grpSpPr>
        <p:pic>
          <p:nvPicPr>
            <p:cNvPr id="12" name="Picture 11">
              <a:extLst>
                <a:ext uri="{FF2B5EF4-FFF2-40B4-BE49-F238E27FC236}">
                  <a16:creationId xmlns:a16="http://schemas.microsoft.com/office/drawing/2014/main" id="{31D95BA6-7ABF-A75B-DAA7-E6093CF107F3}"/>
                </a:ext>
              </a:extLst>
            </p:cNvPr>
            <p:cNvPicPr>
              <a:picLocks noChangeAspect="1"/>
            </p:cNvPicPr>
            <p:nvPr/>
          </p:nvPicPr>
          <p:blipFill rotWithShape="1">
            <a:blip r:embed="rId5"/>
            <a:srcRect l="36525"/>
            <a:stretch/>
          </p:blipFill>
          <p:spPr>
            <a:xfrm>
              <a:off x="327797" y="2442022"/>
              <a:ext cx="8807903" cy="3717187"/>
            </a:xfrm>
            <a:prstGeom prst="rect">
              <a:avLst/>
            </a:prstGeom>
          </p:spPr>
        </p:pic>
        <p:sp>
          <p:nvSpPr>
            <p:cNvPr id="14" name="Rectangle: Rounded Corners 13">
              <a:extLst>
                <a:ext uri="{FF2B5EF4-FFF2-40B4-BE49-F238E27FC236}">
                  <a16:creationId xmlns:a16="http://schemas.microsoft.com/office/drawing/2014/main" id="{ED02A782-F3D1-A209-A504-2371A94272A4}"/>
                </a:ext>
              </a:extLst>
            </p:cNvPr>
            <p:cNvSpPr/>
            <p:nvPr/>
          </p:nvSpPr>
          <p:spPr>
            <a:xfrm>
              <a:off x="883049" y="3375442"/>
              <a:ext cx="7670510" cy="2821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685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5" name="Rectangle 1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FD37-D4F4-8BD2-4A8B-A70D20985037}"/>
              </a:ext>
            </a:extLst>
          </p:cNvPr>
          <p:cNvSpPr>
            <a:spLocks noGrp="1"/>
          </p:cNvSpPr>
          <p:nvPr>
            <p:ph type="title"/>
          </p:nvPr>
        </p:nvSpPr>
        <p:spPr>
          <a:xfrm>
            <a:off x="484552" y="365125"/>
            <a:ext cx="5022630" cy="2430030"/>
          </a:xfrm>
        </p:spPr>
        <p:txBody>
          <a:bodyPr>
            <a:normAutofit/>
          </a:bodyPr>
          <a:lstStyle/>
          <a:p>
            <a:pPr>
              <a:lnSpc>
                <a:spcPct val="90000"/>
              </a:lnSpc>
            </a:pPr>
            <a:r>
              <a:rPr lang="en-GB" sz="5000" dirty="0"/>
              <a:t>“Embarrassingly Parallel” Monte Carlo</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663BC11-8DAF-919C-DB70-556DFC22649D}"/>
                  </a:ext>
                </a:extLst>
              </p:cNvPr>
              <p:cNvSpPr>
                <a:spLocks noGrp="1"/>
              </p:cNvSpPr>
              <p:nvPr>
                <p:ph idx="1"/>
              </p:nvPr>
            </p:nvSpPr>
            <p:spPr>
              <a:xfrm>
                <a:off x="484552" y="3589673"/>
                <a:ext cx="5022630" cy="2952206"/>
              </a:xfrm>
            </p:spPr>
            <p:txBody>
              <a:bodyPr>
                <a:normAutofit/>
              </a:bodyPr>
              <a:lstStyle/>
              <a:p>
                <a:pPr marL="342900" indent="-342900">
                  <a:buFont typeface="Arial" panose="020B0604020202020204" pitchFamily="34" charset="0"/>
                  <a:buChar char="•"/>
                </a:pPr>
                <a:r>
                  <a:rPr lang="en-US" dirty="0"/>
                  <a:t>Random walk of a single particle over a number of discrete time steps.</a:t>
                </a:r>
              </a:p>
              <a:p>
                <a:pPr marL="342900" indent="-342900">
                  <a:buFont typeface="Arial" panose="020B0604020202020204" pitchFamily="34" charset="0"/>
                  <a:buChar char="•"/>
                </a:pPr>
                <a:r>
                  <a:rPr lang="en-US" dirty="0"/>
                  <a:t>We want to get </a:t>
                </a:r>
                <a14:m>
                  <m:oMath xmlns:m="http://schemas.openxmlformats.org/officeDocument/2006/math">
                    <m:r>
                      <a:rPr lang="en-GB" b="0" i="1" smtClean="0">
                        <a:latin typeface="Cambria Math" panose="02040503050406030204" pitchFamily="18" charset="0"/>
                      </a:rPr>
                      <m:t>𝑛</m:t>
                    </m:r>
                  </m:oMath>
                </a14:m>
                <a:r>
                  <a:rPr lang="en-US" dirty="0"/>
                  <a:t> samples of the final position of the walk after </a:t>
                </a:r>
                <a14:m>
                  <m:oMath xmlns:m="http://schemas.openxmlformats.org/officeDocument/2006/math">
                    <m:r>
                      <a:rPr lang="en-GB" b="0" i="1" smtClean="0">
                        <a:latin typeface="Cambria Math" panose="02040503050406030204" pitchFamily="18" charset="0"/>
                      </a:rPr>
                      <m:t>𝑇</m:t>
                    </m:r>
                  </m:oMath>
                </a14:m>
                <a:r>
                  <a:rPr lang="en-US" b="0" dirty="0"/>
                  <a:t> time steps.</a:t>
                </a:r>
              </a:p>
              <a:p>
                <a:pPr marL="342900" indent="-342900">
                  <a:buFont typeface="Arial" panose="020B0604020202020204" pitchFamily="34" charset="0"/>
                  <a:buChar char="•"/>
                </a:pPr>
                <a:r>
                  <a:rPr lang="en-GB" dirty="0"/>
                  <a:t>Simple problem allows us to explore different types of parallelisation.</a:t>
                </a:r>
                <a:endParaRPr lang="en-GB" b="0" dirty="0"/>
              </a:p>
            </p:txBody>
          </p:sp>
        </mc:Choice>
        <mc:Fallback>
          <p:sp>
            <p:nvSpPr>
              <p:cNvPr id="9" name="Content Placeholder 8">
                <a:extLst>
                  <a:ext uri="{FF2B5EF4-FFF2-40B4-BE49-F238E27FC236}">
                    <a16:creationId xmlns:a16="http://schemas.microsoft.com/office/drawing/2014/main" id="{E663BC11-8DAF-919C-DB70-556DFC22649D}"/>
                  </a:ext>
                </a:extLst>
              </p:cNvPr>
              <p:cNvSpPr>
                <a:spLocks noGrp="1" noRot="1" noChangeAspect="1" noMove="1" noResize="1" noEditPoints="1" noAdjustHandles="1" noChangeArrowheads="1" noChangeShapeType="1" noTextEdit="1"/>
              </p:cNvSpPr>
              <p:nvPr>
                <p:ph idx="1"/>
              </p:nvPr>
            </p:nvSpPr>
            <p:spPr>
              <a:xfrm>
                <a:off x="484552" y="3589673"/>
                <a:ext cx="5022630" cy="2952206"/>
              </a:xfrm>
              <a:blipFill>
                <a:blip r:embed="rId2"/>
                <a:stretch>
                  <a:fillRect l="-1092"/>
                </a:stretch>
              </a:blipFill>
            </p:spPr>
            <p:txBody>
              <a:bodyPr/>
              <a:lstStyle/>
              <a:p>
                <a:r>
                  <a:rPr lang="en-GB">
                    <a:noFill/>
                  </a:rPr>
                  <a:t> </a:t>
                </a:r>
              </a:p>
            </p:txBody>
          </p:sp>
        </mc:Fallback>
      </mc:AlternateContent>
      <p:pic>
        <p:nvPicPr>
          <p:cNvPr id="5" name="Content Placeholder 4" descr="Graphical user interface, chart, line chart&#10;&#10;Description automatically generated">
            <a:extLst>
              <a:ext uri="{FF2B5EF4-FFF2-40B4-BE49-F238E27FC236}">
                <a16:creationId xmlns:a16="http://schemas.microsoft.com/office/drawing/2014/main" id="{26AEFDF7-1829-B737-2AE6-8A0F6A63A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196" y="237566"/>
            <a:ext cx="4781176" cy="3191434"/>
          </a:xfrm>
          <a:prstGeom prst="rect">
            <a:avLst/>
          </a:prstGeom>
        </p:spPr>
      </p:pic>
      <p:pic>
        <p:nvPicPr>
          <p:cNvPr id="7" name="Picture 6">
            <a:extLst>
              <a:ext uri="{FF2B5EF4-FFF2-40B4-BE49-F238E27FC236}">
                <a16:creationId xmlns:a16="http://schemas.microsoft.com/office/drawing/2014/main" id="{39F49D7D-BAAC-F38B-D7D0-CD8024013239}"/>
              </a:ext>
            </a:extLst>
          </p:cNvPr>
          <p:cNvPicPr>
            <a:picLocks noChangeAspect="1"/>
          </p:cNvPicPr>
          <p:nvPr/>
        </p:nvPicPr>
        <p:blipFill>
          <a:blip r:embed="rId4"/>
          <a:stretch>
            <a:fillRect/>
          </a:stretch>
        </p:blipFill>
        <p:spPr>
          <a:xfrm>
            <a:off x="7072535" y="3652046"/>
            <a:ext cx="3772495" cy="2427384"/>
          </a:xfrm>
          <a:prstGeom prst="rect">
            <a:avLst/>
          </a:prstGeom>
        </p:spPr>
      </p:pic>
      <p:grpSp>
        <p:nvGrpSpPr>
          <p:cNvPr id="19" name="Group 18">
            <a:extLst>
              <a:ext uri="{FF2B5EF4-FFF2-40B4-BE49-F238E27FC236}">
                <a16:creationId xmlns:a16="http://schemas.microsoft.com/office/drawing/2014/main" id="{E7855541-C61B-D313-8D58-E859C0954C5F}"/>
              </a:ext>
            </a:extLst>
          </p:cNvPr>
          <p:cNvGrpSpPr/>
          <p:nvPr/>
        </p:nvGrpSpPr>
        <p:grpSpPr>
          <a:xfrm>
            <a:off x="6829112" y="3849423"/>
            <a:ext cx="4259339" cy="2338654"/>
            <a:chOff x="6829114" y="3856845"/>
            <a:chExt cx="4259339" cy="2338654"/>
          </a:xfrm>
        </p:grpSpPr>
        <p:pic>
          <p:nvPicPr>
            <p:cNvPr id="10" name="Picture 9">
              <a:extLst>
                <a:ext uri="{FF2B5EF4-FFF2-40B4-BE49-F238E27FC236}">
                  <a16:creationId xmlns:a16="http://schemas.microsoft.com/office/drawing/2014/main" id="{0E08731E-2D8E-EEE8-8505-CCD9088AF2C3}"/>
                </a:ext>
              </a:extLst>
            </p:cNvPr>
            <p:cNvPicPr>
              <a:picLocks noChangeAspect="1"/>
            </p:cNvPicPr>
            <p:nvPr/>
          </p:nvPicPr>
          <p:blipFill>
            <a:blip r:embed="rId5"/>
            <a:stretch>
              <a:fillRect/>
            </a:stretch>
          </p:blipFill>
          <p:spPr>
            <a:xfrm>
              <a:off x="6829114" y="3856845"/>
              <a:ext cx="4259339" cy="2212643"/>
            </a:xfrm>
            <a:prstGeom prst="rect">
              <a:avLst/>
            </a:prstGeom>
          </p:spPr>
        </p:pic>
        <p:grpSp>
          <p:nvGrpSpPr>
            <p:cNvPr id="17" name="Group 16">
              <a:extLst>
                <a:ext uri="{FF2B5EF4-FFF2-40B4-BE49-F238E27FC236}">
                  <a16:creationId xmlns:a16="http://schemas.microsoft.com/office/drawing/2014/main" id="{9AACFD4C-6CA4-51C7-0B5C-A2B224EF1CE5}"/>
                </a:ext>
              </a:extLst>
            </p:cNvPr>
            <p:cNvGrpSpPr/>
            <p:nvPr/>
          </p:nvGrpSpPr>
          <p:grpSpPr>
            <a:xfrm>
              <a:off x="8673425" y="4777740"/>
              <a:ext cx="2415026" cy="1417759"/>
              <a:chOff x="8673425" y="4777740"/>
              <a:chExt cx="2415026" cy="1417759"/>
            </a:xfrm>
          </p:grpSpPr>
          <p:sp>
            <p:nvSpPr>
              <p:cNvPr id="11" name="Rectangle: Rounded Corners 10">
                <a:extLst>
                  <a:ext uri="{FF2B5EF4-FFF2-40B4-BE49-F238E27FC236}">
                    <a16:creationId xmlns:a16="http://schemas.microsoft.com/office/drawing/2014/main" id="{FFE8F49C-2AEF-D1EA-2B40-037B0BDADEEB}"/>
                  </a:ext>
                </a:extLst>
              </p:cNvPr>
              <p:cNvSpPr/>
              <p:nvPr/>
            </p:nvSpPr>
            <p:spPr>
              <a:xfrm>
                <a:off x="8673425" y="4777740"/>
                <a:ext cx="1896727" cy="3657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0496DAD-A3A5-F0AB-EE91-EC9ACB5912E0}"/>
                  </a:ext>
                </a:extLst>
              </p:cNvPr>
              <p:cNvSpPr txBox="1"/>
              <p:nvPr/>
            </p:nvSpPr>
            <p:spPr>
              <a:xfrm>
                <a:off x="9322352" y="5272169"/>
                <a:ext cx="1766099" cy="923330"/>
              </a:xfrm>
              <a:prstGeom prst="rect">
                <a:avLst/>
              </a:prstGeom>
              <a:noFill/>
            </p:spPr>
            <p:txBody>
              <a:bodyPr wrap="square" rtlCol="0">
                <a:spAutoFit/>
              </a:bodyPr>
              <a:lstStyle/>
              <a:p>
                <a:r>
                  <a:rPr lang="en-GB" dirty="0"/>
                  <a:t>Generic independent function</a:t>
                </a:r>
              </a:p>
            </p:txBody>
          </p:sp>
        </p:grpSp>
      </p:grpSp>
    </p:spTree>
    <p:extLst>
      <p:ext uri="{BB962C8B-B14F-4D97-AF65-F5344CB8AC3E}">
        <p14:creationId xmlns:p14="http://schemas.microsoft.com/office/powerpoint/2010/main" val="14698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50"/>
                                        <p:tgtEl>
                                          <p:spTgt spid="7"/>
                                        </p:tgtEl>
                                      </p:cBhvr>
                                    </p:animEffect>
                                    <p:set>
                                      <p:cBhvr>
                                        <p:cTn id="32" dur="1" fill="hold">
                                          <p:stCondLst>
                                            <p:cond delay="249"/>
                                          </p:stCondLst>
                                        </p:cTn>
                                        <p:tgtEl>
                                          <p:spTgt spid="7"/>
                                        </p:tgtEl>
                                        <p:attrNameLst>
                                          <p:attrName>style.visibility</p:attrName>
                                        </p:attrNameLst>
                                      </p:cBhvr>
                                      <p:to>
                                        <p:strVal val="hidden"/>
                                      </p:to>
                                    </p:set>
                                  </p:childTnLst>
                                </p:cTn>
                              </p:par>
                            </p:childTnLst>
                          </p:cTn>
                        </p:par>
                        <p:par>
                          <p:cTn id="33" fill="hold">
                            <p:stCondLst>
                              <p:cond delay="25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77517" y="2734919"/>
            <a:ext cx="4464312" cy="2878680"/>
          </a:xfrm>
          <a:prstGeom prst="rect">
            <a:avLst/>
          </a:prstGeom>
        </p:spPr>
      </p:pic>
      <p:grpSp>
        <p:nvGrpSpPr>
          <p:cNvPr id="10" name="Group 9">
            <a:extLst>
              <a:ext uri="{FF2B5EF4-FFF2-40B4-BE49-F238E27FC236}">
                <a16:creationId xmlns:a16="http://schemas.microsoft.com/office/drawing/2014/main" id="{D9CE83F5-05D4-A0C6-6A58-FCF8CFF35978}"/>
              </a:ext>
            </a:extLst>
          </p:cNvPr>
          <p:cNvGrpSpPr/>
          <p:nvPr/>
        </p:nvGrpSpPr>
        <p:grpSpPr>
          <a:xfrm>
            <a:off x="6689211" y="3161324"/>
            <a:ext cx="4070504" cy="2025870"/>
            <a:chOff x="1191958" y="2514600"/>
            <a:chExt cx="4070504" cy="2025870"/>
          </a:xfrm>
        </p:grpSpPr>
        <p:pic>
          <p:nvPicPr>
            <p:cNvPr id="5" name="Picture 4">
              <a:extLst>
                <a:ext uri="{FF2B5EF4-FFF2-40B4-BE49-F238E27FC236}">
                  <a16:creationId xmlns:a16="http://schemas.microsoft.com/office/drawing/2014/main" id="{D86343B7-6B23-BAB6-1057-24C6E601F0AC}"/>
                </a:ext>
              </a:extLst>
            </p:cNvPr>
            <p:cNvPicPr>
              <a:picLocks noChangeAspect="1"/>
            </p:cNvPicPr>
            <p:nvPr/>
          </p:nvPicPr>
          <p:blipFill rotWithShape="1">
            <a:blip r:embed="rId3"/>
            <a:srcRect b="2567"/>
            <a:stretch/>
          </p:blipFill>
          <p:spPr>
            <a:xfrm>
              <a:off x="1191958" y="2514600"/>
              <a:ext cx="4070504" cy="2025870"/>
            </a:xfrm>
            <a:prstGeom prst="rect">
              <a:avLst/>
            </a:prstGeom>
          </p:spPr>
        </p:pic>
        <p:sp>
          <p:nvSpPr>
            <p:cNvPr id="9" name="Rectangle: Rounded Corners 8">
              <a:extLst>
                <a:ext uri="{FF2B5EF4-FFF2-40B4-BE49-F238E27FC236}">
                  <a16:creationId xmlns:a16="http://schemas.microsoft.com/office/drawing/2014/main" id="{9EFD3CDE-C5A9-A5CC-6A9A-FC357BFEBD00}"/>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7572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native Python)</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77517" y="2734919"/>
            <a:ext cx="4464312" cy="2878680"/>
          </a:xfrm>
          <a:prstGeom prst="rect">
            <a:avLst/>
          </a:prstGeom>
        </p:spPr>
      </p:pic>
      <p:pic>
        <p:nvPicPr>
          <p:cNvPr id="4" name="Picture 3">
            <a:extLst>
              <a:ext uri="{FF2B5EF4-FFF2-40B4-BE49-F238E27FC236}">
                <a16:creationId xmlns:a16="http://schemas.microsoft.com/office/drawing/2014/main" id="{D42DF1A6-48D5-5D7D-F007-BDD191255198}"/>
              </a:ext>
            </a:extLst>
          </p:cNvPr>
          <p:cNvPicPr>
            <a:picLocks noChangeAspect="1"/>
          </p:cNvPicPr>
          <p:nvPr/>
        </p:nvPicPr>
        <p:blipFill rotWithShape="1">
          <a:blip r:embed="rId3"/>
          <a:srcRect b="8301"/>
          <a:stretch/>
        </p:blipFill>
        <p:spPr>
          <a:xfrm>
            <a:off x="5919176" y="2343759"/>
            <a:ext cx="5765050" cy="3132481"/>
          </a:xfrm>
          <a:prstGeom prst="rect">
            <a:avLst/>
          </a:prstGeom>
        </p:spPr>
      </p:pic>
      <p:grpSp>
        <p:nvGrpSpPr>
          <p:cNvPr id="20" name="Group 19">
            <a:extLst>
              <a:ext uri="{FF2B5EF4-FFF2-40B4-BE49-F238E27FC236}">
                <a16:creationId xmlns:a16="http://schemas.microsoft.com/office/drawing/2014/main" id="{6CFEFA52-91FC-7728-336C-C73E44CB571D}"/>
              </a:ext>
            </a:extLst>
          </p:cNvPr>
          <p:cNvGrpSpPr/>
          <p:nvPr/>
        </p:nvGrpSpPr>
        <p:grpSpPr>
          <a:xfrm>
            <a:off x="1174421" y="5843560"/>
            <a:ext cx="4070504" cy="528520"/>
            <a:chOff x="1191958" y="4011950"/>
            <a:chExt cx="4070504" cy="528520"/>
          </a:xfrm>
        </p:grpSpPr>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91958" y="401195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CDB9B875-A62E-F785-D104-0730DA4475E4}"/>
              </a:ext>
            </a:extLst>
          </p:cNvPr>
          <p:cNvGrpSpPr/>
          <p:nvPr/>
        </p:nvGrpSpPr>
        <p:grpSpPr>
          <a:xfrm>
            <a:off x="6407689" y="5837725"/>
            <a:ext cx="4294222" cy="528519"/>
            <a:chOff x="6407689" y="5837725"/>
            <a:chExt cx="4294222" cy="528519"/>
          </a:xfrm>
        </p:grpSpPr>
        <p:pic>
          <p:nvPicPr>
            <p:cNvPr id="19" name="Picture 18">
              <a:extLst>
                <a:ext uri="{FF2B5EF4-FFF2-40B4-BE49-F238E27FC236}">
                  <a16:creationId xmlns:a16="http://schemas.microsoft.com/office/drawing/2014/main" id="{F15AAEAD-C2C8-B3F6-9FB1-FF5BF939E5A2}"/>
                </a:ext>
              </a:extLst>
            </p:cNvPr>
            <p:cNvPicPr>
              <a:picLocks noChangeAspect="1"/>
            </p:cNvPicPr>
            <p:nvPr/>
          </p:nvPicPr>
          <p:blipFill>
            <a:blip r:embed="rId5"/>
            <a:stretch>
              <a:fillRect/>
            </a:stretch>
          </p:blipFill>
          <p:spPr>
            <a:xfrm>
              <a:off x="6407689" y="5837725"/>
              <a:ext cx="4294222" cy="528519"/>
            </a:xfrm>
            <a:prstGeom prst="rect">
              <a:avLst/>
            </a:prstGeom>
          </p:spPr>
        </p:pic>
        <p:sp>
          <p:nvSpPr>
            <p:cNvPr id="24" name="Rectangle: Rounded Corners 23">
              <a:extLst>
                <a:ext uri="{FF2B5EF4-FFF2-40B4-BE49-F238E27FC236}">
                  <a16:creationId xmlns:a16="http://schemas.microsoft.com/office/drawing/2014/main" id="{8D5E3B5C-7B08-E289-78B5-FFFABB75AAF1}"/>
                </a:ext>
              </a:extLst>
            </p:cNvPr>
            <p:cNvSpPr/>
            <p:nvPr/>
          </p:nvSpPr>
          <p:spPr>
            <a:xfrm>
              <a:off x="6407689" y="6096149"/>
              <a:ext cx="118323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TextBox 24">
            <a:extLst>
              <a:ext uri="{FF2B5EF4-FFF2-40B4-BE49-F238E27FC236}">
                <a16:creationId xmlns:a16="http://schemas.microsoft.com/office/drawing/2014/main" id="{6C96732B-36F7-6EF3-A603-6777A6BF5345}"/>
              </a:ext>
            </a:extLst>
          </p:cNvPr>
          <p:cNvSpPr txBox="1"/>
          <p:nvPr/>
        </p:nvSpPr>
        <p:spPr>
          <a:xfrm>
            <a:off x="4410416" y="6440002"/>
            <a:ext cx="3017520" cy="369332"/>
          </a:xfrm>
          <a:prstGeom prst="rect">
            <a:avLst/>
          </a:prstGeom>
          <a:noFill/>
        </p:spPr>
        <p:txBody>
          <a:bodyPr wrap="square" rtlCol="0">
            <a:spAutoFit/>
          </a:bodyPr>
          <a:lstStyle/>
          <a:p>
            <a:r>
              <a:rPr lang="en-GB" b="1" dirty="0"/>
              <a:t>~150 times faster****</a:t>
            </a:r>
          </a:p>
        </p:txBody>
      </p:sp>
    </p:spTree>
    <p:extLst>
      <p:ext uri="{BB962C8B-B14F-4D97-AF65-F5344CB8AC3E}">
        <p14:creationId xmlns:p14="http://schemas.microsoft.com/office/powerpoint/2010/main" val="573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a:t>
            </a:r>
            <a:r>
              <a:rPr lang="en-GB" dirty="0" err="1"/>
              <a:t>numpy</a:t>
            </a:r>
            <a:r>
              <a:rPr lang="en-GB" dirty="0"/>
              <a:t>)</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3"/>
          <a:stretch>
            <a:fillRect/>
          </a:stretch>
        </p:blipFill>
        <p:spPr>
          <a:xfrm>
            <a:off x="977517" y="2734919"/>
            <a:ext cx="4464312" cy="2878680"/>
          </a:xfrm>
          <a:prstGeom prst="rect">
            <a:avLst/>
          </a:prstGeom>
        </p:spPr>
      </p:pic>
      <p:grpSp>
        <p:nvGrpSpPr>
          <p:cNvPr id="20" name="Group 19">
            <a:extLst>
              <a:ext uri="{FF2B5EF4-FFF2-40B4-BE49-F238E27FC236}">
                <a16:creationId xmlns:a16="http://schemas.microsoft.com/office/drawing/2014/main" id="{6CFEFA52-91FC-7728-336C-C73E44CB571D}"/>
              </a:ext>
            </a:extLst>
          </p:cNvPr>
          <p:cNvGrpSpPr/>
          <p:nvPr/>
        </p:nvGrpSpPr>
        <p:grpSpPr>
          <a:xfrm>
            <a:off x="1174421" y="5843560"/>
            <a:ext cx="4070504" cy="528520"/>
            <a:chOff x="1191958" y="4011950"/>
            <a:chExt cx="4070504" cy="528520"/>
          </a:xfrm>
        </p:grpSpPr>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91958" y="401195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TextBox 24">
            <a:extLst>
              <a:ext uri="{FF2B5EF4-FFF2-40B4-BE49-F238E27FC236}">
                <a16:creationId xmlns:a16="http://schemas.microsoft.com/office/drawing/2014/main" id="{6C96732B-36F7-6EF3-A603-6777A6BF5345}"/>
              </a:ext>
            </a:extLst>
          </p:cNvPr>
          <p:cNvSpPr txBox="1"/>
          <p:nvPr/>
        </p:nvSpPr>
        <p:spPr>
          <a:xfrm>
            <a:off x="4513396" y="6420309"/>
            <a:ext cx="3017520" cy="369332"/>
          </a:xfrm>
          <a:prstGeom prst="rect">
            <a:avLst/>
          </a:prstGeom>
          <a:noFill/>
        </p:spPr>
        <p:txBody>
          <a:bodyPr wrap="square" rtlCol="0">
            <a:spAutoFit/>
          </a:bodyPr>
          <a:lstStyle/>
          <a:p>
            <a:r>
              <a:rPr lang="en-GB" b="1" dirty="0"/>
              <a:t>~7 times faster****</a:t>
            </a:r>
          </a:p>
        </p:txBody>
      </p:sp>
      <p:pic>
        <p:nvPicPr>
          <p:cNvPr id="5" name="Picture 4">
            <a:extLst>
              <a:ext uri="{FF2B5EF4-FFF2-40B4-BE49-F238E27FC236}">
                <a16:creationId xmlns:a16="http://schemas.microsoft.com/office/drawing/2014/main" id="{7672C010-3DD2-7953-92B0-D58C95DED4BA}"/>
              </a:ext>
            </a:extLst>
          </p:cNvPr>
          <p:cNvPicPr>
            <a:picLocks noChangeAspect="1"/>
          </p:cNvPicPr>
          <p:nvPr/>
        </p:nvPicPr>
        <p:blipFill>
          <a:blip r:embed="rId5"/>
          <a:stretch>
            <a:fillRect/>
          </a:stretch>
        </p:blipFill>
        <p:spPr>
          <a:xfrm>
            <a:off x="6022156" y="2838393"/>
            <a:ext cx="5804084" cy="2564767"/>
          </a:xfrm>
          <a:prstGeom prst="rect">
            <a:avLst/>
          </a:prstGeom>
        </p:spPr>
      </p:pic>
      <p:grpSp>
        <p:nvGrpSpPr>
          <p:cNvPr id="11" name="Group 10">
            <a:extLst>
              <a:ext uri="{FF2B5EF4-FFF2-40B4-BE49-F238E27FC236}">
                <a16:creationId xmlns:a16="http://schemas.microsoft.com/office/drawing/2014/main" id="{722AA3AC-B352-1B28-74A1-CE71A8FE83AB}"/>
              </a:ext>
            </a:extLst>
          </p:cNvPr>
          <p:cNvGrpSpPr/>
          <p:nvPr/>
        </p:nvGrpSpPr>
        <p:grpSpPr>
          <a:xfrm>
            <a:off x="6201284" y="5740875"/>
            <a:ext cx="4849492" cy="631204"/>
            <a:chOff x="6201284" y="5740875"/>
            <a:chExt cx="4849492" cy="631204"/>
          </a:xfrm>
        </p:grpSpPr>
        <p:pic>
          <p:nvPicPr>
            <p:cNvPr id="8" name="Picture 7">
              <a:extLst>
                <a:ext uri="{FF2B5EF4-FFF2-40B4-BE49-F238E27FC236}">
                  <a16:creationId xmlns:a16="http://schemas.microsoft.com/office/drawing/2014/main" id="{82F970A7-5871-A1AB-8AAE-D969819EB985}"/>
                </a:ext>
              </a:extLst>
            </p:cNvPr>
            <p:cNvPicPr>
              <a:picLocks noChangeAspect="1"/>
            </p:cNvPicPr>
            <p:nvPr/>
          </p:nvPicPr>
          <p:blipFill>
            <a:blip r:embed="rId6"/>
            <a:stretch>
              <a:fillRect/>
            </a:stretch>
          </p:blipFill>
          <p:spPr>
            <a:xfrm>
              <a:off x="6201284" y="5740875"/>
              <a:ext cx="4849492" cy="631204"/>
            </a:xfrm>
            <a:prstGeom prst="rect">
              <a:avLst/>
            </a:prstGeom>
          </p:spPr>
        </p:pic>
        <p:sp>
          <p:nvSpPr>
            <p:cNvPr id="10" name="Rectangle: Rounded Corners 9">
              <a:extLst>
                <a:ext uri="{FF2B5EF4-FFF2-40B4-BE49-F238E27FC236}">
                  <a16:creationId xmlns:a16="http://schemas.microsoft.com/office/drawing/2014/main" id="{D614A4B0-6EC1-0F7C-1A55-71A05B788EFD}"/>
                </a:ext>
              </a:extLst>
            </p:cNvPr>
            <p:cNvSpPr/>
            <p:nvPr/>
          </p:nvSpPr>
          <p:spPr>
            <a:xfrm>
              <a:off x="6405880" y="6036929"/>
              <a:ext cx="92456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6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00847E-F1CD-FCAD-B134-4298DA800C1F}"/>
              </a:ext>
            </a:extLst>
          </p:cNvPr>
          <p:cNvPicPr>
            <a:picLocks noChangeAspect="1"/>
          </p:cNvPicPr>
          <p:nvPr/>
        </p:nvPicPr>
        <p:blipFill>
          <a:blip r:embed="rId2"/>
          <a:stretch>
            <a:fillRect/>
          </a:stretch>
        </p:blipFill>
        <p:spPr>
          <a:xfrm>
            <a:off x="5787416" y="2921527"/>
            <a:ext cx="5310787" cy="2638263"/>
          </a:xfrm>
          <a:prstGeom prst="rect">
            <a:avLst/>
          </a:prstGeom>
        </p:spPr>
      </p:pic>
      <p:sp>
        <p:nvSpPr>
          <p:cNvPr id="2" name="Title 1">
            <a:extLst>
              <a:ext uri="{FF2B5EF4-FFF2-40B4-BE49-F238E27FC236}">
                <a16:creationId xmlns:a16="http://schemas.microsoft.com/office/drawing/2014/main" id="{A4D46A56-EB1D-FEC0-63EA-28FC08BF040F}"/>
              </a:ext>
            </a:extLst>
          </p:cNvPr>
          <p:cNvSpPr>
            <a:spLocks noGrp="1"/>
          </p:cNvSpPr>
          <p:nvPr>
            <p:ph type="title"/>
          </p:nvPr>
        </p:nvSpPr>
        <p:spPr/>
        <p:txBody>
          <a:bodyPr/>
          <a:lstStyle/>
          <a:p>
            <a:r>
              <a:rPr lang="en-GB" dirty="0"/>
              <a:t>Can it be faster?</a:t>
            </a:r>
          </a:p>
        </p:txBody>
      </p:sp>
      <p:pic>
        <p:nvPicPr>
          <p:cNvPr id="7" name="Picture 6">
            <a:extLst>
              <a:ext uri="{FF2B5EF4-FFF2-40B4-BE49-F238E27FC236}">
                <a16:creationId xmlns:a16="http://schemas.microsoft.com/office/drawing/2014/main" id="{4EE3AD66-EBB9-E802-BDFC-3B025FBBA6FC}"/>
              </a:ext>
            </a:extLst>
          </p:cNvPr>
          <p:cNvPicPr>
            <a:picLocks noChangeAspect="1"/>
          </p:cNvPicPr>
          <p:nvPr/>
        </p:nvPicPr>
        <p:blipFill>
          <a:blip r:embed="rId3"/>
          <a:stretch>
            <a:fillRect/>
          </a:stretch>
        </p:blipFill>
        <p:spPr>
          <a:xfrm>
            <a:off x="526353" y="2921527"/>
            <a:ext cx="4464312" cy="2878680"/>
          </a:xfrm>
          <a:prstGeom prst="rect">
            <a:avLst/>
          </a:prstGeom>
        </p:spPr>
      </p:pic>
      <p:sp>
        <p:nvSpPr>
          <p:cNvPr id="12" name="Rectangle: Rounded Corners 11">
            <a:extLst>
              <a:ext uri="{FF2B5EF4-FFF2-40B4-BE49-F238E27FC236}">
                <a16:creationId xmlns:a16="http://schemas.microsoft.com/office/drawing/2014/main" id="{D552383D-FC39-BCD9-AAC0-FA6C3A74E94D}"/>
              </a:ext>
            </a:extLst>
          </p:cNvPr>
          <p:cNvSpPr/>
          <p:nvPr/>
        </p:nvSpPr>
        <p:spPr>
          <a:xfrm>
            <a:off x="6181344" y="3217862"/>
            <a:ext cx="1301060"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6B460180-3C55-6BCD-CA54-3BEABEAE05D8}"/>
              </a:ext>
            </a:extLst>
          </p:cNvPr>
          <p:cNvGrpSpPr/>
          <p:nvPr/>
        </p:nvGrpSpPr>
        <p:grpSpPr>
          <a:xfrm>
            <a:off x="681456" y="6126480"/>
            <a:ext cx="4070504" cy="528520"/>
            <a:chOff x="1191958" y="4011950"/>
            <a:chExt cx="4070504" cy="528520"/>
          </a:xfrm>
        </p:grpSpPr>
        <p:pic>
          <p:nvPicPr>
            <p:cNvPr id="19" name="Picture 18">
              <a:extLst>
                <a:ext uri="{FF2B5EF4-FFF2-40B4-BE49-F238E27FC236}">
                  <a16:creationId xmlns:a16="http://schemas.microsoft.com/office/drawing/2014/main" id="{EB39CDCB-B128-A20E-9EEB-1B1D67D1435E}"/>
                </a:ext>
              </a:extLst>
            </p:cNvPr>
            <p:cNvPicPr>
              <a:picLocks noChangeAspect="1"/>
            </p:cNvPicPr>
            <p:nvPr/>
          </p:nvPicPr>
          <p:blipFill rotWithShape="1">
            <a:blip r:embed="rId4"/>
            <a:srcRect t="72015" b="2567"/>
            <a:stretch/>
          </p:blipFill>
          <p:spPr>
            <a:xfrm>
              <a:off x="1191958" y="4011950"/>
              <a:ext cx="4070504" cy="528519"/>
            </a:xfrm>
            <a:prstGeom prst="rect">
              <a:avLst/>
            </a:prstGeom>
          </p:spPr>
        </p:pic>
        <p:sp>
          <p:nvSpPr>
            <p:cNvPr id="20" name="Rectangle: Rounded Corners 19">
              <a:extLst>
                <a:ext uri="{FF2B5EF4-FFF2-40B4-BE49-F238E27FC236}">
                  <a16:creationId xmlns:a16="http://schemas.microsoft.com/office/drawing/2014/main" id="{6746C841-1315-ECB3-AC5A-A38392A45E8D}"/>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a:extLst>
              <a:ext uri="{FF2B5EF4-FFF2-40B4-BE49-F238E27FC236}">
                <a16:creationId xmlns:a16="http://schemas.microsoft.com/office/drawing/2014/main" id="{F190BB01-4503-BE5B-33F2-26E96FA7DA01}"/>
              </a:ext>
            </a:extLst>
          </p:cNvPr>
          <p:cNvGrpSpPr/>
          <p:nvPr/>
        </p:nvGrpSpPr>
        <p:grpSpPr>
          <a:xfrm>
            <a:off x="6195672" y="5707599"/>
            <a:ext cx="4902531" cy="937248"/>
            <a:chOff x="6195672" y="5707599"/>
            <a:chExt cx="4902531" cy="937248"/>
          </a:xfrm>
        </p:grpSpPr>
        <p:pic>
          <p:nvPicPr>
            <p:cNvPr id="22" name="Picture 21">
              <a:extLst>
                <a:ext uri="{FF2B5EF4-FFF2-40B4-BE49-F238E27FC236}">
                  <a16:creationId xmlns:a16="http://schemas.microsoft.com/office/drawing/2014/main" id="{6E1F63D3-0EEE-C17F-67A9-A44AC4A504B2}"/>
                </a:ext>
              </a:extLst>
            </p:cNvPr>
            <p:cNvPicPr>
              <a:picLocks noChangeAspect="1"/>
            </p:cNvPicPr>
            <p:nvPr/>
          </p:nvPicPr>
          <p:blipFill>
            <a:blip r:embed="rId5"/>
            <a:stretch>
              <a:fillRect/>
            </a:stretch>
          </p:blipFill>
          <p:spPr>
            <a:xfrm>
              <a:off x="6195672" y="5707599"/>
              <a:ext cx="4902531" cy="937248"/>
            </a:xfrm>
            <a:prstGeom prst="rect">
              <a:avLst/>
            </a:prstGeom>
          </p:spPr>
        </p:pic>
        <p:sp>
          <p:nvSpPr>
            <p:cNvPr id="26" name="Rectangle: Rounded Corners 25">
              <a:extLst>
                <a:ext uri="{FF2B5EF4-FFF2-40B4-BE49-F238E27FC236}">
                  <a16:creationId xmlns:a16="http://schemas.microsoft.com/office/drawing/2014/main" id="{5ECE2ED3-46F6-802C-A454-5EFA7B82353E}"/>
                </a:ext>
              </a:extLst>
            </p:cNvPr>
            <p:cNvSpPr/>
            <p:nvPr/>
          </p:nvSpPr>
          <p:spPr>
            <a:xfrm>
              <a:off x="6385429" y="6357827"/>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52CB774D-0C37-3A10-FB1C-5A9A6A0A57EB}"/>
              </a:ext>
            </a:extLst>
          </p:cNvPr>
          <p:cNvSpPr txBox="1"/>
          <p:nvPr/>
        </p:nvSpPr>
        <p:spPr>
          <a:xfrm>
            <a:off x="4672584" y="6244013"/>
            <a:ext cx="1712845" cy="369332"/>
          </a:xfrm>
          <a:prstGeom prst="rect">
            <a:avLst/>
          </a:prstGeom>
          <a:noFill/>
        </p:spPr>
        <p:txBody>
          <a:bodyPr wrap="square" rtlCol="0">
            <a:spAutoFit/>
          </a:bodyPr>
          <a:lstStyle/>
          <a:p>
            <a:r>
              <a:rPr lang="en-GB" b="1" dirty="0"/>
              <a:t>~30% faster</a:t>
            </a:r>
          </a:p>
        </p:txBody>
      </p:sp>
      <p:sp>
        <p:nvSpPr>
          <p:cNvPr id="29" name="Rectangle: Rounded Corners 28">
            <a:extLst>
              <a:ext uri="{FF2B5EF4-FFF2-40B4-BE49-F238E27FC236}">
                <a16:creationId xmlns:a16="http://schemas.microsoft.com/office/drawing/2014/main" id="{A1C2DB5A-8F82-72A3-0055-B67D2040B84F}"/>
              </a:ext>
            </a:extLst>
          </p:cNvPr>
          <p:cNvSpPr/>
          <p:nvPr/>
        </p:nvSpPr>
        <p:spPr>
          <a:xfrm>
            <a:off x="10257827" y="2921527"/>
            <a:ext cx="453716"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5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10" name="Picture 9">
            <a:extLst>
              <a:ext uri="{FF2B5EF4-FFF2-40B4-BE49-F238E27FC236}">
                <a16:creationId xmlns:a16="http://schemas.microsoft.com/office/drawing/2014/main" id="{78C03239-661B-7EE0-A6BC-A84F5B65756C}"/>
              </a:ext>
            </a:extLst>
          </p:cNvPr>
          <p:cNvPicPr>
            <a:picLocks noChangeAspect="1"/>
          </p:cNvPicPr>
          <p:nvPr/>
        </p:nvPicPr>
        <p:blipFill rotWithShape="1">
          <a:blip r:embed="rId2"/>
          <a:srcRect t="2697"/>
          <a:stretch/>
        </p:blipFill>
        <p:spPr>
          <a:xfrm>
            <a:off x="3356819" y="2937640"/>
            <a:ext cx="5124713" cy="2416021"/>
          </a:xfrm>
          <a:prstGeom prst="rect">
            <a:avLst/>
          </a:prstGeom>
        </p:spPr>
      </p:pic>
      <p:pic>
        <p:nvPicPr>
          <p:cNvPr id="12" name="Picture 11">
            <a:extLst>
              <a:ext uri="{FF2B5EF4-FFF2-40B4-BE49-F238E27FC236}">
                <a16:creationId xmlns:a16="http://schemas.microsoft.com/office/drawing/2014/main" id="{D5C3B3ED-9716-51E9-A488-AAF6FAE908D5}"/>
              </a:ext>
            </a:extLst>
          </p:cNvPr>
          <p:cNvPicPr>
            <a:picLocks noChangeAspect="1"/>
          </p:cNvPicPr>
          <p:nvPr/>
        </p:nvPicPr>
        <p:blipFill rotWithShape="1">
          <a:blip r:embed="rId3"/>
          <a:srcRect t="1455"/>
          <a:stretch/>
        </p:blipFill>
        <p:spPr>
          <a:xfrm>
            <a:off x="3322098" y="2937640"/>
            <a:ext cx="6115364" cy="2490644"/>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4916859" y="3202187"/>
            <a:ext cx="1964654"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C23711DE-D507-E239-B8DF-538B9F7C2ABC}"/>
              </a:ext>
            </a:extLst>
          </p:cNvPr>
          <p:cNvPicPr>
            <a:picLocks noChangeAspect="1"/>
          </p:cNvPicPr>
          <p:nvPr/>
        </p:nvPicPr>
        <p:blipFill>
          <a:blip r:embed="rId4"/>
          <a:stretch>
            <a:fillRect/>
          </a:stretch>
        </p:blipFill>
        <p:spPr>
          <a:xfrm>
            <a:off x="2864604" y="5746490"/>
            <a:ext cx="6634649" cy="760220"/>
          </a:xfrm>
          <a:prstGeom prst="rect">
            <a:avLst/>
          </a:prstGeom>
        </p:spPr>
      </p:pic>
      <p:sp>
        <p:nvSpPr>
          <p:cNvPr id="16" name="Rectangle: Rounded Corners 15">
            <a:extLst>
              <a:ext uri="{FF2B5EF4-FFF2-40B4-BE49-F238E27FC236}">
                <a16:creationId xmlns:a16="http://schemas.microsoft.com/office/drawing/2014/main" id="{0384BE5C-449F-26B9-6EBB-1372436234AF}"/>
              </a:ext>
            </a:extLst>
          </p:cNvPr>
          <p:cNvSpPr/>
          <p:nvPr/>
        </p:nvSpPr>
        <p:spPr>
          <a:xfrm>
            <a:off x="3120280" y="6097171"/>
            <a:ext cx="1300191"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44BD7FC-4711-DB0B-46B9-14A7315D91FA}"/>
              </a:ext>
            </a:extLst>
          </p:cNvPr>
          <p:cNvSpPr txBox="1"/>
          <p:nvPr/>
        </p:nvSpPr>
        <p:spPr>
          <a:xfrm>
            <a:off x="4347697" y="6455584"/>
            <a:ext cx="3668462" cy="369332"/>
          </a:xfrm>
          <a:prstGeom prst="rect">
            <a:avLst/>
          </a:prstGeom>
          <a:noFill/>
        </p:spPr>
        <p:txBody>
          <a:bodyPr wrap="square" rtlCol="0">
            <a:spAutoFit/>
          </a:bodyPr>
          <a:lstStyle/>
          <a:p>
            <a:r>
              <a:rPr lang="en-GB" b="1" dirty="0"/>
              <a:t>~4.7 times faster, using 8 cores</a:t>
            </a:r>
          </a:p>
        </p:txBody>
      </p:sp>
    </p:spTree>
    <p:extLst>
      <p:ext uri="{BB962C8B-B14F-4D97-AF65-F5344CB8AC3E}">
        <p14:creationId xmlns:p14="http://schemas.microsoft.com/office/powerpoint/2010/main" val="39114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p:bldLst>
  </p:timing>
</p:sld>
</file>

<file path=ppt/theme/theme1.xml><?xml version="1.0" encoding="utf-8"?>
<a:theme xmlns:a="http://schemas.openxmlformats.org/drawingml/2006/main" name="Matri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551</Words>
  <Application>Microsoft Office PowerPoint</Application>
  <PresentationFormat>Widescreen</PresentationFormat>
  <Paragraphs>50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Bahnschrift</vt:lpstr>
      <vt:lpstr>Calibri</vt:lpstr>
      <vt:lpstr>Cambria Math</vt:lpstr>
      <vt:lpstr>MatrixVTI</vt:lpstr>
      <vt:lpstr>Practical examples of accelerating numerical and ML research with Julia</vt:lpstr>
      <vt:lpstr>Who am I?</vt:lpstr>
      <vt:lpstr>What is Julia?</vt:lpstr>
      <vt:lpstr>“Embarrassingly Parallel” Monte Carlo</vt:lpstr>
      <vt:lpstr>Is it fast?</vt:lpstr>
      <vt:lpstr>Is it fast? (vs native Python)</vt:lpstr>
      <vt:lpstr>Is it fast? (vs numpy)</vt:lpstr>
      <vt:lpstr>Can it be faster?</vt:lpstr>
      <vt:lpstr>Using multiple cores</vt:lpstr>
      <vt:lpstr>What about “vectorisation”?</vt:lpstr>
      <vt:lpstr>Using a GPU</vt:lpstr>
      <vt:lpstr>Scaling up to a cluster</vt:lpstr>
      <vt:lpstr>Scaling up to a cluster</vt:lpstr>
      <vt:lpstr>Scaling up to a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examples of accelerating numerical and ML research with Julia</dc:title>
  <dc:creator>Jamie Mair</dc:creator>
  <cp:lastModifiedBy>Jamie Mair</cp:lastModifiedBy>
  <cp:revision>7</cp:revision>
  <dcterms:created xsi:type="dcterms:W3CDTF">2022-09-06T14:09:50Z</dcterms:created>
  <dcterms:modified xsi:type="dcterms:W3CDTF">2022-09-06T17:09:47Z</dcterms:modified>
</cp:coreProperties>
</file>