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sldIdLst>
    <p:sldId id="256" r:id="rId2"/>
    <p:sldId id="257" r:id="rId3"/>
    <p:sldId id="259" r:id="rId4"/>
    <p:sldId id="258" r:id="rId5"/>
    <p:sldId id="260" r:id="rId6"/>
    <p:sldId id="261" r:id="rId7"/>
    <p:sldId id="262" r:id="rId8"/>
    <p:sldId id="264" r:id="rId9"/>
    <p:sldId id="263" r:id="rId10"/>
    <p:sldId id="265" r:id="rId11"/>
    <p:sldId id="271" r:id="rId12"/>
    <p:sldId id="272" r:id="rId13"/>
    <p:sldId id="266" r:id="rId14"/>
    <p:sldId id="276" r:id="rId15"/>
    <p:sldId id="267" r:id="rId16"/>
    <p:sldId id="268" r:id="rId17"/>
    <p:sldId id="270" r:id="rId18"/>
    <p:sldId id="274" r:id="rId19"/>
    <p:sldId id="27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3179" autoAdjust="0"/>
  </p:normalViewPr>
  <p:slideViewPr>
    <p:cSldViewPr snapToGrid="0">
      <p:cViewPr>
        <p:scale>
          <a:sx n="125" d="100"/>
          <a:sy n="125" d="100"/>
        </p:scale>
        <p:origin x="612" y="60"/>
      </p:cViewPr>
      <p:guideLst/>
    </p:cSldViewPr>
  </p:slideViewPr>
  <p:notesTextViewPr>
    <p:cViewPr>
      <p:scale>
        <a:sx n="1" d="1"/>
        <a:sy n="1" d="1"/>
      </p:scale>
      <p:origin x="0" y="0"/>
    </p:cViewPr>
  </p:notesTextViewPr>
  <p:notesViewPr>
    <p:cSldViewPr snapToGrid="0">
      <p:cViewPr varScale="1">
        <p:scale>
          <a:sx n="126" d="100"/>
          <a:sy n="126" d="100"/>
        </p:scale>
        <p:origin x="4912"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99C9-8D42-4C02-BDD0-E43532D6B89F}"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D0BE3-1867-4F81-BF48-7C9523C9380F}" type="slidenum">
              <a:rPr lang="en-GB" smtClean="0"/>
              <a:t>‹#›</a:t>
            </a:fld>
            <a:endParaRPr lang="en-GB"/>
          </a:p>
        </p:txBody>
      </p:sp>
    </p:spTree>
    <p:extLst>
      <p:ext uri="{BB962C8B-B14F-4D97-AF65-F5344CB8AC3E}">
        <p14:creationId xmlns:p14="http://schemas.microsoft.com/office/powerpoint/2010/main" val="555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Work is at the interface between Machine Learning and Statistical Mechanics</a:t>
            </a:r>
          </a:p>
          <a:p>
            <a:pPr marL="228600" indent="-228600">
              <a:buAutoNum type="arabicParenR"/>
            </a:pPr>
            <a:r>
              <a:rPr lang="en-GB" dirty="0"/>
              <a:t>Reinforcement Learning with rare trajectory sampling -&gt; translates a large deviation problem into a reinforcement learning problem. RL requires an </a:t>
            </a:r>
            <a:r>
              <a:rPr lang="en-GB" dirty="0" err="1"/>
              <a:t>interative</a:t>
            </a:r>
            <a:r>
              <a:rPr lang="en-GB" dirty="0"/>
              <a:t> process of generating simulation data with a model and then processing and training on that data. Can require 10s of millions of epochs, with each epoch requiring hundreds of thousands of calculations. This is then usually repeated many times.</a:t>
            </a:r>
          </a:p>
          <a:p>
            <a:pPr marL="228600" indent="-228600">
              <a:buAutoNum type="arabicParenR"/>
            </a:pPr>
            <a:r>
              <a:rPr lang="en-GB" dirty="0"/>
              <a:t>Using machine learning models with transition path sampling, which need to run for a long time, and many repeats to study a spectrum of a parameter.</a:t>
            </a:r>
          </a:p>
          <a:p>
            <a:pPr marL="228600" indent="-228600">
              <a:buAutoNum type="arabicParenR"/>
            </a:pPr>
            <a:r>
              <a:rPr lang="en-GB" dirty="0"/>
              <a:t>Some external work with a finance company, applying machine learning methods to real world data.</a:t>
            </a:r>
          </a:p>
          <a:p>
            <a:pPr marL="228600" indent="-228600">
              <a:buAutoNum type="arabicParenR"/>
            </a:pPr>
            <a:r>
              <a:rPr lang="en-GB" dirty="0"/>
              <a:t>Some other work, such as applying reinforcement learning in quantum circuits.</a:t>
            </a:r>
          </a:p>
          <a:p>
            <a:pPr marL="228600" indent="-228600">
              <a:buAutoNum type="arabicParenR"/>
            </a:pPr>
            <a:r>
              <a:rPr lang="en-GB" dirty="0"/>
              <a:t>Working on a postgraduate level “MPAGS” model which focuses on teaching a basic level of high performance computing to new PhD/Masters level students using Julia</a:t>
            </a:r>
          </a:p>
          <a:p>
            <a:pPr marL="228600" indent="-228600">
              <a:buAutoNum type="arabicParenR"/>
            </a:pPr>
            <a:endParaRPr lang="en-GB" dirty="0"/>
          </a:p>
          <a:p>
            <a:pPr marL="0" indent="0">
              <a:buNone/>
            </a:pPr>
            <a:r>
              <a:rPr lang="en-GB" dirty="0"/>
              <a:t>Most of the techniques applied require a large scale to work, and to research. One needs to often see how a system behaves under varying parameters, involving a lot of randomness, so most results require large numbers of repeats. Most applications need to be able to scale to run on a cluster or at least a GPU. Most code is custom, and does not always have a package that will do what you want.</a:t>
            </a:r>
          </a:p>
        </p:txBody>
      </p:sp>
      <p:sp>
        <p:nvSpPr>
          <p:cNvPr id="4" name="Slide Number Placeholder 3"/>
          <p:cNvSpPr>
            <a:spLocks noGrp="1"/>
          </p:cNvSpPr>
          <p:nvPr>
            <p:ph type="sldNum" sz="quarter" idx="5"/>
          </p:nvPr>
        </p:nvSpPr>
        <p:spPr/>
        <p:txBody>
          <a:bodyPr/>
          <a:lstStyle/>
          <a:p>
            <a:fld id="{66CD0BE3-1867-4F81-BF48-7C9523C9380F}" type="slidenum">
              <a:rPr lang="en-GB" smtClean="0"/>
              <a:t>2</a:t>
            </a:fld>
            <a:endParaRPr lang="en-GB"/>
          </a:p>
        </p:txBody>
      </p:sp>
    </p:spTree>
    <p:extLst>
      <p:ext uri="{BB962C8B-B14F-4D97-AF65-F5344CB8AC3E}">
        <p14:creationId xmlns:p14="http://schemas.microsoft.com/office/powerpoint/2010/main" val="12665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CD0BE3-1867-4F81-BF48-7C9523C9380F}" type="slidenum">
              <a:rPr lang="en-GB" smtClean="0"/>
              <a:t>7</a:t>
            </a:fld>
            <a:endParaRPr lang="en-GB"/>
          </a:p>
        </p:txBody>
      </p:sp>
    </p:spTree>
    <p:extLst>
      <p:ext uri="{BB962C8B-B14F-4D97-AF65-F5344CB8AC3E}">
        <p14:creationId xmlns:p14="http://schemas.microsoft.com/office/powerpoint/2010/main" val="17826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773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09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30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75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14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02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874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364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21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300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892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68287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mailto:jamie.mair@nottingham.ac.uk" TargetMode="External"/><Relationship Id="rId2" Type="http://schemas.openxmlformats.org/officeDocument/2006/relationships/hyperlink" Target="https://github.com/JamieMair/julia-for-research-with-hpc" TargetMode="Externa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FE313-5F15-2570-E80F-C9C4E2AC9380}"/>
              </a:ext>
            </a:extLst>
          </p:cNvPr>
          <p:cNvSpPr>
            <a:spLocks noGrp="1"/>
          </p:cNvSpPr>
          <p:nvPr>
            <p:ph type="ctrTitle"/>
          </p:nvPr>
        </p:nvSpPr>
        <p:spPr>
          <a:xfrm>
            <a:off x="484553" y="397275"/>
            <a:ext cx="5216531" cy="3761257"/>
          </a:xfrm>
        </p:spPr>
        <p:txBody>
          <a:bodyPr anchor="ctr">
            <a:noAutofit/>
          </a:bodyPr>
          <a:lstStyle/>
          <a:p>
            <a:r>
              <a:rPr lang="en-GB" sz="4400" dirty="0"/>
              <a:t>Practical examples of accelerating numerical and ML research with Julia</a:t>
            </a:r>
          </a:p>
        </p:txBody>
      </p:sp>
      <p:sp>
        <p:nvSpPr>
          <p:cNvPr id="3" name="Subtitle 2">
            <a:extLst>
              <a:ext uri="{FF2B5EF4-FFF2-40B4-BE49-F238E27FC236}">
                <a16:creationId xmlns:a16="http://schemas.microsoft.com/office/drawing/2014/main" id="{A13EAE29-22FA-44CC-F0FB-36122A000A24}"/>
              </a:ext>
            </a:extLst>
          </p:cNvPr>
          <p:cNvSpPr>
            <a:spLocks noGrp="1"/>
          </p:cNvSpPr>
          <p:nvPr>
            <p:ph type="subTitle" idx="1"/>
          </p:nvPr>
        </p:nvSpPr>
        <p:spPr>
          <a:xfrm>
            <a:off x="351183" y="4846029"/>
            <a:ext cx="5238584" cy="1370463"/>
          </a:xfrm>
        </p:spPr>
        <p:txBody>
          <a:bodyPr anchor="ctr">
            <a:normAutofit/>
          </a:bodyPr>
          <a:lstStyle/>
          <a:p>
            <a:r>
              <a:rPr lang="en-GB" dirty="0"/>
              <a:t>Jamie Mair (School of Physics &amp; Astronomy)</a:t>
            </a:r>
          </a:p>
        </p:txBody>
      </p:sp>
      <p:pic>
        <p:nvPicPr>
          <p:cNvPr id="4" name="Picture 3" descr="Beautiful delicate background mesh fluffy fabric">
            <a:extLst>
              <a:ext uri="{FF2B5EF4-FFF2-40B4-BE49-F238E27FC236}">
                <a16:creationId xmlns:a16="http://schemas.microsoft.com/office/drawing/2014/main" id="{2C9068D5-5740-85CE-DFE3-0B8B52C52F6A}"/>
              </a:ext>
            </a:extLst>
          </p:cNvPr>
          <p:cNvPicPr>
            <a:picLocks noChangeAspect="1"/>
          </p:cNvPicPr>
          <p:nvPr/>
        </p:nvPicPr>
        <p:blipFill rotWithShape="1">
          <a:blip r:embed="rId2"/>
          <a:srcRect l="11516" r="29373"/>
          <a:stretch/>
        </p:blipFill>
        <p:spPr>
          <a:xfrm>
            <a:off x="6095998" y="-1"/>
            <a:ext cx="6096002" cy="6858001"/>
          </a:xfrm>
          <a:prstGeom prst="rect">
            <a:avLst/>
          </a:prstGeom>
        </p:spPr>
      </p:pic>
    </p:spTree>
    <p:extLst>
      <p:ext uri="{BB962C8B-B14F-4D97-AF65-F5344CB8AC3E}">
        <p14:creationId xmlns:p14="http://schemas.microsoft.com/office/powerpoint/2010/main" val="13822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C518-60A1-F842-573C-689E61C4A5AA}"/>
              </a:ext>
            </a:extLst>
          </p:cNvPr>
          <p:cNvSpPr>
            <a:spLocks noGrp="1"/>
          </p:cNvSpPr>
          <p:nvPr>
            <p:ph type="title"/>
          </p:nvPr>
        </p:nvSpPr>
        <p:spPr/>
        <p:txBody>
          <a:bodyPr/>
          <a:lstStyle/>
          <a:p>
            <a:r>
              <a:rPr lang="en-GB" dirty="0"/>
              <a:t>What about “vectorisation”?</a:t>
            </a:r>
          </a:p>
        </p:txBody>
      </p:sp>
      <p:pic>
        <p:nvPicPr>
          <p:cNvPr id="14" name="Picture 13">
            <a:extLst>
              <a:ext uri="{FF2B5EF4-FFF2-40B4-BE49-F238E27FC236}">
                <a16:creationId xmlns:a16="http://schemas.microsoft.com/office/drawing/2014/main" id="{AF28F6D8-9D17-11AB-EFDB-5ACD8978254E}"/>
              </a:ext>
            </a:extLst>
          </p:cNvPr>
          <p:cNvPicPr>
            <a:picLocks noChangeAspect="1"/>
          </p:cNvPicPr>
          <p:nvPr/>
        </p:nvPicPr>
        <p:blipFill>
          <a:blip r:embed="rId2"/>
          <a:stretch>
            <a:fillRect/>
          </a:stretch>
        </p:blipFill>
        <p:spPr>
          <a:xfrm>
            <a:off x="2479489" y="2584374"/>
            <a:ext cx="7233022" cy="1930499"/>
          </a:xfrm>
          <a:prstGeom prst="rect">
            <a:avLst/>
          </a:prstGeom>
        </p:spPr>
      </p:pic>
      <p:pic>
        <p:nvPicPr>
          <p:cNvPr id="16" name="Picture 15">
            <a:extLst>
              <a:ext uri="{FF2B5EF4-FFF2-40B4-BE49-F238E27FC236}">
                <a16:creationId xmlns:a16="http://schemas.microsoft.com/office/drawing/2014/main" id="{9739720E-39C5-54D2-5C5E-7F008DA3EA0A}"/>
              </a:ext>
            </a:extLst>
          </p:cNvPr>
          <p:cNvPicPr>
            <a:picLocks noChangeAspect="1"/>
          </p:cNvPicPr>
          <p:nvPr/>
        </p:nvPicPr>
        <p:blipFill>
          <a:blip r:embed="rId3"/>
          <a:stretch>
            <a:fillRect/>
          </a:stretch>
        </p:blipFill>
        <p:spPr>
          <a:xfrm>
            <a:off x="3142914" y="4700943"/>
            <a:ext cx="5612879" cy="1584904"/>
          </a:xfrm>
          <a:prstGeom prst="rect">
            <a:avLst/>
          </a:prstGeom>
        </p:spPr>
      </p:pic>
      <p:sp>
        <p:nvSpPr>
          <p:cNvPr id="17" name="Rectangle: Rounded Corners 16">
            <a:extLst>
              <a:ext uri="{FF2B5EF4-FFF2-40B4-BE49-F238E27FC236}">
                <a16:creationId xmlns:a16="http://schemas.microsoft.com/office/drawing/2014/main" id="{BCF4BAAF-AED6-FB16-A02D-BC4EBA1BCDE2}"/>
              </a:ext>
            </a:extLst>
          </p:cNvPr>
          <p:cNvSpPr/>
          <p:nvPr/>
        </p:nvSpPr>
        <p:spPr>
          <a:xfrm>
            <a:off x="3260488" y="5930536"/>
            <a:ext cx="1180883" cy="2560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07B342-6A4D-926A-9F01-9BD955EB9DF2}"/>
              </a:ext>
            </a:extLst>
          </p:cNvPr>
          <p:cNvSpPr txBox="1"/>
          <p:nvPr/>
        </p:nvSpPr>
        <p:spPr>
          <a:xfrm>
            <a:off x="4028963" y="6398107"/>
            <a:ext cx="3668462" cy="369332"/>
          </a:xfrm>
          <a:prstGeom prst="rect">
            <a:avLst/>
          </a:prstGeom>
          <a:noFill/>
        </p:spPr>
        <p:txBody>
          <a:bodyPr wrap="square" rtlCol="0">
            <a:spAutoFit/>
          </a:bodyPr>
          <a:lstStyle/>
          <a:p>
            <a:r>
              <a:rPr lang="en-GB" b="1" dirty="0"/>
              <a:t>~1.25 times faster (single core)</a:t>
            </a:r>
          </a:p>
        </p:txBody>
      </p:sp>
    </p:spTree>
    <p:extLst>
      <p:ext uri="{BB962C8B-B14F-4D97-AF65-F5344CB8AC3E}">
        <p14:creationId xmlns:p14="http://schemas.microsoft.com/office/powerpoint/2010/main" val="30212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pic>
        <p:nvPicPr>
          <p:cNvPr id="5" name="Content Placeholder 4" descr="Chart&#10;&#10;Description automatically generated">
            <a:extLst>
              <a:ext uri="{FF2B5EF4-FFF2-40B4-BE49-F238E27FC236}">
                <a16:creationId xmlns:a16="http://schemas.microsoft.com/office/drawing/2014/main" id="{6FD1FDF1-3279-E560-72E1-73CE3EF3C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grpSp>
        <p:nvGrpSpPr>
          <p:cNvPr id="14" name="Group 13">
            <a:extLst>
              <a:ext uri="{FF2B5EF4-FFF2-40B4-BE49-F238E27FC236}">
                <a16:creationId xmlns:a16="http://schemas.microsoft.com/office/drawing/2014/main" id="{BC37C0BD-E584-D16D-958F-CE9FC4C48FD1}"/>
              </a:ext>
            </a:extLst>
          </p:cNvPr>
          <p:cNvGrpSpPr/>
          <p:nvPr/>
        </p:nvGrpSpPr>
        <p:grpSpPr>
          <a:xfrm>
            <a:off x="8209280" y="4140200"/>
            <a:ext cx="1523998" cy="472440"/>
            <a:chOff x="8209280" y="4140200"/>
            <a:chExt cx="1523998" cy="472440"/>
          </a:xfrm>
        </p:grpSpPr>
        <p:cxnSp>
          <p:nvCxnSpPr>
            <p:cNvPr id="9" name="Straight Arrow Connector 8">
              <a:extLst>
                <a:ext uri="{FF2B5EF4-FFF2-40B4-BE49-F238E27FC236}">
                  <a16:creationId xmlns:a16="http://schemas.microsoft.com/office/drawing/2014/main" id="{7B233305-F3D2-62A4-8A5C-FC510CA4DCCE}"/>
                </a:ext>
              </a:extLst>
            </p:cNvPr>
            <p:cNvCxnSpPr/>
            <p:nvPr/>
          </p:nvCxnSpPr>
          <p:spPr>
            <a:xfrm>
              <a:off x="8209280" y="4140200"/>
              <a:ext cx="0" cy="47244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B8DF00-A144-1928-1018-575BCAA301FF}"/>
                </a:ext>
              </a:extLst>
            </p:cNvPr>
            <p:cNvSpPr txBox="1"/>
            <p:nvPr/>
          </p:nvSpPr>
          <p:spPr>
            <a:xfrm>
              <a:off x="8280399" y="4226560"/>
              <a:ext cx="1452879" cy="369332"/>
            </a:xfrm>
            <a:prstGeom prst="rect">
              <a:avLst/>
            </a:prstGeom>
            <a:noFill/>
          </p:spPr>
          <p:txBody>
            <a:bodyPr wrap="square" rtlCol="0">
              <a:spAutoFit/>
            </a:bodyPr>
            <a:lstStyle/>
            <a:p>
              <a:r>
                <a:rPr lang="en-GB" dirty="0"/>
                <a:t>~7x slower</a:t>
              </a:r>
            </a:p>
          </p:txBody>
        </p:sp>
      </p:grpSp>
      <p:grpSp>
        <p:nvGrpSpPr>
          <p:cNvPr id="15" name="Group 14">
            <a:extLst>
              <a:ext uri="{FF2B5EF4-FFF2-40B4-BE49-F238E27FC236}">
                <a16:creationId xmlns:a16="http://schemas.microsoft.com/office/drawing/2014/main" id="{DB6016D7-D3BA-7396-6C9D-DD0B8A84E05F}"/>
              </a:ext>
            </a:extLst>
          </p:cNvPr>
          <p:cNvGrpSpPr/>
          <p:nvPr/>
        </p:nvGrpSpPr>
        <p:grpSpPr>
          <a:xfrm>
            <a:off x="8305799" y="3667760"/>
            <a:ext cx="1547967" cy="472440"/>
            <a:chOff x="8305799" y="3667760"/>
            <a:chExt cx="1547967" cy="472440"/>
          </a:xfrm>
        </p:grpSpPr>
        <p:sp>
          <p:nvSpPr>
            <p:cNvPr id="12" name="TextBox 11">
              <a:extLst>
                <a:ext uri="{FF2B5EF4-FFF2-40B4-BE49-F238E27FC236}">
                  <a16:creationId xmlns:a16="http://schemas.microsoft.com/office/drawing/2014/main" id="{B16D2037-3ACD-26FD-0A30-569DDD14BCE3}"/>
                </a:ext>
              </a:extLst>
            </p:cNvPr>
            <p:cNvSpPr txBox="1"/>
            <p:nvPr/>
          </p:nvSpPr>
          <p:spPr>
            <a:xfrm>
              <a:off x="8400887" y="3719314"/>
              <a:ext cx="1452879" cy="369332"/>
            </a:xfrm>
            <a:prstGeom prst="rect">
              <a:avLst/>
            </a:prstGeom>
            <a:noFill/>
          </p:spPr>
          <p:txBody>
            <a:bodyPr wrap="square" rtlCol="0">
              <a:spAutoFit/>
            </a:bodyPr>
            <a:lstStyle/>
            <a:p>
              <a:r>
                <a:rPr lang="en-GB" dirty="0"/>
                <a:t>~4.5x faster</a:t>
              </a:r>
            </a:p>
          </p:txBody>
        </p:sp>
        <p:cxnSp>
          <p:nvCxnSpPr>
            <p:cNvPr id="13" name="Straight Arrow Connector 12">
              <a:extLst>
                <a:ext uri="{FF2B5EF4-FFF2-40B4-BE49-F238E27FC236}">
                  <a16:creationId xmlns:a16="http://schemas.microsoft.com/office/drawing/2014/main" id="{0125DD27-FDC4-5A77-5C03-EBF904F94EB2}"/>
                </a:ext>
              </a:extLst>
            </p:cNvPr>
            <p:cNvCxnSpPr/>
            <p:nvPr/>
          </p:nvCxnSpPr>
          <p:spPr>
            <a:xfrm>
              <a:off x="8305799" y="3667760"/>
              <a:ext cx="0" cy="47244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91534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4"/>
                                        </p:tgtEl>
                                      </p:cBhvr>
                                    </p:animEffect>
                                    <p:set>
                                      <p:cBhvr>
                                        <p:cTn id="12" dur="1" fill="hold">
                                          <p:stCondLst>
                                            <p:cond delay="249"/>
                                          </p:stCondLst>
                                        </p:cTn>
                                        <p:tgtEl>
                                          <p:spTgt spid="14"/>
                                        </p:tgtEl>
                                        <p:attrNameLst>
                                          <p:attrName>style.visibility</p:attrName>
                                        </p:attrNameLst>
                                      </p:cBhvr>
                                      <p:to>
                                        <p:strVal val="hidden"/>
                                      </p:to>
                                    </p:se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pic>
        <p:nvPicPr>
          <p:cNvPr id="9" name="Content Placeholder 8" descr="Chart&#10;&#10;Description automatically generated">
            <a:extLst>
              <a:ext uri="{FF2B5EF4-FFF2-40B4-BE49-F238E27FC236}">
                <a16:creationId xmlns:a16="http://schemas.microsoft.com/office/drawing/2014/main" id="{797BD26D-2F29-5C09-A445-FF25BD757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
        <p:nvSpPr>
          <p:cNvPr id="11" name="TextBox 10">
            <a:extLst>
              <a:ext uri="{FF2B5EF4-FFF2-40B4-BE49-F238E27FC236}">
                <a16:creationId xmlns:a16="http://schemas.microsoft.com/office/drawing/2014/main" id="{0E444968-CA89-56CF-1022-CCF5254F55E0}"/>
              </a:ext>
            </a:extLst>
          </p:cNvPr>
          <p:cNvSpPr txBox="1"/>
          <p:nvPr/>
        </p:nvSpPr>
        <p:spPr>
          <a:xfrm>
            <a:off x="8619331" y="3638074"/>
            <a:ext cx="2921000" cy="2308324"/>
          </a:xfrm>
          <a:prstGeom prst="rect">
            <a:avLst/>
          </a:prstGeom>
          <a:noFill/>
        </p:spPr>
        <p:txBody>
          <a:bodyPr wrap="square" rtlCol="0">
            <a:spAutoFit/>
          </a:bodyPr>
          <a:lstStyle/>
          <a:p>
            <a:r>
              <a:rPr lang="en-GB" b="1" dirty="0"/>
              <a:t>Solution:</a:t>
            </a:r>
          </a:p>
          <a:p>
            <a:r>
              <a:rPr lang="en-GB" dirty="0"/>
              <a:t>Reduce scheduling by chunking the threaded parts into blocks.</a:t>
            </a:r>
          </a:p>
          <a:p>
            <a:r>
              <a:rPr lang="en-GB" dirty="0"/>
              <a:t>This also keeps memory access patterns predictable so better cache optimisation</a:t>
            </a:r>
          </a:p>
        </p:txBody>
      </p:sp>
    </p:spTree>
    <p:extLst>
      <p:ext uri="{BB962C8B-B14F-4D97-AF65-F5344CB8AC3E}">
        <p14:creationId xmlns:p14="http://schemas.microsoft.com/office/powerpoint/2010/main" val="117656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B5-CE0B-A5FD-6E1F-EEA689D56FA1}"/>
              </a:ext>
            </a:extLst>
          </p:cNvPr>
          <p:cNvSpPr>
            <a:spLocks noGrp="1"/>
          </p:cNvSpPr>
          <p:nvPr>
            <p:ph type="title"/>
          </p:nvPr>
        </p:nvSpPr>
        <p:spPr/>
        <p:txBody>
          <a:bodyPr/>
          <a:lstStyle/>
          <a:p>
            <a:r>
              <a:rPr lang="en-GB" dirty="0"/>
              <a:t>Using a GPU</a:t>
            </a:r>
          </a:p>
        </p:txBody>
      </p:sp>
      <p:pic>
        <p:nvPicPr>
          <p:cNvPr id="5" name="Content Placeholder 4">
            <a:extLst>
              <a:ext uri="{FF2B5EF4-FFF2-40B4-BE49-F238E27FC236}">
                <a16:creationId xmlns:a16="http://schemas.microsoft.com/office/drawing/2014/main" id="{08491E02-CD2F-6864-0DFD-B0A21D8B7AE4}"/>
              </a:ext>
            </a:extLst>
          </p:cNvPr>
          <p:cNvPicPr>
            <a:picLocks noGrp="1" noChangeAspect="1"/>
          </p:cNvPicPr>
          <p:nvPr>
            <p:ph idx="1"/>
          </p:nvPr>
        </p:nvPicPr>
        <p:blipFill>
          <a:blip r:embed="rId2"/>
          <a:stretch>
            <a:fillRect/>
          </a:stretch>
        </p:blipFill>
        <p:spPr>
          <a:xfrm>
            <a:off x="904326" y="2837878"/>
            <a:ext cx="7233022" cy="1930499"/>
          </a:xfrm>
          <a:prstGeom prst="rect">
            <a:avLst/>
          </a:prstGeom>
        </p:spPr>
      </p:pic>
      <p:pic>
        <p:nvPicPr>
          <p:cNvPr id="9" name="Picture 8">
            <a:extLst>
              <a:ext uri="{FF2B5EF4-FFF2-40B4-BE49-F238E27FC236}">
                <a16:creationId xmlns:a16="http://schemas.microsoft.com/office/drawing/2014/main" id="{634F788D-FC20-6ACD-601D-D4B02547255C}"/>
              </a:ext>
            </a:extLst>
          </p:cNvPr>
          <p:cNvPicPr>
            <a:picLocks noChangeAspect="1"/>
          </p:cNvPicPr>
          <p:nvPr/>
        </p:nvPicPr>
        <p:blipFill>
          <a:blip r:embed="rId3"/>
          <a:stretch>
            <a:fillRect/>
          </a:stretch>
        </p:blipFill>
        <p:spPr>
          <a:xfrm>
            <a:off x="1261492" y="4980681"/>
            <a:ext cx="1576792" cy="245734"/>
          </a:xfrm>
          <a:prstGeom prst="rect">
            <a:avLst/>
          </a:prstGeom>
        </p:spPr>
      </p:pic>
      <p:pic>
        <p:nvPicPr>
          <p:cNvPr id="11" name="Picture 10">
            <a:extLst>
              <a:ext uri="{FF2B5EF4-FFF2-40B4-BE49-F238E27FC236}">
                <a16:creationId xmlns:a16="http://schemas.microsoft.com/office/drawing/2014/main" id="{0C918DF8-B3A3-8C6C-4697-149873162FA7}"/>
              </a:ext>
            </a:extLst>
          </p:cNvPr>
          <p:cNvPicPr>
            <a:picLocks noChangeAspect="1"/>
          </p:cNvPicPr>
          <p:nvPr/>
        </p:nvPicPr>
        <p:blipFill>
          <a:blip r:embed="rId4"/>
          <a:stretch>
            <a:fillRect/>
          </a:stretch>
        </p:blipFill>
        <p:spPr>
          <a:xfrm>
            <a:off x="1292529" y="5226415"/>
            <a:ext cx="3747441" cy="232082"/>
          </a:xfrm>
          <a:prstGeom prst="rect">
            <a:avLst/>
          </a:prstGeom>
        </p:spPr>
      </p:pic>
      <p:pic>
        <p:nvPicPr>
          <p:cNvPr id="15" name="Picture 14">
            <a:extLst>
              <a:ext uri="{FF2B5EF4-FFF2-40B4-BE49-F238E27FC236}">
                <a16:creationId xmlns:a16="http://schemas.microsoft.com/office/drawing/2014/main" id="{1DEB7E7E-1548-821C-F51A-6FA9F3F817A0}"/>
              </a:ext>
            </a:extLst>
          </p:cNvPr>
          <p:cNvPicPr>
            <a:picLocks noChangeAspect="1"/>
          </p:cNvPicPr>
          <p:nvPr/>
        </p:nvPicPr>
        <p:blipFill>
          <a:blip r:embed="rId5"/>
          <a:stretch>
            <a:fillRect/>
          </a:stretch>
        </p:blipFill>
        <p:spPr>
          <a:xfrm>
            <a:off x="1306638" y="5472149"/>
            <a:ext cx="3194541" cy="238907"/>
          </a:xfrm>
          <a:prstGeom prst="rect">
            <a:avLst/>
          </a:prstGeom>
        </p:spPr>
      </p:pic>
      <p:pic>
        <p:nvPicPr>
          <p:cNvPr id="17" name="Picture 16">
            <a:extLst>
              <a:ext uri="{FF2B5EF4-FFF2-40B4-BE49-F238E27FC236}">
                <a16:creationId xmlns:a16="http://schemas.microsoft.com/office/drawing/2014/main" id="{8430B318-6AD8-B59A-FB23-E2FB87C71B1E}"/>
              </a:ext>
            </a:extLst>
          </p:cNvPr>
          <p:cNvPicPr>
            <a:picLocks noChangeAspect="1"/>
          </p:cNvPicPr>
          <p:nvPr/>
        </p:nvPicPr>
        <p:blipFill>
          <a:blip r:embed="rId6"/>
          <a:stretch>
            <a:fillRect/>
          </a:stretch>
        </p:blipFill>
        <p:spPr>
          <a:xfrm>
            <a:off x="1284630" y="5664794"/>
            <a:ext cx="6784985" cy="518772"/>
          </a:xfrm>
          <a:prstGeom prst="rect">
            <a:avLst/>
          </a:prstGeom>
        </p:spPr>
      </p:pic>
      <p:sp>
        <p:nvSpPr>
          <p:cNvPr id="19" name="TextBox 18">
            <a:extLst>
              <a:ext uri="{FF2B5EF4-FFF2-40B4-BE49-F238E27FC236}">
                <a16:creationId xmlns:a16="http://schemas.microsoft.com/office/drawing/2014/main" id="{64F460A0-B119-6904-59FD-8BFDF3EBB4B8}"/>
              </a:ext>
            </a:extLst>
          </p:cNvPr>
          <p:cNvSpPr txBox="1"/>
          <p:nvPr/>
        </p:nvSpPr>
        <p:spPr>
          <a:xfrm>
            <a:off x="8345628" y="2791745"/>
            <a:ext cx="363470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Same “vectorised” code as before</a:t>
            </a:r>
          </a:p>
          <a:p>
            <a:pPr marL="285750" indent="-285750">
              <a:buFont typeface="Arial" panose="020B0604020202020204" pitchFamily="34" charset="0"/>
              <a:buChar char="•"/>
            </a:pPr>
            <a:r>
              <a:rPr lang="en-GB" dirty="0"/>
              <a:t>Only the input types changed, and Julia compiled a GPU version of the function.</a:t>
            </a:r>
          </a:p>
          <a:p>
            <a:pPr marL="285750" indent="-285750">
              <a:buFont typeface="Arial" panose="020B0604020202020204" pitchFamily="34" charset="0"/>
              <a:buChar char="•"/>
            </a:pPr>
            <a:r>
              <a:rPr lang="en-GB" dirty="0"/>
              <a:t>There’s a catch, uses Float32 by default.</a:t>
            </a:r>
          </a:p>
          <a:p>
            <a:pPr marL="285750" indent="-285750">
              <a:buFont typeface="Arial" panose="020B0604020202020204" pitchFamily="34" charset="0"/>
              <a:buChar char="•"/>
            </a:pPr>
            <a:r>
              <a:rPr lang="en-GB" dirty="0"/>
              <a:t>About </a:t>
            </a:r>
            <a:r>
              <a:rPr lang="en-GB" b="1" dirty="0"/>
              <a:t>1.4x</a:t>
            </a:r>
            <a:r>
              <a:rPr lang="en-GB" dirty="0"/>
              <a:t> slower than CPU using Float32.</a:t>
            </a:r>
          </a:p>
          <a:p>
            <a:pPr marL="285750" indent="-285750">
              <a:buFont typeface="Arial" panose="020B0604020202020204" pitchFamily="34" charset="0"/>
              <a:buChar char="•"/>
            </a:pPr>
            <a:r>
              <a:rPr lang="en-GB" dirty="0"/>
              <a:t>GPU is usually slower than a CPU, unless the workload is large enough.</a:t>
            </a:r>
          </a:p>
        </p:txBody>
      </p:sp>
    </p:spTree>
    <p:extLst>
      <p:ext uri="{BB962C8B-B14F-4D97-AF65-F5344CB8AC3E}">
        <p14:creationId xmlns:p14="http://schemas.microsoft.com/office/powerpoint/2010/main" val="2378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fade">
                                      <p:cBhvr>
                                        <p:cTn id="32" dur="5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fade">
                                      <p:cBhvr>
                                        <p:cTn id="37" dur="500"/>
                                        <p:tgtEl>
                                          <p:spTgt spid="1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fade">
                                      <p:cBhvr>
                                        <p:cTn id="42" dur="5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animEffect transition="in" filter="fade">
                                      <p:cBhvr>
                                        <p:cTn id="4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pic>
        <p:nvPicPr>
          <p:cNvPr id="7" name="Content Placeholder 6" descr="Chart, line chart&#10;&#10;Description automatically generated">
            <a:extLst>
              <a:ext uri="{FF2B5EF4-FFF2-40B4-BE49-F238E27FC236}">
                <a16:creationId xmlns:a16="http://schemas.microsoft.com/office/drawing/2014/main" id="{9D507C50-9002-A5B5-B1CD-8C1CA0932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5F5E5F8-71C9-284F-2B39-8DEAFFAEFDAB}"/>
                  </a:ext>
                </a:extLst>
              </p:cNvPr>
              <p:cNvSpPr txBox="1"/>
              <p:nvPr/>
            </p:nvSpPr>
            <p:spPr>
              <a:xfrm>
                <a:off x="8807291" y="2769168"/>
                <a:ext cx="3176429" cy="1754326"/>
              </a:xfrm>
              <a:prstGeom prst="rect">
                <a:avLst/>
              </a:prstGeom>
              <a:noFill/>
            </p:spPr>
            <p:txBody>
              <a:bodyPr wrap="square" rtlCol="0">
                <a:spAutoFit/>
              </a:bodyPr>
              <a:lstStyle/>
              <a:p>
                <a:r>
                  <a:rPr lang="en-GB" dirty="0"/>
                  <a:t>GPU is around 90 times faster for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7</m:t>
                        </m:r>
                      </m:sup>
                    </m:sSup>
                  </m:oMath>
                </a14:m>
                <a:r>
                  <a:rPr lang="en-GB" dirty="0"/>
                  <a:t>, using the same code, only changing the type!</a:t>
                </a:r>
              </a:p>
              <a:p>
                <a:endParaRPr lang="en-GB" dirty="0"/>
              </a:p>
              <a:p>
                <a:r>
                  <a:rPr lang="en-GB" dirty="0"/>
                  <a:t>GPU is a NVIDIA RTX 3090.</a:t>
                </a:r>
              </a:p>
            </p:txBody>
          </p:sp>
        </mc:Choice>
        <mc:Fallback>
          <p:sp>
            <p:nvSpPr>
              <p:cNvPr id="8" name="TextBox 7">
                <a:extLst>
                  <a:ext uri="{FF2B5EF4-FFF2-40B4-BE49-F238E27FC236}">
                    <a16:creationId xmlns:a16="http://schemas.microsoft.com/office/drawing/2014/main" id="{15F5E5F8-71C9-284F-2B39-8DEAFFAEFDAB}"/>
                  </a:ext>
                </a:extLst>
              </p:cNvPr>
              <p:cNvSpPr txBox="1">
                <a:spLocks noRot="1" noChangeAspect="1" noMove="1" noResize="1" noEditPoints="1" noAdjustHandles="1" noChangeArrowheads="1" noChangeShapeType="1" noTextEdit="1"/>
              </p:cNvSpPr>
              <p:nvPr/>
            </p:nvSpPr>
            <p:spPr>
              <a:xfrm>
                <a:off x="8807291" y="2769168"/>
                <a:ext cx="3176429" cy="1754326"/>
              </a:xfrm>
              <a:prstGeom prst="rect">
                <a:avLst/>
              </a:prstGeom>
              <a:blipFill>
                <a:blip r:embed="rId3"/>
                <a:stretch>
                  <a:fillRect l="-1727" t="-1389" b="-4861"/>
                </a:stretch>
              </a:blipFill>
            </p:spPr>
            <p:txBody>
              <a:bodyPr/>
              <a:lstStyle/>
              <a:p>
                <a:r>
                  <a:rPr lang="en-GB">
                    <a:noFill/>
                  </a:rPr>
                  <a:t> </a:t>
                </a:r>
              </a:p>
            </p:txBody>
          </p:sp>
        </mc:Fallback>
      </mc:AlternateContent>
    </p:spTree>
    <p:extLst>
      <p:ext uri="{BB962C8B-B14F-4D97-AF65-F5344CB8AC3E}">
        <p14:creationId xmlns:p14="http://schemas.microsoft.com/office/powerpoint/2010/main" val="26712730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5" name="Content Placeholder 4">
            <a:extLst>
              <a:ext uri="{FF2B5EF4-FFF2-40B4-BE49-F238E27FC236}">
                <a16:creationId xmlns:a16="http://schemas.microsoft.com/office/drawing/2014/main" id="{ABEAB063-AAA3-7B3C-DD77-4EF11C2F9433}"/>
              </a:ext>
            </a:extLst>
          </p:cNvPr>
          <p:cNvPicPr>
            <a:picLocks noGrp="1" noChangeAspect="1"/>
          </p:cNvPicPr>
          <p:nvPr>
            <p:ph idx="1"/>
          </p:nvPr>
        </p:nvPicPr>
        <p:blipFill>
          <a:blip r:embed="rId2"/>
          <a:stretch>
            <a:fillRect/>
          </a:stretch>
        </p:blipFill>
        <p:spPr>
          <a:xfrm>
            <a:off x="484552" y="2780762"/>
            <a:ext cx="4159464" cy="558829"/>
          </a:xfrm>
        </p:spPr>
      </p:pic>
      <p:grpSp>
        <p:nvGrpSpPr>
          <p:cNvPr id="11" name="Group 10">
            <a:extLst>
              <a:ext uri="{FF2B5EF4-FFF2-40B4-BE49-F238E27FC236}">
                <a16:creationId xmlns:a16="http://schemas.microsoft.com/office/drawing/2014/main" id="{EDA83E2D-BA1F-F46A-37A4-CBDF7232E048}"/>
              </a:ext>
            </a:extLst>
          </p:cNvPr>
          <p:cNvGrpSpPr/>
          <p:nvPr/>
        </p:nvGrpSpPr>
        <p:grpSpPr>
          <a:xfrm>
            <a:off x="5682043" y="2501348"/>
            <a:ext cx="5772447" cy="1593313"/>
            <a:chOff x="5682043" y="2501348"/>
            <a:chExt cx="5772447" cy="1593313"/>
          </a:xfrm>
        </p:grpSpPr>
        <p:pic>
          <p:nvPicPr>
            <p:cNvPr id="7" name="Picture 6">
              <a:extLst>
                <a:ext uri="{FF2B5EF4-FFF2-40B4-BE49-F238E27FC236}">
                  <a16:creationId xmlns:a16="http://schemas.microsoft.com/office/drawing/2014/main" id="{BDFBB16A-B9C2-93A9-3B54-D37D92D6B206}"/>
                </a:ext>
              </a:extLst>
            </p:cNvPr>
            <p:cNvPicPr>
              <a:picLocks noChangeAspect="1"/>
            </p:cNvPicPr>
            <p:nvPr/>
          </p:nvPicPr>
          <p:blipFill>
            <a:blip r:embed="rId3"/>
            <a:stretch>
              <a:fillRect/>
            </a:stretch>
          </p:blipFill>
          <p:spPr>
            <a:xfrm>
              <a:off x="5682043" y="2501348"/>
              <a:ext cx="5772447" cy="838243"/>
            </a:xfrm>
            <a:prstGeom prst="rect">
              <a:avLst/>
            </a:prstGeom>
          </p:spPr>
        </p:pic>
        <p:grpSp>
          <p:nvGrpSpPr>
            <p:cNvPr id="10" name="Group 9">
              <a:extLst>
                <a:ext uri="{FF2B5EF4-FFF2-40B4-BE49-F238E27FC236}">
                  <a16:creationId xmlns:a16="http://schemas.microsoft.com/office/drawing/2014/main" id="{ABE24DA0-ED72-93FC-CEE5-70E11AE30A7D}"/>
                </a:ext>
              </a:extLst>
            </p:cNvPr>
            <p:cNvGrpSpPr/>
            <p:nvPr/>
          </p:nvGrpSpPr>
          <p:grpSpPr>
            <a:xfrm>
              <a:off x="6670863" y="3268132"/>
              <a:ext cx="2314222" cy="826529"/>
              <a:chOff x="6670863" y="3268132"/>
              <a:chExt cx="2314222" cy="826529"/>
            </a:xfrm>
          </p:grpSpPr>
          <p:sp>
            <p:nvSpPr>
              <p:cNvPr id="8" name="Left Brace 7">
                <a:extLst>
                  <a:ext uri="{FF2B5EF4-FFF2-40B4-BE49-F238E27FC236}">
                    <a16:creationId xmlns:a16="http://schemas.microsoft.com/office/drawing/2014/main" id="{4CC4F464-7FE9-4B89-991E-D455A0C01323}"/>
                  </a:ext>
                </a:extLst>
              </p:cNvPr>
              <p:cNvSpPr/>
              <p:nvPr/>
            </p:nvSpPr>
            <p:spPr>
              <a:xfrm rot="16200000">
                <a:off x="7399432" y="2539563"/>
                <a:ext cx="428977" cy="18861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6887D4B-74E9-08AF-8BF2-5787DCBF99FD}"/>
                  </a:ext>
                </a:extLst>
              </p:cNvPr>
              <p:cNvSpPr txBox="1"/>
              <p:nvPr/>
            </p:nvSpPr>
            <p:spPr>
              <a:xfrm>
                <a:off x="6670863" y="3725329"/>
                <a:ext cx="2314222" cy="369332"/>
              </a:xfrm>
              <a:prstGeom prst="rect">
                <a:avLst/>
              </a:prstGeom>
              <a:noFill/>
            </p:spPr>
            <p:txBody>
              <a:bodyPr wrap="square" rtlCol="0">
                <a:spAutoFit/>
              </a:bodyPr>
              <a:lstStyle/>
              <a:p>
                <a:r>
                  <a:rPr lang="en-GB" dirty="0"/>
                  <a:t>On a SLURM cluster</a:t>
                </a:r>
              </a:p>
            </p:txBody>
          </p:sp>
        </p:grpSp>
      </p:grpSp>
      <p:pic>
        <p:nvPicPr>
          <p:cNvPr id="13" name="Picture 12">
            <a:extLst>
              <a:ext uri="{FF2B5EF4-FFF2-40B4-BE49-F238E27FC236}">
                <a16:creationId xmlns:a16="http://schemas.microsoft.com/office/drawing/2014/main" id="{A94827E5-F927-888A-76A7-B763198B115B}"/>
              </a:ext>
            </a:extLst>
          </p:cNvPr>
          <p:cNvPicPr>
            <a:picLocks noChangeAspect="1"/>
          </p:cNvPicPr>
          <p:nvPr/>
        </p:nvPicPr>
        <p:blipFill rotWithShape="1">
          <a:blip r:embed="rId4"/>
          <a:srcRect t="10567"/>
          <a:stretch/>
        </p:blipFill>
        <p:spPr>
          <a:xfrm>
            <a:off x="459151" y="3697109"/>
            <a:ext cx="4184865" cy="840530"/>
          </a:xfrm>
          <a:prstGeom prst="rect">
            <a:avLst/>
          </a:prstGeom>
        </p:spPr>
      </p:pic>
      <p:grpSp>
        <p:nvGrpSpPr>
          <p:cNvPr id="54" name="Group 53">
            <a:extLst>
              <a:ext uri="{FF2B5EF4-FFF2-40B4-BE49-F238E27FC236}">
                <a16:creationId xmlns:a16="http://schemas.microsoft.com/office/drawing/2014/main" id="{BF7AE871-D463-C86A-DF1F-4D91ED0B91A4}"/>
              </a:ext>
            </a:extLst>
          </p:cNvPr>
          <p:cNvGrpSpPr/>
          <p:nvPr/>
        </p:nvGrpSpPr>
        <p:grpSpPr>
          <a:xfrm>
            <a:off x="2121677" y="4895157"/>
            <a:ext cx="6796545" cy="677334"/>
            <a:chOff x="2121677" y="4895157"/>
            <a:chExt cx="6796545" cy="677334"/>
          </a:xfrm>
        </p:grpSpPr>
        <p:grpSp>
          <p:nvGrpSpPr>
            <p:cNvPr id="52" name="Group 51">
              <a:extLst>
                <a:ext uri="{FF2B5EF4-FFF2-40B4-BE49-F238E27FC236}">
                  <a16:creationId xmlns:a16="http://schemas.microsoft.com/office/drawing/2014/main" id="{67816964-AE1A-C9EF-982D-98AA8FA90978}"/>
                </a:ext>
              </a:extLst>
            </p:cNvPr>
            <p:cNvGrpSpPr/>
            <p:nvPr/>
          </p:nvGrpSpPr>
          <p:grpSpPr>
            <a:xfrm>
              <a:off x="2121677" y="4895157"/>
              <a:ext cx="2822222" cy="677334"/>
              <a:chOff x="2121677" y="4895157"/>
              <a:chExt cx="2822222" cy="677334"/>
            </a:xfrm>
          </p:grpSpPr>
          <p:sp>
            <p:nvSpPr>
              <p:cNvPr id="17" name="Rectangle 16">
                <a:extLst>
                  <a:ext uri="{FF2B5EF4-FFF2-40B4-BE49-F238E27FC236}">
                    <a16:creationId xmlns:a16="http://schemas.microsoft.com/office/drawing/2014/main" id="{D8AF88E3-25B1-FA0F-D6F5-FFBD375D87CF}"/>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23" name="Rectangle 22">
                <a:extLst>
                  <a:ext uri="{FF2B5EF4-FFF2-40B4-BE49-F238E27FC236}">
                    <a16:creationId xmlns:a16="http://schemas.microsoft.com/office/drawing/2014/main" id="{F4810B30-BACD-F879-49BF-F10DAAFDD5D6}"/>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882BE37-771D-A071-FE40-C33281798C75}"/>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34" name="TextBox 33">
                  <a:extLst>
                    <a:ext uri="{FF2B5EF4-FFF2-40B4-BE49-F238E27FC236}">
                      <a16:creationId xmlns:a16="http://schemas.microsoft.com/office/drawing/2014/main" id="{0882BE37-771D-A071-FE40-C33281798C75}"/>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5"/>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FAF679DD-20EF-89E6-709C-A85B9666936C}"/>
                </a:ext>
              </a:extLst>
            </p:cNvPr>
            <p:cNvGrpSpPr/>
            <p:nvPr/>
          </p:nvGrpSpPr>
          <p:grpSpPr>
            <a:xfrm>
              <a:off x="6096000" y="4895157"/>
              <a:ext cx="2822222" cy="677334"/>
              <a:chOff x="6096000" y="4895157"/>
              <a:chExt cx="2822222" cy="677334"/>
            </a:xfrm>
          </p:grpSpPr>
          <p:sp>
            <p:nvSpPr>
              <p:cNvPr id="36" name="Rectangle 35">
                <a:extLst>
                  <a:ext uri="{FF2B5EF4-FFF2-40B4-BE49-F238E27FC236}">
                    <a16:creationId xmlns:a16="http://schemas.microsoft.com/office/drawing/2014/main" id="{EA7E4E19-7ABB-AE93-F7C6-AE7F2D15A43E}"/>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38" name="Rectangle 37">
                <a:extLst>
                  <a:ext uri="{FF2B5EF4-FFF2-40B4-BE49-F238E27FC236}">
                    <a16:creationId xmlns:a16="http://schemas.microsoft.com/office/drawing/2014/main" id="{2539515D-40BB-8B8B-3141-E957B122BBFA}"/>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42" name="Group 41">
            <a:extLst>
              <a:ext uri="{FF2B5EF4-FFF2-40B4-BE49-F238E27FC236}">
                <a16:creationId xmlns:a16="http://schemas.microsoft.com/office/drawing/2014/main" id="{3FC9EBE2-9620-248D-12FB-621387839D25}"/>
              </a:ext>
            </a:extLst>
          </p:cNvPr>
          <p:cNvGrpSpPr/>
          <p:nvPr/>
        </p:nvGrpSpPr>
        <p:grpSpPr>
          <a:xfrm>
            <a:off x="2121677" y="5632704"/>
            <a:ext cx="1411111" cy="549406"/>
            <a:chOff x="2121677" y="5632704"/>
            <a:chExt cx="1411111" cy="549406"/>
          </a:xfrm>
        </p:grpSpPr>
        <p:sp>
          <p:nvSpPr>
            <p:cNvPr id="40" name="Left Brace 39">
              <a:extLst>
                <a:ext uri="{FF2B5EF4-FFF2-40B4-BE49-F238E27FC236}">
                  <a16:creationId xmlns:a16="http://schemas.microsoft.com/office/drawing/2014/main" id="{B1395961-EF7A-8F0C-72BC-7EBC732A10D4}"/>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986A8F1-05B1-B3A3-DC8C-94BAD675E7A4}"/>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41" name="TextBox 40">
                  <a:extLst>
                    <a:ext uri="{FF2B5EF4-FFF2-40B4-BE49-F238E27FC236}">
                      <a16:creationId xmlns:a16="http://schemas.microsoft.com/office/drawing/2014/main" id="{2986A8F1-05B1-B3A3-DC8C-94BAD675E7A4}"/>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6"/>
                  <a:stretch>
                    <a:fillRect l="-19307" t="-113333" b="-185000"/>
                  </a:stretch>
                </a:blipFill>
              </p:spPr>
              <p:txBody>
                <a:bodyPr/>
                <a:lstStyle/>
                <a:p>
                  <a:r>
                    <a:rPr lang="en-GB">
                      <a:noFill/>
                    </a:rPr>
                    <a:t> </a:t>
                  </a:r>
                </a:p>
              </p:txBody>
            </p:sp>
          </mc:Fallback>
        </mc:AlternateContent>
      </p:grpSp>
      <p:sp>
        <p:nvSpPr>
          <p:cNvPr id="57" name="TextBox 56">
            <a:extLst>
              <a:ext uri="{FF2B5EF4-FFF2-40B4-BE49-F238E27FC236}">
                <a16:creationId xmlns:a16="http://schemas.microsoft.com/office/drawing/2014/main" id="{34AF1D3B-365D-8023-7969-263FE9191D20}"/>
              </a:ext>
            </a:extLst>
          </p:cNvPr>
          <p:cNvSpPr txBox="1"/>
          <p:nvPr/>
        </p:nvSpPr>
        <p:spPr>
          <a:xfrm>
            <a:off x="9128760" y="4772159"/>
            <a:ext cx="2504440" cy="923330"/>
          </a:xfrm>
          <a:prstGeom prst="rect">
            <a:avLst/>
          </a:prstGeom>
          <a:noFill/>
        </p:spPr>
        <p:txBody>
          <a:bodyPr wrap="square" rtlCol="0">
            <a:spAutoFit/>
          </a:bodyPr>
          <a:lstStyle/>
          <a:p>
            <a:r>
              <a:rPr lang="en-GB" dirty="0"/>
              <a:t>Array is split up into 8 parts, one for each worker process.</a:t>
            </a:r>
          </a:p>
        </p:txBody>
      </p:sp>
    </p:spTree>
    <p:extLst>
      <p:ext uri="{BB962C8B-B14F-4D97-AF65-F5344CB8AC3E}">
        <p14:creationId xmlns:p14="http://schemas.microsoft.com/office/powerpoint/2010/main" val="707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4" name="Picture 3">
            <a:extLst>
              <a:ext uri="{FF2B5EF4-FFF2-40B4-BE49-F238E27FC236}">
                <a16:creationId xmlns:a16="http://schemas.microsoft.com/office/drawing/2014/main" id="{DADCC126-A388-22FD-2388-5016C4AAA0D8}"/>
              </a:ext>
            </a:extLst>
          </p:cNvPr>
          <p:cNvPicPr>
            <a:picLocks noChangeAspect="1"/>
          </p:cNvPicPr>
          <p:nvPr/>
        </p:nvPicPr>
        <p:blipFill rotWithShape="1">
          <a:blip r:embed="rId2"/>
          <a:srcRect t="12500"/>
          <a:stretch/>
        </p:blipFill>
        <p:spPr>
          <a:xfrm>
            <a:off x="2101005" y="3642360"/>
            <a:ext cx="8172870" cy="1955915"/>
          </a:xfrm>
          <a:prstGeom prst="rect">
            <a:avLst/>
          </a:prstGeom>
        </p:spPr>
      </p:pic>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369332"/>
          </a:xfrm>
          <a:prstGeom prst="rect">
            <a:avLst/>
          </a:prstGeom>
          <a:noFill/>
        </p:spPr>
        <p:txBody>
          <a:bodyPr wrap="square" rtlCol="0">
            <a:spAutoFit/>
          </a:bodyPr>
          <a:lstStyle/>
          <a:p>
            <a:r>
              <a:rPr lang="en-GB" dirty="0"/>
              <a:t>1) Make all functions available to each worker, using the </a:t>
            </a:r>
            <a:r>
              <a:rPr lang="en-GB" b="1" dirty="0"/>
              <a:t>@everywhere </a:t>
            </a:r>
            <a:r>
              <a:rPr lang="en-GB" dirty="0"/>
              <a:t>macro</a:t>
            </a:r>
          </a:p>
        </p:txBody>
      </p:sp>
    </p:spTree>
    <p:extLst>
      <p:ext uri="{BB962C8B-B14F-4D97-AF65-F5344CB8AC3E}">
        <p14:creationId xmlns:p14="http://schemas.microsoft.com/office/powerpoint/2010/main" val="167392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646331"/>
          </a:xfrm>
          <a:prstGeom prst="rect">
            <a:avLst/>
          </a:prstGeom>
          <a:noFill/>
        </p:spPr>
        <p:txBody>
          <a:bodyPr wrap="square" rtlCol="0">
            <a:spAutoFit/>
          </a:bodyPr>
          <a:lstStyle/>
          <a:p>
            <a:r>
              <a:rPr lang="en-GB" dirty="0"/>
              <a:t>2) Specialise on the </a:t>
            </a:r>
            <a:r>
              <a:rPr lang="en-GB" b="1" dirty="0" err="1"/>
              <a:t>DArray</a:t>
            </a:r>
            <a:r>
              <a:rPr lang="en-GB" b="1" dirty="0"/>
              <a:t> </a:t>
            </a:r>
            <a:r>
              <a:rPr lang="en-GB" dirty="0"/>
              <a:t>type, with some boilerplate for Single Program Multiple Data. Lifted from the </a:t>
            </a:r>
            <a:r>
              <a:rPr lang="en-GB" i="1" dirty="0" err="1"/>
              <a:t>DistributedArrays.jl</a:t>
            </a:r>
            <a:r>
              <a:rPr lang="en-GB" i="1" dirty="0"/>
              <a:t> </a:t>
            </a:r>
            <a:r>
              <a:rPr lang="en-GB" dirty="0"/>
              <a:t>documentation.</a:t>
            </a:r>
          </a:p>
        </p:txBody>
      </p:sp>
      <p:sp>
        <p:nvSpPr>
          <p:cNvPr id="7" name="TextBox 6">
            <a:extLst>
              <a:ext uri="{FF2B5EF4-FFF2-40B4-BE49-F238E27FC236}">
                <a16:creationId xmlns:a16="http://schemas.microsoft.com/office/drawing/2014/main" id="{3DCEE888-8200-AA54-F7F0-8BBFDFEDC96F}"/>
              </a:ext>
            </a:extLst>
          </p:cNvPr>
          <p:cNvSpPr txBox="1"/>
          <p:nvPr/>
        </p:nvSpPr>
        <p:spPr>
          <a:xfrm>
            <a:off x="2603976" y="5304006"/>
            <a:ext cx="6077655" cy="923330"/>
          </a:xfrm>
          <a:prstGeom prst="rect">
            <a:avLst/>
          </a:prstGeom>
          <a:noFill/>
        </p:spPr>
        <p:txBody>
          <a:bodyPr wrap="square" rtlCol="0">
            <a:spAutoFit/>
          </a:bodyPr>
          <a:lstStyle/>
          <a:p>
            <a:r>
              <a:rPr lang="en-GB" i="1" dirty="0"/>
              <a:t>This code runs our standard array function on each local part of the distributed array. This only affects the function when using </a:t>
            </a:r>
            <a:r>
              <a:rPr lang="en-GB" b="1" dirty="0" err="1"/>
              <a:t>DArray</a:t>
            </a:r>
            <a:r>
              <a:rPr lang="en-GB" i="1" dirty="0"/>
              <a:t> datatypes.</a:t>
            </a:r>
          </a:p>
        </p:txBody>
      </p:sp>
      <p:pic>
        <p:nvPicPr>
          <p:cNvPr id="11" name="Picture 10">
            <a:extLst>
              <a:ext uri="{FF2B5EF4-FFF2-40B4-BE49-F238E27FC236}">
                <a16:creationId xmlns:a16="http://schemas.microsoft.com/office/drawing/2014/main" id="{3244DAA9-507B-DC03-D5F2-4C7FA404D58C}"/>
              </a:ext>
            </a:extLst>
          </p:cNvPr>
          <p:cNvPicPr>
            <a:picLocks noChangeAspect="1"/>
          </p:cNvPicPr>
          <p:nvPr/>
        </p:nvPicPr>
        <p:blipFill>
          <a:blip r:embed="rId2"/>
          <a:stretch>
            <a:fillRect/>
          </a:stretch>
        </p:blipFill>
        <p:spPr>
          <a:xfrm>
            <a:off x="1492366" y="3367156"/>
            <a:ext cx="8731699" cy="1936850"/>
          </a:xfrm>
          <a:prstGeom prst="rect">
            <a:avLst/>
          </a:prstGeom>
        </p:spPr>
      </p:pic>
    </p:spTree>
    <p:extLst>
      <p:ext uri="{BB962C8B-B14F-4D97-AF65-F5344CB8AC3E}">
        <p14:creationId xmlns:p14="http://schemas.microsoft.com/office/powerpoint/2010/main" val="231847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Benchmarks</a:t>
            </a:r>
          </a:p>
        </p:txBody>
      </p:sp>
      <p:pic>
        <p:nvPicPr>
          <p:cNvPr id="7" name="Content Placeholder 6" descr="Chart, line chart&#10;&#10;Description automatically generated">
            <a:extLst>
              <a:ext uri="{FF2B5EF4-FFF2-40B4-BE49-F238E27FC236}">
                <a16:creationId xmlns:a16="http://schemas.microsoft.com/office/drawing/2014/main" id="{2ADCE45A-AF88-6E78-3C36-7D103BD4FA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
        <p:nvSpPr>
          <p:cNvPr id="14" name="TextBox 13">
            <a:extLst>
              <a:ext uri="{FF2B5EF4-FFF2-40B4-BE49-F238E27FC236}">
                <a16:creationId xmlns:a16="http://schemas.microsoft.com/office/drawing/2014/main" id="{8A187190-3A92-3B99-4EA1-F0ED54ECF666}"/>
              </a:ext>
            </a:extLst>
          </p:cNvPr>
          <p:cNvSpPr txBox="1"/>
          <p:nvPr/>
        </p:nvSpPr>
        <p:spPr>
          <a:xfrm>
            <a:off x="8619331" y="3638074"/>
            <a:ext cx="3176429" cy="1477328"/>
          </a:xfrm>
          <a:prstGeom prst="rect">
            <a:avLst/>
          </a:prstGeom>
          <a:noFill/>
        </p:spPr>
        <p:txBody>
          <a:bodyPr wrap="square" rtlCol="0">
            <a:spAutoFit/>
          </a:bodyPr>
          <a:lstStyle/>
          <a:p>
            <a:r>
              <a:rPr lang="en-GB" dirty="0"/>
              <a:t>Distributed implementation approaches maximum speedup, as it follows the same chunk approach as the threaded blocks.</a:t>
            </a:r>
          </a:p>
        </p:txBody>
      </p:sp>
    </p:spTree>
    <p:extLst>
      <p:ext uri="{BB962C8B-B14F-4D97-AF65-F5344CB8AC3E}">
        <p14:creationId xmlns:p14="http://schemas.microsoft.com/office/powerpoint/2010/main" val="239255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B71-2F08-6AD5-A7CB-2C258842D54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14E6C02-DE29-BB7E-58CC-5C4E9765AC37}"/>
              </a:ext>
            </a:extLst>
          </p:cNvPr>
          <p:cNvSpPr>
            <a:spLocks noGrp="1"/>
          </p:cNvSpPr>
          <p:nvPr>
            <p:ph idx="1"/>
          </p:nvPr>
        </p:nvSpPr>
        <p:spPr/>
        <p:txBody>
          <a:bodyPr/>
          <a:lstStyle/>
          <a:p>
            <a:pPr marL="342900" indent="-342900">
              <a:buFont typeface="Arial" panose="020B0604020202020204" pitchFamily="34" charset="0"/>
              <a:buChar char="•"/>
            </a:pPr>
            <a:r>
              <a:rPr lang="en-GB" dirty="0"/>
              <a:t>Julia is a </a:t>
            </a:r>
            <a:r>
              <a:rPr lang="en-GB" b="1" dirty="0"/>
              <a:t>fast </a:t>
            </a:r>
            <a:r>
              <a:rPr lang="en-GB" dirty="0"/>
              <a:t>language, suitable for numerical computing</a:t>
            </a:r>
          </a:p>
          <a:p>
            <a:pPr marL="342900" indent="-342900">
              <a:buFont typeface="Arial" panose="020B0604020202020204" pitchFamily="34" charset="0"/>
              <a:buChar char="•"/>
            </a:pPr>
            <a:r>
              <a:rPr lang="en-GB" dirty="0"/>
              <a:t>Has great, lower barrier-to-entry, support for </a:t>
            </a:r>
            <a:r>
              <a:rPr lang="en-GB" b="1" dirty="0"/>
              <a:t>parallel computing </a:t>
            </a:r>
            <a:r>
              <a:rPr lang="en-GB" dirty="0"/>
              <a:t>at all levels</a:t>
            </a:r>
          </a:p>
          <a:p>
            <a:pPr marL="342900" indent="-342900">
              <a:buFont typeface="Arial" panose="020B0604020202020204" pitchFamily="34" charset="0"/>
              <a:buChar char="•"/>
            </a:pPr>
            <a:r>
              <a:rPr lang="en-GB" dirty="0"/>
              <a:t>Compiler specialised on types allows for </a:t>
            </a:r>
            <a:r>
              <a:rPr lang="en-GB" b="1" dirty="0"/>
              <a:t>high-performance</a:t>
            </a:r>
            <a:r>
              <a:rPr lang="en-GB" dirty="0"/>
              <a:t> and </a:t>
            </a:r>
            <a:r>
              <a:rPr lang="en-GB" b="1" dirty="0"/>
              <a:t>reusable</a:t>
            </a:r>
            <a:r>
              <a:rPr lang="en-GB" dirty="0"/>
              <a:t> </a:t>
            </a:r>
            <a:r>
              <a:rPr lang="en-GB" b="1" dirty="0"/>
              <a:t>generic</a:t>
            </a:r>
            <a:r>
              <a:rPr lang="en-GB" dirty="0"/>
              <a:t> code</a:t>
            </a:r>
          </a:p>
          <a:p>
            <a:pPr marL="342900" indent="-342900">
              <a:buFont typeface="Arial" panose="020B0604020202020204" pitchFamily="34" charset="0"/>
              <a:buChar char="•"/>
            </a:pPr>
            <a:r>
              <a:rPr lang="en-GB" dirty="0"/>
              <a:t>Is easy to write, prototype and understand!</a:t>
            </a:r>
          </a:p>
        </p:txBody>
      </p:sp>
    </p:spTree>
    <p:extLst>
      <p:ext uri="{BB962C8B-B14F-4D97-AF65-F5344CB8AC3E}">
        <p14:creationId xmlns:p14="http://schemas.microsoft.com/office/powerpoint/2010/main" val="416288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74-B9F8-3F50-1FCC-B5D7BE4B2A66}"/>
              </a:ext>
            </a:extLst>
          </p:cNvPr>
          <p:cNvSpPr>
            <a:spLocks noGrp="1"/>
          </p:cNvSpPr>
          <p:nvPr>
            <p:ph type="title"/>
          </p:nvPr>
        </p:nvSpPr>
        <p:spPr/>
        <p:txBody>
          <a:bodyPr/>
          <a:lstStyle/>
          <a:p>
            <a:r>
              <a:rPr lang="en-GB" dirty="0"/>
              <a:t>Who am I?</a:t>
            </a:r>
          </a:p>
        </p:txBody>
      </p:sp>
      <p:pic>
        <p:nvPicPr>
          <p:cNvPr id="7" name="Picture 6">
            <a:extLst>
              <a:ext uri="{FF2B5EF4-FFF2-40B4-BE49-F238E27FC236}">
                <a16:creationId xmlns:a16="http://schemas.microsoft.com/office/drawing/2014/main" id="{81FB6C7E-394D-A3FA-0360-7BC5325B28D2}"/>
              </a:ext>
            </a:extLst>
          </p:cNvPr>
          <p:cNvPicPr>
            <a:picLocks noChangeAspect="1"/>
          </p:cNvPicPr>
          <p:nvPr/>
        </p:nvPicPr>
        <p:blipFill>
          <a:blip r:embed="rId3"/>
          <a:stretch>
            <a:fillRect/>
          </a:stretch>
        </p:blipFill>
        <p:spPr>
          <a:xfrm>
            <a:off x="7771695" y="3779969"/>
            <a:ext cx="3667038" cy="1821147"/>
          </a:xfrm>
          <a:prstGeom prst="rect">
            <a:avLst/>
          </a:prstGeom>
        </p:spPr>
      </p:pic>
      <p:pic>
        <p:nvPicPr>
          <p:cNvPr id="13" name="Picture 12">
            <a:extLst>
              <a:ext uri="{FF2B5EF4-FFF2-40B4-BE49-F238E27FC236}">
                <a16:creationId xmlns:a16="http://schemas.microsoft.com/office/drawing/2014/main" id="{8D88F432-9C9A-4C7A-443C-6854DD7D64A7}"/>
              </a:ext>
            </a:extLst>
          </p:cNvPr>
          <p:cNvPicPr>
            <a:picLocks noChangeAspect="1"/>
          </p:cNvPicPr>
          <p:nvPr/>
        </p:nvPicPr>
        <p:blipFill>
          <a:blip r:embed="rId4"/>
          <a:stretch>
            <a:fillRect/>
          </a:stretch>
        </p:blipFill>
        <p:spPr>
          <a:xfrm>
            <a:off x="4163474" y="5722294"/>
            <a:ext cx="7304074" cy="887584"/>
          </a:xfrm>
          <a:prstGeom prst="rect">
            <a:avLst/>
          </a:prstGeom>
        </p:spPr>
      </p:pic>
      <p:grpSp>
        <p:nvGrpSpPr>
          <p:cNvPr id="26" name="Group 25">
            <a:extLst>
              <a:ext uri="{FF2B5EF4-FFF2-40B4-BE49-F238E27FC236}">
                <a16:creationId xmlns:a16="http://schemas.microsoft.com/office/drawing/2014/main" id="{F4B4F514-715B-117D-6828-9F350A3E70F9}"/>
              </a:ext>
            </a:extLst>
          </p:cNvPr>
          <p:cNvGrpSpPr/>
          <p:nvPr/>
        </p:nvGrpSpPr>
        <p:grpSpPr>
          <a:xfrm>
            <a:off x="357342" y="2383145"/>
            <a:ext cx="3227388" cy="4257658"/>
            <a:chOff x="357342" y="2383145"/>
            <a:chExt cx="3227388" cy="4257658"/>
          </a:xfrm>
        </p:grpSpPr>
        <p:pic>
          <p:nvPicPr>
            <p:cNvPr id="21" name="Picture 20">
              <a:extLst>
                <a:ext uri="{FF2B5EF4-FFF2-40B4-BE49-F238E27FC236}">
                  <a16:creationId xmlns:a16="http://schemas.microsoft.com/office/drawing/2014/main" id="{DE54612B-CE07-2A11-D2C5-8874C97F39CC}"/>
                </a:ext>
              </a:extLst>
            </p:cNvPr>
            <p:cNvPicPr>
              <a:picLocks noChangeAspect="1"/>
            </p:cNvPicPr>
            <p:nvPr/>
          </p:nvPicPr>
          <p:blipFill rotWithShape="1">
            <a:blip r:embed="rId5"/>
            <a:srcRect b="34026"/>
            <a:stretch/>
          </p:blipFill>
          <p:spPr>
            <a:xfrm>
              <a:off x="357342" y="2383145"/>
              <a:ext cx="3227388" cy="770872"/>
            </a:xfrm>
            <a:prstGeom prst="rect">
              <a:avLst/>
            </a:prstGeom>
          </p:spPr>
        </p:pic>
        <p:pic>
          <p:nvPicPr>
            <p:cNvPr id="23" name="Picture 22">
              <a:extLst>
                <a:ext uri="{FF2B5EF4-FFF2-40B4-BE49-F238E27FC236}">
                  <a16:creationId xmlns:a16="http://schemas.microsoft.com/office/drawing/2014/main" id="{BF0E2E2E-5D3C-1D0B-7211-A1E6A6E62EDC}"/>
                </a:ext>
              </a:extLst>
            </p:cNvPr>
            <p:cNvPicPr>
              <a:picLocks noChangeAspect="1"/>
            </p:cNvPicPr>
            <p:nvPr/>
          </p:nvPicPr>
          <p:blipFill>
            <a:blip r:embed="rId6"/>
            <a:stretch>
              <a:fillRect/>
            </a:stretch>
          </p:blipFill>
          <p:spPr>
            <a:xfrm>
              <a:off x="675862" y="3034751"/>
              <a:ext cx="2533032" cy="3606052"/>
            </a:xfrm>
            <a:prstGeom prst="rect">
              <a:avLst/>
            </a:prstGeom>
          </p:spPr>
        </p:pic>
      </p:grpSp>
      <p:pic>
        <p:nvPicPr>
          <p:cNvPr id="25" name="Picture 24">
            <a:extLst>
              <a:ext uri="{FF2B5EF4-FFF2-40B4-BE49-F238E27FC236}">
                <a16:creationId xmlns:a16="http://schemas.microsoft.com/office/drawing/2014/main" id="{FDC1F0A3-F1DD-7399-AAFB-207A6A054425}"/>
              </a:ext>
            </a:extLst>
          </p:cNvPr>
          <p:cNvPicPr>
            <a:picLocks noChangeAspect="1"/>
          </p:cNvPicPr>
          <p:nvPr/>
        </p:nvPicPr>
        <p:blipFill>
          <a:blip r:embed="rId7"/>
          <a:stretch>
            <a:fillRect/>
          </a:stretch>
        </p:blipFill>
        <p:spPr>
          <a:xfrm>
            <a:off x="3659629" y="3025086"/>
            <a:ext cx="4406400" cy="1836949"/>
          </a:xfrm>
          <a:prstGeom prst="rect">
            <a:avLst/>
          </a:prstGeom>
        </p:spPr>
      </p:pic>
      <p:pic>
        <p:nvPicPr>
          <p:cNvPr id="5" name="Picture 4">
            <a:extLst>
              <a:ext uri="{FF2B5EF4-FFF2-40B4-BE49-F238E27FC236}">
                <a16:creationId xmlns:a16="http://schemas.microsoft.com/office/drawing/2014/main" id="{C0D517B6-E3D4-A420-CB38-958EBCFA9F48}"/>
              </a:ext>
            </a:extLst>
          </p:cNvPr>
          <p:cNvPicPr>
            <a:picLocks noChangeAspect="1"/>
          </p:cNvPicPr>
          <p:nvPr/>
        </p:nvPicPr>
        <p:blipFill>
          <a:blip r:embed="rId8"/>
          <a:stretch>
            <a:fillRect/>
          </a:stretch>
        </p:blipFill>
        <p:spPr>
          <a:xfrm>
            <a:off x="8122376" y="2383145"/>
            <a:ext cx="3787350" cy="1168438"/>
          </a:xfrm>
          <a:prstGeom prst="rect">
            <a:avLst/>
          </a:prstGeom>
        </p:spPr>
      </p:pic>
    </p:spTree>
    <p:extLst>
      <p:ext uri="{BB962C8B-B14F-4D97-AF65-F5344CB8AC3E}">
        <p14:creationId xmlns:p14="http://schemas.microsoft.com/office/powerpoint/2010/main" val="1585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5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60EF6-5978-4012-6097-8CB3B9EC8F31}"/>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dirty="0"/>
              <a:t>Thanks for listening!</a:t>
            </a:r>
          </a:p>
        </p:txBody>
      </p:sp>
      <p:sp>
        <p:nvSpPr>
          <p:cNvPr id="4" name="TextBox 3">
            <a:extLst>
              <a:ext uri="{FF2B5EF4-FFF2-40B4-BE49-F238E27FC236}">
                <a16:creationId xmlns:a16="http://schemas.microsoft.com/office/drawing/2014/main" id="{AD1B04BB-6C1B-9230-614A-6403FC03BEF5}"/>
              </a:ext>
            </a:extLst>
          </p:cNvPr>
          <p:cNvSpPr txBox="1"/>
          <p:nvPr/>
        </p:nvSpPr>
        <p:spPr>
          <a:xfrm>
            <a:off x="233680" y="3054927"/>
            <a:ext cx="5273502" cy="3122036"/>
          </a:xfrm>
          <a:prstGeom prst="rect">
            <a:avLst/>
          </a:prstGeom>
        </p:spPr>
        <p:txBody>
          <a:bodyPr vert="horz" lIns="91440" tIns="45720" rIns="91440" bIns="45720" rtlCol="0">
            <a:normAutofit/>
          </a:bodyPr>
          <a:lstStyle/>
          <a:p>
            <a:pPr marL="571500" indent="-285750">
              <a:spcAft>
                <a:spcPts val="600"/>
              </a:spcAft>
              <a:buFont typeface="Arial" panose="020B0604020202020204" pitchFamily="34" charset="0"/>
              <a:buChar char="•"/>
            </a:pPr>
            <a:r>
              <a:rPr lang="en-US" dirty="0">
                <a:solidFill>
                  <a:schemeClr val="bg1"/>
                </a:solidFill>
              </a:rPr>
              <a:t>All code available at </a:t>
            </a:r>
            <a:r>
              <a:rPr lang="en-US" dirty="0">
                <a:solidFill>
                  <a:schemeClr val="bg1"/>
                </a:solidFill>
                <a:hlinkClick r:id="rId2"/>
              </a:rPr>
              <a:t>https://github.com/JamieMair/julia-for-research-with-hpc</a:t>
            </a:r>
            <a:endParaRPr lang="en-US" dirty="0">
              <a:solidFill>
                <a:schemeClr val="bg1"/>
              </a:solidFill>
            </a:endParaRPr>
          </a:p>
          <a:p>
            <a:pPr marL="571500" indent="-285750">
              <a:spcAft>
                <a:spcPts val="600"/>
              </a:spcAft>
              <a:buFont typeface="Arial" panose="020B0604020202020204" pitchFamily="34" charset="0"/>
              <a:buChar char="•"/>
            </a:pPr>
            <a:r>
              <a:rPr lang="en-US" dirty="0">
                <a:solidFill>
                  <a:schemeClr val="bg1"/>
                </a:solidFill>
              </a:rPr>
              <a:t>If you want access to the Julia lecture notes, email me at </a:t>
            </a:r>
            <a:r>
              <a:rPr lang="en-US" u="sng" dirty="0">
                <a:solidFill>
                  <a:srgbClr val="00B0F0"/>
                </a:solidFill>
                <a:hlinkClick r:id="rId3"/>
              </a:rPr>
              <a:t>jamie.mair@nottingham.ac.uk</a:t>
            </a:r>
            <a:endParaRPr lang="en-US" u="sng" dirty="0">
              <a:solidFill>
                <a:srgbClr val="00B0F0"/>
              </a:solidFill>
            </a:endParaRPr>
          </a:p>
          <a:p>
            <a:pPr marL="571500" indent="-285750">
              <a:spcAft>
                <a:spcPts val="600"/>
              </a:spcAft>
              <a:buFont typeface="Arial" panose="020B0604020202020204" pitchFamily="34" charset="0"/>
              <a:buChar char="•"/>
            </a:pPr>
            <a:r>
              <a:rPr lang="en-US" dirty="0">
                <a:solidFill>
                  <a:schemeClr val="bg1"/>
                </a:solidFill>
              </a:rPr>
              <a:t>Any questions?</a:t>
            </a:r>
            <a:endParaRPr lang="en-US" u="sng" dirty="0">
              <a:solidFill>
                <a:srgbClr val="00B0F0"/>
              </a:solidFill>
            </a:endParaRPr>
          </a:p>
          <a:p>
            <a:pPr marL="285750">
              <a:lnSpc>
                <a:spcPct val="120000"/>
              </a:lnSpc>
              <a:spcAft>
                <a:spcPts val="600"/>
              </a:spcAft>
            </a:pPr>
            <a:endParaRPr lang="en-US" dirty="0">
              <a:solidFill>
                <a:schemeClr val="bg1"/>
              </a:solidFill>
            </a:endParaRPr>
          </a:p>
        </p:txBody>
      </p:sp>
      <p:pic>
        <p:nvPicPr>
          <p:cNvPr id="18" name="Picture 17" descr="Computer script on a screen">
            <a:extLst>
              <a:ext uri="{FF2B5EF4-FFF2-40B4-BE49-F238E27FC236}">
                <a16:creationId xmlns:a16="http://schemas.microsoft.com/office/drawing/2014/main" id="{35E85CF5-186B-043E-E7AD-D25320E88DA6}"/>
              </a:ext>
            </a:extLst>
          </p:cNvPr>
          <p:cNvPicPr>
            <a:picLocks noChangeAspect="1"/>
          </p:cNvPicPr>
          <p:nvPr/>
        </p:nvPicPr>
        <p:blipFill rotWithShape="1">
          <a:blip r:embed="rId4"/>
          <a:srcRect l="387" r="40159" b="-1"/>
          <a:stretch/>
        </p:blipFill>
        <p:spPr>
          <a:xfrm>
            <a:off x="6083644" y="10"/>
            <a:ext cx="6108356" cy="6857990"/>
          </a:xfrm>
          <a:prstGeom prst="rect">
            <a:avLst/>
          </a:prstGeom>
        </p:spPr>
      </p:pic>
    </p:spTree>
    <p:extLst>
      <p:ext uri="{BB962C8B-B14F-4D97-AF65-F5344CB8AC3E}">
        <p14:creationId xmlns:p14="http://schemas.microsoft.com/office/powerpoint/2010/main" val="37578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BDFE-64C3-95C8-FE3C-33122854CAFF}"/>
              </a:ext>
            </a:extLst>
          </p:cNvPr>
          <p:cNvSpPr>
            <a:spLocks noGrp="1"/>
          </p:cNvSpPr>
          <p:nvPr>
            <p:ph type="title"/>
          </p:nvPr>
        </p:nvSpPr>
        <p:spPr/>
        <p:txBody>
          <a:bodyPr/>
          <a:lstStyle/>
          <a:p>
            <a:r>
              <a:rPr lang="en-GB" dirty="0"/>
              <a:t>What is Julia?</a:t>
            </a:r>
          </a:p>
        </p:txBody>
      </p:sp>
      <p:pic>
        <p:nvPicPr>
          <p:cNvPr id="5" name="Content Placeholder 4">
            <a:extLst>
              <a:ext uri="{FF2B5EF4-FFF2-40B4-BE49-F238E27FC236}">
                <a16:creationId xmlns:a16="http://schemas.microsoft.com/office/drawing/2014/main" id="{E5E6BDC8-A920-74CF-62DC-777E8950D0A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8715" y="4805363"/>
            <a:ext cx="2285488" cy="1429099"/>
          </a:xfrm>
        </p:spPr>
      </p:pic>
      <p:sp>
        <p:nvSpPr>
          <p:cNvPr id="6" name="TextBox 5">
            <a:extLst>
              <a:ext uri="{FF2B5EF4-FFF2-40B4-BE49-F238E27FC236}">
                <a16:creationId xmlns:a16="http://schemas.microsoft.com/office/drawing/2014/main" id="{6945B0B7-D93A-EAAA-5BDE-65F64823766C}"/>
              </a:ext>
            </a:extLst>
          </p:cNvPr>
          <p:cNvSpPr txBox="1"/>
          <p:nvPr/>
        </p:nvSpPr>
        <p:spPr>
          <a:xfrm>
            <a:off x="9676965" y="6308209"/>
            <a:ext cx="2424468" cy="369332"/>
          </a:xfrm>
          <a:prstGeom prst="rect">
            <a:avLst/>
          </a:prstGeom>
          <a:noFill/>
        </p:spPr>
        <p:txBody>
          <a:bodyPr wrap="square" rtlCol="0">
            <a:spAutoFit/>
          </a:bodyPr>
          <a:lstStyle/>
          <a:p>
            <a:r>
              <a:rPr lang="en-GB" i="1" dirty="0"/>
              <a:t>https://julialang.org/</a:t>
            </a:r>
          </a:p>
        </p:txBody>
      </p:sp>
      <p:pic>
        <p:nvPicPr>
          <p:cNvPr id="8" name="Picture 7">
            <a:extLst>
              <a:ext uri="{FF2B5EF4-FFF2-40B4-BE49-F238E27FC236}">
                <a16:creationId xmlns:a16="http://schemas.microsoft.com/office/drawing/2014/main" id="{A29289B9-8542-5568-9963-D1DBCF5B54C4}"/>
              </a:ext>
            </a:extLst>
          </p:cNvPr>
          <p:cNvPicPr>
            <a:picLocks noChangeAspect="1"/>
          </p:cNvPicPr>
          <p:nvPr/>
        </p:nvPicPr>
        <p:blipFill>
          <a:blip r:embed="rId4"/>
          <a:stretch>
            <a:fillRect/>
          </a:stretch>
        </p:blipFill>
        <p:spPr>
          <a:xfrm>
            <a:off x="165817" y="2379321"/>
            <a:ext cx="8807903" cy="3562533"/>
          </a:xfrm>
          <a:prstGeom prst="rect">
            <a:avLst/>
          </a:prstGeom>
        </p:spPr>
      </p:pic>
      <p:grpSp>
        <p:nvGrpSpPr>
          <p:cNvPr id="17" name="Group 16">
            <a:extLst>
              <a:ext uri="{FF2B5EF4-FFF2-40B4-BE49-F238E27FC236}">
                <a16:creationId xmlns:a16="http://schemas.microsoft.com/office/drawing/2014/main" id="{0E1A6BAF-F8B3-0496-C224-E5A82EDEB9F3}"/>
              </a:ext>
            </a:extLst>
          </p:cNvPr>
          <p:cNvGrpSpPr/>
          <p:nvPr/>
        </p:nvGrpSpPr>
        <p:grpSpPr>
          <a:xfrm>
            <a:off x="327797" y="2442022"/>
            <a:ext cx="8807903" cy="3717187"/>
            <a:chOff x="327797" y="2442022"/>
            <a:chExt cx="8807903" cy="3717187"/>
          </a:xfrm>
        </p:grpSpPr>
        <p:pic>
          <p:nvPicPr>
            <p:cNvPr id="12" name="Picture 11">
              <a:extLst>
                <a:ext uri="{FF2B5EF4-FFF2-40B4-BE49-F238E27FC236}">
                  <a16:creationId xmlns:a16="http://schemas.microsoft.com/office/drawing/2014/main" id="{31D95BA6-7ABF-A75B-DAA7-E6093CF107F3}"/>
                </a:ext>
              </a:extLst>
            </p:cNvPr>
            <p:cNvPicPr>
              <a:picLocks noChangeAspect="1"/>
            </p:cNvPicPr>
            <p:nvPr/>
          </p:nvPicPr>
          <p:blipFill rotWithShape="1">
            <a:blip r:embed="rId5"/>
            <a:srcRect l="36525"/>
            <a:stretch/>
          </p:blipFill>
          <p:spPr>
            <a:xfrm>
              <a:off x="327797" y="2442022"/>
              <a:ext cx="8807903" cy="3717187"/>
            </a:xfrm>
            <a:prstGeom prst="rect">
              <a:avLst/>
            </a:prstGeom>
          </p:spPr>
        </p:pic>
        <p:sp>
          <p:nvSpPr>
            <p:cNvPr id="14" name="Rectangle: Rounded Corners 13">
              <a:extLst>
                <a:ext uri="{FF2B5EF4-FFF2-40B4-BE49-F238E27FC236}">
                  <a16:creationId xmlns:a16="http://schemas.microsoft.com/office/drawing/2014/main" id="{ED02A782-F3D1-A209-A504-2371A94272A4}"/>
                </a:ext>
              </a:extLst>
            </p:cNvPr>
            <p:cNvSpPr/>
            <p:nvPr/>
          </p:nvSpPr>
          <p:spPr>
            <a:xfrm>
              <a:off x="883049" y="3375442"/>
              <a:ext cx="7670510" cy="282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685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5" name="Rectangle 1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FD37-D4F4-8BD2-4A8B-A70D20985037}"/>
              </a:ext>
            </a:extLst>
          </p:cNvPr>
          <p:cNvSpPr>
            <a:spLocks noGrp="1"/>
          </p:cNvSpPr>
          <p:nvPr>
            <p:ph type="title"/>
          </p:nvPr>
        </p:nvSpPr>
        <p:spPr>
          <a:xfrm>
            <a:off x="484552" y="365125"/>
            <a:ext cx="5022630" cy="2430030"/>
          </a:xfrm>
        </p:spPr>
        <p:txBody>
          <a:bodyPr>
            <a:normAutofit/>
          </a:bodyPr>
          <a:lstStyle/>
          <a:p>
            <a:pPr>
              <a:lnSpc>
                <a:spcPct val="90000"/>
              </a:lnSpc>
            </a:pPr>
            <a:r>
              <a:rPr lang="en-GB" sz="5000" dirty="0"/>
              <a:t>“Embarrassingly Parallel” Monte Carlo</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663BC11-8DAF-919C-DB70-556DFC22649D}"/>
                  </a:ext>
                </a:extLst>
              </p:cNvPr>
              <p:cNvSpPr>
                <a:spLocks noGrp="1"/>
              </p:cNvSpPr>
              <p:nvPr>
                <p:ph idx="1"/>
              </p:nvPr>
            </p:nvSpPr>
            <p:spPr>
              <a:xfrm>
                <a:off x="484552" y="3589673"/>
                <a:ext cx="5022630" cy="2952206"/>
              </a:xfrm>
            </p:spPr>
            <p:txBody>
              <a:bodyPr>
                <a:normAutofit/>
              </a:bodyPr>
              <a:lstStyle/>
              <a:p>
                <a:pPr marL="342900" indent="-342900">
                  <a:buFont typeface="Arial" panose="020B0604020202020204" pitchFamily="34" charset="0"/>
                  <a:buChar char="•"/>
                </a:pPr>
                <a:r>
                  <a:rPr lang="en-US" dirty="0"/>
                  <a:t>Random walk of a single particle over a number of discrete time steps.</a:t>
                </a:r>
              </a:p>
              <a:p>
                <a:pPr marL="342900" indent="-342900">
                  <a:buFont typeface="Arial" panose="020B0604020202020204" pitchFamily="34" charset="0"/>
                  <a:buChar char="•"/>
                </a:pPr>
                <a:r>
                  <a:rPr lang="en-US" dirty="0"/>
                  <a:t>We want to get </a:t>
                </a:r>
                <a14:m>
                  <m:oMath xmlns:m="http://schemas.openxmlformats.org/officeDocument/2006/math">
                    <m:r>
                      <a:rPr lang="en-GB" b="0" i="1" smtClean="0">
                        <a:latin typeface="Cambria Math" panose="02040503050406030204" pitchFamily="18" charset="0"/>
                      </a:rPr>
                      <m:t>𝑛</m:t>
                    </m:r>
                  </m:oMath>
                </a14:m>
                <a:r>
                  <a:rPr lang="en-US" dirty="0"/>
                  <a:t> samples of the final position of the walk after </a:t>
                </a:r>
                <a14:m>
                  <m:oMath xmlns:m="http://schemas.openxmlformats.org/officeDocument/2006/math">
                    <m:r>
                      <a:rPr lang="en-GB" b="0" i="1" smtClean="0">
                        <a:latin typeface="Cambria Math" panose="02040503050406030204" pitchFamily="18" charset="0"/>
                      </a:rPr>
                      <m:t>𝑇</m:t>
                    </m:r>
                  </m:oMath>
                </a14:m>
                <a:r>
                  <a:rPr lang="en-US" b="0" dirty="0"/>
                  <a:t> time steps.</a:t>
                </a:r>
              </a:p>
              <a:p>
                <a:pPr marL="342900" indent="-342900">
                  <a:buFont typeface="Arial" panose="020B0604020202020204" pitchFamily="34" charset="0"/>
                  <a:buChar char="•"/>
                </a:pPr>
                <a:r>
                  <a:rPr lang="en-GB" dirty="0"/>
                  <a:t>Simple problem allows us to explore different types of parallelisation.</a:t>
                </a:r>
                <a:endParaRPr lang="en-GB" b="0" dirty="0"/>
              </a:p>
            </p:txBody>
          </p:sp>
        </mc:Choice>
        <mc:Fallback>
          <p:sp>
            <p:nvSpPr>
              <p:cNvPr id="9" name="Content Placeholder 8">
                <a:extLst>
                  <a:ext uri="{FF2B5EF4-FFF2-40B4-BE49-F238E27FC236}">
                    <a16:creationId xmlns:a16="http://schemas.microsoft.com/office/drawing/2014/main" id="{E663BC11-8DAF-919C-DB70-556DFC22649D}"/>
                  </a:ext>
                </a:extLst>
              </p:cNvPr>
              <p:cNvSpPr>
                <a:spLocks noGrp="1" noRot="1" noChangeAspect="1" noMove="1" noResize="1" noEditPoints="1" noAdjustHandles="1" noChangeArrowheads="1" noChangeShapeType="1" noTextEdit="1"/>
              </p:cNvSpPr>
              <p:nvPr>
                <p:ph idx="1"/>
              </p:nvPr>
            </p:nvSpPr>
            <p:spPr>
              <a:xfrm>
                <a:off x="484552" y="3589673"/>
                <a:ext cx="5022630" cy="2952206"/>
              </a:xfrm>
              <a:blipFill>
                <a:blip r:embed="rId2"/>
                <a:stretch>
                  <a:fillRect l="-1092"/>
                </a:stretch>
              </a:blipFill>
            </p:spPr>
            <p:txBody>
              <a:bodyPr/>
              <a:lstStyle/>
              <a:p>
                <a:r>
                  <a:rPr lang="en-GB">
                    <a:noFill/>
                  </a:rPr>
                  <a:t> </a:t>
                </a:r>
              </a:p>
            </p:txBody>
          </p:sp>
        </mc:Fallback>
      </mc:AlternateContent>
      <p:pic>
        <p:nvPicPr>
          <p:cNvPr id="5" name="Content Placeholder 4" descr="Graphical user interface, chart, line chart&#10;&#10;Description automatically generated">
            <a:extLst>
              <a:ext uri="{FF2B5EF4-FFF2-40B4-BE49-F238E27FC236}">
                <a16:creationId xmlns:a16="http://schemas.microsoft.com/office/drawing/2014/main" id="{26AEFDF7-1829-B737-2AE6-8A0F6A63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96" y="237566"/>
            <a:ext cx="4781176" cy="3191434"/>
          </a:xfrm>
          <a:prstGeom prst="rect">
            <a:avLst/>
          </a:prstGeom>
        </p:spPr>
      </p:pic>
      <p:pic>
        <p:nvPicPr>
          <p:cNvPr id="7" name="Picture 6">
            <a:extLst>
              <a:ext uri="{FF2B5EF4-FFF2-40B4-BE49-F238E27FC236}">
                <a16:creationId xmlns:a16="http://schemas.microsoft.com/office/drawing/2014/main" id="{39F49D7D-BAAC-F38B-D7D0-CD8024013239}"/>
              </a:ext>
            </a:extLst>
          </p:cNvPr>
          <p:cNvPicPr>
            <a:picLocks noChangeAspect="1"/>
          </p:cNvPicPr>
          <p:nvPr/>
        </p:nvPicPr>
        <p:blipFill>
          <a:blip r:embed="rId4"/>
          <a:stretch>
            <a:fillRect/>
          </a:stretch>
        </p:blipFill>
        <p:spPr>
          <a:xfrm>
            <a:off x="7072535" y="3652046"/>
            <a:ext cx="3772495" cy="2427384"/>
          </a:xfrm>
          <a:prstGeom prst="rect">
            <a:avLst/>
          </a:prstGeom>
        </p:spPr>
      </p:pic>
      <p:grpSp>
        <p:nvGrpSpPr>
          <p:cNvPr id="19" name="Group 18">
            <a:extLst>
              <a:ext uri="{FF2B5EF4-FFF2-40B4-BE49-F238E27FC236}">
                <a16:creationId xmlns:a16="http://schemas.microsoft.com/office/drawing/2014/main" id="{E7855541-C61B-D313-8D58-E859C0954C5F}"/>
              </a:ext>
            </a:extLst>
          </p:cNvPr>
          <p:cNvGrpSpPr/>
          <p:nvPr/>
        </p:nvGrpSpPr>
        <p:grpSpPr>
          <a:xfrm>
            <a:off x="6829112" y="3849423"/>
            <a:ext cx="4259339" cy="2338654"/>
            <a:chOff x="6829114" y="3856845"/>
            <a:chExt cx="4259339" cy="2338654"/>
          </a:xfrm>
        </p:grpSpPr>
        <p:pic>
          <p:nvPicPr>
            <p:cNvPr id="10" name="Picture 9">
              <a:extLst>
                <a:ext uri="{FF2B5EF4-FFF2-40B4-BE49-F238E27FC236}">
                  <a16:creationId xmlns:a16="http://schemas.microsoft.com/office/drawing/2014/main" id="{0E08731E-2D8E-EEE8-8505-CCD9088AF2C3}"/>
                </a:ext>
              </a:extLst>
            </p:cNvPr>
            <p:cNvPicPr>
              <a:picLocks noChangeAspect="1"/>
            </p:cNvPicPr>
            <p:nvPr/>
          </p:nvPicPr>
          <p:blipFill>
            <a:blip r:embed="rId5"/>
            <a:stretch>
              <a:fillRect/>
            </a:stretch>
          </p:blipFill>
          <p:spPr>
            <a:xfrm>
              <a:off x="6829114" y="3856845"/>
              <a:ext cx="4259339" cy="2212643"/>
            </a:xfrm>
            <a:prstGeom prst="rect">
              <a:avLst/>
            </a:prstGeom>
          </p:spPr>
        </p:pic>
        <p:grpSp>
          <p:nvGrpSpPr>
            <p:cNvPr id="17" name="Group 16">
              <a:extLst>
                <a:ext uri="{FF2B5EF4-FFF2-40B4-BE49-F238E27FC236}">
                  <a16:creationId xmlns:a16="http://schemas.microsoft.com/office/drawing/2014/main" id="{9AACFD4C-6CA4-51C7-0B5C-A2B224EF1CE5}"/>
                </a:ext>
              </a:extLst>
            </p:cNvPr>
            <p:cNvGrpSpPr/>
            <p:nvPr/>
          </p:nvGrpSpPr>
          <p:grpSpPr>
            <a:xfrm>
              <a:off x="8673425" y="4777740"/>
              <a:ext cx="2415026" cy="1417759"/>
              <a:chOff x="8673425" y="4777740"/>
              <a:chExt cx="2415026" cy="1417759"/>
            </a:xfrm>
          </p:grpSpPr>
          <p:sp>
            <p:nvSpPr>
              <p:cNvPr id="11" name="Rectangle: Rounded Corners 10">
                <a:extLst>
                  <a:ext uri="{FF2B5EF4-FFF2-40B4-BE49-F238E27FC236}">
                    <a16:creationId xmlns:a16="http://schemas.microsoft.com/office/drawing/2014/main" id="{FFE8F49C-2AEF-D1EA-2B40-037B0BDADEEB}"/>
                  </a:ext>
                </a:extLst>
              </p:cNvPr>
              <p:cNvSpPr/>
              <p:nvPr/>
            </p:nvSpPr>
            <p:spPr>
              <a:xfrm>
                <a:off x="8673425" y="4777740"/>
                <a:ext cx="1896727" cy="3657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496DAD-A3A5-F0AB-EE91-EC9ACB5912E0}"/>
                  </a:ext>
                </a:extLst>
              </p:cNvPr>
              <p:cNvSpPr txBox="1"/>
              <p:nvPr/>
            </p:nvSpPr>
            <p:spPr>
              <a:xfrm>
                <a:off x="9322352" y="5272169"/>
                <a:ext cx="1766099" cy="923330"/>
              </a:xfrm>
              <a:prstGeom prst="rect">
                <a:avLst/>
              </a:prstGeom>
              <a:noFill/>
            </p:spPr>
            <p:txBody>
              <a:bodyPr wrap="square" rtlCol="0">
                <a:spAutoFit/>
              </a:bodyPr>
              <a:lstStyle/>
              <a:p>
                <a:r>
                  <a:rPr lang="en-GB" dirty="0"/>
                  <a:t>Generic independent function</a:t>
                </a:r>
              </a:p>
            </p:txBody>
          </p:sp>
        </p:grpSp>
      </p:grpSp>
    </p:spTree>
    <p:extLst>
      <p:ext uri="{BB962C8B-B14F-4D97-AF65-F5344CB8AC3E}">
        <p14:creationId xmlns:p14="http://schemas.microsoft.com/office/powerpoint/2010/main" val="14698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7"/>
                                        </p:tgtEl>
                                      </p:cBhvr>
                                    </p:animEffect>
                                    <p:set>
                                      <p:cBhvr>
                                        <p:cTn id="32" dur="1" fill="hold">
                                          <p:stCondLst>
                                            <p:cond delay="249"/>
                                          </p:stCondLst>
                                        </p:cTn>
                                        <p:tgtEl>
                                          <p:spTgt spid="7"/>
                                        </p:tgtEl>
                                        <p:attrNameLst>
                                          <p:attrName>style.visibility</p:attrName>
                                        </p:attrNameLst>
                                      </p:cBhvr>
                                      <p:to>
                                        <p:strVal val="hidden"/>
                                      </p:to>
                                    </p:set>
                                  </p:childTnLst>
                                </p:cTn>
                              </p:par>
                            </p:childTnLst>
                          </p:cTn>
                        </p:par>
                        <p:par>
                          <p:cTn id="33" fill="hold">
                            <p:stCondLst>
                              <p:cond delay="25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Code Overview</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98744" y="2902559"/>
            <a:ext cx="4464312" cy="2878680"/>
          </a:xfrm>
          <a:prstGeom prst="rect">
            <a:avLst/>
          </a:prstGeom>
        </p:spPr>
      </p:pic>
      <p:sp>
        <p:nvSpPr>
          <p:cNvPr id="11" name="TextBox 10">
            <a:extLst>
              <a:ext uri="{FF2B5EF4-FFF2-40B4-BE49-F238E27FC236}">
                <a16:creationId xmlns:a16="http://schemas.microsoft.com/office/drawing/2014/main" id="{F5615E35-C900-68C4-DEA7-A538BFAF4A50}"/>
              </a:ext>
            </a:extLst>
          </p:cNvPr>
          <p:cNvSpPr txBox="1"/>
          <p:nvPr/>
        </p:nvSpPr>
        <p:spPr>
          <a:xfrm>
            <a:off x="3154699" y="3244334"/>
            <a:ext cx="4534639" cy="369332"/>
          </a:xfrm>
          <a:prstGeom prst="rect">
            <a:avLst/>
          </a:prstGeom>
          <a:noFill/>
        </p:spPr>
        <p:txBody>
          <a:bodyPr wrap="square" rtlCol="0">
            <a:spAutoFit/>
          </a:bodyPr>
          <a:lstStyle/>
          <a:p>
            <a:r>
              <a:rPr lang="en-GB" i="1" dirty="0">
                <a:solidFill>
                  <a:srgbClr val="00B050"/>
                </a:solidFill>
              </a:rPr>
              <a:t># Allocates an array with n elements</a:t>
            </a:r>
          </a:p>
        </p:txBody>
      </p:sp>
      <p:sp>
        <p:nvSpPr>
          <p:cNvPr id="13" name="TextBox 12">
            <a:extLst>
              <a:ext uri="{FF2B5EF4-FFF2-40B4-BE49-F238E27FC236}">
                <a16:creationId xmlns:a16="http://schemas.microsoft.com/office/drawing/2014/main" id="{0E141B8F-BDC2-16FF-0220-27B675BE04CE}"/>
              </a:ext>
            </a:extLst>
          </p:cNvPr>
          <p:cNvSpPr txBox="1"/>
          <p:nvPr/>
        </p:nvSpPr>
        <p:spPr>
          <a:xfrm>
            <a:off x="4360026" y="3545469"/>
            <a:ext cx="4534639" cy="369332"/>
          </a:xfrm>
          <a:prstGeom prst="rect">
            <a:avLst/>
          </a:prstGeom>
          <a:noFill/>
        </p:spPr>
        <p:txBody>
          <a:bodyPr wrap="square" rtlCol="0">
            <a:spAutoFit/>
          </a:bodyPr>
          <a:lstStyle/>
          <a:p>
            <a:r>
              <a:rPr lang="en-GB" i="1" dirty="0">
                <a:solidFill>
                  <a:srgbClr val="00B050"/>
                </a:solidFill>
              </a:rPr>
              <a:t># Iterate through all indices of the array</a:t>
            </a:r>
          </a:p>
        </p:txBody>
      </p:sp>
      <p:sp>
        <p:nvSpPr>
          <p:cNvPr id="15" name="TextBox 14">
            <a:extLst>
              <a:ext uri="{FF2B5EF4-FFF2-40B4-BE49-F238E27FC236}">
                <a16:creationId xmlns:a16="http://schemas.microsoft.com/office/drawing/2014/main" id="{33D2D6B5-DBA0-1E34-7AF5-E7B7A7C6162D}"/>
              </a:ext>
            </a:extLst>
          </p:cNvPr>
          <p:cNvSpPr txBox="1"/>
          <p:nvPr/>
        </p:nvSpPr>
        <p:spPr>
          <a:xfrm>
            <a:off x="3770746" y="3883070"/>
            <a:ext cx="4534639" cy="369332"/>
          </a:xfrm>
          <a:prstGeom prst="rect">
            <a:avLst/>
          </a:prstGeom>
          <a:noFill/>
        </p:spPr>
        <p:txBody>
          <a:bodyPr wrap="square" rtlCol="0">
            <a:spAutoFit/>
          </a:bodyPr>
          <a:lstStyle/>
          <a:p>
            <a:r>
              <a:rPr lang="en-GB" i="1" dirty="0">
                <a:solidFill>
                  <a:srgbClr val="00B050"/>
                </a:solidFill>
              </a:rPr>
              <a:t># Loop over all time steps (T)</a:t>
            </a:r>
          </a:p>
        </p:txBody>
      </p:sp>
      <p:sp>
        <p:nvSpPr>
          <p:cNvPr id="17" name="TextBox 16">
            <a:extLst>
              <a:ext uri="{FF2B5EF4-FFF2-40B4-BE49-F238E27FC236}">
                <a16:creationId xmlns:a16="http://schemas.microsoft.com/office/drawing/2014/main" id="{E8AD8CE1-5D24-E83F-D472-3C866ABFEB41}"/>
              </a:ext>
            </a:extLst>
          </p:cNvPr>
          <p:cNvSpPr txBox="1"/>
          <p:nvPr/>
        </p:nvSpPr>
        <p:spPr>
          <a:xfrm>
            <a:off x="4570363" y="4178961"/>
            <a:ext cx="3110871" cy="646331"/>
          </a:xfrm>
          <a:prstGeom prst="rect">
            <a:avLst/>
          </a:prstGeom>
          <a:noFill/>
        </p:spPr>
        <p:txBody>
          <a:bodyPr wrap="square" rtlCol="0">
            <a:spAutoFit/>
          </a:bodyPr>
          <a:lstStyle/>
          <a:p>
            <a:r>
              <a:rPr lang="en-GB" i="1" dirty="0">
                <a:solidFill>
                  <a:srgbClr val="00B050"/>
                </a:solidFill>
              </a:rPr>
              <a:t># Add a Gaussian random number to the element</a:t>
            </a:r>
          </a:p>
        </p:txBody>
      </p:sp>
      <p:sp>
        <p:nvSpPr>
          <p:cNvPr id="19" name="TextBox 18">
            <a:extLst>
              <a:ext uri="{FF2B5EF4-FFF2-40B4-BE49-F238E27FC236}">
                <a16:creationId xmlns:a16="http://schemas.microsoft.com/office/drawing/2014/main" id="{DF3DA3D8-177B-11AF-A565-40D5C55481A8}"/>
              </a:ext>
            </a:extLst>
          </p:cNvPr>
          <p:cNvSpPr txBox="1"/>
          <p:nvPr/>
        </p:nvSpPr>
        <p:spPr>
          <a:xfrm>
            <a:off x="2641385" y="5174881"/>
            <a:ext cx="4534639" cy="369332"/>
          </a:xfrm>
          <a:prstGeom prst="rect">
            <a:avLst/>
          </a:prstGeom>
          <a:noFill/>
        </p:spPr>
        <p:txBody>
          <a:bodyPr wrap="square" rtlCol="0">
            <a:spAutoFit/>
          </a:bodyPr>
          <a:lstStyle/>
          <a:p>
            <a:r>
              <a:rPr lang="en-GB" i="1" dirty="0">
                <a:solidFill>
                  <a:srgbClr val="00B050"/>
                </a:solidFill>
              </a:rPr>
              <a:t># Return the array</a:t>
            </a:r>
          </a:p>
        </p:txBody>
      </p:sp>
      <p:grpSp>
        <p:nvGrpSpPr>
          <p:cNvPr id="10" name="Group 9">
            <a:extLst>
              <a:ext uri="{FF2B5EF4-FFF2-40B4-BE49-F238E27FC236}">
                <a16:creationId xmlns:a16="http://schemas.microsoft.com/office/drawing/2014/main" id="{D9CE83F5-05D4-A0C6-6A58-FCF8CFF35978}"/>
              </a:ext>
            </a:extLst>
          </p:cNvPr>
          <p:cNvGrpSpPr/>
          <p:nvPr/>
        </p:nvGrpSpPr>
        <p:grpSpPr>
          <a:xfrm>
            <a:off x="6980116" y="3333677"/>
            <a:ext cx="4070504" cy="2025870"/>
            <a:chOff x="1191958" y="2514600"/>
            <a:chExt cx="4070504" cy="2025870"/>
          </a:xfrm>
        </p:grpSpPr>
        <p:pic>
          <p:nvPicPr>
            <p:cNvPr id="5" name="Picture 4">
              <a:extLst>
                <a:ext uri="{FF2B5EF4-FFF2-40B4-BE49-F238E27FC236}">
                  <a16:creationId xmlns:a16="http://schemas.microsoft.com/office/drawing/2014/main" id="{D86343B7-6B23-BAB6-1057-24C6E601F0AC}"/>
                </a:ext>
              </a:extLst>
            </p:cNvPr>
            <p:cNvPicPr>
              <a:picLocks noChangeAspect="1"/>
            </p:cNvPicPr>
            <p:nvPr/>
          </p:nvPicPr>
          <p:blipFill rotWithShape="1">
            <a:blip r:embed="rId3"/>
            <a:srcRect b="2567"/>
            <a:stretch/>
          </p:blipFill>
          <p:spPr>
            <a:xfrm>
              <a:off x="1191958" y="2514600"/>
              <a:ext cx="4070504" cy="2025870"/>
            </a:xfrm>
            <a:prstGeom prst="rect">
              <a:avLst/>
            </a:prstGeom>
          </p:spPr>
        </p:pic>
        <p:sp>
          <p:nvSpPr>
            <p:cNvPr id="9" name="Rectangle: Rounded Corners 8">
              <a:extLst>
                <a:ext uri="{FF2B5EF4-FFF2-40B4-BE49-F238E27FC236}">
                  <a16:creationId xmlns:a16="http://schemas.microsoft.com/office/drawing/2014/main" id="{9EFD3CDE-C5A9-A5CC-6A9A-FC357BFEBD00}"/>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7572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P spid="15" grpId="1"/>
      <p:bldP spid="17" grpId="0"/>
      <p:bldP spid="17"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native Python)</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pic>
        <p:nvPicPr>
          <p:cNvPr id="4" name="Picture 3">
            <a:extLst>
              <a:ext uri="{FF2B5EF4-FFF2-40B4-BE49-F238E27FC236}">
                <a16:creationId xmlns:a16="http://schemas.microsoft.com/office/drawing/2014/main" id="{D42DF1A6-48D5-5D7D-F007-BDD191255198}"/>
              </a:ext>
            </a:extLst>
          </p:cNvPr>
          <p:cNvPicPr>
            <a:picLocks noChangeAspect="1"/>
          </p:cNvPicPr>
          <p:nvPr/>
        </p:nvPicPr>
        <p:blipFill rotWithShape="1">
          <a:blip r:embed="rId3"/>
          <a:srcRect b="8301"/>
          <a:stretch/>
        </p:blipFill>
        <p:spPr>
          <a:xfrm>
            <a:off x="5919176" y="2343759"/>
            <a:ext cx="5765050" cy="3132481"/>
          </a:xfrm>
          <a:prstGeom prst="rect">
            <a:avLst/>
          </a:prstGeom>
        </p:spPr>
      </p:pic>
      <p:grpSp>
        <p:nvGrpSpPr>
          <p:cNvPr id="20" name="Group 19">
            <a:extLst>
              <a:ext uri="{FF2B5EF4-FFF2-40B4-BE49-F238E27FC236}">
                <a16:creationId xmlns:a16="http://schemas.microsoft.com/office/drawing/2014/main" id="{6CFEFA52-91FC-7728-336C-C73E44CB571D}"/>
              </a:ext>
            </a:extLst>
          </p:cNvPr>
          <p:cNvGrpSpPr/>
          <p:nvPr/>
        </p:nvGrpSpPr>
        <p:grpSpPr>
          <a:xfrm>
            <a:off x="1174421" y="5843560"/>
            <a:ext cx="4070504" cy="528520"/>
            <a:chOff x="1191958" y="4011950"/>
            <a:chExt cx="4070504" cy="528520"/>
          </a:xfrm>
        </p:grpSpPr>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CDB9B875-A62E-F785-D104-0730DA4475E4}"/>
              </a:ext>
            </a:extLst>
          </p:cNvPr>
          <p:cNvGrpSpPr/>
          <p:nvPr/>
        </p:nvGrpSpPr>
        <p:grpSpPr>
          <a:xfrm>
            <a:off x="6407689" y="5837725"/>
            <a:ext cx="4294222" cy="528519"/>
            <a:chOff x="6407689" y="5837725"/>
            <a:chExt cx="4294222" cy="528519"/>
          </a:xfrm>
        </p:grpSpPr>
        <p:pic>
          <p:nvPicPr>
            <p:cNvPr id="19" name="Picture 18">
              <a:extLst>
                <a:ext uri="{FF2B5EF4-FFF2-40B4-BE49-F238E27FC236}">
                  <a16:creationId xmlns:a16="http://schemas.microsoft.com/office/drawing/2014/main" id="{F15AAEAD-C2C8-B3F6-9FB1-FF5BF939E5A2}"/>
                </a:ext>
              </a:extLst>
            </p:cNvPr>
            <p:cNvPicPr>
              <a:picLocks noChangeAspect="1"/>
            </p:cNvPicPr>
            <p:nvPr/>
          </p:nvPicPr>
          <p:blipFill>
            <a:blip r:embed="rId5"/>
            <a:stretch>
              <a:fillRect/>
            </a:stretch>
          </p:blipFill>
          <p:spPr>
            <a:xfrm>
              <a:off x="6407689" y="5837725"/>
              <a:ext cx="4294222" cy="528519"/>
            </a:xfrm>
            <a:prstGeom prst="rect">
              <a:avLst/>
            </a:prstGeom>
          </p:spPr>
        </p:pic>
        <p:sp>
          <p:nvSpPr>
            <p:cNvPr id="24" name="Rectangle: Rounded Corners 23">
              <a:extLst>
                <a:ext uri="{FF2B5EF4-FFF2-40B4-BE49-F238E27FC236}">
                  <a16:creationId xmlns:a16="http://schemas.microsoft.com/office/drawing/2014/main" id="{8D5E3B5C-7B08-E289-78B5-FFFABB75AAF1}"/>
                </a:ext>
              </a:extLst>
            </p:cNvPr>
            <p:cNvSpPr/>
            <p:nvPr/>
          </p:nvSpPr>
          <p:spPr>
            <a:xfrm>
              <a:off x="6407689" y="6096149"/>
              <a:ext cx="118323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TextBox 24">
            <a:extLst>
              <a:ext uri="{FF2B5EF4-FFF2-40B4-BE49-F238E27FC236}">
                <a16:creationId xmlns:a16="http://schemas.microsoft.com/office/drawing/2014/main" id="{6C96732B-36F7-6EF3-A603-6777A6BF5345}"/>
              </a:ext>
            </a:extLst>
          </p:cNvPr>
          <p:cNvSpPr txBox="1"/>
          <p:nvPr/>
        </p:nvSpPr>
        <p:spPr>
          <a:xfrm>
            <a:off x="4410416" y="6440002"/>
            <a:ext cx="3017520" cy="369332"/>
          </a:xfrm>
          <a:prstGeom prst="rect">
            <a:avLst/>
          </a:prstGeom>
          <a:noFill/>
        </p:spPr>
        <p:txBody>
          <a:bodyPr wrap="square" rtlCol="0">
            <a:spAutoFit/>
          </a:bodyPr>
          <a:lstStyle/>
          <a:p>
            <a:r>
              <a:rPr lang="en-GB" b="1" dirty="0"/>
              <a:t>~150 times faster****</a:t>
            </a:r>
          </a:p>
        </p:txBody>
      </p:sp>
    </p:spTree>
    <p:extLst>
      <p:ext uri="{BB962C8B-B14F-4D97-AF65-F5344CB8AC3E}">
        <p14:creationId xmlns:p14="http://schemas.microsoft.com/office/powerpoint/2010/main" val="573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a:t>
            </a:r>
            <a:r>
              <a:rPr lang="en-GB" dirty="0" err="1"/>
              <a:t>numpy</a:t>
            </a:r>
            <a:r>
              <a:rPr lang="en-GB" dirty="0"/>
              <a: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3"/>
          <a:stretch>
            <a:fillRect/>
          </a:stretch>
        </p:blipFill>
        <p:spPr>
          <a:xfrm>
            <a:off x="977517" y="2734919"/>
            <a:ext cx="4464312" cy="2878680"/>
          </a:xfrm>
          <a:prstGeom prst="rect">
            <a:avLst/>
          </a:prstGeom>
        </p:spPr>
      </p:pic>
      <p:grpSp>
        <p:nvGrpSpPr>
          <p:cNvPr id="20" name="Group 19">
            <a:extLst>
              <a:ext uri="{FF2B5EF4-FFF2-40B4-BE49-F238E27FC236}">
                <a16:creationId xmlns:a16="http://schemas.microsoft.com/office/drawing/2014/main" id="{6CFEFA52-91FC-7728-336C-C73E44CB571D}"/>
              </a:ext>
            </a:extLst>
          </p:cNvPr>
          <p:cNvGrpSpPr/>
          <p:nvPr/>
        </p:nvGrpSpPr>
        <p:grpSpPr>
          <a:xfrm>
            <a:off x="1174421" y="5843560"/>
            <a:ext cx="4070504" cy="528520"/>
            <a:chOff x="1191958" y="4011950"/>
            <a:chExt cx="4070504" cy="528520"/>
          </a:xfrm>
        </p:grpSpPr>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TextBox 24">
            <a:extLst>
              <a:ext uri="{FF2B5EF4-FFF2-40B4-BE49-F238E27FC236}">
                <a16:creationId xmlns:a16="http://schemas.microsoft.com/office/drawing/2014/main" id="{6C96732B-36F7-6EF3-A603-6777A6BF5345}"/>
              </a:ext>
            </a:extLst>
          </p:cNvPr>
          <p:cNvSpPr txBox="1"/>
          <p:nvPr/>
        </p:nvSpPr>
        <p:spPr>
          <a:xfrm>
            <a:off x="4513396" y="6420309"/>
            <a:ext cx="3017520" cy="369332"/>
          </a:xfrm>
          <a:prstGeom prst="rect">
            <a:avLst/>
          </a:prstGeom>
          <a:noFill/>
        </p:spPr>
        <p:txBody>
          <a:bodyPr wrap="square" rtlCol="0">
            <a:spAutoFit/>
          </a:bodyPr>
          <a:lstStyle/>
          <a:p>
            <a:r>
              <a:rPr lang="en-GB" b="1" dirty="0"/>
              <a:t>~7 times faster****</a:t>
            </a:r>
          </a:p>
        </p:txBody>
      </p:sp>
      <p:pic>
        <p:nvPicPr>
          <p:cNvPr id="5" name="Picture 4">
            <a:extLst>
              <a:ext uri="{FF2B5EF4-FFF2-40B4-BE49-F238E27FC236}">
                <a16:creationId xmlns:a16="http://schemas.microsoft.com/office/drawing/2014/main" id="{7672C010-3DD2-7953-92B0-D58C95DED4BA}"/>
              </a:ext>
            </a:extLst>
          </p:cNvPr>
          <p:cNvPicPr>
            <a:picLocks noChangeAspect="1"/>
          </p:cNvPicPr>
          <p:nvPr/>
        </p:nvPicPr>
        <p:blipFill>
          <a:blip r:embed="rId5"/>
          <a:stretch>
            <a:fillRect/>
          </a:stretch>
        </p:blipFill>
        <p:spPr>
          <a:xfrm>
            <a:off x="5511944" y="2728907"/>
            <a:ext cx="6431136" cy="2841855"/>
          </a:xfrm>
          <a:prstGeom prst="rect">
            <a:avLst/>
          </a:prstGeom>
        </p:spPr>
      </p:pic>
      <p:grpSp>
        <p:nvGrpSpPr>
          <p:cNvPr id="11" name="Group 10">
            <a:extLst>
              <a:ext uri="{FF2B5EF4-FFF2-40B4-BE49-F238E27FC236}">
                <a16:creationId xmlns:a16="http://schemas.microsoft.com/office/drawing/2014/main" id="{722AA3AC-B352-1B28-74A1-CE71A8FE83AB}"/>
              </a:ext>
            </a:extLst>
          </p:cNvPr>
          <p:cNvGrpSpPr/>
          <p:nvPr/>
        </p:nvGrpSpPr>
        <p:grpSpPr>
          <a:xfrm>
            <a:off x="6201284" y="5740875"/>
            <a:ext cx="4849492" cy="631204"/>
            <a:chOff x="6201284" y="5740875"/>
            <a:chExt cx="4849492" cy="631204"/>
          </a:xfrm>
        </p:grpSpPr>
        <p:pic>
          <p:nvPicPr>
            <p:cNvPr id="8" name="Picture 7">
              <a:extLst>
                <a:ext uri="{FF2B5EF4-FFF2-40B4-BE49-F238E27FC236}">
                  <a16:creationId xmlns:a16="http://schemas.microsoft.com/office/drawing/2014/main" id="{82F970A7-5871-A1AB-8AAE-D969819EB985}"/>
                </a:ext>
              </a:extLst>
            </p:cNvPr>
            <p:cNvPicPr>
              <a:picLocks noChangeAspect="1"/>
            </p:cNvPicPr>
            <p:nvPr/>
          </p:nvPicPr>
          <p:blipFill>
            <a:blip r:embed="rId6"/>
            <a:stretch>
              <a:fillRect/>
            </a:stretch>
          </p:blipFill>
          <p:spPr>
            <a:xfrm>
              <a:off x="6201284" y="5740875"/>
              <a:ext cx="4849492" cy="631204"/>
            </a:xfrm>
            <a:prstGeom prst="rect">
              <a:avLst/>
            </a:prstGeom>
          </p:spPr>
        </p:pic>
        <p:sp>
          <p:nvSpPr>
            <p:cNvPr id="10" name="Rectangle: Rounded Corners 9">
              <a:extLst>
                <a:ext uri="{FF2B5EF4-FFF2-40B4-BE49-F238E27FC236}">
                  <a16:creationId xmlns:a16="http://schemas.microsoft.com/office/drawing/2014/main" id="{D614A4B0-6EC1-0F7C-1A55-71A05B788EFD}"/>
                </a:ext>
              </a:extLst>
            </p:cNvPr>
            <p:cNvSpPr/>
            <p:nvPr/>
          </p:nvSpPr>
          <p:spPr>
            <a:xfrm>
              <a:off x="6405880" y="6036929"/>
              <a:ext cx="92456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6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00847E-F1CD-FCAD-B134-4298DA800C1F}"/>
              </a:ext>
            </a:extLst>
          </p:cNvPr>
          <p:cNvPicPr>
            <a:picLocks noChangeAspect="1"/>
          </p:cNvPicPr>
          <p:nvPr/>
        </p:nvPicPr>
        <p:blipFill>
          <a:blip r:embed="rId2"/>
          <a:stretch>
            <a:fillRect/>
          </a:stretch>
        </p:blipFill>
        <p:spPr>
          <a:xfrm>
            <a:off x="5787416" y="2921527"/>
            <a:ext cx="5310787" cy="2638263"/>
          </a:xfrm>
          <a:prstGeom prst="rect">
            <a:avLst/>
          </a:prstGeom>
        </p:spPr>
      </p:pic>
      <p:sp>
        <p:nvSpPr>
          <p:cNvPr id="2" name="Title 1">
            <a:extLst>
              <a:ext uri="{FF2B5EF4-FFF2-40B4-BE49-F238E27FC236}">
                <a16:creationId xmlns:a16="http://schemas.microsoft.com/office/drawing/2014/main" id="{A4D46A56-EB1D-FEC0-63EA-28FC08BF040F}"/>
              </a:ext>
            </a:extLst>
          </p:cNvPr>
          <p:cNvSpPr>
            <a:spLocks noGrp="1"/>
          </p:cNvSpPr>
          <p:nvPr>
            <p:ph type="title"/>
          </p:nvPr>
        </p:nvSpPr>
        <p:spPr/>
        <p:txBody>
          <a:bodyPr/>
          <a:lstStyle/>
          <a:p>
            <a:r>
              <a:rPr lang="en-GB" dirty="0"/>
              <a:t>Can it be faster?</a:t>
            </a:r>
          </a:p>
        </p:txBody>
      </p:sp>
      <p:pic>
        <p:nvPicPr>
          <p:cNvPr id="7" name="Picture 6">
            <a:extLst>
              <a:ext uri="{FF2B5EF4-FFF2-40B4-BE49-F238E27FC236}">
                <a16:creationId xmlns:a16="http://schemas.microsoft.com/office/drawing/2014/main" id="{4EE3AD66-EBB9-E802-BDFC-3B025FBBA6FC}"/>
              </a:ext>
            </a:extLst>
          </p:cNvPr>
          <p:cNvPicPr>
            <a:picLocks noChangeAspect="1"/>
          </p:cNvPicPr>
          <p:nvPr/>
        </p:nvPicPr>
        <p:blipFill>
          <a:blip r:embed="rId3"/>
          <a:stretch>
            <a:fillRect/>
          </a:stretch>
        </p:blipFill>
        <p:spPr>
          <a:xfrm>
            <a:off x="526353" y="2921527"/>
            <a:ext cx="4464312" cy="2878680"/>
          </a:xfrm>
          <a:prstGeom prst="rect">
            <a:avLst/>
          </a:prstGeom>
        </p:spPr>
      </p:pic>
      <p:sp>
        <p:nvSpPr>
          <p:cNvPr id="12" name="Rectangle: Rounded Corners 11">
            <a:extLst>
              <a:ext uri="{FF2B5EF4-FFF2-40B4-BE49-F238E27FC236}">
                <a16:creationId xmlns:a16="http://schemas.microsoft.com/office/drawing/2014/main" id="{D552383D-FC39-BCD9-AAC0-FA6C3A74E94D}"/>
              </a:ext>
            </a:extLst>
          </p:cNvPr>
          <p:cNvSpPr/>
          <p:nvPr/>
        </p:nvSpPr>
        <p:spPr>
          <a:xfrm>
            <a:off x="6181344" y="3217862"/>
            <a:ext cx="1301060"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6B460180-3C55-6BCD-CA54-3BEABEAE05D8}"/>
              </a:ext>
            </a:extLst>
          </p:cNvPr>
          <p:cNvGrpSpPr/>
          <p:nvPr/>
        </p:nvGrpSpPr>
        <p:grpSpPr>
          <a:xfrm>
            <a:off x="681456" y="6126480"/>
            <a:ext cx="4070504" cy="528520"/>
            <a:chOff x="1191958" y="4011950"/>
            <a:chExt cx="4070504" cy="528520"/>
          </a:xfrm>
        </p:grpSpPr>
        <p:pic>
          <p:nvPicPr>
            <p:cNvPr id="19" name="Picture 18">
              <a:extLst>
                <a:ext uri="{FF2B5EF4-FFF2-40B4-BE49-F238E27FC236}">
                  <a16:creationId xmlns:a16="http://schemas.microsoft.com/office/drawing/2014/main" id="{EB39CDCB-B128-A20E-9EEB-1B1D67D1435E}"/>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0" name="Rectangle: Rounded Corners 19">
              <a:extLst>
                <a:ext uri="{FF2B5EF4-FFF2-40B4-BE49-F238E27FC236}">
                  <a16:creationId xmlns:a16="http://schemas.microsoft.com/office/drawing/2014/main" id="{6746C841-1315-ECB3-AC5A-A38392A45E8D}"/>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a:extLst>
              <a:ext uri="{FF2B5EF4-FFF2-40B4-BE49-F238E27FC236}">
                <a16:creationId xmlns:a16="http://schemas.microsoft.com/office/drawing/2014/main" id="{F190BB01-4503-BE5B-33F2-26E96FA7DA01}"/>
              </a:ext>
            </a:extLst>
          </p:cNvPr>
          <p:cNvGrpSpPr/>
          <p:nvPr/>
        </p:nvGrpSpPr>
        <p:grpSpPr>
          <a:xfrm>
            <a:off x="6181344" y="5717751"/>
            <a:ext cx="4902531" cy="937248"/>
            <a:chOff x="6195672" y="5707599"/>
            <a:chExt cx="4902531" cy="937248"/>
          </a:xfrm>
        </p:grpSpPr>
        <p:pic>
          <p:nvPicPr>
            <p:cNvPr id="22" name="Picture 21">
              <a:extLst>
                <a:ext uri="{FF2B5EF4-FFF2-40B4-BE49-F238E27FC236}">
                  <a16:creationId xmlns:a16="http://schemas.microsoft.com/office/drawing/2014/main" id="{6E1F63D3-0EEE-C17F-67A9-A44AC4A504B2}"/>
                </a:ext>
              </a:extLst>
            </p:cNvPr>
            <p:cNvPicPr>
              <a:picLocks noChangeAspect="1"/>
            </p:cNvPicPr>
            <p:nvPr/>
          </p:nvPicPr>
          <p:blipFill>
            <a:blip r:embed="rId5"/>
            <a:stretch>
              <a:fillRect/>
            </a:stretch>
          </p:blipFill>
          <p:spPr>
            <a:xfrm>
              <a:off x="6195672" y="5707599"/>
              <a:ext cx="4902531" cy="937248"/>
            </a:xfrm>
            <a:prstGeom prst="rect">
              <a:avLst/>
            </a:prstGeom>
          </p:spPr>
        </p:pic>
        <p:sp>
          <p:nvSpPr>
            <p:cNvPr id="26" name="Rectangle: Rounded Corners 25">
              <a:extLst>
                <a:ext uri="{FF2B5EF4-FFF2-40B4-BE49-F238E27FC236}">
                  <a16:creationId xmlns:a16="http://schemas.microsoft.com/office/drawing/2014/main" id="{5ECE2ED3-46F6-802C-A454-5EFA7B82353E}"/>
                </a:ext>
              </a:extLst>
            </p:cNvPr>
            <p:cNvSpPr/>
            <p:nvPr/>
          </p:nvSpPr>
          <p:spPr>
            <a:xfrm>
              <a:off x="6385429" y="6357827"/>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2CB774D-0C37-3A10-FB1C-5A9A6A0A57EB}"/>
              </a:ext>
            </a:extLst>
          </p:cNvPr>
          <p:cNvSpPr txBox="1"/>
          <p:nvPr/>
        </p:nvSpPr>
        <p:spPr>
          <a:xfrm>
            <a:off x="4672584" y="6244013"/>
            <a:ext cx="1712845" cy="369332"/>
          </a:xfrm>
          <a:prstGeom prst="rect">
            <a:avLst/>
          </a:prstGeom>
          <a:noFill/>
        </p:spPr>
        <p:txBody>
          <a:bodyPr wrap="square" rtlCol="0">
            <a:spAutoFit/>
          </a:bodyPr>
          <a:lstStyle/>
          <a:p>
            <a:r>
              <a:rPr lang="en-GB" b="1" dirty="0"/>
              <a:t>~1.4x faster</a:t>
            </a:r>
          </a:p>
        </p:txBody>
      </p:sp>
      <p:sp>
        <p:nvSpPr>
          <p:cNvPr id="29" name="Rectangle: Rounded Corners 28">
            <a:extLst>
              <a:ext uri="{FF2B5EF4-FFF2-40B4-BE49-F238E27FC236}">
                <a16:creationId xmlns:a16="http://schemas.microsoft.com/office/drawing/2014/main" id="{A1C2DB5A-8F82-72A3-0055-B67D2040B84F}"/>
              </a:ext>
            </a:extLst>
          </p:cNvPr>
          <p:cNvSpPr/>
          <p:nvPr/>
        </p:nvSpPr>
        <p:spPr>
          <a:xfrm>
            <a:off x="10257827" y="2921527"/>
            <a:ext cx="453716"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10" name="Picture 9">
            <a:extLst>
              <a:ext uri="{FF2B5EF4-FFF2-40B4-BE49-F238E27FC236}">
                <a16:creationId xmlns:a16="http://schemas.microsoft.com/office/drawing/2014/main" id="{78C03239-661B-7EE0-A6BC-A84F5B65756C}"/>
              </a:ext>
            </a:extLst>
          </p:cNvPr>
          <p:cNvPicPr>
            <a:picLocks noChangeAspect="1"/>
          </p:cNvPicPr>
          <p:nvPr/>
        </p:nvPicPr>
        <p:blipFill rotWithShape="1">
          <a:blip r:embed="rId2"/>
          <a:srcRect t="2697"/>
          <a:stretch/>
        </p:blipFill>
        <p:spPr>
          <a:xfrm>
            <a:off x="302247" y="2819401"/>
            <a:ext cx="5124713" cy="2416021"/>
          </a:xfrm>
          <a:prstGeom prst="rect">
            <a:avLst/>
          </a:prstGeom>
        </p:spPr>
      </p:pic>
      <p:pic>
        <p:nvPicPr>
          <p:cNvPr id="12" name="Picture 11">
            <a:extLst>
              <a:ext uri="{FF2B5EF4-FFF2-40B4-BE49-F238E27FC236}">
                <a16:creationId xmlns:a16="http://schemas.microsoft.com/office/drawing/2014/main" id="{D5C3B3ED-9716-51E9-A488-AAF6FAE908D5}"/>
              </a:ext>
            </a:extLst>
          </p:cNvPr>
          <p:cNvPicPr>
            <a:picLocks noChangeAspect="1"/>
          </p:cNvPicPr>
          <p:nvPr/>
        </p:nvPicPr>
        <p:blipFill rotWithShape="1">
          <a:blip r:embed="rId3"/>
          <a:srcRect t="1455"/>
          <a:stretch/>
        </p:blipFill>
        <p:spPr>
          <a:xfrm>
            <a:off x="5819793" y="2819401"/>
            <a:ext cx="6115364" cy="2490644"/>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7411139" y="3075187"/>
            <a:ext cx="1964654"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EE3D9A1F-890B-03C3-6628-D8336A4F7B3A}"/>
              </a:ext>
            </a:extLst>
          </p:cNvPr>
          <p:cNvGrpSpPr/>
          <p:nvPr/>
        </p:nvGrpSpPr>
        <p:grpSpPr>
          <a:xfrm>
            <a:off x="6223000" y="5525479"/>
            <a:ext cx="5236597" cy="600027"/>
            <a:chOff x="4982526" y="5604377"/>
            <a:chExt cx="6634649" cy="760220"/>
          </a:xfrm>
        </p:grpSpPr>
        <p:pic>
          <p:nvPicPr>
            <p:cNvPr id="15" name="Picture 14">
              <a:extLst>
                <a:ext uri="{FF2B5EF4-FFF2-40B4-BE49-F238E27FC236}">
                  <a16:creationId xmlns:a16="http://schemas.microsoft.com/office/drawing/2014/main" id="{C23711DE-D507-E239-B8DF-538B9F7C2ABC}"/>
                </a:ext>
              </a:extLst>
            </p:cNvPr>
            <p:cNvPicPr>
              <a:picLocks noChangeAspect="1"/>
            </p:cNvPicPr>
            <p:nvPr/>
          </p:nvPicPr>
          <p:blipFill>
            <a:blip r:embed="rId4"/>
            <a:stretch>
              <a:fillRect/>
            </a:stretch>
          </p:blipFill>
          <p:spPr>
            <a:xfrm>
              <a:off x="4982526" y="5604377"/>
              <a:ext cx="6634649" cy="760220"/>
            </a:xfrm>
            <a:prstGeom prst="rect">
              <a:avLst/>
            </a:prstGeom>
          </p:spPr>
        </p:pic>
        <p:sp>
          <p:nvSpPr>
            <p:cNvPr id="16" name="Rectangle: Rounded Corners 15">
              <a:extLst>
                <a:ext uri="{FF2B5EF4-FFF2-40B4-BE49-F238E27FC236}">
                  <a16:creationId xmlns:a16="http://schemas.microsoft.com/office/drawing/2014/main" id="{0384BE5C-449F-26B9-6EBB-1372436234AF}"/>
                </a:ext>
              </a:extLst>
            </p:cNvPr>
            <p:cNvSpPr/>
            <p:nvPr/>
          </p:nvSpPr>
          <p:spPr>
            <a:xfrm>
              <a:off x="5269080" y="5935315"/>
              <a:ext cx="1300191" cy="3332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a:extLst>
              <a:ext uri="{FF2B5EF4-FFF2-40B4-BE49-F238E27FC236}">
                <a16:creationId xmlns:a16="http://schemas.microsoft.com/office/drawing/2014/main" id="{144BD7FC-4711-DB0B-46B9-14A7315D91FA}"/>
              </a:ext>
            </a:extLst>
          </p:cNvPr>
          <p:cNvSpPr txBox="1"/>
          <p:nvPr/>
        </p:nvSpPr>
        <p:spPr>
          <a:xfrm>
            <a:off x="4347697" y="6455584"/>
            <a:ext cx="3668462" cy="369332"/>
          </a:xfrm>
          <a:prstGeom prst="rect">
            <a:avLst/>
          </a:prstGeom>
          <a:noFill/>
        </p:spPr>
        <p:txBody>
          <a:bodyPr wrap="square" rtlCol="0">
            <a:spAutoFit/>
          </a:bodyPr>
          <a:lstStyle/>
          <a:p>
            <a:r>
              <a:rPr lang="en-GB" b="1" dirty="0"/>
              <a:t>~4.7 times faster, using 8 cores</a:t>
            </a:r>
          </a:p>
        </p:txBody>
      </p:sp>
      <p:sp>
        <p:nvSpPr>
          <p:cNvPr id="18" name="Arrow: Right 17">
            <a:extLst>
              <a:ext uri="{FF2B5EF4-FFF2-40B4-BE49-F238E27FC236}">
                <a16:creationId xmlns:a16="http://schemas.microsoft.com/office/drawing/2014/main" id="{123905B7-1F3E-455E-4C67-A36066342C42}"/>
              </a:ext>
            </a:extLst>
          </p:cNvPr>
          <p:cNvSpPr/>
          <p:nvPr/>
        </p:nvSpPr>
        <p:spPr>
          <a:xfrm>
            <a:off x="4851775" y="3652520"/>
            <a:ext cx="1010545" cy="5384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085EB4B2-0F58-5108-3A0C-461562AC0350}"/>
              </a:ext>
            </a:extLst>
          </p:cNvPr>
          <p:cNvGrpSpPr/>
          <p:nvPr/>
        </p:nvGrpSpPr>
        <p:grpSpPr>
          <a:xfrm>
            <a:off x="343096" y="5621925"/>
            <a:ext cx="4691028" cy="478205"/>
            <a:chOff x="413337" y="5826760"/>
            <a:chExt cx="4902531" cy="499766"/>
          </a:xfrm>
        </p:grpSpPr>
        <p:pic>
          <p:nvPicPr>
            <p:cNvPr id="23" name="Picture 22">
              <a:extLst>
                <a:ext uri="{FF2B5EF4-FFF2-40B4-BE49-F238E27FC236}">
                  <a16:creationId xmlns:a16="http://schemas.microsoft.com/office/drawing/2014/main" id="{EE185824-4A56-A572-AA26-25549270FCBF}"/>
                </a:ext>
              </a:extLst>
            </p:cNvPr>
            <p:cNvPicPr>
              <a:picLocks noChangeAspect="1"/>
            </p:cNvPicPr>
            <p:nvPr/>
          </p:nvPicPr>
          <p:blipFill rotWithShape="1">
            <a:blip r:embed="rId5"/>
            <a:srcRect t="46677"/>
            <a:stretch/>
          </p:blipFill>
          <p:spPr>
            <a:xfrm>
              <a:off x="413337" y="5826760"/>
              <a:ext cx="4902531" cy="499766"/>
            </a:xfrm>
            <a:prstGeom prst="rect">
              <a:avLst/>
            </a:prstGeom>
          </p:spPr>
        </p:pic>
        <p:sp>
          <p:nvSpPr>
            <p:cNvPr id="24" name="Rectangle: Rounded Corners 23">
              <a:extLst>
                <a:ext uri="{FF2B5EF4-FFF2-40B4-BE49-F238E27FC236}">
                  <a16:creationId xmlns:a16="http://schemas.microsoft.com/office/drawing/2014/main" id="{23D751DE-49F9-5C69-63EE-A3C9BCD7DEC2}"/>
                </a:ext>
              </a:extLst>
            </p:cNvPr>
            <p:cNvSpPr/>
            <p:nvPr/>
          </p:nvSpPr>
          <p:spPr>
            <a:xfrm>
              <a:off x="603094" y="6039506"/>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114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animBg="1"/>
    </p:bldLst>
  </p:timing>
</p:sld>
</file>

<file path=ppt/theme/theme1.xml><?xml version="1.0" encoding="utf-8"?>
<a:theme xmlns:a="http://schemas.openxmlformats.org/drawingml/2006/main" name="Matri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767</Words>
  <Application>Microsoft Office PowerPoint</Application>
  <PresentationFormat>Widescreen</PresentationFormat>
  <Paragraphs>78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Bahnschrift</vt:lpstr>
      <vt:lpstr>Calibri</vt:lpstr>
      <vt:lpstr>Cambria Math</vt:lpstr>
      <vt:lpstr>MatrixVTI</vt:lpstr>
      <vt:lpstr>Practical examples of accelerating numerical and ML research with Julia</vt:lpstr>
      <vt:lpstr>Who am I?</vt:lpstr>
      <vt:lpstr>What is Julia?</vt:lpstr>
      <vt:lpstr>“Embarrassingly Parallel” Monte Carlo</vt:lpstr>
      <vt:lpstr>Code Overview</vt:lpstr>
      <vt:lpstr>Is it fast? (vs native Python)</vt:lpstr>
      <vt:lpstr>Is it fast? (vs numpy)</vt:lpstr>
      <vt:lpstr>Can it be faster?</vt:lpstr>
      <vt:lpstr>Using multiple cores</vt:lpstr>
      <vt:lpstr>What about “vectorisation”?</vt:lpstr>
      <vt:lpstr>Relative Performance</vt:lpstr>
      <vt:lpstr>Relative Performance</vt:lpstr>
      <vt:lpstr>Using a GPU</vt:lpstr>
      <vt:lpstr>Relative Performance</vt:lpstr>
      <vt:lpstr>Scaling up to a cluster</vt:lpstr>
      <vt:lpstr>Scaling up to a cluster</vt:lpstr>
      <vt:lpstr>Scaling up to a cluster</vt:lpstr>
      <vt:lpstr>Benchmarks</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examples of accelerating numerical and ML research with Julia</dc:title>
  <dc:creator>Jamie Mair</dc:creator>
  <cp:lastModifiedBy>Jamie Mair</cp:lastModifiedBy>
  <cp:revision>20</cp:revision>
  <dcterms:created xsi:type="dcterms:W3CDTF">2022-09-06T14:09:50Z</dcterms:created>
  <dcterms:modified xsi:type="dcterms:W3CDTF">2022-09-06T19:38:45Z</dcterms:modified>
</cp:coreProperties>
</file>