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4" r:id="rId4"/>
    <p:sldId id="338" r:id="rId5"/>
    <p:sldId id="313" r:id="rId6"/>
    <p:sldId id="307" r:id="rId7"/>
    <p:sldId id="309" r:id="rId8"/>
    <p:sldId id="355" r:id="rId9"/>
    <p:sldId id="330" r:id="rId10"/>
    <p:sldId id="332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" y="12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Mellway" userId="64a32afde6b9d889" providerId="LiveId" clId="{AC72A4E8-7ED4-4B44-8D4B-A362E4D3D557}"/>
    <pc:docChg chg="undo custSel modSld">
      <pc:chgData name="Jamie Mellway" userId="64a32afde6b9d889" providerId="LiveId" clId="{AC72A4E8-7ED4-4B44-8D4B-A362E4D3D557}" dt="2023-04-18T00:10:55.375" v="70" actId="20577"/>
      <pc:docMkLst>
        <pc:docMk/>
      </pc:docMkLst>
      <pc:sldChg chg="modSp mod">
        <pc:chgData name="Jamie Mellway" userId="64a32afde6b9d889" providerId="LiveId" clId="{AC72A4E8-7ED4-4B44-8D4B-A362E4D3D557}" dt="2023-04-18T00:10:55.375" v="70" actId="20577"/>
        <pc:sldMkLst>
          <pc:docMk/>
          <pc:sldMk cId="3423133475" sldId="307"/>
        </pc:sldMkLst>
        <pc:spChg chg="mod">
          <ac:chgData name="Jamie Mellway" userId="64a32afde6b9d889" providerId="LiveId" clId="{AC72A4E8-7ED4-4B44-8D4B-A362E4D3D557}" dt="2023-04-18T00:10:55.375" v="70" actId="20577"/>
          <ac:spMkLst>
            <pc:docMk/>
            <pc:sldMk cId="3423133475" sldId="307"/>
            <ac:spMk id="11" creationId="{08A26795-7FDB-4255-BB60-1E3CB657020C}"/>
          </ac:spMkLst>
        </pc:spChg>
        <pc:spChg chg="mod">
          <ac:chgData name="Jamie Mellway" userId="64a32afde6b9d889" providerId="LiveId" clId="{AC72A4E8-7ED4-4B44-8D4B-A362E4D3D557}" dt="2023-04-17T22:36:14.763" v="29" actId="1076"/>
          <ac:spMkLst>
            <pc:docMk/>
            <pc:sldMk cId="3423133475" sldId="307"/>
            <ac:spMk id="17" creationId="{3686F633-E35E-4729-A44F-1453620828CD}"/>
          </ac:spMkLst>
        </pc:spChg>
        <pc:grpChg chg="mod">
          <ac:chgData name="Jamie Mellway" userId="64a32afde6b9d889" providerId="LiveId" clId="{AC72A4E8-7ED4-4B44-8D4B-A362E4D3D557}" dt="2023-04-17T22:36:18.579" v="30" actId="1076"/>
          <ac:grpSpMkLst>
            <pc:docMk/>
            <pc:sldMk cId="3423133475" sldId="307"/>
            <ac:grpSpMk id="15" creationId="{6EFE5B5F-6202-4048-87F4-3B8A1427FD9A}"/>
          </ac:grpSpMkLst>
        </pc:grpChg>
      </pc:sldChg>
      <pc:sldChg chg="modSp mod">
        <pc:chgData name="Jamie Mellway" userId="64a32afde6b9d889" providerId="LiveId" clId="{AC72A4E8-7ED4-4B44-8D4B-A362E4D3D557}" dt="2023-04-18T00:10:01.548" v="60" actId="20577"/>
        <pc:sldMkLst>
          <pc:docMk/>
          <pc:sldMk cId="4201278032" sldId="309"/>
        </pc:sldMkLst>
        <pc:spChg chg="mod">
          <ac:chgData name="Jamie Mellway" userId="64a32afde6b9d889" providerId="LiveId" clId="{AC72A4E8-7ED4-4B44-8D4B-A362E4D3D557}" dt="2023-04-18T00:10:01.548" v="60" actId="20577"/>
          <ac:spMkLst>
            <pc:docMk/>
            <pc:sldMk cId="4201278032" sldId="309"/>
            <ac:spMk id="42" creationId="{39623E8B-E34D-4BE7-B8F6-44BBC683CA4A}"/>
          </ac:spMkLst>
        </pc:spChg>
        <pc:spChg chg="mod">
          <ac:chgData name="Jamie Mellway" userId="64a32afde6b9d889" providerId="LiveId" clId="{AC72A4E8-7ED4-4B44-8D4B-A362E4D3D557}" dt="2023-04-17T22:37:38.280" v="39" actId="14100"/>
          <ac:spMkLst>
            <pc:docMk/>
            <pc:sldMk cId="4201278032" sldId="309"/>
            <ac:spMk id="50" creationId="{2118B36B-5551-4664-B201-231CDF9103A5}"/>
          </ac:spMkLst>
        </pc:spChg>
        <pc:grpChg chg="mod">
          <ac:chgData name="Jamie Mellway" userId="64a32afde6b9d889" providerId="LiveId" clId="{AC72A4E8-7ED4-4B44-8D4B-A362E4D3D557}" dt="2023-04-17T22:37:53.423" v="41" actId="1076"/>
          <ac:grpSpMkLst>
            <pc:docMk/>
            <pc:sldMk cId="4201278032" sldId="309"/>
            <ac:grpSpMk id="49" creationId="{A90AFD7C-8DF4-45D5-89AF-23641D48BE35}"/>
          </ac:grpSpMkLst>
        </pc:grpChg>
      </pc:sldChg>
      <pc:sldChg chg="modSp mod">
        <pc:chgData name="Jamie Mellway" userId="64a32afde6b9d889" providerId="LiveId" clId="{AC72A4E8-7ED4-4B44-8D4B-A362E4D3D557}" dt="2023-04-17T22:50:10.482" v="54" actId="15"/>
        <pc:sldMkLst>
          <pc:docMk/>
          <pc:sldMk cId="1547012370" sldId="330"/>
        </pc:sldMkLst>
        <pc:spChg chg="mod">
          <ac:chgData name="Jamie Mellway" userId="64a32afde6b9d889" providerId="LiveId" clId="{AC72A4E8-7ED4-4B44-8D4B-A362E4D3D557}" dt="2023-04-17T22:38:17.688" v="43" actId="12"/>
          <ac:spMkLst>
            <pc:docMk/>
            <pc:sldMk cId="1547012370" sldId="330"/>
            <ac:spMk id="3" creationId="{031BC5AB-4BA9-4429-A1EE-57C0879AD505}"/>
          </ac:spMkLst>
        </pc:spChg>
        <pc:spChg chg="mod">
          <ac:chgData name="Jamie Mellway" userId="64a32afde6b9d889" providerId="LiveId" clId="{AC72A4E8-7ED4-4B44-8D4B-A362E4D3D557}" dt="2023-04-17T22:50:10.482" v="54" actId="15"/>
          <ac:spMkLst>
            <pc:docMk/>
            <pc:sldMk cId="1547012370" sldId="330"/>
            <ac:spMk id="13" creationId="{94D27F69-700D-4BFE-A82F-C59CA7B55E94}"/>
          </ac:spMkLst>
        </pc:spChg>
      </pc:sldChg>
      <pc:sldChg chg="modSp mod">
        <pc:chgData name="Jamie Mellway" userId="64a32afde6b9d889" providerId="LiveId" clId="{AC72A4E8-7ED4-4B44-8D4B-A362E4D3D557}" dt="2023-04-17T22:39:33.782" v="51" actId="20577"/>
        <pc:sldMkLst>
          <pc:docMk/>
          <pc:sldMk cId="3253058185" sldId="338"/>
        </pc:sldMkLst>
        <pc:spChg chg="mod">
          <ac:chgData name="Jamie Mellway" userId="64a32afde6b9d889" providerId="LiveId" clId="{AC72A4E8-7ED4-4B44-8D4B-A362E4D3D557}" dt="2023-04-17T22:39:33.782" v="51" actId="20577"/>
          <ac:spMkLst>
            <pc:docMk/>
            <pc:sldMk cId="3253058185" sldId="338"/>
            <ac:spMk id="5" creationId="{24AC1517-2171-47F6-BEFD-6A3AFCA2C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2730462-C992-40FA-8F59-8C11A7C73E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289687E-E05D-4695-958C-B1E6D2856857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2913FE9C-62F2-4E2F-974F-EF6F5174BA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619B1-32EF-432D-BF49-D70BA36A062D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6F96327-3565-4938-B1B3-64B119777404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5B32D0-8C79-43CF-8BE1-13BA4C9369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B0CA91C-AD7F-487D-8944-F24FED16442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FFDC03-ECE6-46C8-BA8F-DF14D693813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52B523-66A4-4D48-B49C-2A400D04AD8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6FC0A1-B92F-4F4E-8553-711B14252D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0EAF28-973E-4432-92CD-FFB3A75D23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32A55B-8151-47F6-9AE4-10DAF48F4EC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C3A2E4-E9EC-4D76-8B73-42DFFE2DA61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21160164-5E9C-45C5-B6B2-DBE2E7A0F8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AE4AE20-5B6C-4851-940C-815EB813E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479ED53-5E72-4796-A272-5A52C5AFC1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F664D771-7999-4907-B49D-2A7174ED181E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3315B1-4C3C-4388-B1F0-F11B26C6E308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1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Teardrop 6">
            <a:extLst>
              <a:ext uri="{FF2B5EF4-FFF2-40B4-BE49-F238E27FC236}">
                <a16:creationId xmlns:a16="http://schemas.microsoft.com/office/drawing/2014/main" id="{599424D7-8771-4882-8231-888CC6AEC430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7">
            <a:extLst>
              <a:ext uri="{FF2B5EF4-FFF2-40B4-BE49-F238E27FC236}">
                <a16:creationId xmlns:a16="http://schemas.microsoft.com/office/drawing/2014/main" id="{7FBCB63D-10B1-4298-91F0-5D85FB9F2190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145750A7-1A1A-42D5-9A67-FA3BA49924AF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5673249-3E22-43EE-86B3-99AB94FA9B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B4D5C21F-DF50-4469-BF69-608CB2211B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63522E4-F046-42DD-9D9B-6EA54491E8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B00E3A9C-02B2-4D47-AF26-25E14C355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6E0E6-3CD8-4642-B8CB-3D39B25CDBC1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2C23BD1-BF5E-4F19-A3E6-8932E05B56D9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6928F1C-E233-4746-AD89-06D9E2C0D7E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53B56079-9848-4699-A28A-8CEE9FF74A5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BEE2638C-70A0-4ACC-9EEE-8E5E8DF8AC6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E6A4EF29-17EF-4D8C-A3F4-F65CCCC07C7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C1DF49B4-1C37-4D6D-B846-DFD2AB9DED1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4BB918E-42E3-433D-82C5-D553957DBA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CFE1EF3E-04D4-4043-AC8F-BFE8C5CB534C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06658BAB-7E05-45FE-8764-692F1810E82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58E05E7-B0FA-468B-8CF5-A506DC41C3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C2C7F807-41AA-4922-A382-7CFE7B7F542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D7FA24BD-C7CC-4577-8BA3-4F3DDABE21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815B359B-9AE9-40C9-8117-EA8F87A4990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193F75AD-D1C7-48CC-B2B8-A833655749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github.com/JamieMellway/FintechBootcampProject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g"/><Relationship Id="rId4" Type="http://schemas.openxmlformats.org/officeDocument/2006/relationships/hyperlink" Target="https://www.bankofcanada.ca/rates/interest-rates/canadian-interest-rat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73271" y="1490008"/>
            <a:ext cx="60708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Ontario Housing</a:t>
            </a:r>
            <a:b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</a:br>
            <a:r>
              <a:rPr lang="en-CA" sz="6000" b="1" i="0" u="none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cs typeface="Vijaya" panose="020B0502040204020203" pitchFamily="18" charset="0"/>
              </a:rPr>
              <a:t> Market Analysis</a:t>
            </a:r>
            <a:endParaRPr lang="ko-KR" altLang="en-US" sz="6000" dirty="0">
              <a:solidFill>
                <a:schemeClr val="bg1"/>
              </a:solidFill>
              <a:latin typeface="Imprint MT Shadow" panose="04020605060303030202" pitchFamily="82" charset="0"/>
              <a:cs typeface="Vijay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EAA9-FA27-DD5E-BF42-7A023FABE48C}"/>
              </a:ext>
            </a:extLst>
          </p:cNvPr>
          <p:cNvSpPr txBox="1"/>
          <p:nvPr/>
        </p:nvSpPr>
        <p:spPr>
          <a:xfrm>
            <a:off x="7297270" y="3960221"/>
            <a:ext cx="58539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Analyzing Ontario Real Estate data for trends, </a:t>
            </a:r>
            <a:b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CA" sz="2000" dirty="0">
                <a:solidFill>
                  <a:schemeClr val="bg1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correlation with inflation, and projected trends</a:t>
            </a:r>
            <a:endParaRPr lang="ko-KR" altLang="en-US" sz="2000" dirty="0">
              <a:solidFill>
                <a:schemeClr val="bg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5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F6D65C-9B94-4547-BE03-7DC8EA9D4DD8}"/>
              </a:ext>
            </a:extLst>
          </p:cNvPr>
          <p:cNvSpPr txBox="1"/>
          <p:nvPr/>
        </p:nvSpPr>
        <p:spPr>
          <a:xfrm>
            <a:off x="3460259" y="767128"/>
            <a:ext cx="52714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Meet The Team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FCB466-29EC-7487-327F-CC7F0143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60" y="3628960"/>
            <a:ext cx="809105" cy="613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C1517-2171-47F6-BEFD-6A3AFCA2CF91}"/>
              </a:ext>
            </a:extLst>
          </p:cNvPr>
          <p:cNvSpPr txBox="1"/>
          <p:nvPr/>
        </p:nvSpPr>
        <p:spPr>
          <a:xfrm>
            <a:off x="3550023" y="2140772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Jamie Mellway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Josh Esteban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Majeed Raheem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Joey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Falvo</a:t>
            </a:r>
            <a:endParaRPr lang="en-US" sz="2400" dirty="0">
              <a:latin typeface="Bahnschrift SemiBold SemiConden" panose="020B0502040204020203" pitchFamily="34" charset="0"/>
            </a:endParaRPr>
          </a:p>
          <a:p>
            <a:endParaRPr lang="en-US" sz="2400" dirty="0"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Mohammad Zahur</a:t>
            </a:r>
          </a:p>
          <a:p>
            <a:endParaRPr 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 descr="A group of people sitting at a table">
            <a:extLst>
              <a:ext uri="{FF2B5EF4-FFF2-40B4-BE49-F238E27FC236}">
                <a16:creationId xmlns:a16="http://schemas.microsoft.com/office/drawing/2014/main" id="{DC3A4F6B-29DD-C341-AE3C-4030CC41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125"/>
            <a:ext cx="4279925" cy="3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Concept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A4D91EBE-179A-4DE8-B6DC-30379DD9EA3C}"/>
              </a:ext>
            </a:extLst>
          </p:cNvPr>
          <p:cNvGrpSpPr/>
          <p:nvPr/>
        </p:nvGrpSpPr>
        <p:grpSpPr>
          <a:xfrm rot="16200000">
            <a:off x="1264712" y="1786369"/>
            <a:ext cx="3399600" cy="2715626"/>
            <a:chOff x="6295187" y="2236971"/>
            <a:chExt cx="2983706" cy="2715626"/>
          </a:xfrm>
        </p:grpSpPr>
        <p:sp>
          <p:nvSpPr>
            <p:cNvPr id="4" name="Freeform: Shape 28">
              <a:extLst>
                <a:ext uri="{FF2B5EF4-FFF2-40B4-BE49-F238E27FC236}">
                  <a16:creationId xmlns:a16="http://schemas.microsoft.com/office/drawing/2014/main" id="{1859E3E2-4198-428C-9472-9386F8970290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161E36E9-44A1-4040-BC57-BF6C597FFA01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32">
              <a:extLst>
                <a:ext uri="{FF2B5EF4-FFF2-40B4-BE49-F238E27FC236}">
                  <a16:creationId xmlns:a16="http://schemas.microsoft.com/office/drawing/2014/main" id="{ABEBF3B4-89B6-4E6A-B33C-51FCB63646DE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33">
              <a:extLst>
                <a:ext uri="{FF2B5EF4-FFF2-40B4-BE49-F238E27FC236}">
                  <a16:creationId xmlns:a16="http://schemas.microsoft.com/office/drawing/2014/main" id="{FC304B61-1EAC-4136-BB82-1B42A6E99550}"/>
                </a:ext>
              </a:extLst>
            </p:cNvPr>
            <p:cNvSpPr/>
            <p:nvPr/>
          </p:nvSpPr>
          <p:spPr>
            <a:xfrm>
              <a:off x="6295187" y="4108067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013A511E-3935-4359-AD32-E38575A22820}"/>
              </a:ext>
            </a:extLst>
          </p:cNvPr>
          <p:cNvGrpSpPr/>
          <p:nvPr/>
        </p:nvGrpSpPr>
        <p:grpSpPr>
          <a:xfrm>
            <a:off x="1110974" y="5429607"/>
            <a:ext cx="3682486" cy="1428393"/>
            <a:chOff x="2442781" y="3952529"/>
            <a:chExt cx="3682486" cy="2905471"/>
          </a:xfrm>
        </p:grpSpPr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id="{71046C8D-DD2A-4AD9-8586-194AE1171C05}"/>
                </a:ext>
              </a:extLst>
            </p:cNvPr>
            <p:cNvSpPr/>
            <p:nvPr/>
          </p:nvSpPr>
          <p:spPr>
            <a:xfrm rot="16200000">
              <a:off x="1413622" y="4981691"/>
              <a:ext cx="2905468" cy="847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E5BC5978-165A-4D9E-8E5A-3358398290DD}"/>
                </a:ext>
              </a:extLst>
            </p:cNvPr>
            <p:cNvSpPr/>
            <p:nvPr/>
          </p:nvSpPr>
          <p:spPr>
            <a:xfrm rot="16200000">
              <a:off x="2353090" y="4981691"/>
              <a:ext cx="2905468" cy="8471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8CE6811B-96A9-4B50-9583-B0083EE5D220}"/>
                </a:ext>
              </a:extLst>
            </p:cNvPr>
            <p:cNvSpPr/>
            <p:nvPr/>
          </p:nvSpPr>
          <p:spPr>
            <a:xfrm rot="16200000">
              <a:off x="3292558" y="4981690"/>
              <a:ext cx="2905468" cy="8471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49">
              <a:extLst>
                <a:ext uri="{FF2B5EF4-FFF2-40B4-BE49-F238E27FC236}">
                  <a16:creationId xmlns:a16="http://schemas.microsoft.com/office/drawing/2014/main" id="{A73094C7-5B48-42A0-BD94-C787FBEA9C9F}"/>
                </a:ext>
              </a:extLst>
            </p:cNvPr>
            <p:cNvSpPr/>
            <p:nvPr/>
          </p:nvSpPr>
          <p:spPr>
            <a:xfrm rot="16200000">
              <a:off x="4248959" y="4981688"/>
              <a:ext cx="2905468" cy="847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B22F8375-677C-411B-81E9-5CCBE4A91836}"/>
              </a:ext>
            </a:extLst>
          </p:cNvPr>
          <p:cNvGrpSpPr/>
          <p:nvPr/>
        </p:nvGrpSpPr>
        <p:grpSpPr>
          <a:xfrm>
            <a:off x="1113826" y="4808208"/>
            <a:ext cx="3684277" cy="624790"/>
            <a:chOff x="2442783" y="3329136"/>
            <a:chExt cx="3684277" cy="624790"/>
          </a:xfrm>
        </p:grpSpPr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F6C63E6-A896-4CFE-A954-A932C199A3E1}"/>
                </a:ext>
              </a:extLst>
            </p:cNvPr>
            <p:cNvSpPr/>
            <p:nvPr/>
          </p:nvSpPr>
          <p:spPr>
            <a:xfrm rot="16200000">
              <a:off x="2797030" y="2974889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09966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09966" y="897874"/>
                  </a:lnTo>
                  <a:cubicBezTo>
                    <a:pt x="1110884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FD95F501-5A8D-4A24-A738-1877C3750899}"/>
                </a:ext>
              </a:extLst>
            </p:cNvPr>
            <p:cNvSpPr/>
            <p:nvPr/>
          </p:nvSpPr>
          <p:spPr>
            <a:xfrm rot="16200000">
              <a:off x="3507219" y="3205562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1519010-22BA-4A0E-8F3C-A2A736208D37}"/>
                </a:ext>
              </a:extLst>
            </p:cNvPr>
            <p:cNvSpPr/>
            <p:nvPr/>
          </p:nvSpPr>
          <p:spPr>
            <a:xfrm rot="16200000" flipV="1">
              <a:off x="5149417" y="2976283"/>
              <a:ext cx="623395" cy="1331890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1323628"/>
                <a:gd name="connsiteX1" fmla="*/ 1107547 w 1107547"/>
                <a:gd name="connsiteY1" fmla="*/ 0 h 1323628"/>
                <a:gd name="connsiteX2" fmla="*/ 1107547 w 1107547"/>
                <a:gd name="connsiteY2" fmla="*/ 1323628 h 1323628"/>
                <a:gd name="connsiteX3" fmla="*/ 0 w 1107547"/>
                <a:gd name="connsiteY3" fmla="*/ 847149 h 1323628"/>
                <a:gd name="connsiteX4" fmla="*/ 0 w 1107547"/>
                <a:gd name="connsiteY4" fmla="*/ 0 h 1323628"/>
                <a:gd name="connsiteX0" fmla="*/ 0 w 1110301"/>
                <a:gd name="connsiteY0" fmla="*/ 0 h 1323628"/>
                <a:gd name="connsiteX1" fmla="*/ 1110301 w 1110301"/>
                <a:gd name="connsiteY1" fmla="*/ 897875 h 1323628"/>
                <a:gd name="connsiteX2" fmla="*/ 1107547 w 1110301"/>
                <a:gd name="connsiteY2" fmla="*/ 1323628 h 1323628"/>
                <a:gd name="connsiteX3" fmla="*/ 0 w 1110301"/>
                <a:gd name="connsiteY3" fmla="*/ 847149 h 1323628"/>
                <a:gd name="connsiteX4" fmla="*/ 0 w 1110301"/>
                <a:gd name="connsiteY4" fmla="*/ 0 h 1323628"/>
                <a:gd name="connsiteX0" fmla="*/ 0 w 1110301"/>
                <a:gd name="connsiteY0" fmla="*/ 0 h 1326382"/>
                <a:gd name="connsiteX1" fmla="*/ 1110301 w 1110301"/>
                <a:gd name="connsiteY1" fmla="*/ 897875 h 1326382"/>
                <a:gd name="connsiteX2" fmla="*/ 1104793 w 1110301"/>
                <a:gd name="connsiteY2" fmla="*/ 1326382 h 1326382"/>
                <a:gd name="connsiteX3" fmla="*/ 0 w 1110301"/>
                <a:gd name="connsiteY3" fmla="*/ 847149 h 1326382"/>
                <a:gd name="connsiteX4" fmla="*/ 0 w 1110301"/>
                <a:gd name="connsiteY4" fmla="*/ 0 h 1326382"/>
                <a:gd name="connsiteX0" fmla="*/ 0 w 1113056"/>
                <a:gd name="connsiteY0" fmla="*/ 0 h 1329136"/>
                <a:gd name="connsiteX1" fmla="*/ 1110301 w 1113056"/>
                <a:gd name="connsiteY1" fmla="*/ 897875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3383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900628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29136"/>
                <a:gd name="connsiteX1" fmla="*/ 1107547 w 1113056"/>
                <a:gd name="connsiteY1" fmla="*/ 897874 h 1329136"/>
                <a:gd name="connsiteX2" fmla="*/ 1113056 w 1113056"/>
                <a:gd name="connsiteY2" fmla="*/ 1329136 h 1329136"/>
                <a:gd name="connsiteX3" fmla="*/ 0 w 1113056"/>
                <a:gd name="connsiteY3" fmla="*/ 847149 h 1329136"/>
                <a:gd name="connsiteX4" fmla="*/ 0 w 1113056"/>
                <a:gd name="connsiteY4" fmla="*/ 0 h 1329136"/>
                <a:gd name="connsiteX0" fmla="*/ 0 w 1113056"/>
                <a:gd name="connsiteY0" fmla="*/ 0 h 1334644"/>
                <a:gd name="connsiteX1" fmla="*/ 1107547 w 1113056"/>
                <a:gd name="connsiteY1" fmla="*/ 897874 h 1334644"/>
                <a:gd name="connsiteX2" fmla="*/ 1113056 w 1113056"/>
                <a:gd name="connsiteY2" fmla="*/ 1334644 h 1334644"/>
                <a:gd name="connsiteX3" fmla="*/ 0 w 1113056"/>
                <a:gd name="connsiteY3" fmla="*/ 847149 h 1334644"/>
                <a:gd name="connsiteX4" fmla="*/ 0 w 1113056"/>
                <a:gd name="connsiteY4" fmla="*/ 0 h 1334644"/>
                <a:gd name="connsiteX0" fmla="*/ 0 w 1113056"/>
                <a:gd name="connsiteY0" fmla="*/ 0 h 1331890"/>
                <a:gd name="connsiteX1" fmla="*/ 1107547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  <a:gd name="connsiteX0" fmla="*/ 0 w 1113056"/>
                <a:gd name="connsiteY0" fmla="*/ 0 h 1331890"/>
                <a:gd name="connsiteX1" fmla="*/ 1112385 w 1113056"/>
                <a:gd name="connsiteY1" fmla="*/ 897874 h 1331890"/>
                <a:gd name="connsiteX2" fmla="*/ 1113056 w 1113056"/>
                <a:gd name="connsiteY2" fmla="*/ 1331890 h 1331890"/>
                <a:gd name="connsiteX3" fmla="*/ 0 w 1113056"/>
                <a:gd name="connsiteY3" fmla="*/ 847149 h 1331890"/>
                <a:gd name="connsiteX4" fmla="*/ 0 w 1113056"/>
                <a:gd name="connsiteY4" fmla="*/ 0 h 13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056" h="1331890">
                  <a:moveTo>
                    <a:pt x="0" y="0"/>
                  </a:moveTo>
                  <a:lnTo>
                    <a:pt x="1112385" y="897874"/>
                  </a:lnTo>
                  <a:cubicBezTo>
                    <a:pt x="1113303" y="1041628"/>
                    <a:pt x="1112138" y="1188136"/>
                    <a:pt x="1113056" y="1331890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AF02286B-81EA-4D20-9091-C145767FE826}"/>
                </a:ext>
              </a:extLst>
            </p:cNvPr>
            <p:cNvSpPr/>
            <p:nvPr/>
          </p:nvSpPr>
          <p:spPr>
            <a:xfrm rot="16200000" flipV="1">
              <a:off x="4423690" y="3206957"/>
              <a:ext cx="622001" cy="871937"/>
            </a:xfrm>
            <a:custGeom>
              <a:avLst/>
              <a:gdLst>
                <a:gd name="connsiteX0" fmla="*/ 0 w 1107547"/>
                <a:gd name="connsiteY0" fmla="*/ 0 h 847149"/>
                <a:gd name="connsiteX1" fmla="*/ 1107547 w 1107547"/>
                <a:gd name="connsiteY1" fmla="*/ 0 h 847149"/>
                <a:gd name="connsiteX2" fmla="*/ 1107547 w 1107547"/>
                <a:gd name="connsiteY2" fmla="*/ 847149 h 847149"/>
                <a:gd name="connsiteX3" fmla="*/ 0 w 1107547"/>
                <a:gd name="connsiteY3" fmla="*/ 847149 h 847149"/>
                <a:gd name="connsiteX4" fmla="*/ 0 w 1107547"/>
                <a:gd name="connsiteY4" fmla="*/ 0 h 847149"/>
                <a:gd name="connsiteX0" fmla="*/ 0 w 1107547"/>
                <a:gd name="connsiteY0" fmla="*/ 0 h 858166"/>
                <a:gd name="connsiteX1" fmla="*/ 1107547 w 1107547"/>
                <a:gd name="connsiteY1" fmla="*/ 0 h 858166"/>
                <a:gd name="connsiteX2" fmla="*/ 1107547 w 1107547"/>
                <a:gd name="connsiteY2" fmla="*/ 858166 h 858166"/>
                <a:gd name="connsiteX3" fmla="*/ 0 w 1107547"/>
                <a:gd name="connsiteY3" fmla="*/ 847149 h 858166"/>
                <a:gd name="connsiteX4" fmla="*/ 0 w 1107547"/>
                <a:gd name="connsiteY4" fmla="*/ 0 h 858166"/>
                <a:gd name="connsiteX0" fmla="*/ 0 w 1107547"/>
                <a:gd name="connsiteY0" fmla="*/ 0 h 863674"/>
                <a:gd name="connsiteX1" fmla="*/ 1107547 w 1107547"/>
                <a:gd name="connsiteY1" fmla="*/ 0 h 863674"/>
                <a:gd name="connsiteX2" fmla="*/ 1107547 w 1107547"/>
                <a:gd name="connsiteY2" fmla="*/ 863674 h 863674"/>
                <a:gd name="connsiteX3" fmla="*/ 0 w 1107547"/>
                <a:gd name="connsiteY3" fmla="*/ 847149 h 863674"/>
                <a:gd name="connsiteX4" fmla="*/ 0 w 1107547"/>
                <a:gd name="connsiteY4" fmla="*/ 0 h 863674"/>
                <a:gd name="connsiteX0" fmla="*/ 0 w 1107547"/>
                <a:gd name="connsiteY0" fmla="*/ 0 h 869183"/>
                <a:gd name="connsiteX1" fmla="*/ 1107547 w 1107547"/>
                <a:gd name="connsiteY1" fmla="*/ 0 h 869183"/>
                <a:gd name="connsiteX2" fmla="*/ 1107547 w 1107547"/>
                <a:gd name="connsiteY2" fmla="*/ 869183 h 869183"/>
                <a:gd name="connsiteX3" fmla="*/ 0 w 1107547"/>
                <a:gd name="connsiteY3" fmla="*/ 847149 h 869183"/>
                <a:gd name="connsiteX4" fmla="*/ 0 w 1107547"/>
                <a:gd name="connsiteY4" fmla="*/ 0 h 869183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302"/>
                <a:gd name="connsiteY0" fmla="*/ 0 h 871937"/>
                <a:gd name="connsiteX1" fmla="*/ 1107547 w 1110302"/>
                <a:gd name="connsiteY1" fmla="*/ 0 h 871937"/>
                <a:gd name="connsiteX2" fmla="*/ 1110302 w 1110302"/>
                <a:gd name="connsiteY2" fmla="*/ 871937 h 871937"/>
                <a:gd name="connsiteX3" fmla="*/ 0 w 1110302"/>
                <a:gd name="connsiteY3" fmla="*/ 847149 h 871937"/>
                <a:gd name="connsiteX4" fmla="*/ 0 w 1110302"/>
                <a:gd name="connsiteY4" fmla="*/ 0 h 871937"/>
                <a:gd name="connsiteX0" fmla="*/ 0 w 1110566"/>
                <a:gd name="connsiteY0" fmla="*/ 0 h 871937"/>
                <a:gd name="connsiteX1" fmla="*/ 1110301 w 1110566"/>
                <a:gd name="connsiteY1" fmla="*/ 437920 h 871937"/>
                <a:gd name="connsiteX2" fmla="*/ 1110302 w 1110566"/>
                <a:gd name="connsiteY2" fmla="*/ 871937 h 871937"/>
                <a:gd name="connsiteX3" fmla="*/ 0 w 1110566"/>
                <a:gd name="connsiteY3" fmla="*/ 847149 h 871937"/>
                <a:gd name="connsiteX4" fmla="*/ 0 w 1110566"/>
                <a:gd name="connsiteY4" fmla="*/ 0 h 8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66" h="871937">
                  <a:moveTo>
                    <a:pt x="0" y="0"/>
                  </a:moveTo>
                  <a:lnTo>
                    <a:pt x="1110301" y="437920"/>
                  </a:lnTo>
                  <a:cubicBezTo>
                    <a:pt x="1111219" y="728566"/>
                    <a:pt x="1109384" y="581291"/>
                    <a:pt x="1110302" y="871937"/>
                  </a:cubicBezTo>
                  <a:lnTo>
                    <a:pt x="0" y="84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373610AB-10CC-4D95-B7FC-AE70B18385ED}"/>
              </a:ext>
            </a:extLst>
          </p:cNvPr>
          <p:cNvSpPr/>
          <p:nvPr/>
        </p:nvSpPr>
        <p:spPr>
          <a:xfrm>
            <a:off x="1399020" y="57349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1B1338F-0CC6-4275-A7E6-2CC620E14971}"/>
              </a:ext>
            </a:extLst>
          </p:cNvPr>
          <p:cNvSpPr/>
          <p:nvPr/>
        </p:nvSpPr>
        <p:spPr>
          <a:xfrm rot="2700000">
            <a:off x="2356852" y="566475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그룹 21">
            <a:extLst>
              <a:ext uri="{FF2B5EF4-FFF2-40B4-BE49-F238E27FC236}">
                <a16:creationId xmlns:a16="http://schemas.microsoft.com/office/drawing/2014/main" id="{8490D25D-8957-4CE2-A6ED-C3F5B605D08D}"/>
              </a:ext>
            </a:extLst>
          </p:cNvPr>
          <p:cNvGrpSpPr/>
          <p:nvPr/>
        </p:nvGrpSpPr>
        <p:grpSpPr>
          <a:xfrm>
            <a:off x="5091195" y="1674098"/>
            <a:ext cx="6274639" cy="1261884"/>
            <a:chOff x="-284681" y="1582467"/>
            <a:chExt cx="6274639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35914-4C82-40B6-B323-078F05602D3C}"/>
                </a:ext>
              </a:extLst>
            </p:cNvPr>
            <p:cNvSpPr txBox="1"/>
            <p:nvPr/>
          </p:nvSpPr>
          <p:spPr>
            <a:xfrm>
              <a:off x="-284681" y="1713945"/>
              <a:ext cx="151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ko-KR" alt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15138-E833-48B4-8161-338CDE391BE1}"/>
                </a:ext>
              </a:extLst>
            </p:cNvPr>
            <p:cNvSpPr txBox="1"/>
            <p:nvPr/>
          </p:nvSpPr>
          <p:spPr>
            <a:xfrm>
              <a:off x="2165511" y="1582467"/>
              <a:ext cx="382444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Collect and examine data sets pertinent to the Ontario real estate market with the aim of discerning present and prospective patterns 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C94202D8-A1F6-4F50-9A3B-4B9CE18B440B}"/>
                </a:ext>
              </a:extLst>
            </p:cNvPr>
            <p:cNvSpPr/>
            <p:nvPr/>
          </p:nvSpPr>
          <p:spPr>
            <a:xfrm>
              <a:off x="1664712" y="1749495"/>
              <a:ext cx="341188" cy="387099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20">
            <a:extLst>
              <a:ext uri="{FF2B5EF4-FFF2-40B4-BE49-F238E27FC236}">
                <a16:creationId xmlns:a16="http://schemas.microsoft.com/office/drawing/2014/main" id="{13385961-1E1A-4C48-9E32-3FF2C6204436}"/>
              </a:ext>
            </a:extLst>
          </p:cNvPr>
          <p:cNvGrpSpPr/>
          <p:nvPr/>
        </p:nvGrpSpPr>
        <p:grpSpPr>
          <a:xfrm>
            <a:off x="5222882" y="2309962"/>
            <a:ext cx="2158895" cy="523220"/>
            <a:chOff x="339751" y="2282922"/>
            <a:chExt cx="2158895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4DE15F-0B63-4BF6-815D-4F9FA92C871A}"/>
                </a:ext>
              </a:extLst>
            </p:cNvPr>
            <p:cNvSpPr txBox="1"/>
            <p:nvPr/>
          </p:nvSpPr>
          <p:spPr>
            <a:xfrm>
              <a:off x="339751" y="2282922"/>
              <a:ext cx="1658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</a:t>
              </a:r>
              <a:endParaRPr lang="ko-KR" altLang="en-US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hevron 26">
              <a:extLst>
                <a:ext uri="{FF2B5EF4-FFF2-40B4-BE49-F238E27FC236}">
                  <a16:creationId xmlns:a16="http://schemas.microsoft.com/office/drawing/2014/main" id="{60478AD3-A180-4D68-81A6-F0AB968CEC63}"/>
                </a:ext>
              </a:extLst>
            </p:cNvPr>
            <p:cNvSpPr/>
            <p:nvPr/>
          </p:nvSpPr>
          <p:spPr>
            <a:xfrm>
              <a:off x="2157457" y="2346830"/>
              <a:ext cx="341189" cy="405580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:a16="http://schemas.microsoft.com/office/drawing/2014/main" id="{05C7B535-A00A-429F-969E-AF6AC74D6461}"/>
              </a:ext>
            </a:extLst>
          </p:cNvPr>
          <p:cNvGrpSpPr/>
          <p:nvPr/>
        </p:nvGrpSpPr>
        <p:grpSpPr>
          <a:xfrm>
            <a:off x="4571353" y="4546598"/>
            <a:ext cx="2807546" cy="523220"/>
            <a:chOff x="-311778" y="3487028"/>
            <a:chExt cx="2807546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42D00E-B40B-44D5-8709-385E45A6915A}"/>
                </a:ext>
              </a:extLst>
            </p:cNvPr>
            <p:cNvSpPr txBox="1"/>
            <p:nvPr/>
          </p:nvSpPr>
          <p:spPr>
            <a:xfrm>
              <a:off x="-311778" y="3487028"/>
              <a:ext cx="2198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ko-K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hevron 27">
              <a:extLst>
                <a:ext uri="{FF2B5EF4-FFF2-40B4-BE49-F238E27FC236}">
                  <a16:creationId xmlns:a16="http://schemas.microsoft.com/office/drawing/2014/main" id="{48115782-E440-458C-BB96-12DC2DAA2ECC}"/>
                </a:ext>
              </a:extLst>
            </p:cNvPr>
            <p:cNvSpPr/>
            <p:nvPr/>
          </p:nvSpPr>
          <p:spPr>
            <a:xfrm>
              <a:off x="2128129" y="3570206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">
            <a:extLst>
              <a:ext uri="{FF2B5EF4-FFF2-40B4-BE49-F238E27FC236}">
                <a16:creationId xmlns:a16="http://schemas.microsoft.com/office/drawing/2014/main" id="{B9B2BE22-F1F0-469E-99EC-555C5F9A343D}"/>
              </a:ext>
            </a:extLst>
          </p:cNvPr>
          <p:cNvGrpSpPr/>
          <p:nvPr/>
        </p:nvGrpSpPr>
        <p:grpSpPr>
          <a:xfrm>
            <a:off x="5192015" y="3875334"/>
            <a:ext cx="6173819" cy="1554272"/>
            <a:chOff x="-757018" y="5123918"/>
            <a:chExt cx="6173819" cy="15542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DC9DD1-3D88-478C-9818-A77E2E514348}"/>
                </a:ext>
              </a:extLst>
            </p:cNvPr>
            <p:cNvSpPr txBox="1"/>
            <p:nvPr/>
          </p:nvSpPr>
          <p:spPr>
            <a:xfrm>
              <a:off x="-757018" y="5271962"/>
              <a:ext cx="1658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</a:t>
              </a:r>
              <a:endParaRPr lang="ko-KR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611DE5-BB4B-4699-8B09-2671456D739B}"/>
                </a:ext>
              </a:extLst>
            </p:cNvPr>
            <p:cNvSpPr txBox="1"/>
            <p:nvPr/>
          </p:nvSpPr>
          <p:spPr>
            <a:xfrm>
              <a:off x="1592354" y="5123918"/>
              <a:ext cx="382444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ct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-CA" sz="1900" b="0" i="0" u="none" strike="noStrike" dirty="0">
                  <a:solidFill>
                    <a:srgbClr val="000000"/>
                  </a:solidFill>
                  <a:effectLst/>
                  <a:latin typeface="Bahnschrift SemiBold SemiConden" panose="020B0502040204020203" pitchFamily="34" charset="0"/>
                </a:rPr>
                <a:t>By conducting this comprehensive analysis, we strive to acquire a deeper understanding of the dynamics within the Ontario property market</a:t>
              </a:r>
            </a:p>
          </p:txBody>
        </p:sp>
        <p:sp>
          <p:nvSpPr>
            <p:cNvPr id="42" name="Chevron 28">
              <a:extLst>
                <a:ext uri="{FF2B5EF4-FFF2-40B4-BE49-F238E27FC236}">
                  <a16:creationId xmlns:a16="http://schemas.microsoft.com/office/drawing/2014/main" id="{250E2CC4-9777-496E-ADA4-7E244DD05B21}"/>
                </a:ext>
              </a:extLst>
            </p:cNvPr>
            <p:cNvSpPr/>
            <p:nvPr/>
          </p:nvSpPr>
          <p:spPr>
            <a:xfrm>
              <a:off x="1052480" y="5354022"/>
              <a:ext cx="367639" cy="405580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75BC34E8-96E4-387A-0FBD-BCF40B720132}"/>
              </a:ext>
            </a:extLst>
          </p:cNvPr>
          <p:cNvSpPr/>
          <p:nvPr/>
        </p:nvSpPr>
        <p:spPr>
          <a:xfrm flipH="1">
            <a:off x="3190768" y="5674659"/>
            <a:ext cx="382777" cy="4691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445E1A5-907D-6479-9F97-839E164DC7C6}"/>
              </a:ext>
            </a:extLst>
          </p:cNvPr>
          <p:cNvSpPr/>
          <p:nvPr/>
        </p:nvSpPr>
        <p:spPr>
          <a:xfrm>
            <a:off x="4132157" y="5662458"/>
            <a:ext cx="439196" cy="40884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Data Techniques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C22BAB8B-A1DF-4342-86D0-B6A72A515D4F}"/>
              </a:ext>
            </a:extLst>
          </p:cNvPr>
          <p:cNvGrpSpPr/>
          <p:nvPr/>
        </p:nvGrpSpPr>
        <p:grpSpPr>
          <a:xfrm>
            <a:off x="4748726" y="2509481"/>
            <a:ext cx="2676442" cy="2687212"/>
            <a:chOff x="853320" y="963514"/>
            <a:chExt cx="760459" cy="763519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19030827-A18C-49C7-81BC-7DA09B307C2A}"/>
                </a:ext>
              </a:extLst>
            </p:cNvPr>
            <p:cNvSpPr/>
            <p:nvPr/>
          </p:nvSpPr>
          <p:spPr>
            <a:xfrm>
              <a:off x="1208240" y="1178895"/>
              <a:ext cx="405539" cy="509471"/>
            </a:xfrm>
            <a:custGeom>
              <a:avLst/>
              <a:gdLst>
                <a:gd name="connsiteX0" fmla="*/ 421838 w 553942"/>
                <a:gd name="connsiteY0" fmla="*/ 615246 h 695907"/>
                <a:gd name="connsiteX1" fmla="*/ 0 w 553942"/>
                <a:gd name="connsiteY1" fmla="*/ 667781 h 695907"/>
                <a:gd name="connsiteX2" fmla="*/ 273572 w 553942"/>
                <a:gd name="connsiteY2" fmla="*/ 465034 h 695907"/>
                <a:gd name="connsiteX3" fmla="*/ 291862 w 553942"/>
                <a:gd name="connsiteY3" fmla="*/ 545977 h 695907"/>
                <a:gd name="connsiteX4" fmla="*/ 372027 w 553942"/>
                <a:gd name="connsiteY4" fmla="*/ 73549 h 695907"/>
                <a:gd name="connsiteX5" fmla="*/ 482935 w 553942"/>
                <a:gd name="connsiteY5" fmla="*/ 179398 h 695907"/>
                <a:gd name="connsiteX6" fmla="*/ 520682 w 553942"/>
                <a:gd name="connsiteY6" fmla="*/ 0 h 695907"/>
                <a:gd name="connsiteX7" fmla="*/ 530411 w 553942"/>
                <a:gd name="connsiteY7" fmla="*/ 329999 h 695907"/>
                <a:gd name="connsiteX8" fmla="*/ 331166 w 553942"/>
                <a:gd name="connsiteY8" fmla="*/ 597345 h 695907"/>
                <a:gd name="connsiteX9" fmla="*/ 421838 w 553942"/>
                <a:gd name="connsiteY9" fmla="*/ 615246 h 69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42" h="695907">
                  <a:moveTo>
                    <a:pt x="421838" y="615246"/>
                  </a:moveTo>
                  <a:cubicBezTo>
                    <a:pt x="301980" y="699302"/>
                    <a:pt x="121026" y="719148"/>
                    <a:pt x="0" y="667781"/>
                  </a:cubicBezTo>
                  <a:cubicBezTo>
                    <a:pt x="121415" y="640151"/>
                    <a:pt x="214421" y="577887"/>
                    <a:pt x="273572" y="465034"/>
                  </a:cubicBezTo>
                  <a:cubicBezTo>
                    <a:pt x="284857" y="493053"/>
                    <a:pt x="286414" y="519904"/>
                    <a:pt x="291862" y="545977"/>
                  </a:cubicBezTo>
                  <a:cubicBezTo>
                    <a:pt x="387204" y="466590"/>
                    <a:pt x="476319" y="267346"/>
                    <a:pt x="372027" y="73549"/>
                  </a:cubicBezTo>
                  <a:cubicBezTo>
                    <a:pt x="419503" y="95731"/>
                    <a:pt x="450246" y="136592"/>
                    <a:pt x="482935" y="179398"/>
                  </a:cubicBezTo>
                  <a:cubicBezTo>
                    <a:pt x="508618" y="121026"/>
                    <a:pt x="517569" y="61486"/>
                    <a:pt x="520682" y="0"/>
                  </a:cubicBezTo>
                  <a:cubicBezTo>
                    <a:pt x="561154" y="108962"/>
                    <a:pt x="565045" y="219091"/>
                    <a:pt x="530411" y="329999"/>
                  </a:cubicBezTo>
                  <a:cubicBezTo>
                    <a:pt x="495777" y="441296"/>
                    <a:pt x="428843" y="530022"/>
                    <a:pt x="331166" y="597345"/>
                  </a:cubicBezTo>
                  <a:cubicBezTo>
                    <a:pt x="361131" y="607852"/>
                    <a:pt x="390317" y="610187"/>
                    <a:pt x="421838" y="615246"/>
                  </a:cubicBezTo>
                  <a:close/>
                </a:path>
              </a:pathLst>
            </a:custGeom>
            <a:solidFill>
              <a:schemeClr val="accent4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C043A9-369D-4BB9-AADE-C4CD2ED0E6C4}"/>
                </a:ext>
              </a:extLst>
            </p:cNvPr>
            <p:cNvSpPr/>
            <p:nvPr/>
          </p:nvSpPr>
          <p:spPr>
            <a:xfrm>
              <a:off x="923060" y="963514"/>
              <a:ext cx="614518" cy="246149"/>
            </a:xfrm>
            <a:custGeom>
              <a:avLst/>
              <a:gdLst>
                <a:gd name="connsiteX0" fmla="*/ 527298 w 839395"/>
                <a:gd name="connsiteY0" fmla="*/ 200801 h 336225"/>
                <a:gd name="connsiteX1" fmla="*/ 589562 w 839395"/>
                <a:gd name="connsiteY1" fmla="*/ 143985 h 336225"/>
                <a:gd name="connsiteX2" fmla="*/ 135035 w 839395"/>
                <a:gd name="connsiteY2" fmla="*/ 320270 h 336225"/>
                <a:gd name="connsiteX3" fmla="*/ 175896 w 839395"/>
                <a:gd name="connsiteY3" fmla="*/ 162664 h 336225"/>
                <a:gd name="connsiteX4" fmla="*/ 0 w 839395"/>
                <a:gd name="connsiteY4" fmla="*/ 222594 h 336225"/>
                <a:gd name="connsiteX5" fmla="*/ 612911 w 839395"/>
                <a:gd name="connsiteY5" fmla="*/ 84056 h 336225"/>
                <a:gd name="connsiteX6" fmla="*/ 584114 w 839395"/>
                <a:gd name="connsiteY6" fmla="*/ 0 h 336225"/>
                <a:gd name="connsiteX7" fmla="*/ 839396 w 839395"/>
                <a:gd name="connsiteY7" fmla="*/ 336225 h 336225"/>
                <a:gd name="connsiteX8" fmla="*/ 527298 w 839395"/>
                <a:gd name="connsiteY8" fmla="*/ 200801 h 3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9395" h="336225">
                  <a:moveTo>
                    <a:pt x="527298" y="200801"/>
                  </a:moveTo>
                  <a:cubicBezTo>
                    <a:pt x="547534" y="177063"/>
                    <a:pt x="569326" y="161497"/>
                    <a:pt x="589562" y="143985"/>
                  </a:cubicBezTo>
                  <a:cubicBezTo>
                    <a:pt x="473595" y="104292"/>
                    <a:pt x="257228" y="120247"/>
                    <a:pt x="135035" y="320270"/>
                  </a:cubicBezTo>
                  <a:cubicBezTo>
                    <a:pt x="135813" y="262676"/>
                    <a:pt x="152547" y="213254"/>
                    <a:pt x="175896" y="162664"/>
                  </a:cubicBezTo>
                  <a:cubicBezTo>
                    <a:pt x="111686" y="170058"/>
                    <a:pt x="54870" y="192240"/>
                    <a:pt x="0" y="222594"/>
                  </a:cubicBezTo>
                  <a:cubicBezTo>
                    <a:pt x="88726" y="97676"/>
                    <a:pt x="338171" y="-42806"/>
                    <a:pt x="612911" y="84056"/>
                  </a:cubicBezTo>
                  <a:cubicBezTo>
                    <a:pt x="607463" y="53313"/>
                    <a:pt x="595010" y="26851"/>
                    <a:pt x="584114" y="0"/>
                  </a:cubicBezTo>
                  <a:cubicBezTo>
                    <a:pt x="679455" y="16344"/>
                    <a:pt x="836672" y="222204"/>
                    <a:pt x="839396" y="336225"/>
                  </a:cubicBezTo>
                  <a:cubicBezTo>
                    <a:pt x="755729" y="245164"/>
                    <a:pt x="654939" y="196131"/>
                    <a:pt x="527298" y="200801"/>
                  </a:cubicBezTo>
                  <a:close/>
                </a:path>
              </a:pathLst>
            </a:custGeom>
            <a:solidFill>
              <a:schemeClr val="accent1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56CDF2-44C5-488E-9F02-76776018DF59}"/>
                </a:ext>
              </a:extLst>
            </p:cNvPr>
            <p:cNvSpPr/>
            <p:nvPr/>
          </p:nvSpPr>
          <p:spPr>
            <a:xfrm>
              <a:off x="853320" y="1153824"/>
              <a:ext cx="368310" cy="573209"/>
            </a:xfrm>
            <a:custGeom>
              <a:avLst/>
              <a:gdLst>
                <a:gd name="connsiteX0" fmla="*/ 207336 w 503090"/>
                <a:gd name="connsiteY0" fmla="*/ 338171 h 782969"/>
                <a:gd name="connsiteX1" fmla="*/ 124837 w 503090"/>
                <a:gd name="connsiteY1" fmla="*/ 312487 h 782969"/>
                <a:gd name="connsiteX2" fmla="*/ 262985 w 503090"/>
                <a:gd name="connsiteY2" fmla="*/ 531968 h 782969"/>
                <a:gd name="connsiteX3" fmla="*/ 503090 w 503090"/>
                <a:gd name="connsiteY3" fmla="*/ 619137 h 782969"/>
                <a:gd name="connsiteX4" fmla="*/ 350154 w 503090"/>
                <a:gd name="connsiteY4" fmla="*/ 661554 h 782969"/>
                <a:gd name="connsiteX5" fmla="*/ 486746 w 503090"/>
                <a:gd name="connsiteY5" fmla="*/ 782969 h 782969"/>
                <a:gd name="connsiteX6" fmla="*/ 62962 w 503090"/>
                <a:gd name="connsiteY6" fmla="*/ 322216 h 782969"/>
                <a:gd name="connsiteX7" fmla="*/ 3811 w 503090"/>
                <a:gd name="connsiteY7" fmla="*/ 391095 h 782969"/>
                <a:gd name="connsiteX8" fmla="*/ 168421 w 503090"/>
                <a:gd name="connsiteY8" fmla="*/ 0 h 782969"/>
                <a:gd name="connsiteX9" fmla="*/ 207336 w 503090"/>
                <a:gd name="connsiteY9" fmla="*/ 338171 h 78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90" h="782969">
                  <a:moveTo>
                    <a:pt x="207336" y="338171"/>
                  </a:moveTo>
                  <a:cubicBezTo>
                    <a:pt x="177372" y="333890"/>
                    <a:pt x="153245" y="322216"/>
                    <a:pt x="124837" y="312487"/>
                  </a:cubicBezTo>
                  <a:cubicBezTo>
                    <a:pt x="148575" y="401992"/>
                    <a:pt x="193327" y="474763"/>
                    <a:pt x="262985" y="531968"/>
                  </a:cubicBezTo>
                  <a:cubicBezTo>
                    <a:pt x="332643" y="588783"/>
                    <a:pt x="413197" y="616024"/>
                    <a:pt x="503090" y="619137"/>
                  </a:cubicBezTo>
                  <a:cubicBezTo>
                    <a:pt x="456392" y="645599"/>
                    <a:pt x="406192" y="657274"/>
                    <a:pt x="350154" y="661554"/>
                  </a:cubicBezTo>
                  <a:cubicBezTo>
                    <a:pt x="386734" y="713700"/>
                    <a:pt x="434211" y="749891"/>
                    <a:pt x="486746" y="782969"/>
                  </a:cubicBezTo>
                  <a:cubicBezTo>
                    <a:pt x="329529" y="770127"/>
                    <a:pt x="85533" y="611743"/>
                    <a:pt x="62962" y="322216"/>
                  </a:cubicBezTo>
                  <a:cubicBezTo>
                    <a:pt x="40002" y="343230"/>
                    <a:pt x="22490" y="366579"/>
                    <a:pt x="3811" y="391095"/>
                  </a:cubicBezTo>
                  <a:cubicBezTo>
                    <a:pt x="-19927" y="275129"/>
                    <a:pt x="71134" y="59929"/>
                    <a:pt x="168421" y="0"/>
                  </a:cubicBezTo>
                  <a:cubicBezTo>
                    <a:pt x="131452" y="117523"/>
                    <a:pt x="138846" y="229598"/>
                    <a:pt x="207336" y="338171"/>
                  </a:cubicBezTo>
                  <a:close/>
                </a:path>
              </a:pathLst>
            </a:custGeom>
            <a:solidFill>
              <a:schemeClr val="accent3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Block Arc 14">
            <a:extLst>
              <a:ext uri="{FF2B5EF4-FFF2-40B4-BE49-F238E27FC236}">
                <a16:creationId xmlns:a16="http://schemas.microsoft.com/office/drawing/2014/main" id="{D448E5F9-7925-42DD-86CB-347A5DD3C43A}"/>
              </a:ext>
            </a:extLst>
          </p:cNvPr>
          <p:cNvSpPr/>
          <p:nvPr/>
        </p:nvSpPr>
        <p:spPr>
          <a:xfrm rot="16200000">
            <a:off x="5601187" y="3330276"/>
            <a:ext cx="989626" cy="9902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id="{F56F81F2-6B6E-46E9-92A9-BD66707E72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2571" y="1973988"/>
            <a:ext cx="796625" cy="417062"/>
          </a:xfrm>
          <a:prstGeom prst="bentConnector3">
            <a:avLst>
              <a:gd name="adj1" fmla="val 100005"/>
            </a:avLst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E01ECA2-281E-4D73-AEE5-F2A5E456F05A}"/>
              </a:ext>
            </a:extLst>
          </p:cNvPr>
          <p:cNvGrpSpPr/>
          <p:nvPr/>
        </p:nvGrpSpPr>
        <p:grpSpPr>
          <a:xfrm>
            <a:off x="7034243" y="1687804"/>
            <a:ext cx="5157757" cy="1381719"/>
            <a:chOff x="5247690" y="1655906"/>
            <a:chExt cx="3640509" cy="1381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C238CB-E3E8-43F5-A8A0-E4E9896EB07C}"/>
                </a:ext>
              </a:extLst>
            </p:cNvPr>
            <p:cNvSpPr txBox="1"/>
            <p:nvPr/>
          </p:nvSpPr>
          <p:spPr>
            <a:xfrm>
              <a:off x="5334320" y="1655906"/>
              <a:ext cx="292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Data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26795-7FDB-4255-BB60-1E3CB657020C}"/>
                </a:ext>
              </a:extLst>
            </p:cNvPr>
            <p:cNvSpPr txBox="1"/>
            <p:nvPr/>
          </p:nvSpPr>
          <p:spPr>
            <a:xfrm>
              <a:off x="5247690" y="2021962"/>
              <a:ext cx="36405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Real Estate Data was from The Canadian Real Estate Association (CREA)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Interest Rate data was from The Bank of Canada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from </a:t>
              </a:r>
              <a:r>
                <a:rPr lang="en-US" sz="1500" dirty="0" err="1">
                  <a:latin typeface="Bahnschrift SemiBold SemiConden" panose="020B0502040204020203" pitchFamily="34" charset="0"/>
                </a:rPr>
                <a:t>geopy</a:t>
              </a:r>
              <a:endParaRPr lang="en-US" sz="1500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698D1-6FFC-48F1-8316-43B996981A3B}"/>
              </a:ext>
            </a:extLst>
          </p:cNvPr>
          <p:cNvGrpSpPr/>
          <p:nvPr/>
        </p:nvGrpSpPr>
        <p:grpSpPr>
          <a:xfrm>
            <a:off x="7353250" y="4822906"/>
            <a:ext cx="4191795" cy="1855550"/>
            <a:chOff x="5228707" y="1370304"/>
            <a:chExt cx="2958701" cy="1855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68AACD-EBB6-4D14-8BDE-FDDF65D64C6D}"/>
                </a:ext>
              </a:extLst>
            </p:cNvPr>
            <p:cNvSpPr txBox="1"/>
            <p:nvPr/>
          </p:nvSpPr>
          <p:spPr>
            <a:xfrm>
              <a:off x="5279470" y="1370304"/>
              <a:ext cx="2907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Reasoning for Data Selection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18FD8E-8EDB-4E76-A086-FCC82A0F3A1D}"/>
                </a:ext>
              </a:extLst>
            </p:cNvPr>
            <p:cNvSpPr txBox="1"/>
            <p:nvPr/>
          </p:nvSpPr>
          <p:spPr>
            <a:xfrm>
              <a:off x="5228707" y="1748526"/>
              <a:ext cx="29079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CREA data showed interesting, well formatted, and usuable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" sz="1500" dirty="0">
                  <a:latin typeface="Bahnschrift SemiBold SemiConden" panose="020B0502040204020203" pitchFamily="34" charset="0"/>
                </a:rPr>
                <a:t>Interest rate data was used as changes to the CREA data appeared to be related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Bahnschrift SemiBold SemiConden" panose="020B0502040204020203" pitchFamily="34" charset="0"/>
                </a:rPr>
                <a:t>Geolocation data was used to visualize the regional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FE5B5F-6202-4048-87F4-3B8A1427FD9A}"/>
              </a:ext>
            </a:extLst>
          </p:cNvPr>
          <p:cNvGrpSpPr/>
          <p:nvPr/>
        </p:nvGrpSpPr>
        <p:grpSpPr>
          <a:xfrm>
            <a:off x="241305" y="5123688"/>
            <a:ext cx="6070143" cy="1502724"/>
            <a:chOff x="5987502" y="1781996"/>
            <a:chExt cx="4823600" cy="15027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2E066-DDD1-43A3-8D01-E13EF2434721}"/>
                </a:ext>
              </a:extLst>
            </p:cNvPr>
            <p:cNvSpPr txBox="1"/>
            <p:nvPr/>
          </p:nvSpPr>
          <p:spPr>
            <a:xfrm>
              <a:off x="5987502" y="1781996"/>
              <a:ext cx="3784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Collection, Exploration, Cleaning Process</a:t>
              </a:r>
              <a:endParaRPr lang="ko-KR" alt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6F633-E35E-4729-A44F-1453620828CD}"/>
                </a:ext>
              </a:extLst>
            </p:cNvPr>
            <p:cNvSpPr txBox="1"/>
            <p:nvPr/>
          </p:nvSpPr>
          <p:spPr>
            <a:xfrm>
              <a:off x="6106401" y="2084391"/>
              <a:ext cx="47047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Geolocation data from </a:t>
              </a:r>
              <a:r>
                <a:rPr lang="en-CA" sz="1500" dirty="0" err="1">
                  <a:latin typeface="Bahnschrift SemiBold SemiConden" panose="020B0502040204020203" pitchFamily="34" charset="0"/>
                </a:rPr>
                <a:t>ChatGPT</a:t>
              </a:r>
              <a:r>
                <a:rPr lang="en-CA" sz="1500" dirty="0">
                  <a:latin typeface="Bahnschrift SemiBold SemiConden" panose="020B0502040204020203" pitchFamily="34" charset="0"/>
                </a:rPr>
                <a:t> had Simcoe in the wrong spot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The date format and sorting was different in the different files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500" dirty="0">
                  <a:latin typeface="Bahnschrift SemiBold SemiConden" panose="020B0502040204020203" pitchFamily="34" charset="0"/>
                </a:rPr>
                <a:t>Exporting to CSV from Excel introduced a lot of null lines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D8E5289B-D949-44E7-8F32-02222A12B4D2}"/>
              </a:ext>
            </a:extLst>
          </p:cNvPr>
          <p:cNvCxnSpPr>
            <a:cxnSpLocks/>
          </p:cNvCxnSpPr>
          <p:nvPr/>
        </p:nvCxnSpPr>
        <p:spPr>
          <a:xfrm flipV="1">
            <a:off x="3485402" y="3848100"/>
            <a:ext cx="1094348" cy="472850"/>
          </a:xfrm>
          <a:prstGeom prst="bentConnector3">
            <a:avLst>
              <a:gd name="adj1" fmla="val 362"/>
            </a:avLst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>
            <a:extLst>
              <a:ext uri="{FF2B5EF4-FFF2-40B4-BE49-F238E27FC236}">
                <a16:creationId xmlns:a16="http://schemas.microsoft.com/office/drawing/2014/main" id="{3B57AB6F-1FE3-49B0-B22F-013E1F1220C9}"/>
              </a:ext>
            </a:extLst>
          </p:cNvPr>
          <p:cNvCxnSpPr>
            <a:cxnSpLocks/>
          </p:cNvCxnSpPr>
          <p:nvPr/>
        </p:nvCxnSpPr>
        <p:spPr>
          <a:xfrm rot="10800000">
            <a:off x="6591138" y="5262420"/>
            <a:ext cx="666504" cy="420175"/>
          </a:xfrm>
          <a:prstGeom prst="bentConnector3">
            <a:avLst>
              <a:gd name="adj1" fmla="val 98203"/>
            </a:avLst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Approach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BBBF8-B225-4F98-9B34-A76FB2F9836E}"/>
              </a:ext>
            </a:extLst>
          </p:cNvPr>
          <p:cNvGrpSpPr/>
          <p:nvPr/>
        </p:nvGrpSpPr>
        <p:grpSpPr>
          <a:xfrm>
            <a:off x="4265878" y="2629593"/>
            <a:ext cx="3660244" cy="2999363"/>
            <a:chOff x="4911828" y="24476"/>
            <a:chExt cx="4111285" cy="336896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8C8AB7A-3B16-40F2-B884-F0AE0CE556E6}"/>
                </a:ext>
              </a:extLst>
            </p:cNvPr>
            <p:cNvSpPr/>
            <p:nvPr/>
          </p:nvSpPr>
          <p:spPr>
            <a:xfrm>
              <a:off x="4911828" y="31288"/>
              <a:ext cx="2026162" cy="2427580"/>
            </a:xfrm>
            <a:custGeom>
              <a:avLst/>
              <a:gdLst>
                <a:gd name="connsiteX0" fmla="*/ 1294340 w 2026162"/>
                <a:gd name="connsiteY0" fmla="*/ 1903762 h 2427580"/>
                <a:gd name="connsiteX1" fmla="*/ 1255002 w 2026162"/>
                <a:gd name="connsiteY1" fmla="*/ 2352770 h 2427580"/>
                <a:gd name="connsiteX2" fmla="*/ 863429 w 2026162"/>
                <a:gd name="connsiteY2" fmla="*/ 2365534 h 2427580"/>
                <a:gd name="connsiteX3" fmla="*/ 799040 w 2026162"/>
                <a:gd name="connsiteY3" fmla="*/ 1914906 h 2427580"/>
                <a:gd name="connsiteX4" fmla="*/ 566821 w 2026162"/>
                <a:gd name="connsiteY4" fmla="*/ 1915573 h 2427580"/>
                <a:gd name="connsiteX5" fmla="*/ 528816 w 2026162"/>
                <a:gd name="connsiteY5" fmla="*/ 1879187 h 2427580"/>
                <a:gd name="connsiteX6" fmla="*/ 529483 w 2026162"/>
                <a:gd name="connsiteY6" fmla="*/ 1699070 h 2427580"/>
                <a:gd name="connsiteX7" fmla="*/ 295454 w 2026162"/>
                <a:gd name="connsiteY7" fmla="*/ 1881092 h 2427580"/>
                <a:gd name="connsiteX8" fmla="*/ 223254 w 2026162"/>
                <a:gd name="connsiteY8" fmla="*/ 1870996 h 2427580"/>
                <a:gd name="connsiteX9" fmla="*/ 15419 w 2026162"/>
                <a:gd name="connsiteY9" fmla="*/ 1604772 h 2427580"/>
                <a:gd name="connsiteX10" fmla="*/ 25420 w 2026162"/>
                <a:gd name="connsiteY10" fmla="*/ 1539240 h 2427580"/>
                <a:gd name="connsiteX11" fmla="*/ 709601 w 2026162"/>
                <a:gd name="connsiteY11" fmla="*/ 1008412 h 2427580"/>
                <a:gd name="connsiteX12" fmla="*/ 745319 w 2026162"/>
                <a:gd name="connsiteY12" fmla="*/ 932879 h 2427580"/>
                <a:gd name="connsiteX13" fmla="*/ 744367 w 2026162"/>
                <a:gd name="connsiteY13" fmla="*/ 323564 h 2427580"/>
                <a:gd name="connsiteX14" fmla="*/ 786182 w 2026162"/>
                <a:gd name="connsiteY14" fmla="*/ 281273 h 2427580"/>
                <a:gd name="connsiteX15" fmla="*/ 1138416 w 2026162"/>
                <a:gd name="connsiteY15" fmla="*/ 280892 h 2427580"/>
                <a:gd name="connsiteX16" fmla="*/ 1177945 w 2026162"/>
                <a:gd name="connsiteY16" fmla="*/ 320516 h 2427580"/>
                <a:gd name="connsiteX17" fmla="*/ 1177183 w 2026162"/>
                <a:gd name="connsiteY17" fmla="*/ 643223 h 2427580"/>
                <a:gd name="connsiteX18" fmla="*/ 2003953 w 2026162"/>
                <a:gd name="connsiteY18" fmla="*/ 0 h 2427580"/>
                <a:gd name="connsiteX19" fmla="*/ 2013764 w 2026162"/>
                <a:gd name="connsiteY19" fmla="*/ 29718 h 2427580"/>
                <a:gd name="connsiteX20" fmla="*/ 2017193 w 2026162"/>
                <a:gd name="connsiteY20" fmla="*/ 539020 h 2427580"/>
                <a:gd name="connsiteX21" fmla="*/ 1975568 w 2026162"/>
                <a:gd name="connsiteY21" fmla="*/ 572643 h 2427580"/>
                <a:gd name="connsiteX22" fmla="*/ 1529894 w 2026162"/>
                <a:gd name="connsiteY22" fmla="*/ 884587 h 2427580"/>
                <a:gd name="connsiteX23" fmla="*/ 1838313 w 2026162"/>
                <a:gd name="connsiteY23" fmla="*/ 1328738 h 2427580"/>
                <a:gd name="connsiteX24" fmla="*/ 1989475 w 2026162"/>
                <a:gd name="connsiteY24" fmla="*/ 1326737 h 2427580"/>
                <a:gd name="connsiteX25" fmla="*/ 2023955 w 2026162"/>
                <a:gd name="connsiteY25" fmla="*/ 1356074 h 2427580"/>
                <a:gd name="connsiteX26" fmla="*/ 2026146 w 2026162"/>
                <a:gd name="connsiteY26" fmla="*/ 1846326 h 2427580"/>
                <a:gd name="connsiteX27" fmla="*/ 1984046 w 2026162"/>
                <a:gd name="connsiteY27" fmla="*/ 1888522 h 2427580"/>
                <a:gd name="connsiteX28" fmla="*/ 1317772 w 2026162"/>
                <a:gd name="connsiteY28" fmla="*/ 1902333 h 2427580"/>
                <a:gd name="connsiteX29" fmla="*/ 1294340 w 2026162"/>
                <a:gd name="connsiteY29" fmla="*/ 1903762 h 242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6162" h="2427580">
                  <a:moveTo>
                    <a:pt x="1294340" y="1903762"/>
                  </a:moveTo>
                  <a:cubicBezTo>
                    <a:pt x="1398639" y="2088166"/>
                    <a:pt x="1384256" y="2242376"/>
                    <a:pt x="1255002" y="2352770"/>
                  </a:cubicBezTo>
                  <a:cubicBezTo>
                    <a:pt x="1144036" y="2447449"/>
                    <a:pt x="979063" y="2452878"/>
                    <a:pt x="863429" y="2365534"/>
                  </a:cubicBezTo>
                  <a:cubicBezTo>
                    <a:pt x="725126" y="2261045"/>
                    <a:pt x="703314" y="2110740"/>
                    <a:pt x="799040" y="1914906"/>
                  </a:cubicBezTo>
                  <a:cubicBezTo>
                    <a:pt x="721221" y="1914906"/>
                    <a:pt x="643973" y="1913668"/>
                    <a:pt x="566821" y="1915573"/>
                  </a:cubicBezTo>
                  <a:cubicBezTo>
                    <a:pt x="538341" y="1916240"/>
                    <a:pt x="527483" y="1909763"/>
                    <a:pt x="528816" y="1879187"/>
                  </a:cubicBezTo>
                  <a:cubicBezTo>
                    <a:pt x="531293" y="1822609"/>
                    <a:pt x="529483" y="1765935"/>
                    <a:pt x="529483" y="1699070"/>
                  </a:cubicBezTo>
                  <a:cubicBezTo>
                    <a:pt x="446330" y="1763173"/>
                    <a:pt x="368701" y="1819561"/>
                    <a:pt x="295454" y="1881092"/>
                  </a:cubicBezTo>
                  <a:cubicBezTo>
                    <a:pt x="262211" y="1909001"/>
                    <a:pt x="247352" y="1903667"/>
                    <a:pt x="223254" y="1870996"/>
                  </a:cubicBezTo>
                  <a:cubicBezTo>
                    <a:pt x="156389" y="1780508"/>
                    <a:pt x="87142" y="1691545"/>
                    <a:pt x="15419" y="1604772"/>
                  </a:cubicBezTo>
                  <a:cubicBezTo>
                    <a:pt x="-10013" y="1574006"/>
                    <a:pt x="-2107" y="1560481"/>
                    <a:pt x="25420" y="1539240"/>
                  </a:cubicBezTo>
                  <a:cubicBezTo>
                    <a:pt x="253925" y="1362837"/>
                    <a:pt x="480905" y="1184624"/>
                    <a:pt x="709601" y="1008412"/>
                  </a:cubicBezTo>
                  <a:cubicBezTo>
                    <a:pt x="736652" y="987552"/>
                    <a:pt x="745510" y="966026"/>
                    <a:pt x="745319" y="932879"/>
                  </a:cubicBezTo>
                  <a:cubicBezTo>
                    <a:pt x="744081" y="729805"/>
                    <a:pt x="745700" y="526637"/>
                    <a:pt x="744367" y="323564"/>
                  </a:cubicBezTo>
                  <a:cubicBezTo>
                    <a:pt x="744176" y="290417"/>
                    <a:pt x="752463" y="280702"/>
                    <a:pt x="786182" y="281273"/>
                  </a:cubicBezTo>
                  <a:cubicBezTo>
                    <a:pt x="903530" y="283274"/>
                    <a:pt x="1021068" y="282797"/>
                    <a:pt x="1138416" y="280892"/>
                  </a:cubicBezTo>
                  <a:cubicBezTo>
                    <a:pt x="1169658" y="280416"/>
                    <a:pt x="1178516" y="289274"/>
                    <a:pt x="1177945" y="320516"/>
                  </a:cubicBezTo>
                  <a:cubicBezTo>
                    <a:pt x="1176040" y="424625"/>
                    <a:pt x="1177183" y="528828"/>
                    <a:pt x="1177183" y="643223"/>
                  </a:cubicBezTo>
                  <a:cubicBezTo>
                    <a:pt x="1457885" y="424815"/>
                    <a:pt x="1731252" y="212122"/>
                    <a:pt x="2003953" y="0"/>
                  </a:cubicBezTo>
                  <a:cubicBezTo>
                    <a:pt x="2020431" y="7144"/>
                    <a:pt x="2013668" y="20098"/>
                    <a:pt x="2013764" y="29718"/>
                  </a:cubicBezTo>
                  <a:cubicBezTo>
                    <a:pt x="2014907" y="199454"/>
                    <a:pt x="2014430" y="369284"/>
                    <a:pt x="2017193" y="539020"/>
                  </a:cubicBezTo>
                  <a:cubicBezTo>
                    <a:pt x="2017764" y="575120"/>
                    <a:pt x="2008525" y="577501"/>
                    <a:pt x="1975568" y="572643"/>
                  </a:cubicBezTo>
                  <a:cubicBezTo>
                    <a:pt x="1759732" y="540734"/>
                    <a:pt x="1562945" y="679704"/>
                    <a:pt x="1529894" y="884587"/>
                  </a:cubicBezTo>
                  <a:cubicBezTo>
                    <a:pt x="1495985" y="1094423"/>
                    <a:pt x="1629525" y="1287875"/>
                    <a:pt x="1838313" y="1328738"/>
                  </a:cubicBezTo>
                  <a:cubicBezTo>
                    <a:pt x="1888224" y="1338453"/>
                    <a:pt x="1939754" y="1339215"/>
                    <a:pt x="1989475" y="1326737"/>
                  </a:cubicBezTo>
                  <a:cubicBezTo>
                    <a:pt x="2019288" y="1319213"/>
                    <a:pt x="2024051" y="1329309"/>
                    <a:pt x="2023955" y="1356074"/>
                  </a:cubicBezTo>
                  <a:cubicBezTo>
                    <a:pt x="2023670" y="1519523"/>
                    <a:pt x="2023670" y="1682972"/>
                    <a:pt x="2026146" y="1846326"/>
                  </a:cubicBezTo>
                  <a:cubicBezTo>
                    <a:pt x="2026622" y="1880235"/>
                    <a:pt x="2016716" y="1888046"/>
                    <a:pt x="1984046" y="1888522"/>
                  </a:cubicBezTo>
                  <a:cubicBezTo>
                    <a:pt x="1761923" y="1891856"/>
                    <a:pt x="1539895" y="1897380"/>
                    <a:pt x="1317772" y="1902333"/>
                  </a:cubicBezTo>
                  <a:cubicBezTo>
                    <a:pt x="1311295" y="1902428"/>
                    <a:pt x="1305008" y="1903095"/>
                    <a:pt x="1294340" y="19037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2F06669-3A0B-4CB3-8CB0-1B05A2991C00}"/>
                </a:ext>
              </a:extLst>
            </p:cNvPr>
            <p:cNvSpPr/>
            <p:nvPr/>
          </p:nvSpPr>
          <p:spPr>
            <a:xfrm>
              <a:off x="7009352" y="1476707"/>
              <a:ext cx="1482636" cy="1916736"/>
            </a:xfrm>
            <a:custGeom>
              <a:avLst/>
              <a:gdLst>
                <a:gd name="connsiteX0" fmla="*/ 2726 w 1482636"/>
                <a:gd name="connsiteY0" fmla="*/ 1868995 h 1916736"/>
                <a:gd name="connsiteX1" fmla="*/ 5298 w 1482636"/>
                <a:gd name="connsiteY1" fmla="*/ 1673351 h 1916736"/>
                <a:gd name="connsiteX2" fmla="*/ 55113 w 1482636"/>
                <a:gd name="connsiteY2" fmla="*/ 1630203 h 1916736"/>
                <a:gd name="connsiteX3" fmla="*/ 453068 w 1482636"/>
                <a:gd name="connsiteY3" fmla="*/ 1459610 h 1916736"/>
                <a:gd name="connsiteX4" fmla="*/ 441162 w 1482636"/>
                <a:gd name="connsiteY4" fmla="*/ 1029747 h 1916736"/>
                <a:gd name="connsiteX5" fmla="*/ 2440 w 1482636"/>
                <a:gd name="connsiteY5" fmla="*/ 887443 h 1916736"/>
                <a:gd name="connsiteX6" fmla="*/ 59 w 1482636"/>
                <a:gd name="connsiteY6" fmla="*/ 551687 h 1916736"/>
                <a:gd name="connsiteX7" fmla="*/ 42540 w 1482636"/>
                <a:gd name="connsiteY7" fmla="*/ 508444 h 1916736"/>
                <a:gd name="connsiteX8" fmla="*/ 719863 w 1482636"/>
                <a:gd name="connsiteY8" fmla="*/ 497204 h 1916736"/>
                <a:gd name="connsiteX9" fmla="*/ 679953 w 1482636"/>
                <a:gd name="connsiteY9" fmla="*/ 219836 h 1916736"/>
                <a:gd name="connsiteX10" fmla="*/ 790920 w 1482636"/>
                <a:gd name="connsiteY10" fmla="*/ 63436 h 1916736"/>
                <a:gd name="connsiteX11" fmla="*/ 1159537 w 1482636"/>
                <a:gd name="connsiteY11" fmla="*/ 56959 h 1916736"/>
                <a:gd name="connsiteX12" fmla="*/ 1253454 w 1482636"/>
                <a:gd name="connsiteY12" fmla="*/ 484536 h 1916736"/>
                <a:gd name="connsiteX13" fmla="*/ 1442715 w 1482636"/>
                <a:gd name="connsiteY13" fmla="*/ 483584 h 1916736"/>
                <a:gd name="connsiteX14" fmla="*/ 1482625 w 1482636"/>
                <a:gd name="connsiteY14" fmla="*/ 521588 h 1916736"/>
                <a:gd name="connsiteX15" fmla="*/ 1482054 w 1482636"/>
                <a:gd name="connsiteY15" fmla="*/ 1840324 h 1916736"/>
                <a:gd name="connsiteX16" fmla="*/ 1421856 w 1482636"/>
                <a:gd name="connsiteY16" fmla="*/ 1916524 h 1916736"/>
                <a:gd name="connsiteX17" fmla="*/ 50256 w 1482636"/>
                <a:gd name="connsiteY17" fmla="*/ 1916524 h 1916736"/>
                <a:gd name="connsiteX18" fmla="*/ 2726 w 1482636"/>
                <a:gd name="connsiteY18" fmla="*/ 1868995 h 19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2636" h="1916736">
                  <a:moveTo>
                    <a:pt x="2726" y="1868995"/>
                  </a:moveTo>
                  <a:cubicBezTo>
                    <a:pt x="1678" y="1797557"/>
                    <a:pt x="9393" y="1744598"/>
                    <a:pt x="5298" y="1673351"/>
                  </a:cubicBezTo>
                  <a:cubicBezTo>
                    <a:pt x="2916" y="1631917"/>
                    <a:pt x="10536" y="1621345"/>
                    <a:pt x="55113" y="1630203"/>
                  </a:cubicBezTo>
                  <a:cubicBezTo>
                    <a:pt x="214562" y="1662016"/>
                    <a:pt x="367057" y="1594389"/>
                    <a:pt x="453068" y="1459610"/>
                  </a:cubicBezTo>
                  <a:cubicBezTo>
                    <a:pt x="536316" y="1329023"/>
                    <a:pt x="531554" y="1157763"/>
                    <a:pt x="441162" y="1029747"/>
                  </a:cubicBezTo>
                  <a:cubicBezTo>
                    <a:pt x="346864" y="896302"/>
                    <a:pt x="193035" y="844867"/>
                    <a:pt x="2440" y="887443"/>
                  </a:cubicBezTo>
                  <a:cubicBezTo>
                    <a:pt x="2440" y="869918"/>
                    <a:pt x="2726" y="646842"/>
                    <a:pt x="59" y="551687"/>
                  </a:cubicBezTo>
                  <a:cubicBezTo>
                    <a:pt x="-894" y="518255"/>
                    <a:pt x="9584" y="508825"/>
                    <a:pt x="42540" y="508444"/>
                  </a:cubicBezTo>
                  <a:cubicBezTo>
                    <a:pt x="250376" y="505777"/>
                    <a:pt x="697194" y="497204"/>
                    <a:pt x="719863" y="497204"/>
                  </a:cubicBezTo>
                  <a:cubicBezTo>
                    <a:pt x="666332" y="407002"/>
                    <a:pt x="650997" y="315563"/>
                    <a:pt x="679953" y="219836"/>
                  </a:cubicBezTo>
                  <a:cubicBezTo>
                    <a:pt x="699289" y="156019"/>
                    <a:pt x="737199" y="103726"/>
                    <a:pt x="790920" y="63436"/>
                  </a:cubicBezTo>
                  <a:cubicBezTo>
                    <a:pt x="900457" y="-18765"/>
                    <a:pt x="1046190" y="-21241"/>
                    <a:pt x="1159537" y="56959"/>
                  </a:cubicBezTo>
                  <a:cubicBezTo>
                    <a:pt x="1290792" y="147542"/>
                    <a:pt x="1317462" y="268414"/>
                    <a:pt x="1253454" y="484536"/>
                  </a:cubicBezTo>
                  <a:cubicBezTo>
                    <a:pt x="1316700" y="484536"/>
                    <a:pt x="1379850" y="486727"/>
                    <a:pt x="1442715" y="483584"/>
                  </a:cubicBezTo>
                  <a:cubicBezTo>
                    <a:pt x="1474338" y="481964"/>
                    <a:pt x="1483006" y="489870"/>
                    <a:pt x="1482625" y="521588"/>
                  </a:cubicBezTo>
                  <a:cubicBezTo>
                    <a:pt x="1480911" y="654843"/>
                    <a:pt x="1481863" y="1534096"/>
                    <a:pt x="1482054" y="1840324"/>
                  </a:cubicBezTo>
                  <a:cubicBezTo>
                    <a:pt x="1479006" y="1887949"/>
                    <a:pt x="1483482" y="1912715"/>
                    <a:pt x="1421856" y="1916524"/>
                  </a:cubicBezTo>
                  <a:cubicBezTo>
                    <a:pt x="1155156" y="1916524"/>
                    <a:pt x="338768" y="1917001"/>
                    <a:pt x="50256" y="1916524"/>
                  </a:cubicBezTo>
                  <a:cubicBezTo>
                    <a:pt x="23967" y="1916524"/>
                    <a:pt x="-6799" y="1907095"/>
                    <a:pt x="2726" y="18689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ECD63CF-7BB5-4D25-878D-4C5188FB93BE}"/>
                </a:ext>
              </a:extLst>
            </p:cNvPr>
            <p:cNvSpPr/>
            <p:nvPr/>
          </p:nvSpPr>
          <p:spPr>
            <a:xfrm>
              <a:off x="5439033" y="1990260"/>
              <a:ext cx="2013089" cy="1403106"/>
            </a:xfrm>
            <a:custGeom>
              <a:avLst/>
              <a:gdLst>
                <a:gd name="connsiteX0" fmla="*/ 2944 w 2013089"/>
                <a:gd name="connsiteY0" fmla="*/ 1332296 h 1403106"/>
                <a:gd name="connsiteX1" fmla="*/ 849 w 2013089"/>
                <a:gd name="connsiteY1" fmla="*/ 84902 h 1403106"/>
                <a:gd name="connsiteX2" fmla="*/ 37330 w 2013089"/>
                <a:gd name="connsiteY2" fmla="*/ 16512 h 1403106"/>
                <a:gd name="connsiteX3" fmla="*/ 144772 w 2013089"/>
                <a:gd name="connsiteY3" fmla="*/ 28037 h 1403106"/>
                <a:gd name="connsiteX4" fmla="*/ 141152 w 2013089"/>
                <a:gd name="connsiteY4" fmla="*/ 110048 h 1403106"/>
                <a:gd name="connsiteX5" fmla="*/ 465955 w 2013089"/>
                <a:gd name="connsiteY5" fmla="*/ 534577 h 1403106"/>
                <a:gd name="connsiteX6" fmla="*/ 901438 w 2013089"/>
                <a:gd name="connsiteY6" fmla="*/ 225205 h 1403106"/>
                <a:gd name="connsiteX7" fmla="*/ 893151 w 2013089"/>
                <a:gd name="connsiteY7" fmla="*/ 46420 h 1403106"/>
                <a:gd name="connsiteX8" fmla="*/ 917249 w 2013089"/>
                <a:gd name="connsiteY8" fmla="*/ 9940 h 1403106"/>
                <a:gd name="connsiteX9" fmla="*/ 1464651 w 2013089"/>
                <a:gd name="connsiteY9" fmla="*/ 34 h 1403106"/>
                <a:gd name="connsiteX10" fmla="*/ 1499131 w 2013089"/>
                <a:gd name="connsiteY10" fmla="*/ 39944 h 1403106"/>
                <a:gd name="connsiteX11" fmla="*/ 1498751 w 2013089"/>
                <a:gd name="connsiteY11" fmla="*/ 492476 h 1403106"/>
                <a:gd name="connsiteX12" fmla="*/ 1744877 w 2013089"/>
                <a:gd name="connsiteY12" fmla="*/ 429230 h 1403106"/>
                <a:gd name="connsiteX13" fmla="*/ 1954141 w 2013089"/>
                <a:gd name="connsiteY13" fmla="*/ 556960 h 1403106"/>
                <a:gd name="connsiteX14" fmla="*/ 1944425 w 2013089"/>
                <a:gd name="connsiteY14" fmla="*/ 937675 h 1403106"/>
                <a:gd name="connsiteX15" fmla="*/ 1506752 w 2013089"/>
                <a:gd name="connsiteY15" fmla="*/ 998635 h 1403106"/>
                <a:gd name="connsiteX16" fmla="*/ 1506180 w 2013089"/>
                <a:gd name="connsiteY16" fmla="*/ 1336391 h 1403106"/>
                <a:gd name="connsiteX17" fmla="*/ 1468080 w 2013089"/>
                <a:gd name="connsiteY17" fmla="*/ 1403066 h 1403106"/>
                <a:gd name="connsiteX18" fmla="*/ 39330 w 2013089"/>
                <a:gd name="connsiteY18" fmla="*/ 1403066 h 1403106"/>
                <a:gd name="connsiteX19" fmla="*/ 2944 w 2013089"/>
                <a:gd name="connsiteY19" fmla="*/ 1332296 h 140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3089" h="1403106">
                  <a:moveTo>
                    <a:pt x="2944" y="1332296"/>
                  </a:moveTo>
                  <a:cubicBezTo>
                    <a:pt x="1706" y="916529"/>
                    <a:pt x="3040" y="500668"/>
                    <a:pt x="849" y="84902"/>
                  </a:cubicBezTo>
                  <a:cubicBezTo>
                    <a:pt x="658" y="39658"/>
                    <a:pt x="-8390" y="12607"/>
                    <a:pt x="37330" y="16512"/>
                  </a:cubicBezTo>
                  <a:cubicBezTo>
                    <a:pt x="67143" y="19084"/>
                    <a:pt x="123817" y="14416"/>
                    <a:pt x="144772" y="28037"/>
                  </a:cubicBezTo>
                  <a:cubicBezTo>
                    <a:pt x="172680" y="46230"/>
                    <a:pt x="143248" y="81949"/>
                    <a:pt x="141152" y="110048"/>
                  </a:cubicBezTo>
                  <a:cubicBezTo>
                    <a:pt x="125341" y="322741"/>
                    <a:pt x="263929" y="505621"/>
                    <a:pt x="465955" y="534577"/>
                  </a:cubicBezTo>
                  <a:cubicBezTo>
                    <a:pt x="671218" y="564009"/>
                    <a:pt x="858956" y="431421"/>
                    <a:pt x="901438" y="225205"/>
                  </a:cubicBezTo>
                  <a:cubicBezTo>
                    <a:pt x="913725" y="165578"/>
                    <a:pt x="911725" y="104809"/>
                    <a:pt x="893151" y="46420"/>
                  </a:cubicBezTo>
                  <a:cubicBezTo>
                    <a:pt x="884674" y="19751"/>
                    <a:pt x="886388" y="10321"/>
                    <a:pt x="917249" y="9940"/>
                  </a:cubicBezTo>
                  <a:cubicBezTo>
                    <a:pt x="1099748" y="7749"/>
                    <a:pt x="1282247" y="4796"/>
                    <a:pt x="1464651" y="34"/>
                  </a:cubicBezTo>
                  <a:cubicBezTo>
                    <a:pt x="1498084" y="-823"/>
                    <a:pt x="1499322" y="14702"/>
                    <a:pt x="1499131" y="39944"/>
                  </a:cubicBezTo>
                  <a:cubicBezTo>
                    <a:pt x="1498465" y="187391"/>
                    <a:pt x="1498751" y="334933"/>
                    <a:pt x="1498751" y="492476"/>
                  </a:cubicBezTo>
                  <a:cubicBezTo>
                    <a:pt x="1579999" y="440374"/>
                    <a:pt x="1658104" y="416562"/>
                    <a:pt x="1744877" y="429230"/>
                  </a:cubicBezTo>
                  <a:cubicBezTo>
                    <a:pt x="1833078" y="442089"/>
                    <a:pt x="1902420" y="486190"/>
                    <a:pt x="1954141" y="556960"/>
                  </a:cubicBezTo>
                  <a:cubicBezTo>
                    <a:pt x="2036722" y="670117"/>
                    <a:pt x="2031674" y="829375"/>
                    <a:pt x="1944425" y="937675"/>
                  </a:cubicBezTo>
                  <a:cubicBezTo>
                    <a:pt x="1843365" y="1063214"/>
                    <a:pt x="1707634" y="1082836"/>
                    <a:pt x="1506752" y="998635"/>
                  </a:cubicBezTo>
                  <a:cubicBezTo>
                    <a:pt x="1506752" y="1124936"/>
                    <a:pt x="1506180" y="1211804"/>
                    <a:pt x="1506180" y="1336391"/>
                  </a:cubicBezTo>
                  <a:cubicBezTo>
                    <a:pt x="1506180" y="1374491"/>
                    <a:pt x="1495893" y="1403066"/>
                    <a:pt x="1468080" y="1403066"/>
                  </a:cubicBezTo>
                  <a:cubicBezTo>
                    <a:pt x="1086604" y="1403542"/>
                    <a:pt x="420806" y="1399542"/>
                    <a:pt x="39330" y="1403066"/>
                  </a:cubicBezTo>
                  <a:cubicBezTo>
                    <a:pt x="10945" y="1403066"/>
                    <a:pt x="1420" y="1384016"/>
                    <a:pt x="2944" y="13322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A88F337-61F5-4125-95CF-3D0382BDCB41}"/>
                </a:ext>
              </a:extLst>
            </p:cNvPr>
            <p:cNvSpPr/>
            <p:nvPr/>
          </p:nvSpPr>
          <p:spPr>
            <a:xfrm>
              <a:off x="6506666" y="24476"/>
              <a:ext cx="2516447" cy="1893196"/>
            </a:xfrm>
            <a:custGeom>
              <a:avLst/>
              <a:gdLst>
                <a:gd name="connsiteX0" fmla="*/ 2495373 w 2516448"/>
                <a:gd name="connsiteY0" fmla="*/ 1552147 h 1893198"/>
                <a:gd name="connsiteX1" fmla="*/ 587039 w 2516448"/>
                <a:gd name="connsiteY1" fmla="*/ 63580 h 1893198"/>
                <a:gd name="connsiteX2" fmla="*/ 586944 w 2516448"/>
                <a:gd name="connsiteY2" fmla="*/ 63485 h 1893198"/>
                <a:gd name="connsiteX3" fmla="*/ 534461 w 2516448"/>
                <a:gd name="connsiteY3" fmla="*/ 23290 h 1893198"/>
                <a:gd name="connsiteX4" fmla="*/ 490837 w 2516448"/>
                <a:gd name="connsiteY4" fmla="*/ 144 h 1893198"/>
                <a:gd name="connsiteX5" fmla="*/ 490837 w 2516448"/>
                <a:gd name="connsiteY5" fmla="*/ 689659 h 1893198"/>
                <a:gd name="connsiteX6" fmla="*/ 58402 w 2516448"/>
                <a:gd name="connsiteY6" fmla="*/ 773764 h 1893198"/>
                <a:gd name="connsiteX7" fmla="*/ 59545 w 2516448"/>
                <a:gd name="connsiteY7" fmla="*/ 1143239 h 1893198"/>
                <a:gd name="connsiteX8" fmla="*/ 496457 w 2516448"/>
                <a:gd name="connsiteY8" fmla="*/ 1224297 h 1893198"/>
                <a:gd name="connsiteX9" fmla="*/ 496457 w 2516448"/>
                <a:gd name="connsiteY9" fmla="*/ 1276970 h 1893198"/>
                <a:gd name="connsiteX10" fmla="*/ 501505 w 2516448"/>
                <a:gd name="connsiteY10" fmla="*/ 1847994 h 1893198"/>
                <a:gd name="connsiteX11" fmla="*/ 546844 w 2516448"/>
                <a:gd name="connsiteY11" fmla="*/ 1893142 h 1893198"/>
                <a:gd name="connsiteX12" fmla="*/ 1079767 w 2516448"/>
                <a:gd name="connsiteY12" fmla="*/ 1883332 h 1893198"/>
                <a:gd name="connsiteX13" fmla="*/ 1106628 w 2516448"/>
                <a:gd name="connsiteY13" fmla="*/ 1847327 h 1893198"/>
                <a:gd name="connsiteX14" fmla="*/ 1111105 w 2516448"/>
                <a:gd name="connsiteY14" fmla="*/ 1668733 h 1893198"/>
                <a:gd name="connsiteX15" fmla="*/ 1549255 w 2516448"/>
                <a:gd name="connsiteY15" fmla="*/ 1388127 h 1893198"/>
                <a:gd name="connsiteX16" fmla="*/ 1868247 w 2516448"/>
                <a:gd name="connsiteY16" fmla="*/ 1786177 h 1893198"/>
                <a:gd name="connsiteX17" fmla="*/ 1867485 w 2516448"/>
                <a:gd name="connsiteY17" fmla="*/ 1860662 h 1893198"/>
                <a:gd name="connsiteX18" fmla="*/ 1951115 w 2516448"/>
                <a:gd name="connsiteY18" fmla="*/ 1864948 h 1893198"/>
                <a:gd name="connsiteX19" fmla="*/ 1984738 w 2516448"/>
                <a:gd name="connsiteY19" fmla="*/ 1827991 h 1893198"/>
                <a:gd name="connsiteX20" fmla="*/ 1984357 w 2516448"/>
                <a:gd name="connsiteY20" fmla="*/ 1704738 h 1893198"/>
                <a:gd name="connsiteX21" fmla="*/ 2168570 w 2516448"/>
                <a:gd name="connsiteY21" fmla="*/ 1845898 h 1893198"/>
                <a:gd name="connsiteX22" fmla="*/ 2332877 w 2516448"/>
                <a:gd name="connsiteY22" fmla="*/ 1823705 h 1893198"/>
                <a:gd name="connsiteX23" fmla="*/ 2503088 w 2516448"/>
                <a:gd name="connsiteY23" fmla="*/ 1606630 h 1893198"/>
                <a:gd name="connsiteX24" fmla="*/ 2495373 w 2516448"/>
                <a:gd name="connsiteY24" fmla="*/ 1552147 h 189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16448" h="1893198">
                  <a:moveTo>
                    <a:pt x="2495373" y="1552147"/>
                  </a:moveTo>
                  <a:cubicBezTo>
                    <a:pt x="2440700" y="1511380"/>
                    <a:pt x="728104" y="173118"/>
                    <a:pt x="587039" y="63580"/>
                  </a:cubicBezTo>
                  <a:cubicBezTo>
                    <a:pt x="587039" y="63580"/>
                    <a:pt x="586944" y="63580"/>
                    <a:pt x="586944" y="63485"/>
                  </a:cubicBezTo>
                  <a:cubicBezTo>
                    <a:pt x="569418" y="50055"/>
                    <a:pt x="551987" y="36720"/>
                    <a:pt x="534461" y="23290"/>
                  </a:cubicBezTo>
                  <a:cubicBezTo>
                    <a:pt x="518459" y="19480"/>
                    <a:pt x="510839" y="-1952"/>
                    <a:pt x="490837" y="144"/>
                  </a:cubicBezTo>
                  <a:cubicBezTo>
                    <a:pt x="490837" y="231220"/>
                    <a:pt x="490837" y="459916"/>
                    <a:pt x="490837" y="689659"/>
                  </a:cubicBezTo>
                  <a:cubicBezTo>
                    <a:pt x="287287" y="614506"/>
                    <a:pt x="158891" y="640033"/>
                    <a:pt x="58402" y="773764"/>
                  </a:cubicBezTo>
                  <a:cubicBezTo>
                    <a:pt x="-19894" y="878063"/>
                    <a:pt x="-19418" y="1032749"/>
                    <a:pt x="59545" y="1143239"/>
                  </a:cubicBezTo>
                  <a:cubicBezTo>
                    <a:pt x="152699" y="1273541"/>
                    <a:pt x="278620" y="1297354"/>
                    <a:pt x="496457" y="1224297"/>
                  </a:cubicBezTo>
                  <a:cubicBezTo>
                    <a:pt x="496457" y="1242585"/>
                    <a:pt x="496266" y="1259730"/>
                    <a:pt x="496457" y="1276970"/>
                  </a:cubicBezTo>
                  <a:cubicBezTo>
                    <a:pt x="498742" y="1467280"/>
                    <a:pt x="494647" y="1657684"/>
                    <a:pt x="501505" y="1847994"/>
                  </a:cubicBezTo>
                  <a:cubicBezTo>
                    <a:pt x="502743" y="1883046"/>
                    <a:pt x="510649" y="1894095"/>
                    <a:pt x="546844" y="1893142"/>
                  </a:cubicBezTo>
                  <a:cubicBezTo>
                    <a:pt x="724390" y="1888189"/>
                    <a:pt x="902126" y="1885237"/>
                    <a:pt x="1079767" y="1883332"/>
                  </a:cubicBezTo>
                  <a:cubicBezTo>
                    <a:pt x="1109867" y="1883046"/>
                    <a:pt x="1112534" y="1873807"/>
                    <a:pt x="1106628" y="1847327"/>
                  </a:cubicBezTo>
                  <a:cubicBezTo>
                    <a:pt x="1093293" y="1787891"/>
                    <a:pt x="1094245" y="1728074"/>
                    <a:pt x="1111105" y="1668733"/>
                  </a:cubicBezTo>
                  <a:cubicBezTo>
                    <a:pt x="1166635" y="1473376"/>
                    <a:pt x="1343229" y="1360028"/>
                    <a:pt x="1549255" y="1388127"/>
                  </a:cubicBezTo>
                  <a:cubicBezTo>
                    <a:pt x="1731754" y="1412987"/>
                    <a:pt x="1869961" y="1587104"/>
                    <a:pt x="1868247" y="1786177"/>
                  </a:cubicBezTo>
                  <a:cubicBezTo>
                    <a:pt x="1868057" y="1811989"/>
                    <a:pt x="1843958" y="1845898"/>
                    <a:pt x="1867485" y="1860662"/>
                  </a:cubicBezTo>
                  <a:cubicBezTo>
                    <a:pt x="1888059" y="1873616"/>
                    <a:pt x="1922825" y="1862662"/>
                    <a:pt x="1951115" y="1864948"/>
                  </a:cubicBezTo>
                  <a:cubicBezTo>
                    <a:pt x="1980166" y="1867234"/>
                    <a:pt x="1985690" y="1853042"/>
                    <a:pt x="1984738" y="1827991"/>
                  </a:cubicBezTo>
                  <a:cubicBezTo>
                    <a:pt x="1983309" y="1790558"/>
                    <a:pt x="1984357" y="1753030"/>
                    <a:pt x="1984357" y="1704738"/>
                  </a:cubicBezTo>
                  <a:cubicBezTo>
                    <a:pt x="2051603" y="1756363"/>
                    <a:pt x="2109706" y="1801702"/>
                    <a:pt x="2168570" y="1845898"/>
                  </a:cubicBezTo>
                  <a:cubicBezTo>
                    <a:pt x="2212861" y="1879141"/>
                    <a:pt x="2299349" y="1866758"/>
                    <a:pt x="2332877" y="1823705"/>
                  </a:cubicBezTo>
                  <a:cubicBezTo>
                    <a:pt x="2389360" y="1751125"/>
                    <a:pt x="2444224" y="1677211"/>
                    <a:pt x="2503088" y="1606630"/>
                  </a:cubicBezTo>
                  <a:cubicBezTo>
                    <a:pt x="2524710" y="1580532"/>
                    <a:pt x="2518614" y="1569388"/>
                    <a:pt x="2495373" y="15521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ED7BD-E5E1-49B7-B835-57C9C5C3DC82}"/>
              </a:ext>
            </a:extLst>
          </p:cNvPr>
          <p:cNvGrpSpPr/>
          <p:nvPr/>
        </p:nvGrpSpPr>
        <p:grpSpPr>
          <a:xfrm>
            <a:off x="6266712" y="1396240"/>
            <a:ext cx="2373107" cy="1879807"/>
            <a:chOff x="6434505" y="499619"/>
            <a:chExt cx="2195483" cy="173910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C4C70AF-A9CB-4B1E-BEB6-C7D8867D0CAC}"/>
                </a:ext>
              </a:extLst>
            </p:cNvPr>
            <p:cNvSpPr/>
            <p:nvPr/>
          </p:nvSpPr>
          <p:spPr>
            <a:xfrm rot="20141098" flipH="1">
              <a:off x="6434505" y="1022630"/>
              <a:ext cx="1834816" cy="1216095"/>
            </a:xfrm>
            <a:custGeom>
              <a:avLst/>
              <a:gdLst>
                <a:gd name="connsiteX0" fmla="*/ 3483766 w 4780825"/>
                <a:gd name="connsiteY0" fmla="*/ 338 h 3168676"/>
                <a:gd name="connsiteX1" fmla="*/ 3548582 w 4780825"/>
                <a:gd name="connsiteY1" fmla="*/ 6070 h 3168676"/>
                <a:gd name="connsiteX2" fmla="*/ 3569454 w 4780825"/>
                <a:gd name="connsiteY2" fmla="*/ 117529 h 3168676"/>
                <a:gd name="connsiteX3" fmla="*/ 3225852 w 4780825"/>
                <a:gd name="connsiteY3" fmla="*/ 312755 h 3168676"/>
                <a:gd name="connsiteX4" fmla="*/ 3051496 w 4780825"/>
                <a:gd name="connsiteY4" fmla="*/ 395959 h 3168676"/>
                <a:gd name="connsiteX5" fmla="*/ 3055188 w 4780825"/>
                <a:gd name="connsiteY5" fmla="*/ 415127 h 3168676"/>
                <a:gd name="connsiteX6" fmla="*/ 3149608 w 4780825"/>
                <a:gd name="connsiteY6" fmla="*/ 419812 h 3168676"/>
                <a:gd name="connsiteX7" fmla="*/ 4169478 w 4780825"/>
                <a:gd name="connsiteY7" fmla="*/ 374660 h 3168676"/>
                <a:gd name="connsiteX8" fmla="*/ 4232234 w 4780825"/>
                <a:gd name="connsiteY8" fmla="*/ 375371 h 3168676"/>
                <a:gd name="connsiteX9" fmla="*/ 4324240 w 4780825"/>
                <a:gd name="connsiteY9" fmla="*/ 451475 h 3168676"/>
                <a:gd name="connsiteX10" fmla="*/ 4287466 w 4780825"/>
                <a:gd name="connsiteY10" fmla="*/ 544758 h 3168676"/>
                <a:gd name="connsiteX11" fmla="*/ 3941024 w 4780825"/>
                <a:gd name="connsiteY11" fmla="*/ 698527 h 3168676"/>
                <a:gd name="connsiteX12" fmla="*/ 3622272 w 4780825"/>
                <a:gd name="connsiteY12" fmla="*/ 785989 h 3168676"/>
                <a:gd name="connsiteX13" fmla="*/ 3700220 w 4780825"/>
                <a:gd name="connsiteY13" fmla="*/ 816940 h 3168676"/>
                <a:gd name="connsiteX14" fmla="*/ 4610906 w 4780825"/>
                <a:gd name="connsiteY14" fmla="*/ 747084 h 3168676"/>
                <a:gd name="connsiteX15" fmla="*/ 4737555 w 4780825"/>
                <a:gd name="connsiteY15" fmla="*/ 764549 h 3168676"/>
                <a:gd name="connsiteX16" fmla="*/ 4757716 w 4780825"/>
                <a:gd name="connsiteY16" fmla="*/ 926410 h 3168676"/>
                <a:gd name="connsiteX17" fmla="*/ 4594577 w 4780825"/>
                <a:gd name="connsiteY17" fmla="*/ 1068821 h 3168676"/>
                <a:gd name="connsiteX18" fmla="*/ 3962323 w 4780825"/>
                <a:gd name="connsiteY18" fmla="*/ 1225286 h 3168676"/>
                <a:gd name="connsiteX19" fmla="*/ 3551706 w 4780825"/>
                <a:gd name="connsiteY19" fmla="*/ 1212365 h 3168676"/>
                <a:gd name="connsiteX20" fmla="*/ 3479436 w 4780825"/>
                <a:gd name="connsiteY20" fmla="*/ 1216058 h 3168676"/>
                <a:gd name="connsiteX21" fmla="*/ 3568318 w 4780825"/>
                <a:gd name="connsiteY21" fmla="*/ 1294006 h 3168676"/>
                <a:gd name="connsiteX22" fmla="*/ 4017696 w 4780825"/>
                <a:gd name="connsiteY22" fmla="*/ 1672819 h 3168676"/>
                <a:gd name="connsiteX23" fmla="*/ 4426042 w 4780825"/>
                <a:gd name="connsiteY23" fmla="*/ 1909080 h 3168676"/>
                <a:gd name="connsiteX24" fmla="*/ 4642284 w 4780825"/>
                <a:gd name="connsiteY24" fmla="*/ 1997110 h 3168676"/>
                <a:gd name="connsiteX25" fmla="*/ 4753884 w 4780825"/>
                <a:gd name="connsiteY25" fmla="*/ 2144915 h 3168676"/>
                <a:gd name="connsiteX26" fmla="*/ 4614313 w 4780825"/>
                <a:gd name="connsiteY26" fmla="*/ 2266738 h 3168676"/>
                <a:gd name="connsiteX27" fmla="*/ 4141932 w 4780825"/>
                <a:gd name="connsiteY27" fmla="*/ 2209518 h 3168676"/>
                <a:gd name="connsiteX28" fmla="*/ 3345118 w 4780825"/>
                <a:gd name="connsiteY28" fmla="*/ 1763689 h 3168676"/>
                <a:gd name="connsiteX29" fmla="*/ 2422792 w 4780825"/>
                <a:gd name="connsiteY29" fmla="*/ 1523310 h 3168676"/>
                <a:gd name="connsiteX30" fmla="*/ 1844207 w 4780825"/>
                <a:gd name="connsiteY30" fmla="*/ 1621705 h 3168676"/>
                <a:gd name="connsiteX31" fmla="*/ 1915625 w 4780825"/>
                <a:gd name="connsiteY31" fmla="*/ 1684178 h 3168676"/>
                <a:gd name="connsiteX32" fmla="*/ 2785560 w 4780825"/>
                <a:gd name="connsiteY32" fmla="*/ 2570867 h 3168676"/>
                <a:gd name="connsiteX33" fmla="*/ 2911927 w 4780825"/>
                <a:gd name="connsiteY33" fmla="*/ 2910777 h 3168676"/>
                <a:gd name="connsiteX34" fmla="*/ 2881968 w 4780825"/>
                <a:gd name="connsiteY34" fmla="*/ 3059717 h 3168676"/>
                <a:gd name="connsiteX35" fmla="*/ 2627390 w 4780825"/>
                <a:gd name="connsiteY35" fmla="*/ 3110405 h 3168676"/>
                <a:gd name="connsiteX36" fmla="*/ 2463683 w 4780825"/>
                <a:gd name="connsiteY36" fmla="*/ 2934204 h 3168676"/>
                <a:gd name="connsiteX37" fmla="*/ 1688168 w 4780825"/>
                <a:gd name="connsiteY37" fmla="*/ 2271565 h 3168676"/>
                <a:gd name="connsiteX38" fmla="*/ 1100070 w 4780825"/>
                <a:gd name="connsiteY38" fmla="*/ 2048792 h 3168676"/>
                <a:gd name="connsiteX39" fmla="*/ 425362 w 4780825"/>
                <a:gd name="connsiteY39" fmla="*/ 1656207 h 3168676"/>
                <a:gd name="connsiteX40" fmla="*/ 348976 w 4780825"/>
                <a:gd name="connsiteY40" fmla="*/ 1638884 h 3168676"/>
                <a:gd name="connsiteX41" fmla="*/ 271360 w 4780825"/>
                <a:gd name="connsiteY41" fmla="*/ 1654580 h 3168676"/>
                <a:gd name="connsiteX42" fmla="*/ 0 w 4780825"/>
                <a:gd name="connsiteY42" fmla="*/ 51567 h 3168676"/>
                <a:gd name="connsiteX43" fmla="*/ 140117 w 4780825"/>
                <a:gd name="connsiteY43" fmla="*/ 36029 h 3168676"/>
                <a:gd name="connsiteX44" fmla="*/ 845635 w 4780825"/>
                <a:gd name="connsiteY44" fmla="*/ 113836 h 3168676"/>
                <a:gd name="connsiteX45" fmla="*/ 1500038 w 4780825"/>
                <a:gd name="connsiteY45" fmla="*/ 262777 h 3168676"/>
                <a:gd name="connsiteX46" fmla="*/ 2505710 w 4780825"/>
                <a:gd name="connsiteY46" fmla="*/ 212799 h 3168676"/>
                <a:gd name="connsiteX47" fmla="*/ 3417673 w 4780825"/>
                <a:gd name="connsiteY47" fmla="*/ 9621 h 3168676"/>
                <a:gd name="connsiteX48" fmla="*/ 3483766 w 4780825"/>
                <a:gd name="connsiteY48" fmla="*/ 338 h 316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780825" h="3168676">
                  <a:moveTo>
                    <a:pt x="3483766" y="338"/>
                  </a:moveTo>
                  <a:cubicBezTo>
                    <a:pt x="3506129" y="-745"/>
                    <a:pt x="3528278" y="675"/>
                    <a:pt x="3548582" y="6070"/>
                  </a:cubicBezTo>
                  <a:cubicBezTo>
                    <a:pt x="3614462" y="23535"/>
                    <a:pt x="3625820" y="81890"/>
                    <a:pt x="3569454" y="117529"/>
                  </a:cubicBezTo>
                  <a:cubicBezTo>
                    <a:pt x="3458280" y="187810"/>
                    <a:pt x="3341711" y="249858"/>
                    <a:pt x="3225852" y="312755"/>
                  </a:cubicBezTo>
                  <a:cubicBezTo>
                    <a:pt x="3169344" y="343424"/>
                    <a:pt x="3109710" y="368413"/>
                    <a:pt x="3051496" y="395959"/>
                  </a:cubicBezTo>
                  <a:cubicBezTo>
                    <a:pt x="3052774" y="402348"/>
                    <a:pt x="3053911" y="408737"/>
                    <a:pt x="3055188" y="415127"/>
                  </a:cubicBezTo>
                  <a:cubicBezTo>
                    <a:pt x="3086708" y="416831"/>
                    <a:pt x="3118229" y="421231"/>
                    <a:pt x="3149608" y="419812"/>
                  </a:cubicBezTo>
                  <a:cubicBezTo>
                    <a:pt x="3489516" y="405329"/>
                    <a:pt x="3829568" y="389853"/>
                    <a:pt x="4169478" y="374660"/>
                  </a:cubicBezTo>
                  <a:cubicBezTo>
                    <a:pt x="4190633" y="373668"/>
                    <a:pt x="4216474" y="366141"/>
                    <a:pt x="4232234" y="375371"/>
                  </a:cubicBezTo>
                  <a:cubicBezTo>
                    <a:pt x="4267020" y="395532"/>
                    <a:pt x="4309615" y="418534"/>
                    <a:pt x="4324240" y="451475"/>
                  </a:cubicBezTo>
                  <a:cubicBezTo>
                    <a:pt x="4334179" y="473907"/>
                    <a:pt x="4311320" y="532405"/>
                    <a:pt x="4287466" y="544758"/>
                  </a:cubicBezTo>
                  <a:cubicBezTo>
                    <a:pt x="4175158" y="602545"/>
                    <a:pt x="4060291" y="657635"/>
                    <a:pt x="3941024" y="698527"/>
                  </a:cubicBezTo>
                  <a:cubicBezTo>
                    <a:pt x="3839932" y="733171"/>
                    <a:pt x="3731600" y="747084"/>
                    <a:pt x="3622272" y="785989"/>
                  </a:cubicBezTo>
                  <a:cubicBezTo>
                    <a:pt x="3648254" y="796495"/>
                    <a:pt x="3673386" y="809842"/>
                    <a:pt x="3700220" y="816940"/>
                  </a:cubicBezTo>
                  <a:cubicBezTo>
                    <a:pt x="4011734" y="898297"/>
                    <a:pt x="4314017" y="854851"/>
                    <a:pt x="4610906" y="747084"/>
                  </a:cubicBezTo>
                  <a:cubicBezTo>
                    <a:pt x="4658044" y="729905"/>
                    <a:pt x="4699930" y="715565"/>
                    <a:pt x="4737555" y="764549"/>
                  </a:cubicBezTo>
                  <a:cubicBezTo>
                    <a:pt x="4776742" y="815521"/>
                    <a:pt x="4801306" y="873876"/>
                    <a:pt x="4757716" y="926410"/>
                  </a:cubicBezTo>
                  <a:cubicBezTo>
                    <a:pt x="4711998" y="981358"/>
                    <a:pt x="4656340" y="1033607"/>
                    <a:pt x="4594577" y="1068821"/>
                  </a:cubicBezTo>
                  <a:cubicBezTo>
                    <a:pt x="4399775" y="1179993"/>
                    <a:pt x="4185522" y="1225571"/>
                    <a:pt x="3962323" y="1225286"/>
                  </a:cubicBezTo>
                  <a:cubicBezTo>
                    <a:pt x="3825450" y="1225144"/>
                    <a:pt x="3688578" y="1216625"/>
                    <a:pt x="3551706" y="1212365"/>
                  </a:cubicBezTo>
                  <a:cubicBezTo>
                    <a:pt x="3533958" y="1211797"/>
                    <a:pt x="3516068" y="1214069"/>
                    <a:pt x="3479436" y="1216058"/>
                  </a:cubicBezTo>
                  <a:cubicBezTo>
                    <a:pt x="3517488" y="1249424"/>
                    <a:pt x="3542476" y="1272283"/>
                    <a:pt x="3568318" y="1294006"/>
                  </a:cubicBezTo>
                  <a:cubicBezTo>
                    <a:pt x="3718252" y="1420088"/>
                    <a:pt x="3871027" y="1543047"/>
                    <a:pt x="4017696" y="1672819"/>
                  </a:cubicBezTo>
                  <a:cubicBezTo>
                    <a:pt x="4138668" y="1779733"/>
                    <a:pt x="4278095" y="1850725"/>
                    <a:pt x="4426042" y="1909080"/>
                  </a:cubicBezTo>
                  <a:cubicBezTo>
                    <a:pt x="4498454" y="1937619"/>
                    <a:pt x="4571860" y="1964312"/>
                    <a:pt x="4642284" y="1997110"/>
                  </a:cubicBezTo>
                  <a:cubicBezTo>
                    <a:pt x="4704047" y="2025792"/>
                    <a:pt x="4761266" y="2066257"/>
                    <a:pt x="4753884" y="2144915"/>
                  </a:cubicBezTo>
                  <a:cubicBezTo>
                    <a:pt x="4746358" y="2225137"/>
                    <a:pt x="4677780" y="2246292"/>
                    <a:pt x="4614313" y="2266738"/>
                  </a:cubicBezTo>
                  <a:cubicBezTo>
                    <a:pt x="4448334" y="2320266"/>
                    <a:pt x="4289028" y="2288320"/>
                    <a:pt x="4141932" y="2209518"/>
                  </a:cubicBezTo>
                  <a:cubicBezTo>
                    <a:pt x="3873725" y="2065689"/>
                    <a:pt x="3610486" y="1912773"/>
                    <a:pt x="3345118" y="1763689"/>
                  </a:cubicBezTo>
                  <a:cubicBezTo>
                    <a:pt x="3058738" y="1602680"/>
                    <a:pt x="2760572" y="1480574"/>
                    <a:pt x="2422792" y="1523310"/>
                  </a:cubicBezTo>
                  <a:cubicBezTo>
                    <a:pt x="2236082" y="1546879"/>
                    <a:pt x="2051362" y="1585925"/>
                    <a:pt x="1844207" y="1621705"/>
                  </a:cubicBezTo>
                  <a:cubicBezTo>
                    <a:pt x="1879136" y="1652515"/>
                    <a:pt x="1896600" y="1669270"/>
                    <a:pt x="1915625" y="1684178"/>
                  </a:cubicBezTo>
                  <a:cubicBezTo>
                    <a:pt x="2243750" y="1942305"/>
                    <a:pt x="2551430" y="2220594"/>
                    <a:pt x="2785560" y="2570867"/>
                  </a:cubicBezTo>
                  <a:cubicBezTo>
                    <a:pt x="2854564" y="2674089"/>
                    <a:pt x="2908518" y="2784554"/>
                    <a:pt x="2911927" y="2910777"/>
                  </a:cubicBezTo>
                  <a:cubicBezTo>
                    <a:pt x="2913204" y="2960470"/>
                    <a:pt x="2903974" y="3015703"/>
                    <a:pt x="2881968" y="3059717"/>
                  </a:cubicBezTo>
                  <a:cubicBezTo>
                    <a:pt x="2819352" y="3185231"/>
                    <a:pt x="2731039" y="3202554"/>
                    <a:pt x="2627390" y="3110405"/>
                  </a:cubicBezTo>
                  <a:cubicBezTo>
                    <a:pt x="2567756" y="3057446"/>
                    <a:pt x="2515791" y="2995114"/>
                    <a:pt x="2463683" y="2934204"/>
                  </a:cubicBezTo>
                  <a:cubicBezTo>
                    <a:pt x="2239916" y="2672527"/>
                    <a:pt x="2004791" y="2420649"/>
                    <a:pt x="1688168" y="2271565"/>
                  </a:cubicBezTo>
                  <a:cubicBezTo>
                    <a:pt x="1499045" y="2182399"/>
                    <a:pt x="1298989" y="2114531"/>
                    <a:pt x="1100070" y="2048792"/>
                  </a:cubicBezTo>
                  <a:cubicBezTo>
                    <a:pt x="846487" y="1964880"/>
                    <a:pt x="624281" y="1832126"/>
                    <a:pt x="425362" y="1656207"/>
                  </a:cubicBezTo>
                  <a:cubicBezTo>
                    <a:pt x="407898" y="1640731"/>
                    <a:pt x="373397" y="1635052"/>
                    <a:pt x="348976" y="1638884"/>
                  </a:cubicBezTo>
                  <a:lnTo>
                    <a:pt x="271360" y="1654580"/>
                  </a:lnTo>
                  <a:lnTo>
                    <a:pt x="0" y="51567"/>
                  </a:lnTo>
                  <a:lnTo>
                    <a:pt x="140117" y="36029"/>
                  </a:lnTo>
                  <a:cubicBezTo>
                    <a:pt x="382625" y="-2449"/>
                    <a:pt x="613491" y="53067"/>
                    <a:pt x="845635" y="113836"/>
                  </a:cubicBezTo>
                  <a:cubicBezTo>
                    <a:pt x="1062018" y="170347"/>
                    <a:pt x="1280247" y="221602"/>
                    <a:pt x="1500038" y="262777"/>
                  </a:cubicBezTo>
                  <a:cubicBezTo>
                    <a:pt x="1838103" y="326244"/>
                    <a:pt x="2173611" y="283649"/>
                    <a:pt x="2505710" y="212799"/>
                  </a:cubicBezTo>
                  <a:cubicBezTo>
                    <a:pt x="2810265" y="147771"/>
                    <a:pt x="3113401" y="75926"/>
                    <a:pt x="3417673" y="9621"/>
                  </a:cubicBezTo>
                  <a:cubicBezTo>
                    <a:pt x="3438829" y="5006"/>
                    <a:pt x="3461404" y="1421"/>
                    <a:pt x="3483766" y="338"/>
                  </a:cubicBezTo>
                  <a:close/>
                </a:path>
              </a:pathLst>
            </a:custGeom>
            <a:solidFill>
              <a:srgbClr val="FCC69A"/>
            </a:solidFill>
            <a:ln w="69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41B4CC-0B16-41C4-BA23-26C63A527CDE}"/>
                </a:ext>
              </a:extLst>
            </p:cNvPr>
            <p:cNvSpPr/>
            <p:nvPr/>
          </p:nvSpPr>
          <p:spPr>
            <a:xfrm rot="20634459">
              <a:off x="8022023" y="634324"/>
              <a:ext cx="199952" cy="705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55ED3-DAEF-41EC-B8AF-13AA3F4238B9}"/>
                </a:ext>
              </a:extLst>
            </p:cNvPr>
            <p:cNvSpPr/>
            <p:nvPr/>
          </p:nvSpPr>
          <p:spPr>
            <a:xfrm rot="20634459">
              <a:off x="8183444" y="499619"/>
              <a:ext cx="446544" cy="800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A3DA8ACB-A43E-4D4F-A4BE-F4B37D084B74}"/>
              </a:ext>
            </a:extLst>
          </p:cNvPr>
          <p:cNvGrpSpPr/>
          <p:nvPr/>
        </p:nvGrpSpPr>
        <p:grpSpPr>
          <a:xfrm flipH="1">
            <a:off x="596411" y="1831486"/>
            <a:ext cx="3384391" cy="1508105"/>
            <a:chOff x="4965552" y="1768882"/>
            <a:chExt cx="2583556" cy="15081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62852-2E9F-433D-94D2-1E2FEB5275C8}"/>
                </a:ext>
              </a:extLst>
            </p:cNvPr>
            <p:cNvSpPr txBox="1"/>
            <p:nvPr/>
          </p:nvSpPr>
          <p:spPr>
            <a:xfrm>
              <a:off x="4965552" y="2138214"/>
              <a:ext cx="258355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Housing Trend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Interest Rate Analysis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Monte Carlo</a:t>
              </a:r>
            </a:p>
            <a:p>
              <a:pPr marL="114300" lvl="1" algn="r">
                <a:spcBef>
                  <a:spcPts val="0"/>
                </a:spcBef>
                <a:buSzPts val="1800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Housing market incites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9590AA-4F4E-42EA-9B06-6EC517D1EA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r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Breakdown of tasks and roles:</a:t>
              </a:r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216C1394-EC22-42EB-9C9E-E90A1E73EDB9}"/>
              </a:ext>
            </a:extLst>
          </p:cNvPr>
          <p:cNvGrpSpPr/>
          <p:nvPr/>
        </p:nvGrpSpPr>
        <p:grpSpPr>
          <a:xfrm flipH="1">
            <a:off x="-638302" y="3784623"/>
            <a:ext cx="3388024" cy="1811233"/>
            <a:chOff x="4962779" y="1768882"/>
            <a:chExt cx="2586329" cy="18112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623E8B-E34D-4BE7-B8F6-44BBC683CA4A}"/>
                </a:ext>
              </a:extLst>
            </p:cNvPr>
            <p:cNvSpPr txBox="1"/>
            <p:nvPr/>
          </p:nvSpPr>
          <p:spPr>
            <a:xfrm>
              <a:off x="4962779" y="2195120"/>
              <a:ext cx="2583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Python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Pandas </a:t>
              </a:r>
            </a:p>
            <a:p>
              <a:pPr algn="r"/>
              <a:r>
                <a:rPr lang="en-US" sz="1400" dirty="0">
                  <a:latin typeface="Bahnschrift SemiBold SemiConden" panose="020B0502040204020203" pitchFamily="34" charset="0"/>
                </a:rPr>
                <a:t>Seaborn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hvplot</a:t>
              </a:r>
              <a:r>
                <a:rPr lang="en-US" sz="1400" dirty="0">
                  <a:latin typeface="Bahnschrift SemiBold SemiConden" panose="020B0502040204020203" pitchFamily="34" charset="0"/>
                </a:rPr>
                <a:t> </a:t>
              </a:r>
            </a:p>
            <a:p>
              <a:pPr algn="r"/>
              <a:r>
                <a:rPr lang="en-US" sz="1400" dirty="0" err="1">
                  <a:latin typeface="Bahnschrift SemiBold SemiConden" panose="020B0502040204020203" pitchFamily="34" charset="0"/>
                </a:rPr>
                <a:t>MCForecastTools</a:t>
              </a:r>
              <a:br>
                <a:rPr lang="en-US" sz="1400" dirty="0">
                  <a:latin typeface="Bahnschrift SemiBold SemiConden" panose="020B0502040204020203" pitchFamily="34" charset="0"/>
                </a:rPr>
              </a:br>
              <a:r>
                <a:rPr lang="en-US" sz="1400" dirty="0" err="1">
                  <a:latin typeface="Bahnschrift SemiBold SemiConden" panose="020B0502040204020203" pitchFamily="34" charset="0"/>
                </a:rPr>
                <a:t>Geopy</a:t>
              </a:r>
              <a:endParaRPr lang="en-US" sz="14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25A793-F228-4F00-9691-D8E6874C1B0C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dirty="0"/>
                <a:t>Technologies used: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 16">
            <a:extLst>
              <a:ext uri="{FF2B5EF4-FFF2-40B4-BE49-F238E27FC236}">
                <a16:creationId xmlns:a16="http://schemas.microsoft.com/office/drawing/2014/main" id="{83DDC12E-1B89-470E-BAD6-AEF9C430C5B7}"/>
              </a:ext>
            </a:extLst>
          </p:cNvPr>
          <p:cNvSpPr/>
          <p:nvPr/>
        </p:nvSpPr>
        <p:spPr>
          <a:xfrm flipH="1">
            <a:off x="4086955" y="1918511"/>
            <a:ext cx="2293115" cy="448899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B1E0A40B-7069-4FD9-89D0-7A48141BCACE}"/>
              </a:ext>
            </a:extLst>
          </p:cNvPr>
          <p:cNvSpPr/>
          <p:nvPr/>
        </p:nvSpPr>
        <p:spPr>
          <a:xfrm flipH="1">
            <a:off x="2877670" y="4222376"/>
            <a:ext cx="1384717" cy="180464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0D4BECF7-C0DA-4F24-A5E6-A4862F32F891}"/>
              </a:ext>
            </a:extLst>
          </p:cNvPr>
          <p:cNvGrpSpPr/>
          <p:nvPr/>
        </p:nvGrpSpPr>
        <p:grpSpPr>
          <a:xfrm flipH="1">
            <a:off x="8524579" y="3414907"/>
            <a:ext cx="3391027" cy="1701841"/>
            <a:chOff x="4965552" y="1705262"/>
            <a:chExt cx="2583556" cy="17018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832CC4-F3AB-422A-A092-A87D21D92C45}"/>
                </a:ext>
              </a:extLst>
            </p:cNvPr>
            <p:cNvSpPr txBox="1"/>
            <p:nvPr/>
          </p:nvSpPr>
          <p:spPr>
            <a:xfrm>
              <a:off x="4965552" y="2022108"/>
              <a:ext cx="2583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Finding and converting the longitude and latitude coordinates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Converting data into datetime from different formats</a:t>
              </a:r>
            </a:p>
            <a:p>
              <a:pPr marL="285750" lvl="1" indent="-1714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CA" sz="1400" dirty="0">
                  <a:latin typeface="Bahnschrift SemiBold SemiConden" panose="020B0502040204020203" pitchFamily="34" charset="0"/>
                </a:rPr>
                <a:t>Needed to customize the </a:t>
              </a:r>
              <a:r>
                <a:rPr lang="en-CA" sz="1400" dirty="0" err="1">
                  <a:latin typeface="Bahnschrift SemiBold SemiConden" panose="020B0502040204020203" pitchFamily="34" charset="0"/>
                </a:rPr>
                <a:t>MCForecastTools</a:t>
              </a:r>
              <a:r>
                <a:rPr lang="en-CA" sz="1400" dirty="0">
                  <a:latin typeface="Bahnschrift SemiBold SemiConden" panose="020B0502040204020203" pitchFamily="34" charset="0"/>
                </a:rPr>
                <a:t> library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86447B-A262-434C-BDDC-F8AF413C7034}"/>
                </a:ext>
              </a:extLst>
            </p:cNvPr>
            <p:cNvSpPr txBox="1"/>
            <p:nvPr/>
          </p:nvSpPr>
          <p:spPr>
            <a:xfrm>
              <a:off x="4965552" y="170526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Challenges</a:t>
              </a: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A90AFD7C-8DF4-45D5-89AF-23641D48BE35}"/>
              </a:ext>
            </a:extLst>
          </p:cNvPr>
          <p:cNvGrpSpPr/>
          <p:nvPr/>
        </p:nvGrpSpPr>
        <p:grpSpPr>
          <a:xfrm flipH="1">
            <a:off x="8147410" y="5628887"/>
            <a:ext cx="4145363" cy="1287790"/>
            <a:chOff x="4591162" y="1768882"/>
            <a:chExt cx="2957946" cy="12877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8B36B-5551-4664-B201-231CDF9103A5}"/>
                </a:ext>
              </a:extLst>
            </p:cNvPr>
            <p:cNvSpPr txBox="1"/>
            <p:nvPr/>
          </p:nvSpPr>
          <p:spPr>
            <a:xfrm>
              <a:off x="4591162" y="2102565"/>
              <a:ext cx="28641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Trend Data gave good results.</a:t>
              </a:r>
            </a:p>
            <a:p>
              <a:pPr marL="400050" lvl="1" indent="-285750">
                <a:spcBef>
                  <a:spcPts val="0"/>
                </a:spcBef>
                <a:buSzPts val="1800"/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SemiBold SemiConden" panose="020B0502040204020203" pitchFamily="34" charset="0"/>
                </a:rPr>
                <a:t>We found the strong negative correlation we were looking for</a:t>
              </a: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BB350A-11C5-4741-8F6D-A120531CEE1D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lvl="0" algn="l" rtl="0">
                <a:spcBef>
                  <a:spcPts val="0"/>
                </a:spcBef>
                <a:spcAft>
                  <a:spcPts val="0"/>
                </a:spcAft>
                <a:buSzPts val="1800"/>
              </a:pPr>
              <a:r>
                <a:rPr lang="en" dirty="0"/>
                <a:t>Successes</a:t>
              </a:r>
            </a:p>
          </p:txBody>
        </p:sp>
      </p:grpSp>
      <p:sp>
        <p:nvSpPr>
          <p:cNvPr id="52" name="Freeform 81">
            <a:extLst>
              <a:ext uri="{FF2B5EF4-FFF2-40B4-BE49-F238E27FC236}">
                <a16:creationId xmlns:a16="http://schemas.microsoft.com/office/drawing/2014/main" id="{4613103B-F4BA-44C3-B903-D8084141ACE2}"/>
              </a:ext>
            </a:extLst>
          </p:cNvPr>
          <p:cNvSpPr/>
          <p:nvPr/>
        </p:nvSpPr>
        <p:spPr>
          <a:xfrm rot="10800000" flipH="1" flipV="1">
            <a:off x="7718847" y="4462641"/>
            <a:ext cx="713783" cy="45719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D7359E47-2B34-47D7-9055-1DA5F4E81F97}"/>
              </a:ext>
            </a:extLst>
          </p:cNvPr>
          <p:cNvSpPr/>
          <p:nvPr/>
        </p:nvSpPr>
        <p:spPr>
          <a:xfrm rot="10800000" flipH="1">
            <a:off x="5893820" y="5700094"/>
            <a:ext cx="2293115" cy="338554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345380" y="2967335"/>
            <a:ext cx="6841698" cy="1033035"/>
            <a:chOff x="6665542" y="2859307"/>
            <a:chExt cx="5590213" cy="1033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478603" y="2859307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b="1" dirty="0">
                  <a:solidFill>
                    <a:schemeClr val="bg1"/>
                  </a:solidFill>
                  <a:latin typeface="Imprint MT Shadow" panose="04020605060303030202" pitchFamily="82" charset="0"/>
                  <a:cs typeface="Arial" pitchFamily="34" charset="0"/>
                </a:rPr>
                <a:t>DEMO</a:t>
              </a:r>
              <a:endParaRPr lang="ko-KR" altLang="en-US" sz="5400" b="1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3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Vijaya" panose="02020604020202020204" pitchFamily="18" charset="0"/>
                <a:cs typeface="Vijaya" panose="02020604020202020204" pitchFamily="18" charset="0"/>
              </a:rPr>
              <a:t>Next Steps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31BC5AB-4BA9-4429-A1EE-57C0879AD505}"/>
              </a:ext>
            </a:extLst>
          </p:cNvPr>
          <p:cNvSpPr/>
          <p:nvPr/>
        </p:nvSpPr>
        <p:spPr>
          <a:xfrm>
            <a:off x="1561377" y="1754153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700" dirty="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0446C943-ED1A-4C28-A70B-D565ECF0901C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BB5D13C-21B1-4BD9-A8AB-4E7741A4D7D7}"/>
              </a:ext>
            </a:extLst>
          </p:cNvPr>
          <p:cNvSpPr/>
          <p:nvPr/>
        </p:nvSpPr>
        <p:spPr>
          <a:xfrm>
            <a:off x="4620366" y="3236543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06F40F6-FCCB-491D-9B2E-13097E2BBBD1}"/>
              </a:ext>
            </a:extLst>
          </p:cNvPr>
          <p:cNvSpPr/>
          <p:nvPr/>
        </p:nvSpPr>
        <p:spPr>
          <a:xfrm>
            <a:off x="4620366" y="4570475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2A2D2-9B65-4E29-8619-4959690428BD}"/>
              </a:ext>
            </a:extLst>
          </p:cNvPr>
          <p:cNvSpPr txBox="1"/>
          <p:nvPr/>
        </p:nvSpPr>
        <p:spPr>
          <a:xfrm>
            <a:off x="901991" y="2177548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D8C1-D25F-49B0-B7E2-1A4A6A4DDBD0}"/>
              </a:ext>
            </a:extLst>
          </p:cNvPr>
          <p:cNvSpPr txBox="1"/>
          <p:nvPr/>
        </p:nvSpPr>
        <p:spPr>
          <a:xfrm>
            <a:off x="1561377" y="2254829"/>
            <a:ext cx="26437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Additional questions that surfaced: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" sz="1300" dirty="0">
                <a:latin typeface="Bahnschrift SemiBold SemiConden" panose="020B0502040204020203" pitchFamily="34" charset="0"/>
              </a:rPr>
              <a:t>Is the trending spoiled by using data during a global pandemic?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Will trends stabilize when inflation settles down?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ED8C2-0994-443F-8F08-F07D7B1E8817}"/>
              </a:ext>
            </a:extLst>
          </p:cNvPr>
          <p:cNvSpPr txBox="1"/>
          <p:nvPr/>
        </p:nvSpPr>
        <p:spPr>
          <a:xfrm>
            <a:off x="901991" y="359720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3A19-19A1-4BB4-88A1-A47921E7BAC9}"/>
              </a:ext>
            </a:extLst>
          </p:cNvPr>
          <p:cNvSpPr txBox="1"/>
          <p:nvPr/>
        </p:nvSpPr>
        <p:spPr>
          <a:xfrm>
            <a:off x="1841092" y="4726122"/>
            <a:ext cx="23329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300" dirty="0">
                <a:latin typeface="Bahnschrift SemiBold SemiConden" panose="020B0502040204020203" pitchFamily="34" charset="0"/>
              </a:rPr>
              <a:t>Plan for future development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latin typeface="Bahnschrift SemiBold SemiConden" panose="020B0502040204020203" pitchFamily="34" charset="0"/>
              </a:rPr>
              <a:t>Including predictions of inflation and interest rates to predict trends</a:t>
            </a:r>
          </a:p>
          <a:p>
            <a:pPr marL="742950" lvl="1" indent="-171450">
              <a:buSzPts val="1800"/>
              <a:buFont typeface="Arial" panose="020B0604020202020204" pitchFamily="34" charset="0"/>
              <a:buChar char="•"/>
            </a:pPr>
            <a:endParaRPr lang="en" sz="1300" dirty="0"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E2082-CA66-4080-AD09-E6C388046286}"/>
              </a:ext>
            </a:extLst>
          </p:cNvPr>
          <p:cNvSpPr txBox="1"/>
          <p:nvPr/>
        </p:nvSpPr>
        <p:spPr>
          <a:xfrm>
            <a:off x="901991" y="473443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27F69-700D-4BFE-A82F-C59CA7B55E94}"/>
              </a:ext>
            </a:extLst>
          </p:cNvPr>
          <p:cNvSpPr txBox="1"/>
          <p:nvPr/>
        </p:nvSpPr>
        <p:spPr>
          <a:xfrm>
            <a:off x="1561378" y="3802599"/>
            <a:ext cx="276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400" dirty="0">
                <a:latin typeface="Bahnschrift SemiBold SemiConden" panose="020B0502040204020203" pitchFamily="34" charset="0"/>
              </a:rPr>
              <a:t>Additional topics to research</a:t>
            </a:r>
          </a:p>
          <a:p>
            <a:pPr marL="857250" lvl="1" indent="-285750">
              <a:buSzPts val="1800"/>
              <a:buFont typeface="Arial" panose="020B0604020202020204" pitchFamily="34" charset="0"/>
              <a:buChar char="•"/>
            </a:pPr>
            <a:r>
              <a:rPr lang="en-CA" sz="1300" dirty="0">
                <a:latin typeface="Bahnschrift SemiBold SemiConden" panose="020B0502040204020203" pitchFamily="34" charset="0"/>
              </a:rPr>
              <a:t>Correlation with inflation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" sz="1400" dirty="0">
              <a:latin typeface="Bahnschrift SemiBold SemiConden" panose="020B0502040204020203" pitchFamily="34" charset="0"/>
            </a:endParaRPr>
          </a:p>
        </p:txBody>
      </p:sp>
      <p:pic>
        <p:nvPicPr>
          <p:cNvPr id="2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B2947C7-90E3-4B9F-82CC-3E5B9EC6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68624" y="3730082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ardrop 1">
            <a:extLst>
              <a:ext uri="{FF2B5EF4-FFF2-40B4-BE49-F238E27FC236}">
                <a16:creationId xmlns:a16="http://schemas.microsoft.com/office/drawing/2014/main" id="{9210B64C-3AB8-4FB3-87C4-0263EEC6C3CA}"/>
              </a:ext>
            </a:extLst>
          </p:cNvPr>
          <p:cNvSpPr/>
          <p:nvPr/>
        </p:nvSpPr>
        <p:spPr>
          <a:xfrm rot="18805991">
            <a:off x="9034558" y="508853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503AA590-0995-7C0C-0B86-1F1868812586}"/>
              </a:ext>
            </a:extLst>
          </p:cNvPr>
          <p:cNvSpPr/>
          <p:nvPr/>
        </p:nvSpPr>
        <p:spPr>
          <a:xfrm>
            <a:off x="8199561" y="2500714"/>
            <a:ext cx="272086" cy="344006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DD7E83A-EC3D-40F6-617F-42B596BF41B3}"/>
              </a:ext>
            </a:extLst>
          </p:cNvPr>
          <p:cNvSpPr/>
          <p:nvPr/>
        </p:nvSpPr>
        <p:spPr>
          <a:xfrm>
            <a:off x="9926560" y="3719536"/>
            <a:ext cx="406824" cy="35753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A733D9E-2F9F-C060-6F1E-E827D153E031}"/>
              </a:ext>
            </a:extLst>
          </p:cNvPr>
          <p:cNvSpPr>
            <a:spLocks noChangeAspect="1"/>
          </p:cNvSpPr>
          <p:nvPr/>
        </p:nvSpPr>
        <p:spPr>
          <a:xfrm>
            <a:off x="10503513" y="5015563"/>
            <a:ext cx="361712" cy="3647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B31952-7C1B-4AAD-A6F7-65A414E3A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Vijaya" panose="02020604020202020204" pitchFamily="18" charset="0"/>
                <a:cs typeface="Vijaya" panose="02020604020202020204" pitchFamily="18" charset="0"/>
              </a:rPr>
              <a:t>Resources/Links </a:t>
            </a: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87066B66-3604-4DAC-927A-DF31D9B03EA7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02D688A5-2C79-43C8-B028-224C921345D0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4FDBC8D-D8C0-450F-A7DC-B931FBA5BAD3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BA786-C584-446D-9815-C5BA77BFD8D8}"/>
              </a:ext>
            </a:extLst>
          </p:cNvPr>
          <p:cNvSpPr txBox="1"/>
          <p:nvPr/>
        </p:nvSpPr>
        <p:spPr>
          <a:xfrm>
            <a:off x="1497631" y="2714304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600" dirty="0">
                <a:latin typeface="Bahnschrift SemiBold SemiConden" panose="020B0502040204020203" pitchFamily="34" charset="0"/>
              </a:rPr>
              <a:t>GitHub repo: </a:t>
            </a:r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https://github.com/JamieMellway/FintechBootcampProject1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B9036-D61F-4BC0-A536-DB3335F0F2AA}"/>
              </a:ext>
            </a:extLst>
          </p:cNvPr>
          <p:cNvSpPr txBox="1"/>
          <p:nvPr/>
        </p:nvSpPr>
        <p:spPr>
          <a:xfrm>
            <a:off x="1497631" y="4035153"/>
            <a:ext cx="5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600" i="0" u="none" strike="noStrike" dirty="0">
                <a:effectLst/>
                <a:latin typeface="Bahnschrift SemiBold SemiConden" panose="020B0502040204020203" pitchFamily="34" charset="0"/>
              </a:rPr>
              <a:t>CREA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it-IT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https://creastats.crea.ca/en-CA/</a:t>
            </a:r>
            <a:r>
              <a:rPr lang="it-IT" sz="12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E1A19-A3F7-4F3D-B491-CE8A2DB05A22}"/>
              </a:ext>
            </a:extLst>
          </p:cNvPr>
          <p:cNvSpPr txBox="1"/>
          <p:nvPr/>
        </p:nvSpPr>
        <p:spPr>
          <a:xfrm>
            <a:off x="1497631" y="5284950"/>
            <a:ext cx="511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i="0" u="none" strike="noStrike" dirty="0">
                <a:effectLst/>
                <a:latin typeface="Bahnschrift SemiBold SemiConden" panose="020B0502040204020203" pitchFamily="34" charset="0"/>
              </a:rPr>
              <a:t>Bank of Canada Interest rates (V122530): </a:t>
            </a:r>
            <a:r>
              <a:rPr lang="en-US" sz="1200" b="0" i="0" u="sng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https://www.bankofcanada.ca/rates/interest-rates/canadian-interest-rates/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8B9F2CD-E7E1-4942-96FA-13CD76BD926D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1F6167B5-B892-401D-9A3F-3E7159906A90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7A8DB26E-A515-4882-8BA9-85A475379AC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Placeholder 20" descr="A picture containing map&#10;&#10;Description automatically generated">
            <a:extLst>
              <a:ext uri="{FF2B5EF4-FFF2-40B4-BE49-F238E27FC236}">
                <a16:creationId xmlns:a16="http://schemas.microsoft.com/office/drawing/2014/main" id="{93524195-05D5-0ECB-6B0D-E0D114E3D7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8" b="6678"/>
          <a:stretch>
            <a:fillRect/>
          </a:stretch>
        </p:blipFill>
        <p:spPr>
          <a:xfrm>
            <a:off x="7288306" y="2584017"/>
            <a:ext cx="3969255" cy="2291899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E3E7C-7330-4C92-B4C4-374B6A79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33" y="2815673"/>
            <a:ext cx="60959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Imprint MT Shadow" panose="04020605060303030202" pitchFamily="82" charset="0"/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Imprint MT Shadow" panose="04020605060303030202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C03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358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 SemiConden</vt:lpstr>
      <vt:lpstr>Calibri</vt:lpstr>
      <vt:lpstr>Imprint MT Shadow</vt:lpstr>
      <vt:lpstr>Times New Roman</vt:lpstr>
      <vt:lpstr>Vijaya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Jamie Mellway</cp:lastModifiedBy>
  <cp:revision>71</cp:revision>
  <dcterms:created xsi:type="dcterms:W3CDTF">2020-01-20T05:08:25Z</dcterms:created>
  <dcterms:modified xsi:type="dcterms:W3CDTF">2023-04-18T00:11:02Z</dcterms:modified>
</cp:coreProperties>
</file>