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AF7E-72F8-4E66-8F36-CA2EEF22F0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2B25-DB6A-4999-A92F-08124ED2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7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AF7E-72F8-4E66-8F36-CA2EEF22F0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2B25-DB6A-4999-A92F-08124ED2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AF7E-72F8-4E66-8F36-CA2EEF22F0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2B25-DB6A-4999-A92F-08124ED2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AF7E-72F8-4E66-8F36-CA2EEF22F0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2B25-DB6A-4999-A92F-08124ED2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AF7E-72F8-4E66-8F36-CA2EEF22F0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2B25-DB6A-4999-A92F-08124ED2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3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AF7E-72F8-4E66-8F36-CA2EEF22F0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2B25-DB6A-4999-A92F-08124ED2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AF7E-72F8-4E66-8F36-CA2EEF22F0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2B25-DB6A-4999-A92F-08124ED2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9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AF7E-72F8-4E66-8F36-CA2EEF22F0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2B25-DB6A-4999-A92F-08124ED2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AF7E-72F8-4E66-8F36-CA2EEF22F0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2B25-DB6A-4999-A92F-08124ED2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7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AF7E-72F8-4E66-8F36-CA2EEF22F0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2B25-DB6A-4999-A92F-08124ED2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AF7E-72F8-4E66-8F36-CA2EEF22F0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2B25-DB6A-4999-A92F-08124ED2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5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9AF7E-72F8-4E66-8F36-CA2EEF22F0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62B25-DB6A-4999-A92F-08124ED2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Research, Condition, and Disease Categorization system (RCDC)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*This presentation does not necessarily reflect the views of NIMH, NIH, or HHS as a whole. Views expressed in this presentation are those of the author alone.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NIH reports reports how much it spends on various research, condition, and disease areas to the Executive Branch, Congress, constituent groups and others year-round.  </a:t>
            </a:r>
          </a:p>
          <a:p>
            <a:r>
              <a:rPr lang="en-US" dirty="0" smtClean="0"/>
              <a:t>Prior to 2008, all data were manually curated and reported by the individual institutes and centers.</a:t>
            </a:r>
          </a:p>
          <a:p>
            <a:r>
              <a:rPr lang="en-US" dirty="0" smtClean="0"/>
              <a:t>In 2006, Congress added a requirement in the NIH Reauthorization Act to build an automated categorization tool </a:t>
            </a:r>
            <a:r>
              <a:rPr lang="en-US" dirty="0"/>
              <a:t> </a:t>
            </a:r>
            <a:r>
              <a:rPr lang="en-US" dirty="0" smtClean="0"/>
              <a:t>to create a more transparent</a:t>
            </a:r>
            <a:r>
              <a:rPr lang="en-US" dirty="0"/>
              <a:t>, consistent </a:t>
            </a:r>
            <a:r>
              <a:rPr lang="en-US" dirty="0" smtClean="0"/>
              <a:t>system for categorization—signed into law in 2007.</a:t>
            </a:r>
          </a:p>
          <a:p>
            <a:r>
              <a:rPr lang="en-US" dirty="0" smtClean="0"/>
              <a:t>RCDC was created 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omputerized </a:t>
            </a:r>
            <a:r>
              <a:rPr lang="en-US" dirty="0"/>
              <a:t>process the NIH uses to categorize and report the amount it funded in each of 233 reported categories of </a:t>
            </a:r>
            <a:r>
              <a:rPr lang="en-US" dirty="0" smtClean="0"/>
              <a:t>disease.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RCDC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5875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 Choose Category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16002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 Create the Category Definition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800" y="1583267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 Create the Project Summary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15621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(4) Match the Project to Categories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438400" y="2044700"/>
            <a:ext cx="533400" cy="2286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495800" y="2082800"/>
            <a:ext cx="533400" cy="2286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553200" y="2044700"/>
            <a:ext cx="533400" cy="2286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2438400" y="1066801"/>
            <a:ext cx="381000" cy="373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3200401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600" b="1" dirty="0" smtClean="0"/>
              <a:t>Define concepts that describe categories</a:t>
            </a:r>
            <a:r>
              <a:rPr lang="en-US" sz="1600" dirty="0" smtClean="0"/>
              <a:t>: Ex. schizophrenia</a:t>
            </a:r>
            <a:r>
              <a:rPr lang="en-US" sz="1600" dirty="0" smtClean="0">
                <a:sym typeface="Wingdings" panose="05000000000000000000" pitchFamily="2" charset="2"/>
              </a:rPr>
              <a:t> SMI</a:t>
            </a:r>
            <a:endParaRPr lang="en-US" sz="1600" dirty="0" smtClean="0"/>
          </a:p>
          <a:p>
            <a:pPr marL="342900" indent="-342900">
              <a:buAutoNum type="arabicParenBoth"/>
            </a:pPr>
            <a:r>
              <a:rPr lang="en-US" sz="1600" b="1" dirty="0" smtClean="0"/>
              <a:t>Add weight to each concept </a:t>
            </a:r>
            <a:r>
              <a:rPr lang="en-US" sz="1600" dirty="0" smtClean="0"/>
              <a:t>(-100 to 100) or “must include/exclude” </a:t>
            </a:r>
          </a:p>
          <a:p>
            <a:pPr marL="342900" indent="-342900">
              <a:buAutoNum type="arabicParenBoth"/>
            </a:pPr>
            <a:r>
              <a:rPr lang="en-US" sz="1600" b="1" dirty="0" smtClean="0"/>
              <a:t>Set threshold</a:t>
            </a:r>
            <a:r>
              <a:rPr lang="en-US" sz="1600" dirty="0" smtClean="0"/>
              <a:t>: Experts. Minimum number of times a concept must appear</a:t>
            </a:r>
          </a:p>
          <a:p>
            <a:pPr marL="342900" indent="-342900">
              <a:buAutoNum type="arabicParenBoth"/>
            </a:pPr>
            <a:r>
              <a:rPr lang="en-US" sz="1600" b="1" dirty="0" smtClean="0"/>
              <a:t>Validation: </a:t>
            </a:r>
            <a:r>
              <a:rPr lang="en-US" sz="1600" dirty="0" smtClean="0"/>
              <a:t>All projects are tested against the category definition. Experts vote in or out.**** 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648200" y="3124200"/>
            <a:ext cx="2514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400" b="1" dirty="0" smtClean="0"/>
              <a:t>Search project text for concepts (keywords) that define categories: </a:t>
            </a:r>
            <a:r>
              <a:rPr lang="en-US" sz="1400" dirty="0" smtClean="0"/>
              <a:t>Ex. psychosis</a:t>
            </a:r>
            <a:r>
              <a:rPr lang="en-US" sz="1400" dirty="0" smtClean="0">
                <a:sym typeface="Wingdings" panose="05000000000000000000" pitchFamily="2" charset="2"/>
              </a:rPr>
              <a:t> SMI</a:t>
            </a:r>
          </a:p>
          <a:p>
            <a:pPr marL="342900" indent="-342900">
              <a:buAutoNum type="arabicParenBoth"/>
            </a:pPr>
            <a:r>
              <a:rPr lang="en-US" sz="1400" b="1" dirty="0" smtClean="0">
                <a:sym typeface="Wingdings" panose="05000000000000000000" pitchFamily="2" charset="2"/>
              </a:rPr>
              <a:t>Ranks and weights the matching concepts according to how often they occur</a:t>
            </a:r>
            <a:r>
              <a:rPr lang="en-US" sz="1400" dirty="0" smtClean="0">
                <a:sym typeface="Wingdings" panose="05000000000000000000" pitchFamily="2" charset="2"/>
              </a:rPr>
              <a:t>.</a:t>
            </a:r>
            <a:r>
              <a:rPr lang="en-US" sz="1400" dirty="0"/>
              <a:t> Concepts in title are always get the highest weight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34200" y="3124200"/>
            <a:ext cx="205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400" b="1" dirty="0" smtClean="0"/>
              <a:t>Compare concepts tagged in the project with concepts defined in categories</a:t>
            </a:r>
            <a:endParaRPr lang="en-US" sz="1400" dirty="0" smtClean="0">
              <a:sym typeface="Wingdings" panose="05000000000000000000" pitchFamily="2" charset="2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247900" y="3888046"/>
            <a:ext cx="381000" cy="373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5817622" y="4237091"/>
            <a:ext cx="315866" cy="2654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5945446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“Category Fingerprint”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8200" y="5913180"/>
            <a:ext cx="265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“Project Fingerprint”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False positives</a:t>
            </a:r>
          </a:p>
          <a:p>
            <a:r>
              <a:rPr lang="en-US" dirty="0" smtClean="0"/>
              <a:t>Validation process</a:t>
            </a:r>
          </a:p>
          <a:p>
            <a:r>
              <a:rPr lang="en-US" dirty="0" smtClean="0"/>
              <a:t>ICs still spend money on coding</a:t>
            </a:r>
          </a:p>
          <a:p>
            <a:r>
              <a:rPr lang="en-US" dirty="0" smtClean="0"/>
              <a:t>General distrust of machine learning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270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Research, Condition, and Disease Categorization system (RCDC)</vt:lpstr>
      <vt:lpstr>Background</vt:lpstr>
      <vt:lpstr>How RCDC Works</vt:lpstr>
      <vt:lpstr>Issues</vt:lpstr>
    </vt:vector>
  </TitlesOfParts>
  <Company>National Institute of Mental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Doyle, Jamie (NIH/NIMH) [E]</dc:creator>
  <cp:lastModifiedBy>Doyle, Jamie (NIH/NIMH) [E]</cp:lastModifiedBy>
  <cp:revision>28</cp:revision>
  <dcterms:created xsi:type="dcterms:W3CDTF">2014-09-15T17:59:58Z</dcterms:created>
  <dcterms:modified xsi:type="dcterms:W3CDTF">2014-10-07T02:40:32Z</dcterms:modified>
</cp:coreProperties>
</file>