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5" r:id="rId5"/>
    <p:sldId id="263" r:id="rId6"/>
    <p:sldId id="264" r:id="rId7"/>
    <p:sldId id="276" r:id="rId8"/>
    <p:sldId id="259" r:id="rId9"/>
    <p:sldId id="257" r:id="rId10"/>
    <p:sldId id="258" r:id="rId11"/>
    <p:sldId id="260" r:id="rId12"/>
    <p:sldId id="261" r:id="rId13"/>
    <p:sldId id="265" r:id="rId14"/>
    <p:sldId id="266" r:id="rId15"/>
    <p:sldId id="267" r:id="rId16"/>
    <p:sldId id="272" r:id="rId17"/>
    <p:sldId id="268" r:id="rId18"/>
    <p:sldId id="269" r:id="rId19"/>
    <p:sldId id="270" r:id="rId20"/>
    <p:sldId id="271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>
        <p:scale>
          <a:sx n="66" d="100"/>
          <a:sy n="66" d="100"/>
        </p:scale>
        <p:origin x="-13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4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8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8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8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F4E8-CC8E-426B-9D8B-E090B4B86BC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B999-2EB5-4B94-83DC-8BBEF44F4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Grant Review Outcomes at the National Institute of Mental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Jamie Doyle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8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3143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54" y="3429000"/>
            <a:ext cx="9144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" y="76200"/>
            <a:ext cx="914400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6150"/>
            <a:ext cx="9144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914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Tree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9144000" cy="2857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4300"/>
            <a:ext cx="9144000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2800" y="96745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77% Correctly Classified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8200" y="360113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79% Correctly 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Inference Trees, Discussed</a:t>
            </a:r>
            <a:br>
              <a:rPr lang="en-US" dirty="0" smtClean="0"/>
            </a:br>
            <a:r>
              <a:rPr lang="en-US" dirty="0" smtClean="0"/>
              <a:t>(Big ugly illegible tree)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8646"/>
            <a:ext cx="8229600" cy="412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2800" y="125491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80% Correctly 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Inference Trees, Discussed</a:t>
            </a:r>
            <a:br>
              <a:rPr lang="en-US" dirty="0" smtClean="0"/>
            </a:br>
            <a:r>
              <a:rPr lang="en-US" dirty="0" smtClean="0"/>
              <a:t>(Big ugly illegible tree)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8646"/>
            <a:ext cx="8229600" cy="412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www.hdwallpapersphoto.com/wallpapers/crying-bab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422777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Inference Tree (Abridged), Discussed</a:t>
            </a:r>
            <a:endParaRPr lang="en-US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4343"/>
            <a:ext cx="8229600" cy="42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77000" y="1600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73% Correctly 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Inference Tree (Abridged), Funded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9406"/>
            <a:ext cx="8229600" cy="436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0" y="1600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73% Correctly 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9144000" cy="2857500"/>
          </a:xfrm>
          <a:prstGeom prst="rect">
            <a:avLst/>
          </a:prstGeom>
        </p:spPr>
      </p:pic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85850"/>
            <a:ext cx="8229600" cy="2571750"/>
          </a:xfrm>
        </p:spPr>
      </p:pic>
      <p:sp>
        <p:nvSpPr>
          <p:cNvPr id="28" name="TextBox 27"/>
          <p:cNvSpPr txBox="1"/>
          <p:nvPr/>
        </p:nvSpPr>
        <p:spPr>
          <a:xfrm>
            <a:off x="6705600" y="2667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81% Correctly Classified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39000" y="5486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82% Correctly 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Increased Focus on NIH Peer Review and Funding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r="50000" b="6250"/>
          <a:stretch/>
        </p:blipFill>
        <p:spPr bwMode="auto">
          <a:xfrm>
            <a:off x="1" y="1524001"/>
            <a:ext cx="4267199" cy="365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" t="42036" r="44143" b="9443"/>
          <a:stretch/>
        </p:blipFill>
        <p:spPr bwMode="auto">
          <a:xfrm>
            <a:off x="3733800" y="3778542"/>
            <a:ext cx="4800600" cy="244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t="16667" r="3172" b="6303"/>
          <a:stretch/>
        </p:blipFill>
        <p:spPr bwMode="auto">
          <a:xfrm>
            <a:off x="4203724" y="1599585"/>
            <a:ext cx="455927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5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956267"/>
              </p:ext>
            </p:extLst>
          </p:nvPr>
        </p:nvGraphicFramePr>
        <p:xfrm>
          <a:off x="304800" y="1066800"/>
          <a:ext cx="832407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295400"/>
                <a:gridCol w="1432208"/>
                <a:gridCol w="1456267"/>
                <a:gridCol w="1092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Conditional inference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Discussed </a:t>
                      </a:r>
                    </a:p>
                    <a:p>
                      <a:r>
                        <a:rPr lang="en-US" dirty="0" smtClean="0"/>
                        <a:t>(% Correctly classified)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Funded </a:t>
                      </a:r>
                    </a:p>
                    <a:p>
                      <a:r>
                        <a:rPr lang="en-US" dirty="0" smtClean="0"/>
                        <a:t>(%</a:t>
                      </a:r>
                      <a:r>
                        <a:rPr lang="en-US" baseline="0" dirty="0" smtClean="0"/>
                        <a:t> Correctly classified)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5052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Approach score of Reviewer 1 is an important predictor of whether an application gets discussed</a:t>
            </a:r>
          </a:p>
          <a:p>
            <a:pPr marL="342900" indent="-342900">
              <a:buAutoNum type="arabicParenR"/>
            </a:pPr>
            <a:r>
              <a:rPr lang="en-US" dirty="0" smtClean="0"/>
              <a:t>Approach and Significance scores overall are important predictors of an application being discussed and funded. </a:t>
            </a:r>
          </a:p>
          <a:p>
            <a:pPr marL="342900" indent="-342900">
              <a:buAutoNum type="arabicParenR"/>
            </a:pPr>
            <a:r>
              <a:rPr lang="en-US" dirty="0" smtClean="0"/>
              <a:t>Innovation not main driver for funding decisions.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 get unwieldy</a:t>
            </a:r>
          </a:p>
          <a:p>
            <a:r>
              <a:rPr lang="en-US" dirty="0" smtClean="0"/>
              <a:t>Little control over tree aesthetics</a:t>
            </a:r>
          </a:p>
          <a:p>
            <a:r>
              <a:rPr lang="en-US" dirty="0" smtClean="0"/>
              <a:t>Machine learning gives you answers</a:t>
            </a:r>
            <a:r>
              <a:rPr lang="en-US" dirty="0" smtClean="0">
                <a:sym typeface="Wingdings" panose="05000000000000000000" pitchFamily="2" charset="2"/>
              </a:rPr>
              <a:t> Does not tell you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8194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Pre-application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42768" y="3200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123768" y="28194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sent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19168" y="3200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00168" y="2828003"/>
            <a:ext cx="154366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 review </a:t>
            </a:r>
          </a:p>
          <a:p>
            <a:pPr algn="ctr"/>
            <a:r>
              <a:rPr lang="en-US" dirty="0" smtClean="0"/>
              <a:t>(3 reviewers)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05368" y="2904203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Council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24168" y="320900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24368" y="321269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05368" y="4229581"/>
            <a:ext cx="130523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23968" y="3590003"/>
            <a:ext cx="182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Primary reviewer/ reader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Criteria: Significance, Innovation, Approach, Investigator,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through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 score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05168" y="2866103"/>
            <a:ext cx="12573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2768" y="3556819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50% of applications are discussed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 application score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assigned</a:t>
            </a:r>
          </a:p>
        </p:txBody>
      </p:sp>
      <p:cxnSp>
        <p:nvCxnSpPr>
          <p:cNvPr id="22" name="Straight Arrow Connector 21"/>
          <p:cNvCxnSpPr>
            <a:stCxn id="11" idx="2"/>
            <a:endCxn id="17" idx="0"/>
          </p:cNvCxnSpPr>
          <p:nvPr/>
        </p:nvCxnSpPr>
        <p:spPr>
          <a:xfrm>
            <a:off x="7953068" y="3590003"/>
            <a:ext cx="4916" cy="639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371600"/>
            <a:ext cx="830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Funding decisions are based broadly on two factors: </a:t>
            </a:r>
          </a:p>
          <a:p>
            <a:pPr marL="914400" lvl="1" indent="-457200">
              <a:buAutoNum type="arabicParenR"/>
            </a:pPr>
            <a:r>
              <a:rPr lang="en-US" sz="2200" dirty="0" smtClean="0"/>
              <a:t>Peer review </a:t>
            </a:r>
          </a:p>
          <a:p>
            <a:pPr marL="914400" lvl="1" indent="-457200">
              <a:buFontTx/>
              <a:buAutoNum type="arabicParenR"/>
            </a:pPr>
            <a:r>
              <a:rPr lang="en-US" sz="2200" dirty="0"/>
              <a:t>Institute </a:t>
            </a:r>
            <a:r>
              <a:rPr lang="en-US" sz="2200" dirty="0" smtClean="0"/>
              <a:t>priorities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076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5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 smtClean="0"/>
              <a:t>1. Significance</a:t>
            </a:r>
            <a:r>
              <a:rPr lang="en-US" sz="1700" dirty="0" smtClean="0"/>
              <a:t> </a:t>
            </a:r>
            <a:r>
              <a:rPr lang="en-US" sz="1700" dirty="0"/>
              <a:t>. Does this study address an important problem? </a:t>
            </a:r>
            <a:endParaRPr lang="en-US" sz="1700" dirty="0" smtClean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2</a:t>
            </a:r>
            <a:r>
              <a:rPr lang="en-US" sz="1700" b="1" dirty="0"/>
              <a:t>. </a:t>
            </a:r>
            <a:r>
              <a:rPr lang="en-US" sz="1700" b="1" dirty="0" smtClean="0"/>
              <a:t> Approach</a:t>
            </a:r>
            <a:r>
              <a:rPr lang="en-US" sz="1700" dirty="0" smtClean="0"/>
              <a:t> </a:t>
            </a:r>
            <a:r>
              <a:rPr lang="en-US" sz="1700" dirty="0"/>
              <a:t>. Are the conceptual or clinical framework, design, methods, and analyses adequately developed, well integrated, well reasoned, and appropriate to the aims of the project? </a:t>
            </a:r>
            <a:endParaRPr lang="en-US" sz="1700" dirty="0" smtClean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3</a:t>
            </a:r>
            <a:r>
              <a:rPr lang="en-US" sz="1700" b="1" dirty="0"/>
              <a:t>. Innovation</a:t>
            </a:r>
            <a:r>
              <a:rPr lang="en-US" sz="1700" dirty="0"/>
              <a:t> . Is the project original and innovative? </a:t>
            </a:r>
            <a:endParaRPr lang="en-US" sz="1700" dirty="0" smtClean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4</a:t>
            </a:r>
            <a:r>
              <a:rPr lang="en-US" sz="1700" b="1" dirty="0"/>
              <a:t>. Investigators</a:t>
            </a:r>
            <a:r>
              <a:rPr lang="en-US" sz="1700" dirty="0"/>
              <a:t> . Are the investigators appropriately trained and well suited to carry out this work? </a:t>
            </a:r>
            <a:endParaRPr lang="en-US" sz="1700" dirty="0" smtClean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b="1" dirty="0" smtClean="0"/>
              <a:t>5</a:t>
            </a:r>
            <a:r>
              <a:rPr lang="en-US" sz="1700" b="1" dirty="0"/>
              <a:t>. Environment</a:t>
            </a:r>
            <a:r>
              <a:rPr lang="en-US" sz="1700" dirty="0"/>
              <a:t> . Does the scientific environment in which the work will be done contribute to the probability of success?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943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http://grants.nih.gov/grants/guide/notice-files/NOT-OD-05-002.html</a:t>
            </a:r>
          </a:p>
        </p:txBody>
      </p:sp>
    </p:spTree>
    <p:extLst>
      <p:ext uri="{BB962C8B-B14F-4D97-AF65-F5344CB8AC3E}">
        <p14:creationId xmlns:p14="http://schemas.microsoft.com/office/powerpoint/2010/main" val="45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criterion scores are predictive (and from what reviewer) of an application getting discussed or funded?</a:t>
            </a:r>
          </a:p>
          <a:p>
            <a:r>
              <a:rPr lang="en-US" dirty="0" smtClean="0"/>
              <a:t>Are the predictors the same?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Useful for pre-applications phase and for potentially changing how we make funding decisions.</a:t>
            </a:r>
          </a:p>
        </p:txBody>
      </p:sp>
    </p:spTree>
    <p:extLst>
      <p:ext uri="{BB962C8B-B14F-4D97-AF65-F5344CB8AC3E}">
        <p14:creationId xmlns:p14="http://schemas.microsoft.com/office/powerpoint/2010/main" val="6156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NIH administrative database of de novo R01 applications, 2010-2014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Classification tree</a:t>
            </a:r>
          </a:p>
          <a:p>
            <a:pPr lvl="1"/>
            <a:r>
              <a:rPr lang="en-US" dirty="0" smtClean="0"/>
              <a:t>Conditional inference tree—PARTY!</a:t>
            </a:r>
          </a:p>
          <a:p>
            <a:pPr lvl="1"/>
            <a:r>
              <a:rPr lang="en-US" dirty="0" smtClean="0"/>
              <a:t>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inference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 Classification tree</a:t>
            </a:r>
          </a:p>
          <a:p>
            <a:pPr lvl="1"/>
            <a:r>
              <a:rPr lang="en-US" dirty="0" smtClean="0"/>
              <a:t>Variables are selected to maximize the Gini index or node purity</a:t>
            </a:r>
          </a:p>
          <a:p>
            <a:r>
              <a:rPr lang="en-US" dirty="0" smtClean="0"/>
              <a:t>Conditional inference tree:</a:t>
            </a:r>
          </a:p>
          <a:p>
            <a:pPr lvl="1"/>
            <a:r>
              <a:rPr lang="en-US" dirty="0" smtClean="0"/>
              <a:t>Variables are selected by conducting permutation tests recursively (test null </a:t>
            </a:r>
            <a:r>
              <a:rPr lang="en-US" dirty="0"/>
              <a:t>hypothesis of independence between any of the input variables and the </a:t>
            </a:r>
            <a:r>
              <a:rPr lang="en-US" dirty="0" smtClean="0"/>
              <a:t>response</a:t>
            </a:r>
            <a:r>
              <a:rPr lang="en-US" dirty="0">
                <a:sym typeface="Wingdings" panose="05000000000000000000" pitchFamily="2" charset="2"/>
              </a:rPr>
              <a:t>  select the input variable with strongest association to the </a:t>
            </a:r>
            <a:r>
              <a:rPr lang="en-US" dirty="0" smtClean="0">
                <a:sym typeface="Wingdings" panose="05000000000000000000" pitchFamily="2" charset="2"/>
              </a:rPr>
              <a:t>response. Repeat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Descriptives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381867"/>
              </p:ext>
            </p:extLst>
          </p:nvPr>
        </p:nvGraphicFramePr>
        <p:xfrm>
          <a:off x="2286000" y="1066800"/>
          <a:ext cx="43434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Percent/Mean (N /</a:t>
                      </a:r>
                      <a:r>
                        <a:rPr lang="en-US" baseline="0" dirty="0" err="1" smtClean="0"/>
                        <a:t>Std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Discussed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56% (n=3521)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19% (n=1180)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3.02 (1.1)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 (1.4)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Investigator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 (0.9)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Innovation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 (1.0)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 (n=1284)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(n=1270)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21% (n=1326)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19% (n=1197)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19% (n=1168)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Early Stage Investigator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 (n=1138)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143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9144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543</Words>
  <Application>Microsoft Office PowerPoint</Application>
  <PresentationFormat>On-screen Show (4:3)</PresentationFormat>
  <Paragraphs>115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Predicting Grant Review Outcomes at the National Institute of Mental Health</vt:lpstr>
      <vt:lpstr>Increased Focus on NIH Peer Review and Funding</vt:lpstr>
      <vt:lpstr>Background</vt:lpstr>
      <vt:lpstr>More on 5 Criteria</vt:lpstr>
      <vt:lpstr>Research Question</vt:lpstr>
      <vt:lpstr>Data/Methods</vt:lpstr>
      <vt:lpstr>Conditional inference tree</vt:lpstr>
      <vt:lpstr>Descriptives</vt:lpstr>
      <vt:lpstr>PowerPoint Presentation</vt:lpstr>
      <vt:lpstr>PowerPoint Presentation</vt:lpstr>
      <vt:lpstr>PowerPoint Presentation</vt:lpstr>
      <vt:lpstr>PowerPoint Presentation</vt:lpstr>
      <vt:lpstr>Logistic Regression</vt:lpstr>
      <vt:lpstr>Classification Tree</vt:lpstr>
      <vt:lpstr>Conditional Inference Trees, Discussed (Big ugly illegible tree)</vt:lpstr>
      <vt:lpstr>Conditional Inference Trees, Discussed (Big ugly illegible tree)</vt:lpstr>
      <vt:lpstr>Conditional Inference Tree (Abridged), Discussed</vt:lpstr>
      <vt:lpstr>Conditional Inference Tree (Abridged), Funded</vt:lpstr>
      <vt:lpstr>Random Forest</vt:lpstr>
      <vt:lpstr>Summary</vt:lpstr>
      <vt:lpstr>Lessons Learned</vt:lpstr>
    </vt:vector>
  </TitlesOfParts>
  <Company>National Institute of Mental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Doyle, Jamie (NIH/NIMH) [E]</dc:creator>
  <cp:lastModifiedBy>Doyle, Jamie (NIH/NIMH) [E]</cp:lastModifiedBy>
  <cp:revision>64</cp:revision>
  <dcterms:created xsi:type="dcterms:W3CDTF">2014-10-03T14:38:31Z</dcterms:created>
  <dcterms:modified xsi:type="dcterms:W3CDTF">2014-10-07T02:36:03Z</dcterms:modified>
</cp:coreProperties>
</file>