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7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2D6C-B3EB-1A4D-ACC5-52CB09DE0F02}" v="2" dt="2023-02-10T15:17:5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>
        <p:scale>
          <a:sx n="135" d="100"/>
          <a:sy n="135" d="100"/>
        </p:scale>
        <p:origin x="1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E753-FEAF-2346-94B7-4FCB79DBED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360E-3F2C-3E48-B0D4-04FC35D1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D008-64F1-FB47-AAE7-E5AAE46159A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823958CA-EFBD-77D5-74E8-096A9629CCD4}"/>
              </a:ext>
            </a:extLst>
          </p:cNvPr>
          <p:cNvSpPr txBox="1"/>
          <p:nvPr/>
        </p:nvSpPr>
        <p:spPr>
          <a:xfrm rot="16200000">
            <a:off x="-1719769" y="6826510"/>
            <a:ext cx="4030094" cy="27699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Candidate Effector Prediction</a:t>
            </a:r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C306F1-5954-A452-B5CB-01FBC99AB1C9}"/>
              </a:ext>
            </a:extLst>
          </p:cNvPr>
          <p:cNvSpPr txBox="1"/>
          <p:nvPr/>
        </p:nvSpPr>
        <p:spPr>
          <a:xfrm rot="16200000">
            <a:off x="-1261026" y="2975415"/>
            <a:ext cx="3095079" cy="2769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Sequence identification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B97E63-0861-21AA-97A8-B27875069948}"/>
              </a:ext>
            </a:extLst>
          </p:cNvPr>
          <p:cNvSpPr/>
          <p:nvPr/>
        </p:nvSpPr>
        <p:spPr>
          <a:xfrm>
            <a:off x="556834" y="146541"/>
            <a:ext cx="6153103" cy="10541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Fusarium</a:t>
            </a:r>
            <a:r>
              <a:rPr lang="en-US" sz="2000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Assemblies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Fusarium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species genome assemblies in FASTA format, as well as a list of the assemblies and a </a:t>
            </a:r>
            <a:r>
              <a:rPr lang="en-US" sz="10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profile HMM, are prepared as input.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B2F06-EF52-CA7D-F30C-9FDD268FAE7D}"/>
              </a:ext>
            </a:extLst>
          </p:cNvPr>
          <p:cNvSpPr txBox="1"/>
          <p:nvPr/>
        </p:nvSpPr>
        <p:spPr>
          <a:xfrm>
            <a:off x="556833" y="1566328"/>
            <a:ext cx="6153098" cy="5770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identification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Each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Fusarium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 assembly is searched for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mimps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using a custom python script (using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TIRs) and NHMMER </a:t>
            </a:r>
            <a:r>
              <a:rPr lang="en-GB" sz="1050" dirty="0">
                <a:latin typeface="Helvetica" pitchFamily="2" charset="0"/>
                <a:ea typeface="Times New Roman" panose="02020603050405020304" pitchFamily="18" charset="0"/>
              </a:rPr>
              <a:t>(v3.3.1) (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using a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profile-HMM).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DA270-25BC-ECFF-7EED-18C8390263C9}"/>
              </a:ext>
            </a:extLst>
          </p:cNvPr>
          <p:cNvSpPr txBox="1"/>
          <p:nvPr/>
        </p:nvSpPr>
        <p:spPr>
          <a:xfrm>
            <a:off x="556832" y="2531229"/>
            <a:ext cx="6153099" cy="5770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region sequence identification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Identify regions 2.5kb either side of a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 region), generating a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region GFF file for each genome assembly.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0790C-75EC-AE43-DFFA-A968FC71989D}"/>
              </a:ext>
            </a:extLst>
          </p:cNvPr>
          <p:cNvSpPr txBox="1"/>
          <p:nvPr/>
        </p:nvSpPr>
        <p:spPr>
          <a:xfrm>
            <a:off x="556835" y="3589293"/>
            <a:ext cx="3035236" cy="10618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Augustus regions identification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Expand 20kb either side of the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regions to identify regions for AUGUSTUS (v3.3.3) annotation. Generate an Augustus (v3.3.3) region GFF, and FASTAs where all non-Augustus have been hard masked.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4A5E0-C5F2-41E9-B0B7-ED4197F885BA}"/>
              </a:ext>
            </a:extLst>
          </p:cNvPr>
          <p:cNvSpPr txBox="1"/>
          <p:nvPr/>
        </p:nvSpPr>
        <p:spPr>
          <a:xfrm>
            <a:off x="3689997" y="3589293"/>
            <a:ext cx="3019934" cy="105413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Mask non-</a:t>
            </a:r>
            <a:r>
              <a:rPr lang="en-US" sz="1050" b="1" i="1" dirty="0">
                <a:latin typeface="Helvetica" pitchFamily="2" charset="0"/>
                <a:cs typeface="Times New Roman" panose="02020603050405020304" pitchFamily="18" charset="0"/>
              </a:rPr>
              <a:t>mimp</a:t>
            </a:r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 regions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Using the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region GFF, create a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 region FASTAS, where all non-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mimp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regions have been hard masked.</a:t>
            </a:r>
          </a:p>
          <a:p>
            <a:pPr algn="ctr"/>
            <a:endParaRPr lang="en-US" sz="105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endParaRPr lang="en-US" sz="9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1EA04-8776-BB1F-533B-25F5827492B4}"/>
              </a:ext>
            </a:extLst>
          </p:cNvPr>
          <p:cNvSpPr txBox="1"/>
          <p:nvPr/>
        </p:nvSpPr>
        <p:spPr>
          <a:xfrm>
            <a:off x="3689991" y="4949960"/>
            <a:ext cx="3019934" cy="738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ORF Prediction 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Getorf from Emboss (v6.6.0.0) is used to find open reading frames (ORFs) in the 2.5kb region.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06320-44C5-7F77-6DA0-DC4B361DFD27}"/>
              </a:ext>
            </a:extLst>
          </p:cNvPr>
          <p:cNvSpPr txBox="1"/>
          <p:nvPr/>
        </p:nvSpPr>
        <p:spPr>
          <a:xfrm>
            <a:off x="556834" y="6051700"/>
            <a:ext cx="6153093" cy="4154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Signal peptide filtering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SignalP (v4.1) is used search all AUGUSTUS gene models and ORFs for a signal peptide.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57376-0193-94C8-7444-E50B1DB6C7C4}"/>
              </a:ext>
            </a:extLst>
          </p:cNvPr>
          <p:cNvSpPr txBox="1"/>
          <p:nvPr/>
        </p:nvSpPr>
        <p:spPr>
          <a:xfrm>
            <a:off x="556835" y="4953237"/>
            <a:ext cx="3035235" cy="738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AUGUSTUS gene prediction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The Augustus region FASTA is submitted to AUGUSTUS (v3.3.3) for gene prediction with the “fusarium” species parameter selected.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6CB707-1090-E6D0-E086-A23D5310FC7A}"/>
              </a:ext>
            </a:extLst>
          </p:cNvPr>
          <p:cNvSpPr txBox="1"/>
          <p:nvPr/>
        </p:nvSpPr>
        <p:spPr>
          <a:xfrm>
            <a:off x="556835" y="6745418"/>
            <a:ext cx="6153092" cy="51369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28664" tIns="14332" rIns="28664" bIns="14332" rtlCol="0" anchor="t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Size filter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/>
              </a:rPr>
              <a:t>Protein sequences containing a signal peptide predicted by SignalP (v4.1) are filtered based on size, with sequences &lt;450aa and &gt;30aa kept for effector prediction.  </a:t>
            </a:r>
            <a:endParaRPr lang="en-US" sz="105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A523E-F833-5F7E-A65A-30DAA2F76805}"/>
              </a:ext>
            </a:extLst>
          </p:cNvPr>
          <p:cNvSpPr txBox="1"/>
          <p:nvPr/>
        </p:nvSpPr>
        <p:spPr>
          <a:xfrm>
            <a:off x="556834" y="7535603"/>
            <a:ext cx="6153093" cy="5770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 EffectorP (v2.0.1) scan for likely effectors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Each signal peptide and size filtered sequences is submitted to EffectorP (v2.0.1) for fungal effector prediction. </a:t>
            </a:r>
          </a:p>
        </p:txBody>
      </p: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AC2CB13E-9DD3-CD43-4C1B-156384BB78B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2613427" y="2569337"/>
            <a:ext cx="480983" cy="15589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B17E49-3031-9706-BDF3-6031A9A28FF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2074453" y="4651122"/>
            <a:ext cx="0" cy="302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D526A-51C8-22C7-ED75-940380912E7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199958" y="5688625"/>
            <a:ext cx="0" cy="3630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D9565D-4082-948F-58CB-8BF463E36C2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199958" y="4643428"/>
            <a:ext cx="6" cy="306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27B655-1121-397A-9CA1-F589B30DD73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633381" y="7259110"/>
            <a:ext cx="0" cy="2764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54DB71-9171-6F9A-D14C-86A71399864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633382" y="2143409"/>
            <a:ext cx="0" cy="3878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28D829CA-2B20-EC7B-5887-5CCFA31D626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4176182" y="2565510"/>
            <a:ext cx="480983" cy="15665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BAA9E8-2B6B-77BD-293D-288F8B1D232C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633381" y="6467198"/>
            <a:ext cx="0" cy="278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23F59-D43F-A99B-0BDF-4A053EAD8D7A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3633382" y="1200677"/>
            <a:ext cx="4" cy="365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244CC3-F17E-102E-BF10-FC3BA680C68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074453" y="5691903"/>
            <a:ext cx="0" cy="3597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812A7-7034-446A-39B3-B8D6A9E94B08}"/>
              </a:ext>
            </a:extLst>
          </p:cNvPr>
          <p:cNvSpPr txBox="1"/>
          <p:nvPr/>
        </p:nvSpPr>
        <p:spPr>
          <a:xfrm>
            <a:off x="556834" y="8387560"/>
            <a:ext cx="6153091" cy="5770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  <a:cs typeface="Times New Roman" panose="02020603050405020304" pitchFamily="18" charset="0"/>
              </a:rPr>
              <a:t>FASTA and GFF generated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For each </a:t>
            </a:r>
            <a:r>
              <a:rPr lang="en-US" sz="1050" i="1" dirty="0">
                <a:latin typeface="Helvetica" pitchFamily="2" charset="0"/>
                <a:cs typeface="Times New Roman" panose="02020603050405020304" pitchFamily="18" charset="0"/>
              </a:rPr>
              <a:t>Fusarium </a:t>
            </a:r>
            <a:r>
              <a:rPr lang="en-US" sz="1050" dirty="0">
                <a:latin typeface="Helvetica" pitchFamily="2" charset="0"/>
                <a:cs typeface="Times New Roman" panose="02020603050405020304" pitchFamily="18" charset="0"/>
              </a:rPr>
              <a:t>assembly included, a candidate effector FASTA and GFF file is generated using various custom python scripts.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5083E8-AE12-9C4E-9838-224450859E01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3633380" y="8112684"/>
            <a:ext cx="1" cy="274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A0F104F-1CAC-EE54-751C-52AA12B72BEB}"/>
              </a:ext>
            </a:extLst>
          </p:cNvPr>
          <p:cNvSpPr txBox="1"/>
          <p:nvPr/>
        </p:nvSpPr>
        <p:spPr>
          <a:xfrm>
            <a:off x="556834" y="9175160"/>
            <a:ext cx="6153091" cy="577081"/>
          </a:xfrm>
          <a:prstGeom prst="rect">
            <a:avLst/>
          </a:prstGeom>
          <a:noFill/>
          <a:ln w="19050">
            <a:solidFill>
              <a:srgbClr val="5382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latin typeface="Helvetica" pitchFamily="2" charset="0"/>
                <a:cs typeface="Times New Roman" panose="02020603050405020304" pitchFamily="18" charset="0"/>
              </a:rPr>
              <a:t>Candidate effector clustering</a:t>
            </a:r>
          </a:p>
          <a:p>
            <a:pPr algn="ctr"/>
            <a:r>
              <a:rPr lang="en-US" sz="1050" dirty="0">
                <a:latin typeface="Helvetica" pitchFamily="2" charset="0"/>
                <a:cs typeface="Times New Roman"/>
              </a:rPr>
              <a:t>             Candidate effector sequences are from all assemblies are combined into one FASTA and clustered using CD-HIT (v4.8.1) (80% identity).  </a:t>
            </a:r>
            <a:endParaRPr lang="en-US" sz="105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5BEDAD8-B981-7F55-7E04-9EDD87DD9D71}"/>
              </a:ext>
            </a:extLst>
          </p:cNvPr>
          <p:cNvCxnSpPr>
            <a:cxnSpLocks/>
            <a:stCxn id="50" idx="2"/>
            <a:endCxn id="122" idx="0"/>
          </p:cNvCxnSpPr>
          <p:nvPr/>
        </p:nvCxnSpPr>
        <p:spPr>
          <a:xfrm>
            <a:off x="3633380" y="8964641"/>
            <a:ext cx="0" cy="2105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8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1723</TotalTime>
  <Words>339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PIKE, JAMIE (PGR)</dc:creator>
  <cp:lastModifiedBy>PIKE, JAMIE (PGR)</cp:lastModifiedBy>
  <cp:revision>6</cp:revision>
  <dcterms:created xsi:type="dcterms:W3CDTF">2023-02-10T15:15:11Z</dcterms:created>
  <dcterms:modified xsi:type="dcterms:W3CDTF">2024-03-27T17:56:56Z</dcterms:modified>
</cp:coreProperties>
</file>