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67" r:id="rId2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2F2D6C-B3EB-1A4D-ACC5-52CB09DE0F02}" v="2" dt="2023-02-10T15:17:51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>
        <p:scale>
          <a:sx n="149" d="100"/>
          <a:sy n="149" d="100"/>
        </p:scale>
        <p:origin x="1632" y="-4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CE753-FEAF-2346-94B7-4FCB79DBED48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7360E-3F2C-3E48-B0D4-04FC35D18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1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5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8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9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8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8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3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1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9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008-64F1-FB47-AAE7-E5AAE46159A6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6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D008-64F1-FB47-AAE7-E5AAE46159A6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64B6C-9A66-C047-BDE1-40BF63C68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719410D-E89B-23A7-A334-2123311D8DA1}"/>
              </a:ext>
            </a:extLst>
          </p:cNvPr>
          <p:cNvGrpSpPr/>
          <p:nvPr/>
        </p:nvGrpSpPr>
        <p:grpSpPr>
          <a:xfrm>
            <a:off x="0" y="141890"/>
            <a:ext cx="6703995" cy="9355518"/>
            <a:chOff x="66924" y="65971"/>
            <a:chExt cx="6703995" cy="765128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3958CA-EFBD-77D5-74E8-096A9629CCD4}"/>
                </a:ext>
              </a:extLst>
            </p:cNvPr>
            <p:cNvSpPr txBox="1"/>
            <p:nvPr/>
          </p:nvSpPr>
          <p:spPr>
            <a:xfrm rot="16200000">
              <a:off x="-1341834" y="5187720"/>
              <a:ext cx="3396186" cy="276993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Candidate Effector Prediction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C306F1-5954-A452-B5CB-01FBC99AB1C9}"/>
                </a:ext>
              </a:extLst>
            </p:cNvPr>
            <p:cNvSpPr txBox="1"/>
            <p:nvPr/>
          </p:nvSpPr>
          <p:spPr>
            <a:xfrm rot="16200000">
              <a:off x="-918139" y="2088276"/>
              <a:ext cx="2531269" cy="276901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 identification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B97E63-0861-21AA-97A8-B27875069948}"/>
                </a:ext>
              </a:extLst>
            </p:cNvPr>
            <p:cNvSpPr/>
            <p:nvPr/>
          </p:nvSpPr>
          <p:spPr>
            <a:xfrm>
              <a:off x="617816" y="65971"/>
              <a:ext cx="6153103" cy="7579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Fusarium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Assemblies</a:t>
              </a:r>
            </a:p>
            <a:p>
              <a:pPr algn="ctr"/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Fusarium</a:t>
              </a: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species genome assemblies in FASTA format, as well as a list of the assemblies and a </a:t>
              </a:r>
              <a:r>
                <a:rPr lang="en-US" sz="1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mimp </a:t>
              </a: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 HMM, are prepared as input.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CB2F06-EF52-CA7D-F30C-9FDD268FAE7D}"/>
                </a:ext>
              </a:extLst>
            </p:cNvPr>
            <p:cNvSpPr txBox="1"/>
            <p:nvPr/>
          </p:nvSpPr>
          <p:spPr>
            <a:xfrm>
              <a:off x="617815" y="961093"/>
              <a:ext cx="6153098" cy="471958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Mimp </a:t>
              </a:r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identification</a:t>
              </a:r>
            </a:p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Each </a:t>
              </a:r>
              <a:r>
                <a: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Fusarium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assembly is searched for </a:t>
              </a:r>
              <a:r>
                <a: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mimps 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a custom python script (using </a:t>
              </a:r>
              <a:r>
                <a: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mimp 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TIRs) and NHMMER </a:t>
              </a:r>
              <a:r>
                <a:rPr lang="en-GB" sz="105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(v3.3.1) (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a </a:t>
              </a:r>
              <a:r>
                <a: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mimp 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profile-HMM).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1DA270-25BC-ECFF-7EED-18C8390263C9}"/>
                </a:ext>
              </a:extLst>
            </p:cNvPr>
            <p:cNvSpPr txBox="1"/>
            <p:nvPr/>
          </p:nvSpPr>
          <p:spPr>
            <a:xfrm>
              <a:off x="617814" y="1680837"/>
              <a:ext cx="6153099" cy="577081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Mimp </a:t>
              </a:r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sequence identification</a:t>
              </a:r>
            </a:p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regions 2.5kb either side of a </a:t>
              </a:r>
              <a:r>
                <a: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mimp 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mimp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region), generating a </a:t>
              </a:r>
              <a:r>
                <a: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mimp 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GFF file for each genome assembly.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40790C-75EC-AE43-DFFA-A968FC71989D}"/>
                </a:ext>
              </a:extLst>
            </p:cNvPr>
            <p:cNvSpPr txBox="1"/>
            <p:nvPr/>
          </p:nvSpPr>
          <p:spPr>
            <a:xfrm>
              <a:off x="617817" y="2438227"/>
              <a:ext cx="3035236" cy="1061829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Augustus regions identification</a:t>
              </a:r>
            </a:p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Expand 20kb either side of the </a:t>
              </a:r>
              <a:r>
                <a: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mimp 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regions to identify regions for AUGUSTUS (v3.3.3) annotation. Generate an Augustus (v3.3.3) region GFF, and FASTAs where all non-Augustus have been hard masked.  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24A5E0-C5F2-41E9-B0B7-ED4197F885BA}"/>
                </a:ext>
              </a:extLst>
            </p:cNvPr>
            <p:cNvSpPr txBox="1"/>
            <p:nvPr/>
          </p:nvSpPr>
          <p:spPr>
            <a:xfrm>
              <a:off x="3750979" y="2438227"/>
              <a:ext cx="3019934" cy="1054135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non-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mimp</a:t>
              </a:r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regions</a:t>
              </a:r>
            </a:p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the </a:t>
              </a:r>
              <a:r>
                <a: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mimp 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GFF, create a </a:t>
              </a:r>
              <a:r>
                <a: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mimp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region FASTAS, where all non-</a:t>
              </a:r>
              <a:r>
                <a: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mimp 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regions have been hard masked.</a:t>
              </a:r>
            </a:p>
            <a:p>
              <a:pPr algn="ctr"/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11EA04-8776-BB1F-533B-25F5827492B4}"/>
                </a:ext>
              </a:extLst>
            </p:cNvPr>
            <p:cNvSpPr txBox="1"/>
            <p:nvPr/>
          </p:nvSpPr>
          <p:spPr>
            <a:xfrm>
              <a:off x="3750973" y="3628125"/>
              <a:ext cx="3019934" cy="7386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ORF Prediction </a:t>
              </a:r>
            </a:p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Getorf from Emboss (v6.6.0.0) is used to find open reading frames (ORFs) in the 2.5kb region. </a:t>
              </a:r>
            </a:p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F06320-44C5-7F77-6DA0-DC4B361DFD27}"/>
                </a:ext>
              </a:extLst>
            </p:cNvPr>
            <p:cNvSpPr txBox="1"/>
            <p:nvPr/>
          </p:nvSpPr>
          <p:spPr>
            <a:xfrm>
              <a:off x="617816" y="4529168"/>
              <a:ext cx="6153093" cy="33981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 peptide filtering</a:t>
              </a:r>
            </a:p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SignalP (v4.1) is used search all AUGUSTUS gene models and ORFs for a signal peptide.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157376-0193-94C8-7444-E50B1DB6C7C4}"/>
                </a:ext>
              </a:extLst>
            </p:cNvPr>
            <p:cNvSpPr txBox="1"/>
            <p:nvPr/>
          </p:nvSpPr>
          <p:spPr>
            <a:xfrm>
              <a:off x="617817" y="3630805"/>
              <a:ext cx="3035235" cy="60410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AUGUSTUS gene prediction</a:t>
              </a:r>
            </a:p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Augustus region FASTA is submitted to AUGUSTUS (v3.3.3) for gene prediction with the “fusarium” species parameter selected.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6CB707-1090-E6D0-E086-A23D5310FC7A}"/>
                </a:ext>
              </a:extLst>
            </p:cNvPr>
            <p:cNvSpPr txBox="1"/>
            <p:nvPr/>
          </p:nvSpPr>
          <p:spPr>
            <a:xfrm>
              <a:off x="617817" y="5096516"/>
              <a:ext cx="6153092" cy="513692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28664" tIns="14332" rIns="28664" bIns="14332" rtlCol="0" anchor="t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filter</a:t>
              </a:r>
            </a:p>
            <a:p>
              <a:pPr algn="ctr"/>
              <a:r>
                <a:rPr lang="en-US" sz="1050" dirty="0">
                  <a:latin typeface="Times New Roman"/>
                  <a:cs typeface="Times New Roman"/>
                </a:rPr>
                <a:t>Protein sequences containing a signal peptide predicted by SignalP (v4.1) are filtered based on size, with sequences &lt;450aa and &gt;30aa kept for effector prediction.  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CA523E-F833-5F7E-A65A-30DAA2F76805}"/>
                </a:ext>
              </a:extLst>
            </p:cNvPr>
            <p:cNvSpPr txBox="1"/>
            <p:nvPr/>
          </p:nvSpPr>
          <p:spPr>
            <a:xfrm>
              <a:off x="617816" y="5842985"/>
              <a:ext cx="6153093" cy="415498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EffectorP (v2.0.1) scan for likely effectors</a:t>
              </a:r>
            </a:p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Each signal peptide and size filtered sequences is submitted to EffectorP (v2.0.1) for fungal effector prediction. </a:t>
              </a:r>
            </a:p>
          </p:txBody>
        </p:sp>
        <p:cxnSp>
          <p:nvCxnSpPr>
            <p:cNvPr id="38" name="Straight Arrow Connector 39">
              <a:extLst>
                <a:ext uri="{FF2B5EF4-FFF2-40B4-BE49-F238E27FC236}">
                  <a16:creationId xmlns:a16="http://schemas.microsoft.com/office/drawing/2014/main" id="{AC2CB13E-9DD3-CD43-4C1B-156384BB78BC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 rot="5400000">
              <a:off x="2824746" y="1568608"/>
              <a:ext cx="180309" cy="155892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0B17E49-3031-9706-BDF3-6031A9A28FFA}"/>
                </a:ext>
              </a:extLst>
            </p:cNvPr>
            <p:cNvCxnSpPr>
              <a:cxnSpLocks/>
              <a:stCxn id="31" idx="2"/>
              <a:endCxn id="35" idx="0"/>
            </p:cNvCxnSpPr>
            <p:nvPr/>
          </p:nvCxnSpPr>
          <p:spPr>
            <a:xfrm>
              <a:off x="2135435" y="3500056"/>
              <a:ext cx="0" cy="13074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7AD526A-51C8-22C7-ED75-940380912E7C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5260940" y="4366789"/>
              <a:ext cx="0" cy="162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4D9565D-4082-948F-58CB-8BF463E36C28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 flipH="1">
              <a:off x="5260940" y="3492362"/>
              <a:ext cx="6" cy="1357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327B655-1121-397A-9CA1-F589B30DD736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>
              <a:off x="3694363" y="5610208"/>
              <a:ext cx="0" cy="2327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954DB71-9171-6F9A-D14C-86A713998648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3694364" y="1433051"/>
              <a:ext cx="0" cy="2477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39">
              <a:extLst>
                <a:ext uri="{FF2B5EF4-FFF2-40B4-BE49-F238E27FC236}">
                  <a16:creationId xmlns:a16="http://schemas.microsoft.com/office/drawing/2014/main" id="{28D829CA-2B20-EC7B-5887-5CCFA31D626F}"/>
                </a:ext>
              </a:extLst>
            </p:cNvPr>
            <p:cNvCxnSpPr>
              <a:cxnSpLocks/>
              <a:stCxn id="30" idx="2"/>
              <a:endCxn id="32" idx="0"/>
            </p:cNvCxnSpPr>
            <p:nvPr/>
          </p:nvCxnSpPr>
          <p:spPr>
            <a:xfrm rot="16200000" flipH="1">
              <a:off x="4387501" y="1564781"/>
              <a:ext cx="180309" cy="15665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4BAA9E8-2B6B-77BD-293D-288F8B1D232C}"/>
                </a:ext>
              </a:extLst>
            </p:cNvPr>
            <p:cNvCxnSpPr>
              <a:cxnSpLocks/>
              <a:stCxn id="34" idx="2"/>
              <a:endCxn id="36" idx="0"/>
            </p:cNvCxnSpPr>
            <p:nvPr/>
          </p:nvCxnSpPr>
          <p:spPr>
            <a:xfrm>
              <a:off x="3694363" y="4868978"/>
              <a:ext cx="0" cy="227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2423F59-D43F-A99B-0BDF-4A053EAD8D7A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flipH="1">
              <a:off x="3694364" y="823954"/>
              <a:ext cx="4" cy="1371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A244CC3-F17E-102E-BF10-FC3BA680C682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2135435" y="4234913"/>
              <a:ext cx="0" cy="2942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F812A7-7034-446A-39B3-B8D6A9E94B08}"/>
                </a:ext>
              </a:extLst>
            </p:cNvPr>
            <p:cNvSpPr txBox="1"/>
            <p:nvPr/>
          </p:nvSpPr>
          <p:spPr>
            <a:xfrm>
              <a:off x="617816" y="6447229"/>
              <a:ext cx="6153091" cy="471958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FASTA and GFF generated</a:t>
              </a:r>
            </a:p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each </a:t>
              </a:r>
              <a:r>
                <a: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Fusarium 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assembly included, a candidate effector FASTA and GFF file is generated using various custom python scripts. 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85083E8-AE12-9C4E-9838-224450859E01}"/>
                </a:ext>
              </a:extLst>
            </p:cNvPr>
            <p:cNvCxnSpPr>
              <a:cxnSpLocks/>
              <a:stCxn id="37" idx="2"/>
              <a:endCxn id="50" idx="0"/>
            </p:cNvCxnSpPr>
            <p:nvPr/>
          </p:nvCxnSpPr>
          <p:spPr>
            <a:xfrm flipH="1">
              <a:off x="3694362" y="6258483"/>
              <a:ext cx="1" cy="1887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A0F104F-1CAC-EE54-751C-52AA12B72BEB}"/>
                </a:ext>
              </a:extLst>
            </p:cNvPr>
            <p:cNvSpPr txBox="1"/>
            <p:nvPr/>
          </p:nvSpPr>
          <p:spPr>
            <a:xfrm>
              <a:off x="617816" y="7183875"/>
              <a:ext cx="6153091" cy="471958"/>
            </a:xfrm>
            <a:prstGeom prst="rect">
              <a:avLst/>
            </a:prstGeom>
            <a:noFill/>
            <a:ln w="19050">
              <a:solidFill>
                <a:srgbClr val="53823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Candidate effector clustering</a:t>
              </a:r>
            </a:p>
            <a:p>
              <a:pPr algn="ctr"/>
              <a:r>
                <a:rPr lang="en-US" sz="1050" dirty="0">
                  <a:latin typeface="Times New Roman"/>
                  <a:cs typeface="Times New Roman"/>
                </a:rPr>
                <a:t>             Candidate effector sequences are from all assemblies are combined into one FASTA and clustered using CD-HIT (v4.8.1) (80% identity).  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B5BEDAD8-B981-7F55-7E04-9EDD87DD9D71}"/>
                </a:ext>
              </a:extLst>
            </p:cNvPr>
            <p:cNvCxnSpPr>
              <a:cxnSpLocks/>
              <a:stCxn id="50" idx="2"/>
              <a:endCxn id="122" idx="0"/>
            </p:cNvCxnSpPr>
            <p:nvPr/>
          </p:nvCxnSpPr>
          <p:spPr>
            <a:xfrm>
              <a:off x="3694362" y="6919187"/>
              <a:ext cx="0" cy="2646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C7CDFCA-5FC6-5160-BFAA-511EA270E59B}"/>
                </a:ext>
              </a:extLst>
            </p:cNvPr>
            <p:cNvSpPr/>
            <p:nvPr/>
          </p:nvSpPr>
          <p:spPr>
            <a:xfrm rot="20647326">
              <a:off x="66924" y="7180140"/>
              <a:ext cx="1200177" cy="5371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Fusarium</a:t>
              </a:r>
              <a:endPara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pan-effectorome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38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342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PIKE, JAMIE (PGR)</dc:creator>
  <cp:lastModifiedBy>PIKE, JAMIE (PGR)</cp:lastModifiedBy>
  <cp:revision>5</cp:revision>
  <dcterms:created xsi:type="dcterms:W3CDTF">2023-02-10T15:15:11Z</dcterms:created>
  <dcterms:modified xsi:type="dcterms:W3CDTF">2024-02-06T13:11:18Z</dcterms:modified>
</cp:coreProperties>
</file>