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6"/>
  </p:notesMasterIdLst>
  <p:sldIdLst>
    <p:sldId id="260" r:id="rId2"/>
    <p:sldId id="256" r:id="rId3"/>
    <p:sldId id="258" r:id="rId4"/>
    <p:sldId id="259" r:id="rId5"/>
    <p:sldId id="261" r:id="rId6"/>
    <p:sldId id="262" r:id="rId7"/>
    <p:sldId id="264" r:id="rId8"/>
    <p:sldId id="265" r:id="rId9"/>
    <p:sldId id="266" r:id="rId10"/>
    <p:sldId id="267" r:id="rId11"/>
    <p:sldId id="268" r:id="rId12"/>
    <p:sldId id="269" r:id="rId13"/>
    <p:sldId id="270" r:id="rId14"/>
    <p:sldId id="271" r:id="rId15"/>
  </p:sldIdLst>
  <p:sldSz cx="39008050" cy="219424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309E6A-9137-4998-27FB-6F9A497E43DC}" v="323" dt="2022-11-23T15:30:12.487"/>
    <p1510:client id="{DA425165-DCC1-4744-9298-3339B0BD76E4}" v="151" dt="2022-11-16T12:36:41.0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71"/>
    <p:restoredTop sz="95728"/>
  </p:normalViewPr>
  <p:slideViewPr>
    <p:cSldViewPr snapToGrid="0">
      <p:cViewPr>
        <p:scale>
          <a:sx n="32" d="100"/>
          <a:sy n="32" d="100"/>
        </p:scale>
        <p:origin x="14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KE, JAMIE (PGR)" userId="S::u1983390@live.warwick.ac.uk::4c98a75d-af00-4e2f-bfbc-e1a4e1cf4fce" providerId="AD" clId="Web-{44309E6A-9137-4998-27FB-6F9A497E43DC}"/>
    <pc:docChg chg="modSld">
      <pc:chgData name="PIKE, JAMIE (PGR)" userId="S::u1983390@live.warwick.ac.uk::4c98a75d-af00-4e2f-bfbc-e1a4e1cf4fce" providerId="AD" clId="Web-{44309E6A-9137-4998-27FB-6F9A497E43DC}" dt="2022-11-23T15:30:12.487" v="159" actId="14100"/>
      <pc:docMkLst>
        <pc:docMk/>
      </pc:docMkLst>
      <pc:sldChg chg="addSp delSp modSp">
        <pc:chgData name="PIKE, JAMIE (PGR)" userId="S::u1983390@live.warwick.ac.uk::4c98a75d-af00-4e2f-bfbc-e1a4e1cf4fce" providerId="AD" clId="Web-{44309E6A-9137-4998-27FB-6F9A497E43DC}" dt="2022-11-23T15:30:12.487" v="159" actId="14100"/>
        <pc:sldMkLst>
          <pc:docMk/>
          <pc:sldMk cId="2077975522" sldId="256"/>
        </pc:sldMkLst>
        <pc:spChg chg="mod">
          <ac:chgData name="PIKE, JAMIE (PGR)" userId="S::u1983390@live.warwick.ac.uk::4c98a75d-af00-4e2f-bfbc-e1a4e1cf4fce" providerId="AD" clId="Web-{44309E6A-9137-4998-27FB-6F9A497E43DC}" dt="2022-11-23T15:27:52.608" v="45" actId="20577"/>
          <ac:spMkLst>
            <pc:docMk/>
            <pc:sldMk cId="2077975522" sldId="256"/>
            <ac:spMk id="139" creationId="{0C901CD1-6FF2-E973-1768-135A15E28651}"/>
          </ac:spMkLst>
        </pc:spChg>
        <pc:spChg chg="add del mod">
          <ac:chgData name="PIKE, JAMIE (PGR)" userId="S::u1983390@live.warwick.ac.uk::4c98a75d-af00-4e2f-bfbc-e1a4e1cf4fce" providerId="AD" clId="Web-{44309E6A-9137-4998-27FB-6F9A497E43DC}" dt="2022-11-23T15:30:04.861" v="157" actId="20577"/>
          <ac:spMkLst>
            <pc:docMk/>
            <pc:sldMk cId="2077975522" sldId="256"/>
            <ac:spMk id="140" creationId="{7B1EE02E-46B2-9ADC-35FD-C9011A9F33C1}"/>
          </ac:spMkLst>
        </pc:spChg>
        <pc:spChg chg="mod">
          <ac:chgData name="PIKE, JAMIE (PGR)" userId="S::u1983390@live.warwick.ac.uk::4c98a75d-af00-4e2f-bfbc-e1a4e1cf4fce" providerId="AD" clId="Web-{44309E6A-9137-4998-27FB-6F9A497E43DC}" dt="2022-11-23T15:30:12.487" v="159" actId="14100"/>
          <ac:spMkLst>
            <pc:docMk/>
            <pc:sldMk cId="2077975522" sldId="256"/>
            <ac:spMk id="391" creationId="{879FEE0A-730C-EBE4-D9E5-E867407C89DA}"/>
          </ac:spMkLst>
        </pc:spChg>
        <pc:picChg chg="mod">
          <ac:chgData name="PIKE, JAMIE (PGR)" userId="S::u1983390@live.warwick.ac.uk::4c98a75d-af00-4e2f-bfbc-e1a4e1cf4fce" providerId="AD" clId="Web-{44309E6A-9137-4998-27FB-6F9A497E43DC}" dt="2022-11-23T15:30:10.221" v="158" actId="1076"/>
          <ac:picMkLst>
            <pc:docMk/>
            <pc:sldMk cId="2077975522" sldId="256"/>
            <ac:picMk id="3" creationId="{0ECF9A60-711F-06CA-EDB6-9A459191124F}"/>
          </ac:picMkLst>
        </pc:picChg>
        <pc:cxnChg chg="mod">
          <ac:chgData name="PIKE, JAMIE (PGR)" userId="S::u1983390@live.warwick.ac.uk::4c98a75d-af00-4e2f-bfbc-e1a4e1cf4fce" providerId="AD" clId="Web-{44309E6A-9137-4998-27FB-6F9A497E43DC}" dt="2022-11-23T15:29:10.282" v="87"/>
          <ac:cxnSpMkLst>
            <pc:docMk/>
            <pc:sldMk cId="2077975522" sldId="256"/>
            <ac:cxnSpMk id="144" creationId="{61AA293B-118D-E3C0-3BAF-71090DB16859}"/>
          </ac:cxnSpMkLst>
        </pc:cxnChg>
        <pc:cxnChg chg="mod">
          <ac:chgData name="PIKE, JAMIE (PGR)" userId="S::u1983390@live.warwick.ac.uk::4c98a75d-af00-4e2f-bfbc-e1a4e1cf4fce" providerId="AD" clId="Web-{44309E6A-9137-4998-27FB-6F9A497E43DC}" dt="2022-11-23T15:30:12.487" v="159" actId="14100"/>
          <ac:cxnSpMkLst>
            <pc:docMk/>
            <pc:sldMk cId="2077975522" sldId="256"/>
            <ac:cxnSpMk id="392" creationId="{A4847749-733E-0D9D-F83A-EE29BABA3073}"/>
          </ac:cxnSpMkLst>
        </pc:cxnChg>
      </pc:sldChg>
    </pc:docChg>
  </pc:docChgLst>
  <pc:docChgLst>
    <pc:chgData name="PIKE, JAMIE (PGR)" userId="4c98a75d-af00-4e2f-bfbc-e1a4e1cf4fce" providerId="ADAL" clId="{DA425165-DCC1-4744-9298-3339B0BD76E4}"/>
    <pc:docChg chg="undo redo custSel addSld delSld modSld">
      <pc:chgData name="PIKE, JAMIE (PGR)" userId="4c98a75d-af00-4e2f-bfbc-e1a4e1cf4fce" providerId="ADAL" clId="{DA425165-DCC1-4744-9298-3339B0BD76E4}" dt="2022-11-16T12:36:44.777" v="2054" actId="1076"/>
      <pc:docMkLst>
        <pc:docMk/>
      </pc:docMkLst>
      <pc:sldChg chg="addSp delSp modSp mod">
        <pc:chgData name="PIKE, JAMIE (PGR)" userId="4c98a75d-af00-4e2f-bfbc-e1a4e1cf4fce" providerId="ADAL" clId="{DA425165-DCC1-4744-9298-3339B0BD76E4}" dt="2022-11-16T12:36:44.777" v="2054" actId="1076"/>
        <pc:sldMkLst>
          <pc:docMk/>
          <pc:sldMk cId="2077975522" sldId="256"/>
        </pc:sldMkLst>
        <pc:spChg chg="mod">
          <ac:chgData name="PIKE, JAMIE (PGR)" userId="4c98a75d-af00-4e2f-bfbc-e1a4e1cf4fce" providerId="ADAL" clId="{DA425165-DCC1-4744-9298-3339B0BD76E4}" dt="2022-11-15T14:07:10.301" v="1316" actId="20577"/>
          <ac:spMkLst>
            <pc:docMk/>
            <pc:sldMk cId="2077975522" sldId="256"/>
            <ac:spMk id="4" creationId="{BDFEC738-8424-DE81-6843-4945645EBFEC}"/>
          </ac:spMkLst>
        </pc:spChg>
        <pc:spChg chg="mod">
          <ac:chgData name="PIKE, JAMIE (PGR)" userId="4c98a75d-af00-4e2f-bfbc-e1a4e1cf4fce" providerId="ADAL" clId="{DA425165-DCC1-4744-9298-3339B0BD76E4}" dt="2022-11-15T14:07:29.417" v="1317" actId="20577"/>
          <ac:spMkLst>
            <pc:docMk/>
            <pc:sldMk cId="2077975522" sldId="256"/>
            <ac:spMk id="5" creationId="{FD6F4D29-CBCF-4E76-9985-03FE0B2F252C}"/>
          </ac:spMkLst>
        </pc:spChg>
        <pc:spChg chg="mod">
          <ac:chgData name="PIKE, JAMIE (PGR)" userId="4c98a75d-af00-4e2f-bfbc-e1a4e1cf4fce" providerId="ADAL" clId="{DA425165-DCC1-4744-9298-3339B0BD76E4}" dt="2022-11-15T14:18:15.106" v="1771" actId="14100"/>
          <ac:spMkLst>
            <pc:docMk/>
            <pc:sldMk cId="2077975522" sldId="256"/>
            <ac:spMk id="6" creationId="{774BD4B8-B228-127A-4CD1-5DE0C8381C08}"/>
          </ac:spMkLst>
        </pc:spChg>
        <pc:spChg chg="mod">
          <ac:chgData name="PIKE, JAMIE (PGR)" userId="4c98a75d-af00-4e2f-bfbc-e1a4e1cf4fce" providerId="ADAL" clId="{DA425165-DCC1-4744-9298-3339B0BD76E4}" dt="2022-11-15T14:18:20.759" v="1772" actId="14100"/>
          <ac:spMkLst>
            <pc:docMk/>
            <pc:sldMk cId="2077975522" sldId="256"/>
            <ac:spMk id="7" creationId="{D922CCCA-9235-7C25-2270-3002A83A414A}"/>
          </ac:spMkLst>
        </pc:spChg>
        <pc:spChg chg="mod">
          <ac:chgData name="PIKE, JAMIE (PGR)" userId="4c98a75d-af00-4e2f-bfbc-e1a4e1cf4fce" providerId="ADAL" clId="{DA425165-DCC1-4744-9298-3339B0BD76E4}" dt="2022-11-15T14:18:20.759" v="1772" actId="14100"/>
          <ac:spMkLst>
            <pc:docMk/>
            <pc:sldMk cId="2077975522" sldId="256"/>
            <ac:spMk id="8" creationId="{73D83FF5-DC0F-4F5B-D79F-9E0C90FE1B74}"/>
          </ac:spMkLst>
        </pc:spChg>
        <pc:spChg chg="mod">
          <ac:chgData name="PIKE, JAMIE (PGR)" userId="4c98a75d-af00-4e2f-bfbc-e1a4e1cf4fce" providerId="ADAL" clId="{DA425165-DCC1-4744-9298-3339B0BD76E4}" dt="2022-11-15T14:20:56.611" v="1948" actId="1035"/>
          <ac:spMkLst>
            <pc:docMk/>
            <pc:sldMk cId="2077975522" sldId="256"/>
            <ac:spMk id="9" creationId="{76863FFD-4A95-4E66-357E-C00DFD584A9E}"/>
          </ac:spMkLst>
        </pc:spChg>
        <pc:spChg chg="mod">
          <ac:chgData name="PIKE, JAMIE (PGR)" userId="4c98a75d-af00-4e2f-bfbc-e1a4e1cf4fce" providerId="ADAL" clId="{DA425165-DCC1-4744-9298-3339B0BD76E4}" dt="2022-11-15T14:21:01.169" v="1953" actId="1036"/>
          <ac:spMkLst>
            <pc:docMk/>
            <pc:sldMk cId="2077975522" sldId="256"/>
            <ac:spMk id="10" creationId="{10317BC3-FAE6-9271-6B0E-F554336BB750}"/>
          </ac:spMkLst>
        </pc:spChg>
        <pc:spChg chg="mod">
          <ac:chgData name="PIKE, JAMIE (PGR)" userId="4c98a75d-af00-4e2f-bfbc-e1a4e1cf4fce" providerId="ADAL" clId="{DA425165-DCC1-4744-9298-3339B0BD76E4}" dt="2022-11-15T14:20:31.812" v="1924" actId="1035"/>
          <ac:spMkLst>
            <pc:docMk/>
            <pc:sldMk cId="2077975522" sldId="256"/>
            <ac:spMk id="11" creationId="{CFCB7BEA-AC0C-EE5D-CD5E-991941E8FFE3}"/>
          </ac:spMkLst>
        </pc:spChg>
        <pc:spChg chg="mod">
          <ac:chgData name="PIKE, JAMIE (PGR)" userId="4c98a75d-af00-4e2f-bfbc-e1a4e1cf4fce" providerId="ADAL" clId="{DA425165-DCC1-4744-9298-3339B0BD76E4}" dt="2022-11-15T15:11:54.835" v="1964" actId="20577"/>
          <ac:spMkLst>
            <pc:docMk/>
            <pc:sldMk cId="2077975522" sldId="256"/>
            <ac:spMk id="12" creationId="{C90FD48A-366A-8BB4-5D94-823BB3FE8237}"/>
          </ac:spMkLst>
        </pc:spChg>
        <pc:spChg chg="mod">
          <ac:chgData name="PIKE, JAMIE (PGR)" userId="4c98a75d-af00-4e2f-bfbc-e1a4e1cf4fce" providerId="ADAL" clId="{DA425165-DCC1-4744-9298-3339B0BD76E4}" dt="2022-11-15T13:58:50.799" v="958" actId="403"/>
          <ac:spMkLst>
            <pc:docMk/>
            <pc:sldMk cId="2077975522" sldId="256"/>
            <ac:spMk id="13" creationId="{49251B29-E3BA-FCAE-BBAD-DE9AB0DCFBBA}"/>
          </ac:spMkLst>
        </pc:spChg>
        <pc:spChg chg="add mod">
          <ac:chgData name="PIKE, JAMIE (PGR)" userId="4c98a75d-af00-4e2f-bfbc-e1a4e1cf4fce" providerId="ADAL" clId="{DA425165-DCC1-4744-9298-3339B0BD76E4}" dt="2022-11-16T12:36:41.050" v="2053" actId="767"/>
          <ac:spMkLst>
            <pc:docMk/>
            <pc:sldMk cId="2077975522" sldId="256"/>
            <ac:spMk id="14" creationId="{70EA588C-43A7-CBAC-E81B-569D15CFABEB}"/>
          </ac:spMkLst>
        </pc:spChg>
        <pc:spChg chg="mod">
          <ac:chgData name="PIKE, JAMIE (PGR)" userId="4c98a75d-af00-4e2f-bfbc-e1a4e1cf4fce" providerId="ADAL" clId="{DA425165-DCC1-4744-9298-3339B0BD76E4}" dt="2022-11-15T14:09:30.708" v="1379" actId="20577"/>
          <ac:spMkLst>
            <pc:docMk/>
            <pc:sldMk cId="2077975522" sldId="256"/>
            <ac:spMk id="28" creationId="{F2CE0C89-EAC4-6CF5-1C87-38667695298D}"/>
          </ac:spMkLst>
        </pc:spChg>
        <pc:spChg chg="mod">
          <ac:chgData name="PIKE, JAMIE (PGR)" userId="4c98a75d-af00-4e2f-bfbc-e1a4e1cf4fce" providerId="ADAL" clId="{DA425165-DCC1-4744-9298-3339B0BD76E4}" dt="2022-11-15T19:09:44.924" v="1969" actId="20577"/>
          <ac:spMkLst>
            <pc:docMk/>
            <pc:sldMk cId="2077975522" sldId="256"/>
            <ac:spMk id="129" creationId="{C958A444-B816-35DD-7080-7DECD49DCF2E}"/>
          </ac:spMkLst>
        </pc:spChg>
        <pc:spChg chg="mod">
          <ac:chgData name="PIKE, JAMIE (PGR)" userId="4c98a75d-af00-4e2f-bfbc-e1a4e1cf4fce" providerId="ADAL" clId="{DA425165-DCC1-4744-9298-3339B0BD76E4}" dt="2022-11-15T14:03:50.908" v="1277" actId="1036"/>
          <ac:spMkLst>
            <pc:docMk/>
            <pc:sldMk cId="2077975522" sldId="256"/>
            <ac:spMk id="139" creationId="{0C901CD1-6FF2-E973-1768-135A15E28651}"/>
          </ac:spMkLst>
        </pc:spChg>
        <pc:spChg chg="mod">
          <ac:chgData name="PIKE, JAMIE (PGR)" userId="4c98a75d-af00-4e2f-bfbc-e1a4e1cf4fce" providerId="ADAL" clId="{DA425165-DCC1-4744-9298-3339B0BD76E4}" dt="2022-11-15T14:03:47.742" v="1270" actId="1036"/>
          <ac:spMkLst>
            <pc:docMk/>
            <pc:sldMk cId="2077975522" sldId="256"/>
            <ac:spMk id="140" creationId="{7B1EE02E-46B2-9ADC-35FD-C9011A9F33C1}"/>
          </ac:spMkLst>
        </pc:spChg>
        <pc:spChg chg="mod">
          <ac:chgData name="PIKE, JAMIE (PGR)" userId="4c98a75d-af00-4e2f-bfbc-e1a4e1cf4fce" providerId="ADAL" clId="{DA425165-DCC1-4744-9298-3339B0BD76E4}" dt="2022-11-15T14:06:54.361" v="1303" actId="20577"/>
          <ac:spMkLst>
            <pc:docMk/>
            <pc:sldMk cId="2077975522" sldId="256"/>
            <ac:spMk id="152" creationId="{0C4A87C9-EDFD-AC1A-8DCC-27FFD17EB8A6}"/>
          </ac:spMkLst>
        </pc:spChg>
        <pc:spChg chg="mod">
          <ac:chgData name="PIKE, JAMIE (PGR)" userId="4c98a75d-af00-4e2f-bfbc-e1a4e1cf4fce" providerId="ADAL" clId="{DA425165-DCC1-4744-9298-3339B0BD76E4}" dt="2022-11-15T14:06:38.059" v="1296" actId="20577"/>
          <ac:spMkLst>
            <pc:docMk/>
            <pc:sldMk cId="2077975522" sldId="256"/>
            <ac:spMk id="355" creationId="{9CE3A49D-08BB-58F6-568F-2498D3A2DAEF}"/>
          </ac:spMkLst>
        </pc:spChg>
        <pc:spChg chg="mod">
          <ac:chgData name="PIKE, JAMIE (PGR)" userId="4c98a75d-af00-4e2f-bfbc-e1a4e1cf4fce" providerId="ADAL" clId="{DA425165-DCC1-4744-9298-3339B0BD76E4}" dt="2022-11-15T14:04:14.454" v="1280" actId="14100"/>
          <ac:spMkLst>
            <pc:docMk/>
            <pc:sldMk cId="2077975522" sldId="256"/>
            <ac:spMk id="358" creationId="{00C9A744-DFA0-FD36-E343-D5C1A09F6D71}"/>
          </ac:spMkLst>
        </pc:spChg>
        <pc:spChg chg="mod">
          <ac:chgData name="PIKE, JAMIE (PGR)" userId="4c98a75d-af00-4e2f-bfbc-e1a4e1cf4fce" providerId="ADAL" clId="{DA425165-DCC1-4744-9298-3339B0BD76E4}" dt="2022-11-15T14:10:10.197" v="1384" actId="14100"/>
          <ac:spMkLst>
            <pc:docMk/>
            <pc:sldMk cId="2077975522" sldId="256"/>
            <ac:spMk id="359" creationId="{D5142A9F-E411-BB89-6C22-36EEA31128CE}"/>
          </ac:spMkLst>
        </pc:spChg>
        <pc:spChg chg="mod">
          <ac:chgData name="PIKE, JAMIE (PGR)" userId="4c98a75d-af00-4e2f-bfbc-e1a4e1cf4fce" providerId="ADAL" clId="{DA425165-DCC1-4744-9298-3339B0BD76E4}" dt="2022-11-15T14:02:17.364" v="1161" actId="1038"/>
          <ac:spMkLst>
            <pc:docMk/>
            <pc:sldMk cId="2077975522" sldId="256"/>
            <ac:spMk id="360" creationId="{25EC434A-B33C-1EDE-AAE1-341741230ECD}"/>
          </ac:spMkLst>
        </pc:spChg>
        <pc:spChg chg="mod">
          <ac:chgData name="PIKE, JAMIE (PGR)" userId="4c98a75d-af00-4e2f-bfbc-e1a4e1cf4fce" providerId="ADAL" clId="{DA425165-DCC1-4744-9298-3339B0BD76E4}" dt="2022-11-15T19:42:49.870" v="2003" actId="20577"/>
          <ac:spMkLst>
            <pc:docMk/>
            <pc:sldMk cId="2077975522" sldId="256"/>
            <ac:spMk id="391" creationId="{879FEE0A-730C-EBE4-D9E5-E867407C89DA}"/>
          </ac:spMkLst>
        </pc:spChg>
        <pc:spChg chg="add del mod">
          <ac:chgData name="PIKE, JAMIE (PGR)" userId="4c98a75d-af00-4e2f-bfbc-e1a4e1cf4fce" providerId="ADAL" clId="{DA425165-DCC1-4744-9298-3339B0BD76E4}" dt="2022-10-24T14:42:13.918" v="342" actId="767"/>
          <ac:spMkLst>
            <pc:docMk/>
            <pc:sldMk cId="2077975522" sldId="256"/>
            <ac:spMk id="421" creationId="{1FFC8035-F0D0-BEDF-A4A5-7AF17ACA5FF8}"/>
          </ac:spMkLst>
        </pc:spChg>
        <pc:spChg chg="add mod">
          <ac:chgData name="PIKE, JAMIE (PGR)" userId="4c98a75d-af00-4e2f-bfbc-e1a4e1cf4fce" providerId="ADAL" clId="{DA425165-DCC1-4744-9298-3339B0BD76E4}" dt="2022-11-15T19:43:16.578" v="2032" actId="1035"/>
          <ac:spMkLst>
            <pc:docMk/>
            <pc:sldMk cId="2077975522" sldId="256"/>
            <ac:spMk id="429" creationId="{53BF7114-1C23-075C-FA74-F9BB7C826156}"/>
          </ac:spMkLst>
        </pc:spChg>
        <pc:spChg chg="add mod">
          <ac:chgData name="PIKE, JAMIE (PGR)" userId="4c98a75d-af00-4e2f-bfbc-e1a4e1cf4fce" providerId="ADAL" clId="{DA425165-DCC1-4744-9298-3339B0BD76E4}" dt="2022-11-16T12:36:44.777" v="2054" actId="1076"/>
          <ac:spMkLst>
            <pc:docMk/>
            <pc:sldMk cId="2077975522" sldId="256"/>
            <ac:spMk id="430" creationId="{0FEBE84C-1E78-2683-0EAA-4ECBFBF14BCF}"/>
          </ac:spMkLst>
        </pc:spChg>
        <pc:picChg chg="add mod modCrop">
          <ac:chgData name="PIKE, JAMIE (PGR)" userId="4c98a75d-af00-4e2f-bfbc-e1a4e1cf4fce" providerId="ADAL" clId="{DA425165-DCC1-4744-9298-3339B0BD76E4}" dt="2022-11-16T12:36:34.981" v="2052" actId="732"/>
          <ac:picMkLst>
            <pc:docMk/>
            <pc:sldMk cId="2077975522" sldId="256"/>
            <ac:picMk id="3" creationId="{0ECF9A60-711F-06CA-EDB6-9A459191124F}"/>
          </ac:picMkLst>
        </pc:picChg>
        <pc:picChg chg="add del mod modCrop">
          <ac:chgData name="PIKE, JAMIE (PGR)" userId="4c98a75d-af00-4e2f-bfbc-e1a4e1cf4fce" providerId="ADAL" clId="{DA425165-DCC1-4744-9298-3339B0BD76E4}" dt="2022-11-16T12:33:20.835" v="2036" actId="478"/>
          <ac:picMkLst>
            <pc:docMk/>
            <pc:sldMk cId="2077975522" sldId="256"/>
            <ac:picMk id="66" creationId="{D3CF5628-14EF-E775-72CF-F2A7259AC263}"/>
          </ac:picMkLst>
        </pc:picChg>
        <pc:picChg chg="add mod">
          <ac:chgData name="PIKE, JAMIE (PGR)" userId="4c98a75d-af00-4e2f-bfbc-e1a4e1cf4fce" providerId="ADAL" clId="{DA425165-DCC1-4744-9298-3339B0BD76E4}" dt="2022-10-24T15:03:43.307" v="946" actId="14100"/>
          <ac:picMkLst>
            <pc:docMk/>
            <pc:sldMk cId="2077975522" sldId="256"/>
            <ac:picMk id="403" creationId="{DAEAADBA-9C20-BB7C-2D4A-299D8BC91132}"/>
          </ac:picMkLst>
        </pc:picChg>
        <pc:cxnChg chg="mod">
          <ac:chgData name="PIKE, JAMIE (PGR)" userId="4c98a75d-af00-4e2f-bfbc-e1a4e1cf4fce" providerId="ADAL" clId="{DA425165-DCC1-4744-9298-3339B0BD76E4}" dt="2022-11-15T14:18:15.106" v="1771" actId="14100"/>
          <ac:cxnSpMkLst>
            <pc:docMk/>
            <pc:sldMk cId="2077975522" sldId="256"/>
            <ac:cxnSpMk id="18" creationId="{EBCB6742-8038-43F5-1678-7A96CEEAC73A}"/>
          </ac:cxnSpMkLst>
        </pc:cxnChg>
        <pc:cxnChg chg="mod">
          <ac:chgData name="PIKE, JAMIE (PGR)" userId="4c98a75d-af00-4e2f-bfbc-e1a4e1cf4fce" providerId="ADAL" clId="{DA425165-DCC1-4744-9298-3339B0BD76E4}" dt="2022-11-15T14:21:01.169" v="1953" actId="1036"/>
          <ac:cxnSpMkLst>
            <pc:docMk/>
            <pc:sldMk cId="2077975522" sldId="256"/>
            <ac:cxnSpMk id="19" creationId="{958E7F38-F096-28F4-96C4-8739541D2E43}"/>
          </ac:cxnSpMkLst>
        </pc:cxnChg>
        <pc:cxnChg chg="add del mod">
          <ac:chgData name="PIKE, JAMIE (PGR)" userId="4c98a75d-af00-4e2f-bfbc-e1a4e1cf4fce" providerId="ADAL" clId="{DA425165-DCC1-4744-9298-3339B0BD76E4}" dt="2022-11-15T14:19:04.975" v="1804" actId="478"/>
          <ac:cxnSpMkLst>
            <pc:docMk/>
            <pc:sldMk cId="2077975522" sldId="256"/>
            <ac:cxnSpMk id="20" creationId="{5F181B31-7180-4585-B3D5-507C3B1814FA}"/>
          </ac:cxnSpMkLst>
        </pc:cxnChg>
        <pc:cxnChg chg="add mod">
          <ac:chgData name="PIKE, JAMIE (PGR)" userId="4c98a75d-af00-4e2f-bfbc-e1a4e1cf4fce" providerId="ADAL" clId="{DA425165-DCC1-4744-9298-3339B0BD76E4}" dt="2022-11-15T14:21:01.169" v="1953" actId="1036"/>
          <ac:cxnSpMkLst>
            <pc:docMk/>
            <pc:sldMk cId="2077975522" sldId="256"/>
            <ac:cxnSpMk id="21" creationId="{6D953657-3598-88D1-CE98-C46A15FF51A4}"/>
          </ac:cxnSpMkLst>
        </pc:cxnChg>
        <pc:cxnChg chg="mod">
          <ac:chgData name="PIKE, JAMIE (PGR)" userId="4c98a75d-af00-4e2f-bfbc-e1a4e1cf4fce" providerId="ADAL" clId="{DA425165-DCC1-4744-9298-3339B0BD76E4}" dt="2022-11-15T14:20:56.611" v="1948" actId="1035"/>
          <ac:cxnSpMkLst>
            <pc:docMk/>
            <pc:sldMk cId="2077975522" sldId="256"/>
            <ac:cxnSpMk id="22" creationId="{899080EA-63E7-4946-6385-51E866DC83BF}"/>
          </ac:cxnSpMkLst>
        </pc:cxnChg>
        <pc:cxnChg chg="add mod">
          <ac:chgData name="PIKE, JAMIE (PGR)" userId="4c98a75d-af00-4e2f-bfbc-e1a4e1cf4fce" providerId="ADAL" clId="{DA425165-DCC1-4744-9298-3339B0BD76E4}" dt="2022-11-15T14:20:56.611" v="1948" actId="1035"/>
          <ac:cxnSpMkLst>
            <pc:docMk/>
            <pc:sldMk cId="2077975522" sldId="256"/>
            <ac:cxnSpMk id="23" creationId="{1991FA84-FCD8-60C9-D7A9-6250591BB5C5}"/>
          </ac:cxnSpMkLst>
        </pc:cxnChg>
        <pc:cxnChg chg="mod">
          <ac:chgData name="PIKE, JAMIE (PGR)" userId="4c98a75d-af00-4e2f-bfbc-e1a4e1cf4fce" providerId="ADAL" clId="{DA425165-DCC1-4744-9298-3339B0BD76E4}" dt="2022-11-15T14:18:20.759" v="1772" actId="14100"/>
          <ac:cxnSpMkLst>
            <pc:docMk/>
            <pc:sldMk cId="2077975522" sldId="256"/>
            <ac:cxnSpMk id="26" creationId="{3B6C4FAA-DA08-295B-0EEB-CC90B2D8F976}"/>
          </ac:cxnSpMkLst>
        </pc:cxnChg>
        <pc:cxnChg chg="mod">
          <ac:chgData name="PIKE, JAMIE (PGR)" userId="4c98a75d-af00-4e2f-bfbc-e1a4e1cf4fce" providerId="ADAL" clId="{DA425165-DCC1-4744-9298-3339B0BD76E4}" dt="2022-11-15T14:20:37.366" v="1926" actId="1035"/>
          <ac:cxnSpMkLst>
            <pc:docMk/>
            <pc:sldMk cId="2077975522" sldId="256"/>
            <ac:cxnSpMk id="29" creationId="{342327B9-7F11-15B6-716C-5C541C6FDC95}"/>
          </ac:cxnSpMkLst>
        </pc:cxnChg>
        <pc:cxnChg chg="del mod">
          <ac:chgData name="PIKE, JAMIE (PGR)" userId="4c98a75d-af00-4e2f-bfbc-e1a4e1cf4fce" providerId="ADAL" clId="{DA425165-DCC1-4744-9298-3339B0BD76E4}" dt="2022-11-15T14:00:01.274" v="1030" actId="478"/>
          <ac:cxnSpMkLst>
            <pc:docMk/>
            <pc:sldMk cId="2077975522" sldId="256"/>
            <ac:cxnSpMk id="110" creationId="{C1E54FFC-0B40-FE7A-E481-883606D57571}"/>
          </ac:cxnSpMkLst>
        </pc:cxnChg>
        <pc:cxnChg chg="del mod">
          <ac:chgData name="PIKE, JAMIE (PGR)" userId="4c98a75d-af00-4e2f-bfbc-e1a4e1cf4fce" providerId="ADAL" clId="{DA425165-DCC1-4744-9298-3339B0BD76E4}" dt="2022-11-15T13:59:59.252" v="1029" actId="478"/>
          <ac:cxnSpMkLst>
            <pc:docMk/>
            <pc:sldMk cId="2077975522" sldId="256"/>
            <ac:cxnSpMk id="111" creationId="{99F3A78F-F50E-E582-A93D-D773B4F05B43}"/>
          </ac:cxnSpMkLst>
        </pc:cxnChg>
        <pc:cxnChg chg="mod">
          <ac:chgData name="PIKE, JAMIE (PGR)" userId="4c98a75d-af00-4e2f-bfbc-e1a4e1cf4fce" providerId="ADAL" clId="{DA425165-DCC1-4744-9298-3339B0BD76E4}" dt="2022-11-15T14:02:04.687" v="1151" actId="1035"/>
          <ac:cxnSpMkLst>
            <pc:docMk/>
            <pc:sldMk cId="2077975522" sldId="256"/>
            <ac:cxnSpMk id="130" creationId="{0BC320E2-D52D-1264-D75C-8629AF6797A8}"/>
          </ac:cxnSpMkLst>
        </pc:cxnChg>
        <pc:cxnChg chg="mod">
          <ac:chgData name="PIKE, JAMIE (PGR)" userId="4c98a75d-af00-4e2f-bfbc-e1a4e1cf4fce" providerId="ADAL" clId="{DA425165-DCC1-4744-9298-3339B0BD76E4}" dt="2022-11-15T14:03:50.908" v="1277" actId="1036"/>
          <ac:cxnSpMkLst>
            <pc:docMk/>
            <pc:sldMk cId="2077975522" sldId="256"/>
            <ac:cxnSpMk id="141" creationId="{222CCFF3-D005-918D-8F2B-6F3C8FB39D02}"/>
          </ac:cxnSpMkLst>
        </pc:cxnChg>
        <pc:cxnChg chg="mod">
          <ac:chgData name="PIKE, JAMIE (PGR)" userId="4c98a75d-af00-4e2f-bfbc-e1a4e1cf4fce" providerId="ADAL" clId="{DA425165-DCC1-4744-9298-3339B0BD76E4}" dt="2022-11-15T14:03:50.908" v="1277" actId="1036"/>
          <ac:cxnSpMkLst>
            <pc:docMk/>
            <pc:sldMk cId="2077975522" sldId="256"/>
            <ac:cxnSpMk id="144" creationId="{61AA293B-118D-E3C0-3BAF-71090DB16859}"/>
          </ac:cxnSpMkLst>
        </pc:cxnChg>
        <pc:cxnChg chg="mod">
          <ac:chgData name="PIKE, JAMIE (PGR)" userId="4c98a75d-af00-4e2f-bfbc-e1a4e1cf4fce" providerId="ADAL" clId="{DA425165-DCC1-4744-9298-3339B0BD76E4}" dt="2022-11-15T14:18:20.759" v="1772" actId="14100"/>
          <ac:cxnSpMkLst>
            <pc:docMk/>
            <pc:sldMk cId="2077975522" sldId="256"/>
            <ac:cxnSpMk id="218" creationId="{7A62196A-0AF3-D493-C84D-FCC82D66F0A6}"/>
          </ac:cxnSpMkLst>
        </pc:cxnChg>
        <pc:cxnChg chg="mod">
          <ac:chgData name="PIKE, JAMIE (PGR)" userId="4c98a75d-af00-4e2f-bfbc-e1a4e1cf4fce" providerId="ADAL" clId="{DA425165-DCC1-4744-9298-3339B0BD76E4}" dt="2022-11-15T14:20:37.366" v="1926" actId="1035"/>
          <ac:cxnSpMkLst>
            <pc:docMk/>
            <pc:sldMk cId="2077975522" sldId="256"/>
            <ac:cxnSpMk id="246" creationId="{E1763037-9E68-0E1B-634A-8F50A0264DA6}"/>
          </ac:cxnSpMkLst>
        </pc:cxnChg>
        <pc:cxnChg chg="del mod">
          <ac:chgData name="PIKE, JAMIE (PGR)" userId="4c98a75d-af00-4e2f-bfbc-e1a4e1cf4fce" providerId="ADAL" clId="{DA425165-DCC1-4744-9298-3339B0BD76E4}" dt="2022-11-15T13:59:24.178" v="980" actId="478"/>
          <ac:cxnSpMkLst>
            <pc:docMk/>
            <pc:sldMk cId="2077975522" sldId="256"/>
            <ac:cxnSpMk id="247" creationId="{73EF90B7-8637-57E8-3779-6189D10033AA}"/>
          </ac:cxnSpMkLst>
        </pc:cxnChg>
        <pc:cxnChg chg="mod">
          <ac:chgData name="PIKE, JAMIE (PGR)" userId="4c98a75d-af00-4e2f-bfbc-e1a4e1cf4fce" providerId="ADAL" clId="{DA425165-DCC1-4744-9298-3339B0BD76E4}" dt="2022-11-15T14:02:01.314" v="1150" actId="1035"/>
          <ac:cxnSpMkLst>
            <pc:docMk/>
            <pc:sldMk cId="2077975522" sldId="256"/>
            <ac:cxnSpMk id="308" creationId="{68EB0417-966E-99EA-85AB-50651C2F85D4}"/>
          </ac:cxnSpMkLst>
        </pc:cxnChg>
        <pc:cxnChg chg="mod">
          <ac:chgData name="PIKE, JAMIE (PGR)" userId="4c98a75d-af00-4e2f-bfbc-e1a4e1cf4fce" providerId="ADAL" clId="{DA425165-DCC1-4744-9298-3339B0BD76E4}" dt="2022-11-15T14:09:35.783" v="1380" actId="14100"/>
          <ac:cxnSpMkLst>
            <pc:docMk/>
            <pc:sldMk cId="2077975522" sldId="256"/>
            <ac:cxnSpMk id="311" creationId="{346AE283-557A-67D9-9B38-77E9F8D67A20}"/>
          </ac:cxnSpMkLst>
        </pc:cxnChg>
        <pc:cxnChg chg="mod">
          <ac:chgData name="PIKE, JAMIE (PGR)" userId="4c98a75d-af00-4e2f-bfbc-e1a4e1cf4fce" providerId="ADAL" clId="{DA425165-DCC1-4744-9298-3339B0BD76E4}" dt="2022-11-15T14:09:27.997" v="1378" actId="20577"/>
          <ac:cxnSpMkLst>
            <pc:docMk/>
            <pc:sldMk cId="2077975522" sldId="256"/>
            <ac:cxnSpMk id="321" creationId="{93231D78-D420-A9D3-64FB-DAC74C7620B6}"/>
          </ac:cxnSpMkLst>
        </pc:cxnChg>
        <pc:cxnChg chg="mod">
          <ac:chgData name="PIKE, JAMIE (PGR)" userId="4c98a75d-af00-4e2f-bfbc-e1a4e1cf4fce" providerId="ADAL" clId="{DA425165-DCC1-4744-9298-3339B0BD76E4}" dt="2022-11-15T14:06:26.759" v="1295" actId="1036"/>
          <ac:cxnSpMkLst>
            <pc:docMk/>
            <pc:sldMk cId="2077975522" sldId="256"/>
            <ac:cxnSpMk id="392" creationId="{A4847749-733E-0D9D-F83A-EE29BABA3073}"/>
          </ac:cxnSpMkLst>
        </pc:cxnChg>
      </pc:sldChg>
      <pc:sldChg chg="addSp delSp new del">
        <pc:chgData name="PIKE, JAMIE (PGR)" userId="4c98a75d-af00-4e2f-bfbc-e1a4e1cf4fce" providerId="ADAL" clId="{DA425165-DCC1-4744-9298-3339B0BD76E4}" dt="2022-11-15T19:09:40.023" v="1967" actId="2696"/>
        <pc:sldMkLst>
          <pc:docMk/>
          <pc:sldMk cId="1936409420" sldId="257"/>
        </pc:sldMkLst>
        <pc:picChg chg="add del">
          <ac:chgData name="PIKE, JAMIE (PGR)" userId="4c98a75d-af00-4e2f-bfbc-e1a4e1cf4fce" providerId="ADAL" clId="{DA425165-DCC1-4744-9298-3339B0BD76E4}" dt="2022-11-15T16:53:24.320" v="1965" actId="478"/>
          <ac:picMkLst>
            <pc:docMk/>
            <pc:sldMk cId="1936409420" sldId="257"/>
            <ac:picMk id="1026" creationId="{E365A094-1B64-0643-8553-90DF2B9534FC}"/>
          </ac:picMkLst>
        </pc:picChg>
        <pc:picChg chg="add">
          <ac:chgData name="PIKE, JAMIE (PGR)" userId="4c98a75d-af00-4e2f-bfbc-e1a4e1cf4fce" providerId="ADAL" clId="{DA425165-DCC1-4744-9298-3339B0BD76E4}" dt="2022-11-15T16:53:25.155" v="1966"/>
          <ac:picMkLst>
            <pc:docMk/>
            <pc:sldMk cId="1936409420" sldId="257"/>
            <ac:picMk id="1028" creationId="{9AC9B5D7-33D3-956F-5F7D-ECBE84B2FD0D}"/>
          </ac:picMkLst>
        </pc:picChg>
      </pc:sldChg>
      <pc:sldChg chg="addSp delSp modSp new del mod">
        <pc:chgData name="PIKE, JAMIE (PGR)" userId="4c98a75d-af00-4e2f-bfbc-e1a4e1cf4fce" providerId="ADAL" clId="{DA425165-DCC1-4744-9298-3339B0BD76E4}" dt="2022-11-15T19:38:36.760" v="1988" actId="2696"/>
        <pc:sldMkLst>
          <pc:docMk/>
          <pc:sldMk cId="3726499911" sldId="257"/>
        </pc:sldMkLst>
        <pc:picChg chg="add del mod modCrop">
          <ac:chgData name="PIKE, JAMIE (PGR)" userId="4c98a75d-af00-4e2f-bfbc-e1a4e1cf4fce" providerId="ADAL" clId="{DA425165-DCC1-4744-9298-3339B0BD76E4}" dt="2022-11-15T19:35:28.297" v="1978" actId="478"/>
          <ac:picMkLst>
            <pc:docMk/>
            <pc:sldMk cId="3726499911" sldId="257"/>
            <ac:picMk id="4" creationId="{ED6FA81E-C512-4D2B-70CC-345BFE751112}"/>
          </ac:picMkLst>
        </pc:picChg>
        <pc:picChg chg="add del mod modCrop">
          <ac:chgData name="PIKE, JAMIE (PGR)" userId="4c98a75d-af00-4e2f-bfbc-e1a4e1cf4fce" providerId="ADAL" clId="{DA425165-DCC1-4744-9298-3339B0BD76E4}" dt="2022-11-15T19:38:34.637" v="1987" actId="21"/>
          <ac:picMkLst>
            <pc:docMk/>
            <pc:sldMk cId="3726499911" sldId="257"/>
            <ac:picMk id="6" creationId="{5C6AE91A-7CF5-76A7-4C9A-A064B455BD00}"/>
          </ac:picMkLst>
        </pc:picChg>
      </pc:sldChg>
    </pc:docChg>
  </pc:docChgLst>
  <pc:docChgLst>
    <pc:chgData name="PIKE, JAMIE (PGR)" userId="S::u1983390@live.warwick.ac.uk::4c98a75d-af00-4e2f-bfbc-e1a4e1cf4fce" providerId="AD" clId="Web-{2BA9611F-9D29-182C-49F6-8D29F0DCC1A3}"/>
    <pc:docChg chg="modSld">
      <pc:chgData name="PIKE, JAMIE (PGR)" userId="S::u1983390@live.warwick.ac.uk::4c98a75d-af00-4e2f-bfbc-e1a4e1cf4fce" providerId="AD" clId="Web-{2BA9611F-9D29-182C-49F6-8D29F0DCC1A3}" dt="2022-11-15T13:12:41.663" v="29"/>
      <pc:docMkLst>
        <pc:docMk/>
      </pc:docMkLst>
      <pc:sldChg chg="delSp modSp">
        <pc:chgData name="PIKE, JAMIE (PGR)" userId="S::u1983390@live.warwick.ac.uk::4c98a75d-af00-4e2f-bfbc-e1a4e1cf4fce" providerId="AD" clId="Web-{2BA9611F-9D29-182C-49F6-8D29F0DCC1A3}" dt="2022-11-15T13:12:41.663" v="29"/>
        <pc:sldMkLst>
          <pc:docMk/>
          <pc:sldMk cId="2077975522" sldId="256"/>
        </pc:sldMkLst>
        <pc:spChg chg="mod">
          <ac:chgData name="PIKE, JAMIE (PGR)" userId="S::u1983390@live.warwick.ac.uk::4c98a75d-af00-4e2f-bfbc-e1a4e1cf4fce" providerId="AD" clId="Web-{2BA9611F-9D29-182C-49F6-8D29F0DCC1A3}" dt="2022-11-15T13:11:20.473" v="18" actId="20577"/>
          <ac:spMkLst>
            <pc:docMk/>
            <pc:sldMk cId="2077975522" sldId="256"/>
            <ac:spMk id="12" creationId="{C90FD48A-366A-8BB4-5D94-823BB3FE8237}"/>
          </ac:spMkLst>
        </pc:spChg>
        <pc:spChg chg="mod">
          <ac:chgData name="PIKE, JAMIE (PGR)" userId="S::u1983390@live.warwick.ac.uk::4c98a75d-af00-4e2f-bfbc-e1a4e1cf4fce" providerId="AD" clId="Web-{2BA9611F-9D29-182C-49F6-8D29F0DCC1A3}" dt="2022-11-15T13:11:38.114" v="20" actId="1076"/>
          <ac:spMkLst>
            <pc:docMk/>
            <pc:sldMk cId="2077975522" sldId="256"/>
            <ac:spMk id="13" creationId="{49251B29-E3BA-FCAE-BBAD-DE9AB0DCFBBA}"/>
          </ac:spMkLst>
        </pc:spChg>
        <pc:spChg chg="mod">
          <ac:chgData name="PIKE, JAMIE (PGR)" userId="S::u1983390@live.warwick.ac.uk::4c98a75d-af00-4e2f-bfbc-e1a4e1cf4fce" providerId="AD" clId="Web-{2BA9611F-9D29-182C-49F6-8D29F0DCC1A3}" dt="2022-11-15T13:12:02.427" v="24" actId="14100"/>
          <ac:spMkLst>
            <pc:docMk/>
            <pc:sldMk cId="2077975522" sldId="256"/>
            <ac:spMk id="358" creationId="{00C9A744-DFA0-FD36-E343-D5C1A09F6D71}"/>
          </ac:spMkLst>
        </pc:spChg>
        <pc:spChg chg="mod">
          <ac:chgData name="PIKE, JAMIE (PGR)" userId="S::u1983390@live.warwick.ac.uk::4c98a75d-af00-4e2f-bfbc-e1a4e1cf4fce" providerId="AD" clId="Web-{2BA9611F-9D29-182C-49F6-8D29F0DCC1A3}" dt="2022-11-15T13:11:50.990" v="22" actId="14100"/>
          <ac:spMkLst>
            <pc:docMk/>
            <pc:sldMk cId="2077975522" sldId="256"/>
            <ac:spMk id="359" creationId="{D5142A9F-E411-BB89-6C22-36EEA31128CE}"/>
          </ac:spMkLst>
        </pc:spChg>
        <pc:spChg chg="mod">
          <ac:chgData name="PIKE, JAMIE (PGR)" userId="S::u1983390@live.warwick.ac.uk::4c98a75d-af00-4e2f-bfbc-e1a4e1cf4fce" providerId="AD" clId="Web-{2BA9611F-9D29-182C-49F6-8D29F0DCC1A3}" dt="2022-11-15T13:11:58.584" v="23" actId="14100"/>
          <ac:spMkLst>
            <pc:docMk/>
            <pc:sldMk cId="2077975522" sldId="256"/>
            <ac:spMk id="391" creationId="{879FEE0A-730C-EBE4-D9E5-E867407C89DA}"/>
          </ac:spMkLst>
        </pc:spChg>
        <pc:picChg chg="del">
          <ac:chgData name="PIKE, JAMIE (PGR)" userId="S::u1983390@live.warwick.ac.uk::4c98a75d-af00-4e2f-bfbc-e1a4e1cf4fce" providerId="AD" clId="Web-{2BA9611F-9D29-182C-49F6-8D29F0DCC1A3}" dt="2022-11-15T13:12:41.663" v="29"/>
          <ac:picMkLst>
            <pc:docMk/>
            <pc:sldMk cId="2077975522" sldId="256"/>
            <ac:picMk id="403" creationId="{DAEAADBA-9C20-BB7C-2D4A-299D8BC91132}"/>
          </ac:picMkLst>
        </pc:picChg>
        <pc:cxnChg chg="mod">
          <ac:chgData name="PIKE, JAMIE (PGR)" userId="S::u1983390@live.warwick.ac.uk::4c98a75d-af00-4e2f-bfbc-e1a4e1cf4fce" providerId="AD" clId="Web-{2BA9611F-9D29-182C-49F6-8D29F0DCC1A3}" dt="2022-11-15T13:11:38.114" v="20" actId="1076"/>
          <ac:cxnSpMkLst>
            <pc:docMk/>
            <pc:sldMk cId="2077975522" sldId="256"/>
            <ac:cxnSpMk id="29" creationId="{342327B9-7F11-15B6-716C-5C541C6FDC95}"/>
          </ac:cxnSpMkLst>
        </pc:cxnChg>
        <pc:cxnChg chg="mod">
          <ac:chgData name="PIKE, JAMIE (PGR)" userId="S::u1983390@live.warwick.ac.uk::4c98a75d-af00-4e2f-bfbc-e1a4e1cf4fce" providerId="AD" clId="Web-{2BA9611F-9D29-182C-49F6-8D29F0DCC1A3}" dt="2022-11-15T13:12:33.507" v="28" actId="14100"/>
          <ac:cxnSpMkLst>
            <pc:docMk/>
            <pc:sldMk cId="2077975522" sldId="256"/>
            <ac:cxnSpMk id="311" creationId="{346AE283-557A-67D9-9B38-77E9F8D67A2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2997C-EEDB-BC49-8E17-207B21CA77E7}" type="datetimeFigureOut">
              <a:rPr lang="en-US" smtClean="0"/>
              <a:t>2/7/23</a:t>
            </a:fld>
            <a:endParaRPr lang="en-US"/>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FBACB-5A33-E442-9383-B29CA25E1B4F}" type="slidenum">
              <a:rPr lang="en-US" smtClean="0"/>
              <a:t>‹#›</a:t>
            </a:fld>
            <a:endParaRPr lang="en-US"/>
          </a:p>
        </p:txBody>
      </p:sp>
    </p:spTree>
    <p:extLst>
      <p:ext uri="{BB962C8B-B14F-4D97-AF65-F5344CB8AC3E}">
        <p14:creationId xmlns:p14="http://schemas.microsoft.com/office/powerpoint/2010/main" val="3221656811"/>
      </p:ext>
    </p:extLst>
  </p:cSld>
  <p:clrMap bg1="lt1" tx1="dk1" bg2="lt2" tx2="dk2" accent1="accent1" accent2="accent2" accent3="accent3" accent4="accent4" accent5="accent5" accent6="accent6" hlink="hlink" folHlink="folHlink"/>
  <p:notesStyle>
    <a:lvl1pPr marL="0" algn="l" defTabSz="1757093" rtl="0" eaLnBrk="1" latinLnBrk="0" hangingPunct="1">
      <a:defRPr sz="2307" kern="1200">
        <a:solidFill>
          <a:schemeClr val="tx1"/>
        </a:solidFill>
        <a:latin typeface="+mn-lt"/>
        <a:ea typeface="+mn-ea"/>
        <a:cs typeface="+mn-cs"/>
      </a:defRPr>
    </a:lvl1pPr>
    <a:lvl2pPr marL="878547" algn="l" defTabSz="1757093" rtl="0" eaLnBrk="1" latinLnBrk="0" hangingPunct="1">
      <a:defRPr sz="2307" kern="1200">
        <a:solidFill>
          <a:schemeClr val="tx1"/>
        </a:solidFill>
        <a:latin typeface="+mn-lt"/>
        <a:ea typeface="+mn-ea"/>
        <a:cs typeface="+mn-cs"/>
      </a:defRPr>
    </a:lvl2pPr>
    <a:lvl3pPr marL="1757093" algn="l" defTabSz="1757093" rtl="0" eaLnBrk="1" latinLnBrk="0" hangingPunct="1">
      <a:defRPr sz="2307" kern="1200">
        <a:solidFill>
          <a:schemeClr val="tx1"/>
        </a:solidFill>
        <a:latin typeface="+mn-lt"/>
        <a:ea typeface="+mn-ea"/>
        <a:cs typeface="+mn-cs"/>
      </a:defRPr>
    </a:lvl3pPr>
    <a:lvl4pPr marL="2635640" algn="l" defTabSz="1757093" rtl="0" eaLnBrk="1" latinLnBrk="0" hangingPunct="1">
      <a:defRPr sz="2307" kern="1200">
        <a:solidFill>
          <a:schemeClr val="tx1"/>
        </a:solidFill>
        <a:latin typeface="+mn-lt"/>
        <a:ea typeface="+mn-ea"/>
        <a:cs typeface="+mn-cs"/>
      </a:defRPr>
    </a:lvl4pPr>
    <a:lvl5pPr marL="3514184" algn="l" defTabSz="1757093" rtl="0" eaLnBrk="1" latinLnBrk="0" hangingPunct="1">
      <a:defRPr sz="2307" kern="1200">
        <a:solidFill>
          <a:schemeClr val="tx1"/>
        </a:solidFill>
        <a:latin typeface="+mn-lt"/>
        <a:ea typeface="+mn-ea"/>
        <a:cs typeface="+mn-cs"/>
      </a:defRPr>
    </a:lvl5pPr>
    <a:lvl6pPr marL="4392731" algn="l" defTabSz="1757093" rtl="0" eaLnBrk="1" latinLnBrk="0" hangingPunct="1">
      <a:defRPr sz="2307" kern="1200">
        <a:solidFill>
          <a:schemeClr val="tx1"/>
        </a:solidFill>
        <a:latin typeface="+mn-lt"/>
        <a:ea typeface="+mn-ea"/>
        <a:cs typeface="+mn-cs"/>
      </a:defRPr>
    </a:lvl6pPr>
    <a:lvl7pPr marL="5271277" algn="l" defTabSz="1757093" rtl="0" eaLnBrk="1" latinLnBrk="0" hangingPunct="1">
      <a:defRPr sz="2307" kern="1200">
        <a:solidFill>
          <a:schemeClr val="tx1"/>
        </a:solidFill>
        <a:latin typeface="+mn-lt"/>
        <a:ea typeface="+mn-ea"/>
        <a:cs typeface="+mn-cs"/>
      </a:defRPr>
    </a:lvl7pPr>
    <a:lvl8pPr marL="6149823" algn="l" defTabSz="1757093" rtl="0" eaLnBrk="1" latinLnBrk="0" hangingPunct="1">
      <a:defRPr sz="2307" kern="1200">
        <a:solidFill>
          <a:schemeClr val="tx1"/>
        </a:solidFill>
        <a:latin typeface="+mn-lt"/>
        <a:ea typeface="+mn-ea"/>
        <a:cs typeface="+mn-cs"/>
      </a:defRPr>
    </a:lvl8pPr>
    <a:lvl9pPr marL="7028370" algn="l" defTabSz="1757093" rtl="0" eaLnBrk="1" latinLnBrk="0" hangingPunct="1">
      <a:defRPr sz="230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7388" y="1143000"/>
            <a:ext cx="54832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8FBACB-5A33-E442-9383-B29CA25E1B4F}" type="slidenum">
              <a:rPr lang="en-US" smtClean="0"/>
              <a:t>2</a:t>
            </a:fld>
            <a:endParaRPr lang="en-US"/>
          </a:p>
        </p:txBody>
      </p:sp>
    </p:spTree>
    <p:extLst>
      <p:ext uri="{BB962C8B-B14F-4D97-AF65-F5344CB8AC3E}">
        <p14:creationId xmlns:p14="http://schemas.microsoft.com/office/powerpoint/2010/main" val="3263039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7388" y="1143000"/>
            <a:ext cx="54832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8FBACB-5A33-E442-9383-B29CA25E1B4F}" type="slidenum">
              <a:rPr lang="en-US" smtClean="0"/>
              <a:t>7</a:t>
            </a:fld>
            <a:endParaRPr lang="en-US"/>
          </a:p>
        </p:txBody>
      </p:sp>
    </p:spTree>
    <p:extLst>
      <p:ext uri="{BB962C8B-B14F-4D97-AF65-F5344CB8AC3E}">
        <p14:creationId xmlns:p14="http://schemas.microsoft.com/office/powerpoint/2010/main" val="1556943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7388" y="1143000"/>
            <a:ext cx="54832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8FBACB-5A33-E442-9383-B29CA25E1B4F}" type="slidenum">
              <a:rPr lang="en-US" smtClean="0"/>
              <a:t>9</a:t>
            </a:fld>
            <a:endParaRPr lang="en-US"/>
          </a:p>
        </p:txBody>
      </p:sp>
    </p:spTree>
    <p:extLst>
      <p:ext uri="{BB962C8B-B14F-4D97-AF65-F5344CB8AC3E}">
        <p14:creationId xmlns:p14="http://schemas.microsoft.com/office/powerpoint/2010/main" val="3517286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76006" y="3591042"/>
            <a:ext cx="29256038" cy="7639215"/>
          </a:xfrm>
        </p:spPr>
        <p:txBody>
          <a:bodyPr anchor="b"/>
          <a:lstStyle>
            <a:lvl1pPr algn="ctr">
              <a:defRPr sz="19197"/>
            </a:lvl1pPr>
          </a:lstStyle>
          <a:p>
            <a:r>
              <a:rPr lang="en-GB"/>
              <a:t>Click to edit Master title style</a:t>
            </a:r>
            <a:endParaRPr lang="en-US" dirty="0"/>
          </a:p>
        </p:txBody>
      </p:sp>
      <p:sp>
        <p:nvSpPr>
          <p:cNvPr id="3" name="Subtitle 2"/>
          <p:cNvSpPr>
            <a:spLocks noGrp="1"/>
          </p:cNvSpPr>
          <p:nvPr>
            <p:ph type="subTitle" idx="1"/>
          </p:nvPr>
        </p:nvSpPr>
        <p:spPr>
          <a:xfrm>
            <a:off x="4876006" y="11524854"/>
            <a:ext cx="29256038" cy="5297672"/>
          </a:xfrm>
        </p:spPr>
        <p:txBody>
          <a:bodyPr/>
          <a:lstStyle>
            <a:lvl1pPr marL="0" indent="0" algn="ctr">
              <a:buNone/>
              <a:defRPr sz="7679"/>
            </a:lvl1pPr>
            <a:lvl2pPr marL="1462811" indent="0" algn="ctr">
              <a:buNone/>
              <a:defRPr sz="6399"/>
            </a:lvl2pPr>
            <a:lvl3pPr marL="2925623" indent="0" algn="ctr">
              <a:buNone/>
              <a:defRPr sz="5759"/>
            </a:lvl3pPr>
            <a:lvl4pPr marL="4388434" indent="0" algn="ctr">
              <a:buNone/>
              <a:defRPr sz="5119"/>
            </a:lvl4pPr>
            <a:lvl5pPr marL="5851246" indent="0" algn="ctr">
              <a:buNone/>
              <a:defRPr sz="5119"/>
            </a:lvl5pPr>
            <a:lvl6pPr marL="7314057" indent="0" algn="ctr">
              <a:buNone/>
              <a:defRPr sz="5119"/>
            </a:lvl6pPr>
            <a:lvl7pPr marL="8776868" indent="0" algn="ctr">
              <a:buNone/>
              <a:defRPr sz="5119"/>
            </a:lvl7pPr>
            <a:lvl8pPr marL="10239680" indent="0" algn="ctr">
              <a:buNone/>
              <a:defRPr sz="5119"/>
            </a:lvl8pPr>
            <a:lvl9pPr marL="11702491" indent="0" algn="ctr">
              <a:buNone/>
              <a:defRPr sz="5119"/>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FD6E738-71D0-1D49-8173-D070FDE89069}" type="datetimeFigureOut">
              <a:rPr lang="en-US" smtClean="0"/>
              <a:t>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FF8CC8-BDFB-C94E-B498-98DA56221381}" type="slidenum">
              <a:rPr lang="en-US" smtClean="0"/>
              <a:t>‹#›</a:t>
            </a:fld>
            <a:endParaRPr lang="en-US"/>
          </a:p>
        </p:txBody>
      </p:sp>
    </p:spTree>
    <p:extLst>
      <p:ext uri="{BB962C8B-B14F-4D97-AF65-F5344CB8AC3E}">
        <p14:creationId xmlns:p14="http://schemas.microsoft.com/office/powerpoint/2010/main" val="565020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D6E738-71D0-1D49-8173-D070FDE89069}" type="datetimeFigureOut">
              <a:rPr lang="en-US" smtClean="0"/>
              <a:t>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FF8CC8-BDFB-C94E-B498-98DA56221381}" type="slidenum">
              <a:rPr lang="en-US" smtClean="0"/>
              <a:t>‹#›</a:t>
            </a:fld>
            <a:endParaRPr lang="en-US"/>
          </a:p>
        </p:txBody>
      </p:sp>
    </p:spTree>
    <p:extLst>
      <p:ext uri="{BB962C8B-B14F-4D97-AF65-F5344CB8AC3E}">
        <p14:creationId xmlns:p14="http://schemas.microsoft.com/office/powerpoint/2010/main" val="3196687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915136" y="1168231"/>
            <a:ext cx="8411111" cy="1859519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681803" y="1168231"/>
            <a:ext cx="24745732" cy="1859519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D6E738-71D0-1D49-8173-D070FDE89069}" type="datetimeFigureOut">
              <a:rPr lang="en-US" smtClean="0"/>
              <a:t>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FF8CC8-BDFB-C94E-B498-98DA56221381}" type="slidenum">
              <a:rPr lang="en-US" smtClean="0"/>
              <a:t>‹#›</a:t>
            </a:fld>
            <a:endParaRPr lang="en-US"/>
          </a:p>
        </p:txBody>
      </p:sp>
    </p:spTree>
    <p:extLst>
      <p:ext uri="{BB962C8B-B14F-4D97-AF65-F5344CB8AC3E}">
        <p14:creationId xmlns:p14="http://schemas.microsoft.com/office/powerpoint/2010/main" val="1237337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D6E738-71D0-1D49-8173-D070FDE89069}" type="datetimeFigureOut">
              <a:rPr lang="en-US" smtClean="0"/>
              <a:t>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FF8CC8-BDFB-C94E-B498-98DA56221381}" type="slidenum">
              <a:rPr lang="en-US" smtClean="0"/>
              <a:t>‹#›</a:t>
            </a:fld>
            <a:endParaRPr lang="en-US"/>
          </a:p>
        </p:txBody>
      </p:sp>
    </p:spTree>
    <p:extLst>
      <p:ext uri="{BB962C8B-B14F-4D97-AF65-F5344CB8AC3E}">
        <p14:creationId xmlns:p14="http://schemas.microsoft.com/office/powerpoint/2010/main" val="1021209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61487" y="5470371"/>
            <a:ext cx="33644443" cy="9127438"/>
          </a:xfrm>
        </p:spPr>
        <p:txBody>
          <a:bodyPr anchor="b"/>
          <a:lstStyle>
            <a:lvl1pPr>
              <a:defRPr sz="19197"/>
            </a:lvl1pPr>
          </a:lstStyle>
          <a:p>
            <a:r>
              <a:rPr lang="en-GB"/>
              <a:t>Click to edit Master title style</a:t>
            </a:r>
            <a:endParaRPr lang="en-US" dirty="0"/>
          </a:p>
        </p:txBody>
      </p:sp>
      <p:sp>
        <p:nvSpPr>
          <p:cNvPr id="3" name="Text Placeholder 2"/>
          <p:cNvSpPr>
            <a:spLocks noGrp="1"/>
          </p:cNvSpPr>
          <p:nvPr>
            <p:ph type="body" idx="1"/>
          </p:nvPr>
        </p:nvSpPr>
        <p:spPr>
          <a:xfrm>
            <a:off x="2661487" y="14684158"/>
            <a:ext cx="33644443" cy="4799904"/>
          </a:xfrm>
        </p:spPr>
        <p:txBody>
          <a:bodyPr/>
          <a:lstStyle>
            <a:lvl1pPr marL="0" indent="0">
              <a:buNone/>
              <a:defRPr sz="7679">
                <a:solidFill>
                  <a:schemeClr val="tx1">
                    <a:tint val="75000"/>
                  </a:schemeClr>
                </a:solidFill>
              </a:defRPr>
            </a:lvl1pPr>
            <a:lvl2pPr marL="1462811" indent="0">
              <a:buNone/>
              <a:defRPr sz="6399">
                <a:solidFill>
                  <a:schemeClr val="tx1">
                    <a:tint val="75000"/>
                  </a:schemeClr>
                </a:solidFill>
              </a:defRPr>
            </a:lvl2pPr>
            <a:lvl3pPr marL="2925623" indent="0">
              <a:buNone/>
              <a:defRPr sz="5759">
                <a:solidFill>
                  <a:schemeClr val="tx1">
                    <a:tint val="75000"/>
                  </a:schemeClr>
                </a:solidFill>
              </a:defRPr>
            </a:lvl3pPr>
            <a:lvl4pPr marL="4388434" indent="0">
              <a:buNone/>
              <a:defRPr sz="5119">
                <a:solidFill>
                  <a:schemeClr val="tx1">
                    <a:tint val="75000"/>
                  </a:schemeClr>
                </a:solidFill>
              </a:defRPr>
            </a:lvl4pPr>
            <a:lvl5pPr marL="5851246" indent="0">
              <a:buNone/>
              <a:defRPr sz="5119">
                <a:solidFill>
                  <a:schemeClr val="tx1">
                    <a:tint val="75000"/>
                  </a:schemeClr>
                </a:solidFill>
              </a:defRPr>
            </a:lvl5pPr>
            <a:lvl6pPr marL="7314057" indent="0">
              <a:buNone/>
              <a:defRPr sz="5119">
                <a:solidFill>
                  <a:schemeClr val="tx1">
                    <a:tint val="75000"/>
                  </a:schemeClr>
                </a:solidFill>
              </a:defRPr>
            </a:lvl6pPr>
            <a:lvl7pPr marL="8776868" indent="0">
              <a:buNone/>
              <a:defRPr sz="5119">
                <a:solidFill>
                  <a:schemeClr val="tx1">
                    <a:tint val="75000"/>
                  </a:schemeClr>
                </a:solidFill>
              </a:defRPr>
            </a:lvl7pPr>
            <a:lvl8pPr marL="10239680" indent="0">
              <a:buNone/>
              <a:defRPr sz="5119">
                <a:solidFill>
                  <a:schemeClr val="tx1">
                    <a:tint val="75000"/>
                  </a:schemeClr>
                </a:solidFill>
              </a:defRPr>
            </a:lvl8pPr>
            <a:lvl9pPr marL="11702491" indent="0">
              <a:buNone/>
              <a:defRPr sz="5119">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FD6E738-71D0-1D49-8173-D070FDE89069}" type="datetimeFigureOut">
              <a:rPr lang="en-US" smtClean="0"/>
              <a:t>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FF8CC8-BDFB-C94E-B498-98DA56221381}" type="slidenum">
              <a:rPr lang="en-US" smtClean="0"/>
              <a:t>‹#›</a:t>
            </a:fld>
            <a:endParaRPr lang="en-US"/>
          </a:p>
        </p:txBody>
      </p:sp>
    </p:spTree>
    <p:extLst>
      <p:ext uri="{BB962C8B-B14F-4D97-AF65-F5344CB8AC3E}">
        <p14:creationId xmlns:p14="http://schemas.microsoft.com/office/powerpoint/2010/main" val="1827309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681804" y="5841155"/>
            <a:ext cx="16578421" cy="139222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9747825" y="5841155"/>
            <a:ext cx="16578421" cy="139222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FD6E738-71D0-1D49-8173-D070FDE89069}" type="datetimeFigureOut">
              <a:rPr lang="en-US" smtClean="0"/>
              <a:t>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FF8CC8-BDFB-C94E-B498-98DA56221381}" type="slidenum">
              <a:rPr lang="en-US" smtClean="0"/>
              <a:t>‹#›</a:t>
            </a:fld>
            <a:endParaRPr lang="en-US"/>
          </a:p>
        </p:txBody>
      </p:sp>
    </p:spTree>
    <p:extLst>
      <p:ext uri="{BB962C8B-B14F-4D97-AF65-F5344CB8AC3E}">
        <p14:creationId xmlns:p14="http://schemas.microsoft.com/office/powerpoint/2010/main" val="265315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86884" y="1168233"/>
            <a:ext cx="33644443" cy="424118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86886" y="5378943"/>
            <a:ext cx="16502232" cy="2636137"/>
          </a:xfrm>
        </p:spPr>
        <p:txBody>
          <a:bodyPr anchor="b"/>
          <a:lstStyle>
            <a:lvl1pPr marL="0" indent="0">
              <a:buNone/>
              <a:defRPr sz="7679" b="1"/>
            </a:lvl1pPr>
            <a:lvl2pPr marL="1462811" indent="0">
              <a:buNone/>
              <a:defRPr sz="6399" b="1"/>
            </a:lvl2pPr>
            <a:lvl3pPr marL="2925623" indent="0">
              <a:buNone/>
              <a:defRPr sz="5759" b="1"/>
            </a:lvl3pPr>
            <a:lvl4pPr marL="4388434" indent="0">
              <a:buNone/>
              <a:defRPr sz="5119" b="1"/>
            </a:lvl4pPr>
            <a:lvl5pPr marL="5851246" indent="0">
              <a:buNone/>
              <a:defRPr sz="5119" b="1"/>
            </a:lvl5pPr>
            <a:lvl6pPr marL="7314057" indent="0">
              <a:buNone/>
              <a:defRPr sz="5119" b="1"/>
            </a:lvl6pPr>
            <a:lvl7pPr marL="8776868" indent="0">
              <a:buNone/>
              <a:defRPr sz="5119" b="1"/>
            </a:lvl7pPr>
            <a:lvl8pPr marL="10239680" indent="0">
              <a:buNone/>
              <a:defRPr sz="5119" b="1"/>
            </a:lvl8pPr>
            <a:lvl9pPr marL="11702491" indent="0">
              <a:buNone/>
              <a:defRPr sz="5119" b="1"/>
            </a:lvl9pPr>
          </a:lstStyle>
          <a:p>
            <a:pPr lvl="0"/>
            <a:r>
              <a:rPr lang="en-GB"/>
              <a:t>Click to edit Master text styles</a:t>
            </a:r>
          </a:p>
        </p:txBody>
      </p:sp>
      <p:sp>
        <p:nvSpPr>
          <p:cNvPr id="4" name="Content Placeholder 3"/>
          <p:cNvSpPr>
            <a:spLocks noGrp="1"/>
          </p:cNvSpPr>
          <p:nvPr>
            <p:ph sz="half" idx="2"/>
          </p:nvPr>
        </p:nvSpPr>
        <p:spPr>
          <a:xfrm>
            <a:off x="2686886" y="8015080"/>
            <a:ext cx="16502232" cy="117889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9747825" y="5378943"/>
            <a:ext cx="16583502" cy="2636137"/>
          </a:xfrm>
        </p:spPr>
        <p:txBody>
          <a:bodyPr anchor="b"/>
          <a:lstStyle>
            <a:lvl1pPr marL="0" indent="0">
              <a:buNone/>
              <a:defRPr sz="7679" b="1"/>
            </a:lvl1pPr>
            <a:lvl2pPr marL="1462811" indent="0">
              <a:buNone/>
              <a:defRPr sz="6399" b="1"/>
            </a:lvl2pPr>
            <a:lvl3pPr marL="2925623" indent="0">
              <a:buNone/>
              <a:defRPr sz="5759" b="1"/>
            </a:lvl3pPr>
            <a:lvl4pPr marL="4388434" indent="0">
              <a:buNone/>
              <a:defRPr sz="5119" b="1"/>
            </a:lvl4pPr>
            <a:lvl5pPr marL="5851246" indent="0">
              <a:buNone/>
              <a:defRPr sz="5119" b="1"/>
            </a:lvl5pPr>
            <a:lvl6pPr marL="7314057" indent="0">
              <a:buNone/>
              <a:defRPr sz="5119" b="1"/>
            </a:lvl6pPr>
            <a:lvl7pPr marL="8776868" indent="0">
              <a:buNone/>
              <a:defRPr sz="5119" b="1"/>
            </a:lvl7pPr>
            <a:lvl8pPr marL="10239680" indent="0">
              <a:buNone/>
              <a:defRPr sz="5119" b="1"/>
            </a:lvl8pPr>
            <a:lvl9pPr marL="11702491" indent="0">
              <a:buNone/>
              <a:defRPr sz="5119" b="1"/>
            </a:lvl9pPr>
          </a:lstStyle>
          <a:p>
            <a:pPr lvl="0"/>
            <a:r>
              <a:rPr lang="en-GB"/>
              <a:t>Click to edit Master text styles</a:t>
            </a:r>
          </a:p>
        </p:txBody>
      </p:sp>
      <p:sp>
        <p:nvSpPr>
          <p:cNvPr id="6" name="Content Placeholder 5"/>
          <p:cNvSpPr>
            <a:spLocks noGrp="1"/>
          </p:cNvSpPr>
          <p:nvPr>
            <p:ph sz="quarter" idx="4"/>
          </p:nvPr>
        </p:nvSpPr>
        <p:spPr>
          <a:xfrm>
            <a:off x="19747825" y="8015080"/>
            <a:ext cx="16583502" cy="117889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D6E738-71D0-1D49-8173-D070FDE89069}" type="datetimeFigureOut">
              <a:rPr lang="en-US" smtClean="0"/>
              <a:t>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FF8CC8-BDFB-C94E-B498-98DA56221381}" type="slidenum">
              <a:rPr lang="en-US" smtClean="0"/>
              <a:t>‹#›</a:t>
            </a:fld>
            <a:endParaRPr lang="en-US"/>
          </a:p>
        </p:txBody>
      </p:sp>
    </p:spTree>
    <p:extLst>
      <p:ext uri="{BB962C8B-B14F-4D97-AF65-F5344CB8AC3E}">
        <p14:creationId xmlns:p14="http://schemas.microsoft.com/office/powerpoint/2010/main" val="2815377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FD6E738-71D0-1D49-8173-D070FDE89069}" type="datetimeFigureOut">
              <a:rPr lang="en-US" smtClean="0"/>
              <a:t>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FF8CC8-BDFB-C94E-B498-98DA56221381}" type="slidenum">
              <a:rPr lang="en-US" smtClean="0"/>
              <a:t>‹#›</a:t>
            </a:fld>
            <a:endParaRPr lang="en-US"/>
          </a:p>
        </p:txBody>
      </p:sp>
    </p:spTree>
    <p:extLst>
      <p:ext uri="{BB962C8B-B14F-4D97-AF65-F5344CB8AC3E}">
        <p14:creationId xmlns:p14="http://schemas.microsoft.com/office/powerpoint/2010/main" val="3007344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6E738-71D0-1D49-8173-D070FDE89069}" type="datetimeFigureOut">
              <a:rPr lang="en-US" smtClean="0"/>
              <a:t>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FF8CC8-BDFB-C94E-B498-98DA56221381}" type="slidenum">
              <a:rPr lang="en-US" smtClean="0"/>
              <a:t>‹#›</a:t>
            </a:fld>
            <a:endParaRPr lang="en-US"/>
          </a:p>
        </p:txBody>
      </p:sp>
    </p:spTree>
    <p:extLst>
      <p:ext uri="{BB962C8B-B14F-4D97-AF65-F5344CB8AC3E}">
        <p14:creationId xmlns:p14="http://schemas.microsoft.com/office/powerpoint/2010/main" val="3272481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6886" y="1462828"/>
            <a:ext cx="12581110" cy="5119899"/>
          </a:xfrm>
        </p:spPr>
        <p:txBody>
          <a:bodyPr anchor="b"/>
          <a:lstStyle>
            <a:lvl1pPr>
              <a:defRPr sz="10238"/>
            </a:lvl1pPr>
          </a:lstStyle>
          <a:p>
            <a:r>
              <a:rPr lang="en-GB"/>
              <a:t>Click to edit Master title style</a:t>
            </a:r>
            <a:endParaRPr lang="en-US" dirty="0"/>
          </a:p>
        </p:txBody>
      </p:sp>
      <p:sp>
        <p:nvSpPr>
          <p:cNvPr id="3" name="Content Placeholder 2"/>
          <p:cNvSpPr>
            <a:spLocks noGrp="1"/>
          </p:cNvSpPr>
          <p:nvPr>
            <p:ph idx="1"/>
          </p:nvPr>
        </p:nvSpPr>
        <p:spPr>
          <a:xfrm>
            <a:off x="16583502" y="3159304"/>
            <a:ext cx="19747825" cy="15593344"/>
          </a:xfrm>
        </p:spPr>
        <p:txBody>
          <a:bodyPr/>
          <a:lstStyle>
            <a:lvl1pPr>
              <a:defRPr sz="10238"/>
            </a:lvl1pPr>
            <a:lvl2pPr>
              <a:defRPr sz="8959"/>
            </a:lvl2pPr>
            <a:lvl3pPr>
              <a:defRPr sz="7679"/>
            </a:lvl3pPr>
            <a:lvl4pPr>
              <a:defRPr sz="6399"/>
            </a:lvl4pPr>
            <a:lvl5pPr>
              <a:defRPr sz="6399"/>
            </a:lvl5pPr>
            <a:lvl6pPr>
              <a:defRPr sz="6399"/>
            </a:lvl6pPr>
            <a:lvl7pPr>
              <a:defRPr sz="6399"/>
            </a:lvl7pPr>
            <a:lvl8pPr>
              <a:defRPr sz="6399"/>
            </a:lvl8pPr>
            <a:lvl9pPr>
              <a:defRPr sz="6399"/>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686886" y="6582727"/>
            <a:ext cx="12581110" cy="12195317"/>
          </a:xfrm>
        </p:spPr>
        <p:txBody>
          <a:bodyPr/>
          <a:lstStyle>
            <a:lvl1pPr marL="0" indent="0">
              <a:buNone/>
              <a:defRPr sz="5119"/>
            </a:lvl1pPr>
            <a:lvl2pPr marL="1462811" indent="0">
              <a:buNone/>
              <a:defRPr sz="4479"/>
            </a:lvl2pPr>
            <a:lvl3pPr marL="2925623" indent="0">
              <a:buNone/>
              <a:defRPr sz="3839"/>
            </a:lvl3pPr>
            <a:lvl4pPr marL="4388434" indent="0">
              <a:buNone/>
              <a:defRPr sz="3200"/>
            </a:lvl4pPr>
            <a:lvl5pPr marL="5851246" indent="0">
              <a:buNone/>
              <a:defRPr sz="3200"/>
            </a:lvl5pPr>
            <a:lvl6pPr marL="7314057" indent="0">
              <a:buNone/>
              <a:defRPr sz="3200"/>
            </a:lvl6pPr>
            <a:lvl7pPr marL="8776868" indent="0">
              <a:buNone/>
              <a:defRPr sz="3200"/>
            </a:lvl7pPr>
            <a:lvl8pPr marL="10239680" indent="0">
              <a:buNone/>
              <a:defRPr sz="3200"/>
            </a:lvl8pPr>
            <a:lvl9pPr marL="11702491" indent="0">
              <a:buNone/>
              <a:defRPr sz="3200"/>
            </a:lvl9pPr>
          </a:lstStyle>
          <a:p>
            <a:pPr lvl="0"/>
            <a:r>
              <a:rPr lang="en-GB"/>
              <a:t>Click to edit Master text styles</a:t>
            </a:r>
          </a:p>
        </p:txBody>
      </p:sp>
      <p:sp>
        <p:nvSpPr>
          <p:cNvPr id="5" name="Date Placeholder 4"/>
          <p:cNvSpPr>
            <a:spLocks noGrp="1"/>
          </p:cNvSpPr>
          <p:nvPr>
            <p:ph type="dt" sz="half" idx="10"/>
          </p:nvPr>
        </p:nvSpPr>
        <p:spPr/>
        <p:txBody>
          <a:bodyPr/>
          <a:lstStyle/>
          <a:p>
            <a:fld id="{3FD6E738-71D0-1D49-8173-D070FDE89069}" type="datetimeFigureOut">
              <a:rPr lang="en-US" smtClean="0"/>
              <a:t>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FF8CC8-BDFB-C94E-B498-98DA56221381}" type="slidenum">
              <a:rPr lang="en-US" smtClean="0"/>
              <a:t>‹#›</a:t>
            </a:fld>
            <a:endParaRPr lang="en-US"/>
          </a:p>
        </p:txBody>
      </p:sp>
    </p:spTree>
    <p:extLst>
      <p:ext uri="{BB962C8B-B14F-4D97-AF65-F5344CB8AC3E}">
        <p14:creationId xmlns:p14="http://schemas.microsoft.com/office/powerpoint/2010/main" val="260520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6886" y="1462828"/>
            <a:ext cx="12581110" cy="5119899"/>
          </a:xfrm>
        </p:spPr>
        <p:txBody>
          <a:bodyPr anchor="b"/>
          <a:lstStyle>
            <a:lvl1pPr>
              <a:defRPr sz="10238"/>
            </a:lvl1pPr>
          </a:lstStyle>
          <a:p>
            <a:r>
              <a:rPr lang="en-GB"/>
              <a:t>Click to edit Master title style</a:t>
            </a:r>
            <a:endParaRPr lang="en-US" dirty="0"/>
          </a:p>
        </p:txBody>
      </p:sp>
      <p:sp>
        <p:nvSpPr>
          <p:cNvPr id="3" name="Picture Placeholder 2"/>
          <p:cNvSpPr>
            <a:spLocks noGrp="1" noChangeAspect="1"/>
          </p:cNvSpPr>
          <p:nvPr>
            <p:ph type="pic" idx="1"/>
          </p:nvPr>
        </p:nvSpPr>
        <p:spPr>
          <a:xfrm>
            <a:off x="16583502" y="3159304"/>
            <a:ext cx="19747825" cy="15593344"/>
          </a:xfrm>
        </p:spPr>
        <p:txBody>
          <a:bodyPr anchor="t"/>
          <a:lstStyle>
            <a:lvl1pPr marL="0" indent="0">
              <a:buNone/>
              <a:defRPr sz="10238"/>
            </a:lvl1pPr>
            <a:lvl2pPr marL="1462811" indent="0">
              <a:buNone/>
              <a:defRPr sz="8959"/>
            </a:lvl2pPr>
            <a:lvl3pPr marL="2925623" indent="0">
              <a:buNone/>
              <a:defRPr sz="7679"/>
            </a:lvl3pPr>
            <a:lvl4pPr marL="4388434" indent="0">
              <a:buNone/>
              <a:defRPr sz="6399"/>
            </a:lvl4pPr>
            <a:lvl5pPr marL="5851246" indent="0">
              <a:buNone/>
              <a:defRPr sz="6399"/>
            </a:lvl5pPr>
            <a:lvl6pPr marL="7314057" indent="0">
              <a:buNone/>
              <a:defRPr sz="6399"/>
            </a:lvl6pPr>
            <a:lvl7pPr marL="8776868" indent="0">
              <a:buNone/>
              <a:defRPr sz="6399"/>
            </a:lvl7pPr>
            <a:lvl8pPr marL="10239680" indent="0">
              <a:buNone/>
              <a:defRPr sz="6399"/>
            </a:lvl8pPr>
            <a:lvl9pPr marL="11702491" indent="0">
              <a:buNone/>
              <a:defRPr sz="6399"/>
            </a:lvl9pPr>
          </a:lstStyle>
          <a:p>
            <a:r>
              <a:rPr lang="en-GB"/>
              <a:t>Click icon to add picture</a:t>
            </a:r>
            <a:endParaRPr lang="en-US" dirty="0"/>
          </a:p>
        </p:txBody>
      </p:sp>
      <p:sp>
        <p:nvSpPr>
          <p:cNvPr id="4" name="Text Placeholder 3"/>
          <p:cNvSpPr>
            <a:spLocks noGrp="1"/>
          </p:cNvSpPr>
          <p:nvPr>
            <p:ph type="body" sz="half" idx="2"/>
          </p:nvPr>
        </p:nvSpPr>
        <p:spPr>
          <a:xfrm>
            <a:off x="2686886" y="6582727"/>
            <a:ext cx="12581110" cy="12195317"/>
          </a:xfrm>
        </p:spPr>
        <p:txBody>
          <a:bodyPr/>
          <a:lstStyle>
            <a:lvl1pPr marL="0" indent="0">
              <a:buNone/>
              <a:defRPr sz="5119"/>
            </a:lvl1pPr>
            <a:lvl2pPr marL="1462811" indent="0">
              <a:buNone/>
              <a:defRPr sz="4479"/>
            </a:lvl2pPr>
            <a:lvl3pPr marL="2925623" indent="0">
              <a:buNone/>
              <a:defRPr sz="3839"/>
            </a:lvl3pPr>
            <a:lvl4pPr marL="4388434" indent="0">
              <a:buNone/>
              <a:defRPr sz="3200"/>
            </a:lvl4pPr>
            <a:lvl5pPr marL="5851246" indent="0">
              <a:buNone/>
              <a:defRPr sz="3200"/>
            </a:lvl5pPr>
            <a:lvl6pPr marL="7314057" indent="0">
              <a:buNone/>
              <a:defRPr sz="3200"/>
            </a:lvl6pPr>
            <a:lvl7pPr marL="8776868" indent="0">
              <a:buNone/>
              <a:defRPr sz="3200"/>
            </a:lvl7pPr>
            <a:lvl8pPr marL="10239680" indent="0">
              <a:buNone/>
              <a:defRPr sz="3200"/>
            </a:lvl8pPr>
            <a:lvl9pPr marL="11702491" indent="0">
              <a:buNone/>
              <a:defRPr sz="3200"/>
            </a:lvl9pPr>
          </a:lstStyle>
          <a:p>
            <a:pPr lvl="0"/>
            <a:r>
              <a:rPr lang="en-GB"/>
              <a:t>Click to edit Master text styles</a:t>
            </a:r>
          </a:p>
        </p:txBody>
      </p:sp>
      <p:sp>
        <p:nvSpPr>
          <p:cNvPr id="5" name="Date Placeholder 4"/>
          <p:cNvSpPr>
            <a:spLocks noGrp="1"/>
          </p:cNvSpPr>
          <p:nvPr>
            <p:ph type="dt" sz="half" idx="10"/>
          </p:nvPr>
        </p:nvSpPr>
        <p:spPr/>
        <p:txBody>
          <a:bodyPr/>
          <a:lstStyle/>
          <a:p>
            <a:fld id="{3FD6E738-71D0-1D49-8173-D070FDE89069}" type="datetimeFigureOut">
              <a:rPr lang="en-US" smtClean="0"/>
              <a:t>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FF8CC8-BDFB-C94E-B498-98DA56221381}" type="slidenum">
              <a:rPr lang="en-US" smtClean="0"/>
              <a:t>‹#›</a:t>
            </a:fld>
            <a:endParaRPr lang="en-US"/>
          </a:p>
        </p:txBody>
      </p:sp>
    </p:spTree>
    <p:extLst>
      <p:ext uri="{BB962C8B-B14F-4D97-AF65-F5344CB8AC3E}">
        <p14:creationId xmlns:p14="http://schemas.microsoft.com/office/powerpoint/2010/main" val="2651388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1804" y="1168233"/>
            <a:ext cx="33644443" cy="424118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681804" y="5841155"/>
            <a:ext cx="33644443" cy="1392226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81804" y="20337379"/>
            <a:ext cx="8776811" cy="1168231"/>
          </a:xfrm>
          <a:prstGeom prst="rect">
            <a:avLst/>
          </a:prstGeom>
        </p:spPr>
        <p:txBody>
          <a:bodyPr vert="horz" lIns="91440" tIns="45720" rIns="91440" bIns="45720" rtlCol="0" anchor="ctr"/>
          <a:lstStyle>
            <a:lvl1pPr algn="l">
              <a:defRPr sz="3839">
                <a:solidFill>
                  <a:schemeClr val="tx1">
                    <a:tint val="75000"/>
                  </a:schemeClr>
                </a:solidFill>
              </a:defRPr>
            </a:lvl1pPr>
          </a:lstStyle>
          <a:p>
            <a:fld id="{3FD6E738-71D0-1D49-8173-D070FDE89069}" type="datetimeFigureOut">
              <a:rPr lang="en-US" smtClean="0"/>
              <a:t>2/7/23</a:t>
            </a:fld>
            <a:endParaRPr lang="en-US"/>
          </a:p>
        </p:txBody>
      </p:sp>
      <p:sp>
        <p:nvSpPr>
          <p:cNvPr id="5" name="Footer Placeholder 4"/>
          <p:cNvSpPr>
            <a:spLocks noGrp="1"/>
          </p:cNvSpPr>
          <p:nvPr>
            <p:ph type="ftr" sz="quarter" idx="3"/>
          </p:nvPr>
        </p:nvSpPr>
        <p:spPr>
          <a:xfrm>
            <a:off x="12921417" y="20337379"/>
            <a:ext cx="13165217" cy="1168231"/>
          </a:xfrm>
          <a:prstGeom prst="rect">
            <a:avLst/>
          </a:prstGeom>
        </p:spPr>
        <p:txBody>
          <a:bodyPr vert="horz" lIns="91440" tIns="45720" rIns="91440" bIns="45720" rtlCol="0" anchor="ctr"/>
          <a:lstStyle>
            <a:lvl1pPr algn="ctr">
              <a:defRPr sz="383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49435" y="20337379"/>
            <a:ext cx="8776811" cy="1168231"/>
          </a:xfrm>
          <a:prstGeom prst="rect">
            <a:avLst/>
          </a:prstGeom>
        </p:spPr>
        <p:txBody>
          <a:bodyPr vert="horz" lIns="91440" tIns="45720" rIns="91440" bIns="45720" rtlCol="0" anchor="ctr"/>
          <a:lstStyle>
            <a:lvl1pPr algn="r">
              <a:defRPr sz="3839">
                <a:solidFill>
                  <a:schemeClr val="tx1">
                    <a:tint val="75000"/>
                  </a:schemeClr>
                </a:solidFill>
              </a:defRPr>
            </a:lvl1pPr>
          </a:lstStyle>
          <a:p>
            <a:fld id="{27FF8CC8-BDFB-C94E-B498-98DA56221381}" type="slidenum">
              <a:rPr lang="en-US" smtClean="0"/>
              <a:t>‹#›</a:t>
            </a:fld>
            <a:endParaRPr lang="en-US"/>
          </a:p>
        </p:txBody>
      </p:sp>
    </p:spTree>
    <p:extLst>
      <p:ext uri="{BB962C8B-B14F-4D97-AF65-F5344CB8AC3E}">
        <p14:creationId xmlns:p14="http://schemas.microsoft.com/office/powerpoint/2010/main" val="42747049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925623" rtl="0" eaLnBrk="1" latinLnBrk="0" hangingPunct="1">
        <a:lnSpc>
          <a:spcPct val="90000"/>
        </a:lnSpc>
        <a:spcBef>
          <a:spcPct val="0"/>
        </a:spcBef>
        <a:buNone/>
        <a:defRPr sz="14078" kern="1200">
          <a:solidFill>
            <a:schemeClr val="tx1"/>
          </a:solidFill>
          <a:latin typeface="+mj-lt"/>
          <a:ea typeface="+mj-ea"/>
          <a:cs typeface="+mj-cs"/>
        </a:defRPr>
      </a:lvl1pPr>
    </p:titleStyle>
    <p:bodyStyle>
      <a:lvl1pPr marL="731406" indent="-731406" algn="l" defTabSz="2925623" rtl="0" eaLnBrk="1" latinLnBrk="0" hangingPunct="1">
        <a:lnSpc>
          <a:spcPct val="90000"/>
        </a:lnSpc>
        <a:spcBef>
          <a:spcPts val="3200"/>
        </a:spcBef>
        <a:buFont typeface="Arial" panose="020B0604020202020204" pitchFamily="34" charset="0"/>
        <a:buChar char="•"/>
        <a:defRPr sz="8959" kern="1200">
          <a:solidFill>
            <a:schemeClr val="tx1"/>
          </a:solidFill>
          <a:latin typeface="+mn-lt"/>
          <a:ea typeface="+mn-ea"/>
          <a:cs typeface="+mn-cs"/>
        </a:defRPr>
      </a:lvl1pPr>
      <a:lvl2pPr marL="2194217" indent="-731406" algn="l" defTabSz="2925623" rtl="0" eaLnBrk="1" latinLnBrk="0" hangingPunct="1">
        <a:lnSpc>
          <a:spcPct val="90000"/>
        </a:lnSpc>
        <a:spcBef>
          <a:spcPts val="1600"/>
        </a:spcBef>
        <a:buFont typeface="Arial" panose="020B0604020202020204" pitchFamily="34" charset="0"/>
        <a:buChar char="•"/>
        <a:defRPr sz="7679" kern="1200">
          <a:solidFill>
            <a:schemeClr val="tx1"/>
          </a:solidFill>
          <a:latin typeface="+mn-lt"/>
          <a:ea typeface="+mn-ea"/>
          <a:cs typeface="+mn-cs"/>
        </a:defRPr>
      </a:lvl2pPr>
      <a:lvl3pPr marL="3657029" indent="-731406" algn="l" defTabSz="2925623" rtl="0" eaLnBrk="1" latinLnBrk="0" hangingPunct="1">
        <a:lnSpc>
          <a:spcPct val="90000"/>
        </a:lnSpc>
        <a:spcBef>
          <a:spcPts val="1600"/>
        </a:spcBef>
        <a:buFont typeface="Arial" panose="020B0604020202020204" pitchFamily="34" charset="0"/>
        <a:buChar char="•"/>
        <a:defRPr sz="6399" kern="1200">
          <a:solidFill>
            <a:schemeClr val="tx1"/>
          </a:solidFill>
          <a:latin typeface="+mn-lt"/>
          <a:ea typeface="+mn-ea"/>
          <a:cs typeface="+mn-cs"/>
        </a:defRPr>
      </a:lvl3pPr>
      <a:lvl4pPr marL="5119840" indent="-731406" algn="l" defTabSz="2925623" rtl="0" eaLnBrk="1" latinLnBrk="0" hangingPunct="1">
        <a:lnSpc>
          <a:spcPct val="90000"/>
        </a:lnSpc>
        <a:spcBef>
          <a:spcPts val="1600"/>
        </a:spcBef>
        <a:buFont typeface="Arial" panose="020B0604020202020204" pitchFamily="34" charset="0"/>
        <a:buChar char="•"/>
        <a:defRPr sz="5759" kern="1200">
          <a:solidFill>
            <a:schemeClr val="tx1"/>
          </a:solidFill>
          <a:latin typeface="+mn-lt"/>
          <a:ea typeface="+mn-ea"/>
          <a:cs typeface="+mn-cs"/>
        </a:defRPr>
      </a:lvl4pPr>
      <a:lvl5pPr marL="6582651" indent="-731406" algn="l" defTabSz="2925623" rtl="0" eaLnBrk="1" latinLnBrk="0" hangingPunct="1">
        <a:lnSpc>
          <a:spcPct val="90000"/>
        </a:lnSpc>
        <a:spcBef>
          <a:spcPts val="1600"/>
        </a:spcBef>
        <a:buFont typeface="Arial" panose="020B0604020202020204" pitchFamily="34" charset="0"/>
        <a:buChar char="•"/>
        <a:defRPr sz="5759" kern="1200">
          <a:solidFill>
            <a:schemeClr val="tx1"/>
          </a:solidFill>
          <a:latin typeface="+mn-lt"/>
          <a:ea typeface="+mn-ea"/>
          <a:cs typeface="+mn-cs"/>
        </a:defRPr>
      </a:lvl5pPr>
      <a:lvl6pPr marL="8045463" indent="-731406" algn="l" defTabSz="2925623" rtl="0" eaLnBrk="1" latinLnBrk="0" hangingPunct="1">
        <a:lnSpc>
          <a:spcPct val="90000"/>
        </a:lnSpc>
        <a:spcBef>
          <a:spcPts val="1600"/>
        </a:spcBef>
        <a:buFont typeface="Arial" panose="020B0604020202020204" pitchFamily="34" charset="0"/>
        <a:buChar char="•"/>
        <a:defRPr sz="5759" kern="1200">
          <a:solidFill>
            <a:schemeClr val="tx1"/>
          </a:solidFill>
          <a:latin typeface="+mn-lt"/>
          <a:ea typeface="+mn-ea"/>
          <a:cs typeface="+mn-cs"/>
        </a:defRPr>
      </a:lvl6pPr>
      <a:lvl7pPr marL="9508274" indent="-731406" algn="l" defTabSz="2925623" rtl="0" eaLnBrk="1" latinLnBrk="0" hangingPunct="1">
        <a:lnSpc>
          <a:spcPct val="90000"/>
        </a:lnSpc>
        <a:spcBef>
          <a:spcPts val="1600"/>
        </a:spcBef>
        <a:buFont typeface="Arial" panose="020B0604020202020204" pitchFamily="34" charset="0"/>
        <a:buChar char="•"/>
        <a:defRPr sz="5759" kern="1200">
          <a:solidFill>
            <a:schemeClr val="tx1"/>
          </a:solidFill>
          <a:latin typeface="+mn-lt"/>
          <a:ea typeface="+mn-ea"/>
          <a:cs typeface="+mn-cs"/>
        </a:defRPr>
      </a:lvl7pPr>
      <a:lvl8pPr marL="10971086" indent="-731406" algn="l" defTabSz="2925623" rtl="0" eaLnBrk="1" latinLnBrk="0" hangingPunct="1">
        <a:lnSpc>
          <a:spcPct val="90000"/>
        </a:lnSpc>
        <a:spcBef>
          <a:spcPts val="1600"/>
        </a:spcBef>
        <a:buFont typeface="Arial" panose="020B0604020202020204" pitchFamily="34" charset="0"/>
        <a:buChar char="•"/>
        <a:defRPr sz="5759" kern="1200">
          <a:solidFill>
            <a:schemeClr val="tx1"/>
          </a:solidFill>
          <a:latin typeface="+mn-lt"/>
          <a:ea typeface="+mn-ea"/>
          <a:cs typeface="+mn-cs"/>
        </a:defRPr>
      </a:lvl8pPr>
      <a:lvl9pPr marL="12433897" indent="-731406" algn="l" defTabSz="2925623" rtl="0" eaLnBrk="1" latinLnBrk="0" hangingPunct="1">
        <a:lnSpc>
          <a:spcPct val="90000"/>
        </a:lnSpc>
        <a:spcBef>
          <a:spcPts val="1600"/>
        </a:spcBef>
        <a:buFont typeface="Arial" panose="020B0604020202020204" pitchFamily="34" charset="0"/>
        <a:buChar char="•"/>
        <a:defRPr sz="5759" kern="1200">
          <a:solidFill>
            <a:schemeClr val="tx1"/>
          </a:solidFill>
          <a:latin typeface="+mn-lt"/>
          <a:ea typeface="+mn-ea"/>
          <a:cs typeface="+mn-cs"/>
        </a:defRPr>
      </a:lvl9pPr>
    </p:bodyStyle>
    <p:otherStyle>
      <a:defPPr>
        <a:defRPr lang="en-US"/>
      </a:defPPr>
      <a:lvl1pPr marL="0" algn="l" defTabSz="2925623" rtl="0" eaLnBrk="1" latinLnBrk="0" hangingPunct="1">
        <a:defRPr sz="5759" kern="1200">
          <a:solidFill>
            <a:schemeClr val="tx1"/>
          </a:solidFill>
          <a:latin typeface="+mn-lt"/>
          <a:ea typeface="+mn-ea"/>
          <a:cs typeface="+mn-cs"/>
        </a:defRPr>
      </a:lvl1pPr>
      <a:lvl2pPr marL="1462811" algn="l" defTabSz="2925623" rtl="0" eaLnBrk="1" latinLnBrk="0" hangingPunct="1">
        <a:defRPr sz="5759" kern="1200">
          <a:solidFill>
            <a:schemeClr val="tx1"/>
          </a:solidFill>
          <a:latin typeface="+mn-lt"/>
          <a:ea typeface="+mn-ea"/>
          <a:cs typeface="+mn-cs"/>
        </a:defRPr>
      </a:lvl2pPr>
      <a:lvl3pPr marL="2925623" algn="l" defTabSz="2925623" rtl="0" eaLnBrk="1" latinLnBrk="0" hangingPunct="1">
        <a:defRPr sz="5759" kern="1200">
          <a:solidFill>
            <a:schemeClr val="tx1"/>
          </a:solidFill>
          <a:latin typeface="+mn-lt"/>
          <a:ea typeface="+mn-ea"/>
          <a:cs typeface="+mn-cs"/>
        </a:defRPr>
      </a:lvl3pPr>
      <a:lvl4pPr marL="4388434" algn="l" defTabSz="2925623" rtl="0" eaLnBrk="1" latinLnBrk="0" hangingPunct="1">
        <a:defRPr sz="5759" kern="1200">
          <a:solidFill>
            <a:schemeClr val="tx1"/>
          </a:solidFill>
          <a:latin typeface="+mn-lt"/>
          <a:ea typeface="+mn-ea"/>
          <a:cs typeface="+mn-cs"/>
        </a:defRPr>
      </a:lvl4pPr>
      <a:lvl5pPr marL="5851246" algn="l" defTabSz="2925623" rtl="0" eaLnBrk="1" latinLnBrk="0" hangingPunct="1">
        <a:defRPr sz="5759" kern="1200">
          <a:solidFill>
            <a:schemeClr val="tx1"/>
          </a:solidFill>
          <a:latin typeface="+mn-lt"/>
          <a:ea typeface="+mn-ea"/>
          <a:cs typeface="+mn-cs"/>
        </a:defRPr>
      </a:lvl5pPr>
      <a:lvl6pPr marL="7314057" algn="l" defTabSz="2925623" rtl="0" eaLnBrk="1" latinLnBrk="0" hangingPunct="1">
        <a:defRPr sz="5759" kern="1200">
          <a:solidFill>
            <a:schemeClr val="tx1"/>
          </a:solidFill>
          <a:latin typeface="+mn-lt"/>
          <a:ea typeface="+mn-ea"/>
          <a:cs typeface="+mn-cs"/>
        </a:defRPr>
      </a:lvl6pPr>
      <a:lvl7pPr marL="8776868" algn="l" defTabSz="2925623" rtl="0" eaLnBrk="1" latinLnBrk="0" hangingPunct="1">
        <a:defRPr sz="5759" kern="1200">
          <a:solidFill>
            <a:schemeClr val="tx1"/>
          </a:solidFill>
          <a:latin typeface="+mn-lt"/>
          <a:ea typeface="+mn-ea"/>
          <a:cs typeface="+mn-cs"/>
        </a:defRPr>
      </a:lvl7pPr>
      <a:lvl8pPr marL="10239680" algn="l" defTabSz="2925623" rtl="0" eaLnBrk="1" latinLnBrk="0" hangingPunct="1">
        <a:defRPr sz="5759" kern="1200">
          <a:solidFill>
            <a:schemeClr val="tx1"/>
          </a:solidFill>
          <a:latin typeface="+mn-lt"/>
          <a:ea typeface="+mn-ea"/>
          <a:cs typeface="+mn-cs"/>
        </a:defRPr>
      </a:lvl8pPr>
      <a:lvl9pPr marL="11702491" algn="l" defTabSz="2925623" rtl="0" eaLnBrk="1" latinLnBrk="0" hangingPunct="1">
        <a:defRPr sz="575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FF5B5-DF78-5273-B413-8EE8FD37C527}"/>
              </a:ext>
            </a:extLst>
          </p:cNvPr>
          <p:cNvSpPr>
            <a:spLocks noGrp="1"/>
          </p:cNvSpPr>
          <p:nvPr>
            <p:ph type="ctrTitle"/>
          </p:nvPr>
        </p:nvSpPr>
        <p:spPr/>
        <p:txBody>
          <a:bodyPr>
            <a:normAutofit/>
          </a:bodyPr>
          <a:lstStyle/>
          <a:p>
            <a:r>
              <a:rPr lang="en-US" i="1" dirty="0">
                <a:latin typeface="Times New Roman" panose="02020603050405020304" pitchFamily="18" charset="0"/>
                <a:cs typeface="Times New Roman" panose="02020603050405020304" pitchFamily="18" charset="0"/>
              </a:rPr>
              <a:t>Mimp-associated</a:t>
            </a:r>
            <a:r>
              <a:rPr lang="en-US" dirty="0">
                <a:latin typeface="Times New Roman" panose="02020603050405020304" pitchFamily="18" charset="0"/>
                <a:cs typeface="Times New Roman" panose="02020603050405020304" pitchFamily="18" charset="0"/>
              </a:rPr>
              <a:t> effector identification pipeline</a:t>
            </a:r>
          </a:p>
        </p:txBody>
      </p:sp>
      <p:sp>
        <p:nvSpPr>
          <p:cNvPr id="3" name="Subtitle 2">
            <a:extLst>
              <a:ext uri="{FF2B5EF4-FFF2-40B4-BE49-F238E27FC236}">
                <a16:creationId xmlns:a16="http://schemas.microsoft.com/office/drawing/2014/main" id="{0D822D1E-9F77-E9D7-742E-154F844F9252}"/>
              </a:ext>
            </a:extLst>
          </p:cNvPr>
          <p:cNvSpPr>
            <a:spLocks noGrp="1"/>
          </p:cNvSpPr>
          <p:nvPr>
            <p:ph type="subTitle" idx="1"/>
          </p:nvPr>
        </p:nvSpPr>
        <p:spPr>
          <a:xfrm>
            <a:off x="4876006" y="11849100"/>
            <a:ext cx="29256038" cy="4973426"/>
          </a:xfrm>
        </p:spPr>
        <p:txBody>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Jamie pike</a:t>
            </a:r>
          </a:p>
        </p:txBody>
      </p:sp>
    </p:spTree>
    <p:extLst>
      <p:ext uri="{BB962C8B-B14F-4D97-AF65-F5344CB8AC3E}">
        <p14:creationId xmlns:p14="http://schemas.microsoft.com/office/powerpoint/2010/main" val="2572261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8" name="Straight Connector 137">
            <a:extLst>
              <a:ext uri="{FF2B5EF4-FFF2-40B4-BE49-F238E27FC236}">
                <a16:creationId xmlns:a16="http://schemas.microsoft.com/office/drawing/2014/main" id="{214F91B2-A105-1318-9055-20C761CFC507}"/>
              </a:ext>
            </a:extLst>
          </p:cNvPr>
          <p:cNvCxnSpPr>
            <a:cxnSpLocks/>
            <a:endCxn id="29" idx="1"/>
          </p:cNvCxnSpPr>
          <p:nvPr/>
        </p:nvCxnSpPr>
        <p:spPr>
          <a:xfrm flipV="1">
            <a:off x="23646148" y="4304017"/>
            <a:ext cx="3017972" cy="6158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DEC051A-F9EB-9589-26FD-C1C740FA1849}"/>
              </a:ext>
            </a:extLst>
          </p:cNvPr>
          <p:cNvCxnSpPr>
            <a:cxnSpLocks/>
          </p:cNvCxnSpPr>
          <p:nvPr/>
        </p:nvCxnSpPr>
        <p:spPr>
          <a:xfrm>
            <a:off x="17047029" y="4919856"/>
            <a:ext cx="65991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F7F409-A6F3-5CB0-1EC1-4648EEC610BD}"/>
              </a:ext>
            </a:extLst>
          </p:cNvPr>
          <p:cNvSpPr>
            <a:spLocks noGrp="1"/>
          </p:cNvSpPr>
          <p:nvPr>
            <p:ph idx="1"/>
          </p:nvPr>
        </p:nvSpPr>
        <p:spPr>
          <a:xfrm>
            <a:off x="12249460" y="2490647"/>
            <a:ext cx="13903666" cy="3046988"/>
          </a:xfrm>
        </p:spPr>
        <p:txBody>
          <a:bodyPr>
            <a:normAutofit/>
          </a:bodyPr>
          <a:lstStyle/>
          <a:p>
            <a:pPr marL="0" indent="0">
              <a:buNone/>
            </a:pPr>
            <a:endParaRPr lang="en-US" dirty="0"/>
          </a:p>
          <a:p>
            <a:pPr marL="0" indent="0">
              <a:buNone/>
            </a:pPr>
            <a:r>
              <a:rPr lang="en-US" sz="6000" b="1" dirty="0">
                <a:latin typeface="Monaco" pitchFamily="2" charset="77"/>
              </a:rPr>
              <a:t>./</a:t>
            </a:r>
            <a:r>
              <a:rPr lang="en-US" sz="6000" b="1" dirty="0" err="1">
                <a:latin typeface="Monaco" pitchFamily="2" charset="77"/>
              </a:rPr>
              <a:t>Maei.sh</a:t>
            </a:r>
            <a:r>
              <a:rPr lang="en-US" sz="6000" b="1" dirty="0">
                <a:latin typeface="Monaco" pitchFamily="2" charset="77"/>
              </a:rPr>
              <a:t> </a:t>
            </a:r>
            <a:r>
              <a:rPr lang="en-US" sz="6000" b="1" dirty="0" err="1">
                <a:solidFill>
                  <a:srgbClr val="FF0000"/>
                </a:solidFill>
                <a:latin typeface="Monaco" pitchFamily="2" charset="77"/>
              </a:rPr>
              <a:t>AssemblyList.txt</a:t>
            </a:r>
            <a:r>
              <a:rPr lang="en-US" sz="6000" b="1" dirty="0">
                <a:solidFill>
                  <a:srgbClr val="FF0000"/>
                </a:solidFill>
                <a:latin typeface="Monaco" pitchFamily="2" charset="77"/>
              </a:rPr>
              <a:t> </a:t>
            </a:r>
            <a:r>
              <a:rPr lang="en-US" sz="6000" b="1" dirty="0">
                <a:solidFill>
                  <a:srgbClr val="FF0000"/>
                </a:solidFill>
                <a:highlight>
                  <a:srgbClr val="FFFF00"/>
                </a:highlight>
                <a:latin typeface="Monaco" pitchFamily="2" charset="77"/>
              </a:rPr>
              <a:t>0.8</a:t>
            </a:r>
            <a:r>
              <a:rPr lang="en-US" sz="6000" b="1" dirty="0">
                <a:solidFill>
                  <a:srgbClr val="FF0000"/>
                </a:solidFill>
                <a:latin typeface="Monaco" pitchFamily="2" charset="77"/>
              </a:rPr>
              <a:t> </a:t>
            </a:r>
          </a:p>
        </p:txBody>
      </p:sp>
      <p:sp>
        <p:nvSpPr>
          <p:cNvPr id="4" name="Rectangle 3">
            <a:extLst>
              <a:ext uri="{FF2B5EF4-FFF2-40B4-BE49-F238E27FC236}">
                <a16:creationId xmlns:a16="http://schemas.microsoft.com/office/drawing/2014/main" id="{D8454EFD-E402-9591-7BB2-AC27E83A44F0}"/>
              </a:ext>
            </a:extLst>
          </p:cNvPr>
          <p:cNvSpPr/>
          <p:nvPr/>
        </p:nvSpPr>
        <p:spPr>
          <a:xfrm>
            <a:off x="715654" y="2716039"/>
            <a:ext cx="11022812" cy="3785652"/>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i="1" dirty="0">
                <a:solidFill>
                  <a:schemeClr val="tx1"/>
                </a:solidFill>
                <a:latin typeface="Times New Roman" panose="02020603050405020304" pitchFamily="18" charset="0"/>
                <a:cs typeface="Times New Roman" panose="02020603050405020304" pitchFamily="18" charset="0"/>
              </a:rPr>
              <a:t>Fusarium</a:t>
            </a:r>
            <a:r>
              <a:rPr lang="en-US" sz="4400" b="1" dirty="0">
                <a:solidFill>
                  <a:schemeClr val="tx1"/>
                </a:solidFill>
                <a:latin typeface="Times New Roman" panose="02020603050405020304" pitchFamily="18" charset="0"/>
                <a:cs typeface="Times New Roman" panose="02020603050405020304" pitchFamily="18" charset="0"/>
              </a:rPr>
              <a:t> Assemblies</a:t>
            </a:r>
          </a:p>
          <a:p>
            <a:pPr algn="ctr"/>
            <a:r>
              <a:rPr lang="en-US" sz="4400" dirty="0">
                <a:solidFill>
                  <a:schemeClr val="tx1"/>
                </a:solidFill>
                <a:latin typeface="Times New Roman" panose="02020603050405020304" pitchFamily="18" charset="0"/>
                <a:cs typeface="Times New Roman" panose="02020603050405020304" pitchFamily="18" charset="0"/>
              </a:rPr>
              <a:t>Fusarium species assemblies in FASTA format, as well as a list of assemblies and a </a:t>
            </a:r>
            <a:r>
              <a:rPr lang="en-US" sz="4400" i="1" dirty="0">
                <a:solidFill>
                  <a:schemeClr val="tx1"/>
                </a:solidFill>
                <a:latin typeface="Times New Roman" panose="02020603050405020304" pitchFamily="18" charset="0"/>
                <a:cs typeface="Times New Roman" panose="02020603050405020304" pitchFamily="18" charset="0"/>
              </a:rPr>
              <a:t>mimp </a:t>
            </a:r>
            <a:r>
              <a:rPr lang="en-US" sz="4400" dirty="0">
                <a:solidFill>
                  <a:schemeClr val="tx1"/>
                </a:solidFill>
                <a:latin typeface="Times New Roman" panose="02020603050405020304" pitchFamily="18" charset="0"/>
                <a:cs typeface="Times New Roman" panose="02020603050405020304" pitchFamily="18" charset="0"/>
              </a:rPr>
              <a:t>profile HMM, are prepared as input. </a:t>
            </a:r>
          </a:p>
        </p:txBody>
      </p:sp>
      <p:sp>
        <p:nvSpPr>
          <p:cNvPr id="5" name="TextBox 4">
            <a:extLst>
              <a:ext uri="{FF2B5EF4-FFF2-40B4-BE49-F238E27FC236}">
                <a16:creationId xmlns:a16="http://schemas.microsoft.com/office/drawing/2014/main" id="{AAF1A8C5-D893-05B2-8DD6-A67ACDA3A24B}"/>
              </a:ext>
            </a:extLst>
          </p:cNvPr>
          <p:cNvSpPr txBox="1"/>
          <p:nvPr/>
        </p:nvSpPr>
        <p:spPr>
          <a:xfrm>
            <a:off x="715654" y="7074122"/>
            <a:ext cx="11022811" cy="3477875"/>
          </a:xfrm>
          <a:prstGeom prst="rect">
            <a:avLst/>
          </a:prstGeom>
          <a:noFill/>
          <a:ln w="38100">
            <a:solidFill>
              <a:schemeClr val="accent4"/>
            </a:solidFill>
          </a:ln>
        </p:spPr>
        <p:txBody>
          <a:bodyPr wrap="square" rtlCol="0">
            <a:spAutoFit/>
          </a:bodyPr>
          <a:lstStyle/>
          <a:p>
            <a:pPr algn="ctr"/>
            <a:r>
              <a:rPr lang="en-US" sz="4400" b="1" i="1" dirty="0">
                <a:latin typeface="Times New Roman" panose="02020603050405020304" pitchFamily="18" charset="0"/>
                <a:cs typeface="Times New Roman" panose="02020603050405020304" pitchFamily="18" charset="0"/>
              </a:rPr>
              <a:t>Mimp </a:t>
            </a:r>
            <a:r>
              <a:rPr lang="en-US" sz="4400" b="1" dirty="0">
                <a:latin typeface="Times New Roman" panose="02020603050405020304" pitchFamily="18" charset="0"/>
                <a:cs typeface="Times New Roman" panose="02020603050405020304" pitchFamily="18" charset="0"/>
              </a:rPr>
              <a:t>identification</a:t>
            </a:r>
          </a:p>
          <a:p>
            <a:pPr algn="ctr"/>
            <a:r>
              <a:rPr lang="en-US" sz="4400" dirty="0">
                <a:latin typeface="Times New Roman" panose="02020603050405020304" pitchFamily="18" charset="0"/>
                <a:cs typeface="Times New Roman" panose="02020603050405020304" pitchFamily="18" charset="0"/>
              </a:rPr>
              <a:t>Each </a:t>
            </a:r>
            <a:r>
              <a:rPr lang="en-US" sz="4400" i="1" dirty="0">
                <a:latin typeface="Times New Roman" panose="02020603050405020304" pitchFamily="18" charset="0"/>
                <a:cs typeface="Times New Roman" panose="02020603050405020304" pitchFamily="18" charset="0"/>
              </a:rPr>
              <a:t>Fusarium</a:t>
            </a:r>
            <a:r>
              <a:rPr lang="en-US" sz="4400" dirty="0">
                <a:latin typeface="Times New Roman" panose="02020603050405020304" pitchFamily="18" charset="0"/>
                <a:cs typeface="Times New Roman" panose="02020603050405020304" pitchFamily="18" charset="0"/>
              </a:rPr>
              <a:t> assembly is searched for </a:t>
            </a:r>
            <a:r>
              <a:rPr lang="en-US" sz="4400" i="1" dirty="0">
                <a:latin typeface="Times New Roman" panose="02020603050405020304" pitchFamily="18" charset="0"/>
                <a:cs typeface="Times New Roman" panose="02020603050405020304" pitchFamily="18" charset="0"/>
              </a:rPr>
              <a:t>mimps </a:t>
            </a:r>
            <a:r>
              <a:rPr lang="en-US" sz="4400" dirty="0">
                <a:latin typeface="Times New Roman" panose="02020603050405020304" pitchFamily="18" charset="0"/>
                <a:cs typeface="Times New Roman" panose="02020603050405020304" pitchFamily="18" charset="0"/>
              </a:rPr>
              <a:t>using a custom python script (using </a:t>
            </a:r>
            <a:r>
              <a:rPr lang="en-US" sz="4400" i="1" dirty="0">
                <a:latin typeface="Times New Roman" panose="02020603050405020304" pitchFamily="18" charset="0"/>
                <a:cs typeface="Times New Roman" panose="02020603050405020304" pitchFamily="18" charset="0"/>
              </a:rPr>
              <a:t>mimp </a:t>
            </a:r>
            <a:r>
              <a:rPr lang="en-US" sz="4400" dirty="0">
                <a:latin typeface="Times New Roman" panose="02020603050405020304" pitchFamily="18" charset="0"/>
                <a:cs typeface="Times New Roman" panose="02020603050405020304" pitchFamily="18" charset="0"/>
              </a:rPr>
              <a:t>TIRs) and NHMMER </a:t>
            </a:r>
            <a:r>
              <a:rPr lang="en-GB" sz="4400" dirty="0">
                <a:solidFill>
                  <a:srgbClr val="000000"/>
                </a:solidFill>
                <a:latin typeface="Times New Roman" panose="02020603050405020304" pitchFamily="18" charset="0"/>
                <a:ea typeface="Times New Roman" panose="02020603050405020304" pitchFamily="18" charset="0"/>
              </a:rPr>
              <a:t>(3.3.1) (</a:t>
            </a:r>
            <a:r>
              <a:rPr lang="en-US" sz="4400" dirty="0">
                <a:latin typeface="Times New Roman" panose="02020603050405020304" pitchFamily="18" charset="0"/>
                <a:cs typeface="Times New Roman" panose="02020603050405020304" pitchFamily="18" charset="0"/>
              </a:rPr>
              <a:t>using a </a:t>
            </a:r>
            <a:r>
              <a:rPr lang="en-US" sz="4400" i="1" dirty="0">
                <a:latin typeface="Times New Roman" panose="02020603050405020304" pitchFamily="18" charset="0"/>
                <a:cs typeface="Times New Roman" panose="02020603050405020304" pitchFamily="18" charset="0"/>
              </a:rPr>
              <a:t>mimp </a:t>
            </a:r>
            <a:r>
              <a:rPr lang="en-US" sz="4400" dirty="0">
                <a:latin typeface="Times New Roman" panose="02020603050405020304" pitchFamily="18" charset="0"/>
                <a:cs typeface="Times New Roman" panose="02020603050405020304" pitchFamily="18" charset="0"/>
              </a:rPr>
              <a:t>profile-HMM).</a:t>
            </a:r>
          </a:p>
        </p:txBody>
      </p:sp>
      <p:cxnSp>
        <p:nvCxnSpPr>
          <p:cNvPr id="8" name="Straight Arrow Connector 7">
            <a:extLst>
              <a:ext uri="{FF2B5EF4-FFF2-40B4-BE49-F238E27FC236}">
                <a16:creationId xmlns:a16="http://schemas.microsoft.com/office/drawing/2014/main" id="{56BB1AE7-1F54-5103-D7CC-16120694FD3E}"/>
              </a:ext>
            </a:extLst>
          </p:cNvPr>
          <p:cNvCxnSpPr>
            <a:cxnSpLocks/>
            <a:stCxn id="4" idx="2"/>
            <a:endCxn id="5" idx="0"/>
          </p:cNvCxnSpPr>
          <p:nvPr/>
        </p:nvCxnSpPr>
        <p:spPr>
          <a:xfrm>
            <a:off x="6227060" y="6501691"/>
            <a:ext cx="0" cy="572431"/>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2187180-451C-0B57-6224-BDCE1B78C01D}"/>
              </a:ext>
            </a:extLst>
          </p:cNvPr>
          <p:cNvSpPr txBox="1"/>
          <p:nvPr/>
        </p:nvSpPr>
        <p:spPr>
          <a:xfrm>
            <a:off x="1152980" y="560650"/>
            <a:ext cx="37015887" cy="1862048"/>
          </a:xfrm>
          <a:prstGeom prst="rect">
            <a:avLst/>
          </a:prstGeom>
          <a:noFill/>
          <a:ln w="38100">
            <a:solidFill>
              <a:srgbClr val="FFC000"/>
            </a:solidFill>
          </a:ln>
        </p:spPr>
        <p:txBody>
          <a:bodyPr wrap="square" rtlCol="0">
            <a:spAutoFit/>
          </a:bodyPr>
          <a:lstStyle/>
          <a:p>
            <a:pPr algn="ctr"/>
            <a:r>
              <a:rPr lang="en-US" sz="11500" b="1" dirty="0">
                <a:latin typeface="Times New Roman" panose="02020603050405020304" pitchFamily="18" charset="0"/>
                <a:cs typeface="Times New Roman" panose="02020603050405020304" pitchFamily="18" charset="0"/>
              </a:rPr>
              <a:t>Sequence identification</a:t>
            </a:r>
          </a:p>
        </p:txBody>
      </p:sp>
      <p:sp>
        <p:nvSpPr>
          <p:cNvPr id="29" name="Rectangle 28">
            <a:extLst>
              <a:ext uri="{FF2B5EF4-FFF2-40B4-BE49-F238E27FC236}">
                <a16:creationId xmlns:a16="http://schemas.microsoft.com/office/drawing/2014/main" id="{E0BA838A-4980-D600-7853-8EFDEF6CFEE2}"/>
              </a:ext>
            </a:extLst>
          </p:cNvPr>
          <p:cNvSpPr/>
          <p:nvPr/>
        </p:nvSpPr>
        <p:spPr>
          <a:xfrm>
            <a:off x="26664120" y="3372993"/>
            <a:ext cx="11531962" cy="1862048"/>
          </a:xfrm>
          <a:prstGeom prst="rect">
            <a:avLst/>
          </a:prstGeom>
          <a:solidFill>
            <a:schemeClr val="bg1"/>
          </a:solid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dirty="0">
                <a:solidFill>
                  <a:srgbClr val="FF0000"/>
                </a:solidFill>
                <a:latin typeface="Andale Mono" panose="020B0509000000000004" pitchFamily="49" charset="0"/>
              </a:rPr>
              <a:t>F._oxysporum_f._sp._cubense_160527.fna</a:t>
            </a:r>
          </a:p>
          <a:p>
            <a:pPr marL="0" indent="0">
              <a:buNone/>
            </a:pPr>
            <a:r>
              <a:rPr lang="en-GB" sz="3200" dirty="0">
                <a:solidFill>
                  <a:srgbClr val="FF0000"/>
                </a:solidFill>
                <a:effectLst/>
                <a:latin typeface="Andale Mono" panose="020B0509000000000004" pitchFamily="49" charset="0"/>
              </a:rPr>
              <a:t>F._oxysporum_f._sp._cubense_UK0001.fna</a:t>
            </a:r>
          </a:p>
          <a:p>
            <a:r>
              <a:rPr lang="en-GB" sz="3200" dirty="0">
                <a:solidFill>
                  <a:srgbClr val="FF0000"/>
                </a:solidFill>
                <a:latin typeface="Andale Mono" panose="020B0509000000000004" pitchFamily="49" charset="0"/>
              </a:rPr>
              <a:t>F._oxysporum_f._</a:t>
            </a:r>
            <a:r>
              <a:rPr lang="en-GB" sz="3200" dirty="0" err="1">
                <a:solidFill>
                  <a:srgbClr val="FF0000"/>
                </a:solidFill>
                <a:latin typeface="Andale Mono" panose="020B0509000000000004" pitchFamily="49" charset="0"/>
              </a:rPr>
              <a:t>sp</a:t>
            </a:r>
            <a:r>
              <a:rPr lang="en-GB" sz="3200" dirty="0">
                <a:solidFill>
                  <a:srgbClr val="FF0000"/>
                </a:solidFill>
                <a:latin typeface="Andale Mono" panose="020B0509000000000004" pitchFamily="49" charset="0"/>
              </a:rPr>
              <a:t>...</a:t>
            </a:r>
            <a:endParaRPr lang="en-GB" sz="3200" dirty="0">
              <a:solidFill>
                <a:srgbClr val="FF0000"/>
              </a:solidFill>
              <a:effectLst/>
              <a:latin typeface="Andale Mono" panose="020B0509000000000004" pitchFamily="49" charset="0"/>
            </a:endParaRPr>
          </a:p>
        </p:txBody>
      </p:sp>
      <p:sp>
        <p:nvSpPr>
          <p:cNvPr id="41" name="TextBox 40">
            <a:extLst>
              <a:ext uri="{FF2B5EF4-FFF2-40B4-BE49-F238E27FC236}">
                <a16:creationId xmlns:a16="http://schemas.microsoft.com/office/drawing/2014/main" id="{027CB452-75BF-D0D1-2C03-E7C544CB0EBE}"/>
              </a:ext>
            </a:extLst>
          </p:cNvPr>
          <p:cNvSpPr txBox="1"/>
          <p:nvPr/>
        </p:nvSpPr>
        <p:spPr>
          <a:xfrm>
            <a:off x="12719824" y="6845601"/>
            <a:ext cx="10847595" cy="3046988"/>
          </a:xfrm>
          <a:prstGeom prst="rect">
            <a:avLst/>
          </a:prstGeom>
          <a:noFill/>
          <a:ln w="38100">
            <a:solidFill>
              <a:schemeClr val="tx1"/>
            </a:solidFill>
          </a:ln>
        </p:spPr>
        <p:txBody>
          <a:bodyPr wrap="square" rtlCol="0">
            <a:spAutoFit/>
          </a:bodyPr>
          <a:lstStyle/>
          <a:p>
            <a:pPr algn="ctr"/>
            <a:r>
              <a:rPr lang="en-GB" sz="4800" b="1" dirty="0">
                <a:latin typeface="Times New Roman" panose="02020603050405020304" pitchFamily="18" charset="0"/>
                <a:cs typeface="Times New Roman" panose="02020603050405020304" pitchFamily="18" charset="0"/>
              </a:rPr>
              <a:t>Regex </a:t>
            </a:r>
          </a:p>
          <a:p>
            <a:r>
              <a:rPr lang="en-GB" sz="4800" dirty="0">
                <a:latin typeface="Times New Roman" panose="02020603050405020304" pitchFamily="18" charset="0"/>
                <a:cs typeface="Times New Roman" panose="02020603050405020304" pitchFamily="18" charset="0"/>
              </a:rPr>
              <a:t>Custom Python script which searches for </a:t>
            </a:r>
            <a:r>
              <a:rPr lang="en-GB" sz="4800" i="1" dirty="0">
                <a:latin typeface="Times New Roman" panose="02020603050405020304" pitchFamily="18" charset="0"/>
                <a:cs typeface="Times New Roman" panose="02020603050405020304" pitchFamily="18" charset="0"/>
              </a:rPr>
              <a:t>mimp </a:t>
            </a:r>
            <a:r>
              <a:rPr lang="en-GB" sz="4800" dirty="0">
                <a:latin typeface="Times New Roman" panose="02020603050405020304" pitchFamily="18" charset="0"/>
                <a:cs typeface="Times New Roman" panose="02020603050405020304" pitchFamily="18" charset="0"/>
              </a:rPr>
              <a:t>TIRs occurring within 400 nucleotides of another. </a:t>
            </a:r>
            <a:endParaRPr lang="en-US" sz="48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6834F290-A83B-5632-E8C3-1F550FE7A066}"/>
              </a:ext>
            </a:extLst>
          </p:cNvPr>
          <p:cNvSpPr txBox="1"/>
          <p:nvPr/>
        </p:nvSpPr>
        <p:spPr>
          <a:xfrm>
            <a:off x="24332172" y="6287127"/>
            <a:ext cx="13903667" cy="4524315"/>
          </a:xfrm>
          <a:prstGeom prst="rect">
            <a:avLst/>
          </a:prstGeom>
          <a:noFill/>
          <a:ln w="38100">
            <a:solidFill>
              <a:schemeClr val="tx1"/>
            </a:solidFill>
          </a:ln>
        </p:spPr>
        <p:txBody>
          <a:bodyPr wrap="square" rtlCol="0">
            <a:spAutoFit/>
          </a:bodyPr>
          <a:lstStyle/>
          <a:p>
            <a:pPr algn="ctr"/>
            <a:r>
              <a:rPr lang="en-GB" sz="4800" b="1" i="1" dirty="0">
                <a:latin typeface="Times New Roman" panose="02020603050405020304" pitchFamily="18" charset="0"/>
                <a:cs typeface="Times New Roman" panose="02020603050405020304" pitchFamily="18" charset="0"/>
              </a:rPr>
              <a:t>Mimp </a:t>
            </a:r>
            <a:r>
              <a:rPr lang="en-GB" sz="4800" b="1" dirty="0">
                <a:latin typeface="Times New Roman" panose="02020603050405020304" pitchFamily="18" charset="0"/>
                <a:cs typeface="Times New Roman" panose="02020603050405020304" pitchFamily="18" charset="0"/>
              </a:rPr>
              <a:t>HMM </a:t>
            </a:r>
          </a:p>
          <a:p>
            <a:r>
              <a:rPr lang="en-US" sz="4800" dirty="0">
                <a:latin typeface="Times New Roman" panose="02020603050405020304" pitchFamily="18" charset="0"/>
                <a:cs typeface="Times New Roman" panose="02020603050405020304" pitchFamily="18" charset="0"/>
              </a:rPr>
              <a:t>The </a:t>
            </a:r>
            <a:r>
              <a:rPr lang="en-US" sz="4800" dirty="0" err="1">
                <a:latin typeface="Times New Roman" panose="02020603050405020304" pitchFamily="18" charset="0"/>
                <a:cs typeface="Times New Roman" panose="02020603050405020304" pitchFamily="18" charset="0"/>
              </a:rPr>
              <a:t>nhmmer</a:t>
            </a:r>
            <a:r>
              <a:rPr lang="en-US" sz="4800" dirty="0">
                <a:latin typeface="Times New Roman" panose="02020603050405020304" pitchFamily="18" charset="0"/>
                <a:cs typeface="Times New Roman" panose="02020603050405020304" pitchFamily="18" charset="0"/>
              </a:rPr>
              <a:t> tool to searches for </a:t>
            </a:r>
            <a:r>
              <a:rPr lang="en-US" sz="4800" i="1" dirty="0">
                <a:latin typeface="Times New Roman" panose="02020603050405020304" pitchFamily="18" charset="0"/>
                <a:cs typeface="Times New Roman" panose="02020603050405020304" pitchFamily="18" charset="0"/>
              </a:rPr>
              <a:t>mimps </a:t>
            </a:r>
            <a:r>
              <a:rPr lang="en-US" sz="4800" dirty="0">
                <a:latin typeface="Times New Roman" panose="02020603050405020304" pitchFamily="18" charset="0"/>
                <a:cs typeface="Times New Roman" panose="02020603050405020304" pitchFamily="18" charset="0"/>
              </a:rPr>
              <a:t>each genome using a </a:t>
            </a:r>
            <a:r>
              <a:rPr lang="en-US" sz="4800" i="1" dirty="0">
                <a:latin typeface="Times New Roman" panose="02020603050405020304" pitchFamily="18" charset="0"/>
                <a:cs typeface="Times New Roman" panose="02020603050405020304" pitchFamily="18" charset="0"/>
              </a:rPr>
              <a:t>mimp</a:t>
            </a:r>
            <a:r>
              <a:rPr lang="en-US" sz="4800" dirty="0">
                <a:latin typeface="Times New Roman" panose="02020603050405020304" pitchFamily="18" charset="0"/>
                <a:cs typeface="Times New Roman" panose="02020603050405020304" pitchFamily="18" charset="0"/>
              </a:rPr>
              <a:t> profile HMM. The </a:t>
            </a:r>
            <a:r>
              <a:rPr lang="en-US" sz="4800" i="1" dirty="0">
                <a:latin typeface="Times New Roman" panose="02020603050405020304" pitchFamily="18" charset="0"/>
                <a:cs typeface="Times New Roman" panose="02020603050405020304" pitchFamily="18" charset="0"/>
              </a:rPr>
              <a:t>mimp</a:t>
            </a:r>
            <a:r>
              <a:rPr lang="en-US" sz="4800" dirty="0">
                <a:latin typeface="Times New Roman" panose="02020603050405020304" pitchFamily="18" charset="0"/>
                <a:cs typeface="Times New Roman" panose="02020603050405020304" pitchFamily="18" charset="0"/>
              </a:rPr>
              <a:t> profile HMM built using </a:t>
            </a:r>
            <a:r>
              <a:rPr lang="en-US" sz="4800" i="1" dirty="0">
                <a:latin typeface="Times New Roman" panose="02020603050405020304" pitchFamily="18" charset="0"/>
                <a:cs typeface="Times New Roman" panose="02020603050405020304" pitchFamily="18" charset="0"/>
              </a:rPr>
              <a:t>mimp</a:t>
            </a:r>
            <a:r>
              <a:rPr lang="en-US" sz="4800" dirty="0">
                <a:latin typeface="Times New Roman" panose="02020603050405020304" pitchFamily="18" charset="0"/>
                <a:cs typeface="Times New Roman" panose="02020603050405020304" pitchFamily="18" charset="0"/>
              </a:rPr>
              <a:t> seqs available on </a:t>
            </a:r>
            <a:r>
              <a:rPr lang="en-US" sz="4800" dirty="0" err="1">
                <a:latin typeface="Times New Roman" panose="02020603050405020304" pitchFamily="18" charset="0"/>
                <a:cs typeface="Times New Roman" panose="02020603050405020304" pitchFamily="18" charset="0"/>
              </a:rPr>
              <a:t>Genbank</a:t>
            </a:r>
            <a:r>
              <a:rPr lang="en-US" sz="4800" dirty="0">
                <a:latin typeface="Times New Roman" panose="02020603050405020304" pitchFamily="18" charset="0"/>
                <a:cs typeface="Times New Roman" panose="02020603050405020304" pitchFamily="18" charset="0"/>
              </a:rPr>
              <a:t> and </a:t>
            </a:r>
            <a:r>
              <a:rPr lang="en-US" sz="4800" i="1" dirty="0">
                <a:latin typeface="Times New Roman" panose="02020603050405020304" pitchFamily="18" charset="0"/>
                <a:cs typeface="Times New Roman" panose="02020603050405020304" pitchFamily="18" charset="0"/>
              </a:rPr>
              <a:t>mimps</a:t>
            </a:r>
            <a:r>
              <a:rPr lang="en-US" sz="4800" dirty="0">
                <a:latin typeface="Times New Roman" panose="02020603050405020304" pitchFamily="18" charset="0"/>
                <a:cs typeface="Times New Roman" panose="02020603050405020304" pitchFamily="18" charset="0"/>
              </a:rPr>
              <a:t> identified in </a:t>
            </a:r>
            <a:r>
              <a:rPr lang="en-US" sz="4800" i="1" dirty="0">
                <a:latin typeface="Times New Roman" panose="02020603050405020304" pitchFamily="18" charset="0"/>
                <a:cs typeface="Times New Roman" panose="02020603050405020304" pitchFamily="18" charset="0"/>
              </a:rPr>
              <a:t>F. oxysporum </a:t>
            </a:r>
            <a:r>
              <a:rPr lang="en-US" sz="4800" dirty="0">
                <a:latin typeface="Times New Roman" panose="02020603050405020304" pitchFamily="18" charset="0"/>
                <a:cs typeface="Times New Roman" panose="02020603050405020304" pitchFamily="18" charset="0"/>
              </a:rPr>
              <a:t>genomes using the regex script. </a:t>
            </a:r>
            <a:endParaRPr lang="en-GB" sz="4800" dirty="0">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99A3AEA4-7216-CC6E-3354-117DE258EACC}"/>
              </a:ext>
            </a:extLst>
          </p:cNvPr>
          <p:cNvSpPr txBox="1"/>
          <p:nvPr/>
        </p:nvSpPr>
        <p:spPr>
          <a:xfrm>
            <a:off x="12855130" y="15380972"/>
            <a:ext cx="25313735" cy="3046988"/>
          </a:xfrm>
          <a:prstGeom prst="rect">
            <a:avLst/>
          </a:prstGeom>
          <a:noFill/>
          <a:ln w="38100">
            <a:solidFill>
              <a:schemeClr val="tx1"/>
            </a:solidFill>
          </a:ln>
        </p:spPr>
        <p:txBody>
          <a:bodyPr wrap="square" rtlCol="0">
            <a:spAutoFit/>
          </a:bodyPr>
          <a:lstStyle/>
          <a:p>
            <a:pPr algn="ctr"/>
            <a:r>
              <a:rPr lang="en-GB" sz="4800" b="1" dirty="0">
                <a:latin typeface="Times New Roman" panose="02020603050405020304" pitchFamily="18" charset="0"/>
                <a:cs typeface="Times New Roman" panose="02020603050405020304" pitchFamily="18" charset="0"/>
              </a:rPr>
              <a:t>GFF for sequence expansion</a:t>
            </a:r>
          </a:p>
          <a:p>
            <a:r>
              <a:rPr lang="en-GB" sz="4800" dirty="0">
                <a:latin typeface="Times New Roman" panose="02020603050405020304" pitchFamily="18" charset="0"/>
                <a:cs typeface="Times New Roman" panose="02020603050405020304" pitchFamily="18" charset="0"/>
              </a:rPr>
              <a:t>A GFF of </a:t>
            </a:r>
            <a:r>
              <a:rPr lang="en-GB" sz="4800" i="1" dirty="0">
                <a:latin typeface="Times New Roman" panose="02020603050405020304" pitchFamily="18" charset="0"/>
                <a:cs typeface="Times New Roman" panose="02020603050405020304" pitchFamily="18" charset="0"/>
              </a:rPr>
              <a:t>mimp </a:t>
            </a:r>
            <a:r>
              <a:rPr lang="en-GB" sz="4800" dirty="0">
                <a:latin typeface="Times New Roman" panose="02020603050405020304" pitchFamily="18" charset="0"/>
                <a:cs typeface="Times New Roman" panose="02020603050405020304" pitchFamily="18" charset="0"/>
              </a:rPr>
              <a:t>regions is generated using </a:t>
            </a:r>
            <a:r>
              <a:rPr lang="en-GB" sz="4800" dirty="0" err="1">
                <a:latin typeface="Times New Roman" panose="02020603050405020304" pitchFamily="18" charset="0"/>
                <a:cs typeface="Times New Roman" panose="02020603050405020304" pitchFamily="18" charset="0"/>
              </a:rPr>
              <a:t>bedtools</a:t>
            </a:r>
            <a:r>
              <a:rPr lang="en-GB" sz="4800" dirty="0">
                <a:latin typeface="Times New Roman" panose="02020603050405020304" pitchFamily="18" charset="0"/>
                <a:cs typeface="Times New Roman" panose="02020603050405020304" pitchFamily="18" charset="0"/>
              </a:rPr>
              <a:t>. Non-</a:t>
            </a:r>
            <a:r>
              <a:rPr lang="en-GB" sz="4800" i="1" dirty="0">
                <a:latin typeface="Times New Roman" panose="02020603050405020304" pitchFamily="18" charset="0"/>
                <a:cs typeface="Times New Roman" panose="02020603050405020304" pitchFamily="18" charset="0"/>
              </a:rPr>
              <a:t>mimp</a:t>
            </a:r>
            <a:r>
              <a:rPr lang="en-GB" sz="4800" dirty="0">
                <a:latin typeface="Times New Roman" panose="02020603050405020304" pitchFamily="18" charset="0"/>
                <a:cs typeface="Times New Roman" panose="02020603050405020304" pitchFamily="18" charset="0"/>
              </a:rPr>
              <a:t> regions are hard masked. </a:t>
            </a:r>
          </a:p>
          <a:p>
            <a:r>
              <a:rPr lang="en-GB" sz="4800" dirty="0">
                <a:latin typeface="Times New Roman" panose="02020603050405020304" pitchFamily="18" charset="0"/>
                <a:cs typeface="Times New Roman" panose="02020603050405020304" pitchFamily="18" charset="0"/>
              </a:rPr>
              <a:t>Similarly, an Augustus region GFF is generated (</a:t>
            </a:r>
            <a:r>
              <a:rPr lang="en-GB" sz="4800" i="1" dirty="0">
                <a:latin typeface="Times New Roman" panose="02020603050405020304" pitchFamily="18" charset="0"/>
                <a:cs typeface="Times New Roman" panose="02020603050405020304" pitchFamily="18" charset="0"/>
              </a:rPr>
              <a:t>mimp</a:t>
            </a:r>
            <a:r>
              <a:rPr lang="en-GB" sz="4800" dirty="0">
                <a:latin typeface="Times New Roman" panose="02020603050405020304" pitchFamily="18" charset="0"/>
                <a:cs typeface="Times New Roman" panose="02020603050405020304" pitchFamily="18" charset="0"/>
              </a:rPr>
              <a:t> region +20kb) to prevent gene models from being truncated.  </a:t>
            </a:r>
          </a:p>
        </p:txBody>
      </p:sp>
      <p:cxnSp>
        <p:nvCxnSpPr>
          <p:cNvPr id="103" name="Straight Connector 102">
            <a:extLst>
              <a:ext uri="{FF2B5EF4-FFF2-40B4-BE49-F238E27FC236}">
                <a16:creationId xmlns:a16="http://schemas.microsoft.com/office/drawing/2014/main" id="{588CA5FB-F07D-B3D4-D506-4A7F1C32AFBF}"/>
              </a:ext>
            </a:extLst>
          </p:cNvPr>
          <p:cNvCxnSpPr>
            <a:cxnSpLocks/>
          </p:cNvCxnSpPr>
          <p:nvPr/>
        </p:nvCxnSpPr>
        <p:spPr>
          <a:xfrm>
            <a:off x="12855130" y="20256286"/>
            <a:ext cx="2574034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AB149E5B-7CE8-A15B-C78C-BA4855240620}"/>
              </a:ext>
            </a:extLst>
          </p:cNvPr>
          <p:cNvSpPr/>
          <p:nvPr/>
        </p:nvSpPr>
        <p:spPr>
          <a:xfrm>
            <a:off x="23827610" y="19654709"/>
            <a:ext cx="3722094" cy="1203153"/>
          </a:xfrm>
          <a:prstGeom prst="rect">
            <a:avLst/>
          </a:prstGeom>
          <a:solidFill>
            <a:schemeClr val="accent4">
              <a:lumMod val="20000"/>
              <a:lumOff val="8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solidFill>
                  <a:sysClr val="windowText" lastClr="000000"/>
                </a:solidFill>
              </a:rPr>
              <a:t>Mimp</a:t>
            </a:r>
          </a:p>
        </p:txBody>
      </p:sp>
      <p:cxnSp>
        <p:nvCxnSpPr>
          <p:cNvPr id="149" name="Straight Connector 148">
            <a:extLst>
              <a:ext uri="{FF2B5EF4-FFF2-40B4-BE49-F238E27FC236}">
                <a16:creationId xmlns:a16="http://schemas.microsoft.com/office/drawing/2014/main" id="{7AC09878-2A57-48B2-A56B-2424D8EA525B}"/>
              </a:ext>
            </a:extLst>
          </p:cNvPr>
          <p:cNvCxnSpPr/>
          <p:nvPr/>
        </p:nvCxnSpPr>
        <p:spPr>
          <a:xfrm>
            <a:off x="16284169" y="19654710"/>
            <a:ext cx="0" cy="1203151"/>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99340DD0-1876-2F31-3486-717ADBAB54AF}"/>
              </a:ext>
            </a:extLst>
          </p:cNvPr>
          <p:cNvCxnSpPr/>
          <p:nvPr/>
        </p:nvCxnSpPr>
        <p:spPr>
          <a:xfrm>
            <a:off x="35002865" y="19654709"/>
            <a:ext cx="0" cy="1203151"/>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4E22D094-3E0A-81DF-40E2-BAA00D0ED007}"/>
              </a:ext>
            </a:extLst>
          </p:cNvPr>
          <p:cNvCxnSpPr/>
          <p:nvPr/>
        </p:nvCxnSpPr>
        <p:spPr>
          <a:xfrm flipH="1">
            <a:off x="16746823" y="19853494"/>
            <a:ext cx="6718852"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0FC8146-1FAB-278F-AFC0-2C96875F95E7}"/>
              </a:ext>
            </a:extLst>
          </p:cNvPr>
          <p:cNvCxnSpPr>
            <a:cxnSpLocks/>
          </p:cNvCxnSpPr>
          <p:nvPr/>
        </p:nvCxnSpPr>
        <p:spPr>
          <a:xfrm>
            <a:off x="27911639" y="19853494"/>
            <a:ext cx="6495394"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9" name="Rectangle 158">
            <a:extLst>
              <a:ext uri="{FF2B5EF4-FFF2-40B4-BE49-F238E27FC236}">
                <a16:creationId xmlns:a16="http://schemas.microsoft.com/office/drawing/2014/main" id="{F05FEBF4-0E3A-C5DE-253D-3581A336E2B5}"/>
              </a:ext>
            </a:extLst>
          </p:cNvPr>
          <p:cNvSpPr/>
          <p:nvPr/>
        </p:nvSpPr>
        <p:spPr>
          <a:xfrm>
            <a:off x="22451530" y="13118866"/>
            <a:ext cx="6120936" cy="1203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err="1">
                <a:solidFill>
                  <a:sysClr val="windowText" lastClr="000000"/>
                </a:solidFill>
                <a:latin typeface="Times New Roman" panose="02020603050405020304" pitchFamily="18" charset="0"/>
                <a:cs typeface="Times New Roman" panose="02020603050405020304" pitchFamily="18" charset="0"/>
              </a:rPr>
              <a:t>Mimp_hits.bed</a:t>
            </a:r>
            <a:endParaRPr lang="en-US" sz="4800" dirty="0">
              <a:solidFill>
                <a:sysClr val="windowText" lastClr="000000"/>
              </a:solidFill>
              <a:latin typeface="Times New Roman" panose="02020603050405020304" pitchFamily="18" charset="0"/>
              <a:cs typeface="Times New Roman" panose="02020603050405020304" pitchFamily="18" charset="0"/>
            </a:endParaRPr>
          </a:p>
        </p:txBody>
      </p:sp>
      <p:cxnSp>
        <p:nvCxnSpPr>
          <p:cNvPr id="161" name="Straight Arrow Connector 160">
            <a:extLst>
              <a:ext uri="{FF2B5EF4-FFF2-40B4-BE49-F238E27FC236}">
                <a16:creationId xmlns:a16="http://schemas.microsoft.com/office/drawing/2014/main" id="{F4287BBC-DE23-057A-5BE3-BF1FAF111DFE}"/>
              </a:ext>
            </a:extLst>
          </p:cNvPr>
          <p:cNvCxnSpPr>
            <a:cxnSpLocks/>
            <a:stCxn id="41" idx="2"/>
            <a:endCxn id="172" idx="0"/>
          </p:cNvCxnSpPr>
          <p:nvPr/>
        </p:nvCxnSpPr>
        <p:spPr>
          <a:xfrm flipH="1">
            <a:off x="16568682" y="9892589"/>
            <a:ext cx="1574940" cy="141639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32CE3AF2-CDD4-8151-2C4E-53518FBA8AC8}"/>
              </a:ext>
            </a:extLst>
          </p:cNvPr>
          <p:cNvCxnSpPr>
            <a:cxnSpLocks/>
            <a:stCxn id="42" idx="2"/>
            <a:endCxn id="178" idx="0"/>
          </p:cNvCxnSpPr>
          <p:nvPr/>
        </p:nvCxnSpPr>
        <p:spPr>
          <a:xfrm>
            <a:off x="31284006" y="10811442"/>
            <a:ext cx="5405869" cy="49754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C6E78219-F34C-9744-883E-899BACE350D2}"/>
              </a:ext>
            </a:extLst>
          </p:cNvPr>
          <p:cNvCxnSpPr>
            <a:cxnSpLocks/>
          </p:cNvCxnSpPr>
          <p:nvPr/>
        </p:nvCxnSpPr>
        <p:spPr>
          <a:xfrm>
            <a:off x="12249460" y="11909813"/>
            <a:ext cx="2574034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A4066720-3BAA-E282-5F63-2CB6F11168EF}"/>
              </a:ext>
            </a:extLst>
          </p:cNvPr>
          <p:cNvSpPr/>
          <p:nvPr/>
        </p:nvSpPr>
        <p:spPr>
          <a:xfrm>
            <a:off x="15487557" y="11308982"/>
            <a:ext cx="2162249" cy="985440"/>
          </a:xfrm>
          <a:prstGeom prst="rect">
            <a:avLst/>
          </a:prstGeom>
          <a:solidFill>
            <a:schemeClr val="accent4">
              <a:lumMod val="20000"/>
              <a:lumOff val="8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Mimp</a:t>
            </a:r>
          </a:p>
        </p:txBody>
      </p:sp>
      <p:sp>
        <p:nvSpPr>
          <p:cNvPr id="177" name="Rectangle 176">
            <a:extLst>
              <a:ext uri="{FF2B5EF4-FFF2-40B4-BE49-F238E27FC236}">
                <a16:creationId xmlns:a16="http://schemas.microsoft.com/office/drawing/2014/main" id="{F5D7E282-F28C-7198-FE55-668E181DB458}"/>
              </a:ext>
            </a:extLst>
          </p:cNvPr>
          <p:cNvSpPr/>
          <p:nvPr/>
        </p:nvSpPr>
        <p:spPr>
          <a:xfrm>
            <a:off x="23567419" y="11275032"/>
            <a:ext cx="2162249" cy="985440"/>
          </a:xfrm>
          <a:prstGeom prst="rect">
            <a:avLst/>
          </a:prstGeom>
          <a:solidFill>
            <a:schemeClr val="accent4">
              <a:lumMod val="20000"/>
              <a:lumOff val="8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Mimp</a:t>
            </a:r>
          </a:p>
        </p:txBody>
      </p:sp>
      <p:sp>
        <p:nvSpPr>
          <p:cNvPr id="178" name="Rectangle 177">
            <a:extLst>
              <a:ext uri="{FF2B5EF4-FFF2-40B4-BE49-F238E27FC236}">
                <a16:creationId xmlns:a16="http://schemas.microsoft.com/office/drawing/2014/main" id="{A1BD4C4C-16C4-FD9F-8B0A-F397E19A2298}"/>
              </a:ext>
            </a:extLst>
          </p:cNvPr>
          <p:cNvSpPr/>
          <p:nvPr/>
        </p:nvSpPr>
        <p:spPr>
          <a:xfrm>
            <a:off x="35608750" y="11308982"/>
            <a:ext cx="2162249" cy="985440"/>
          </a:xfrm>
          <a:prstGeom prst="rect">
            <a:avLst/>
          </a:prstGeom>
          <a:solidFill>
            <a:schemeClr val="accent4">
              <a:lumMod val="20000"/>
              <a:lumOff val="8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Mimp</a:t>
            </a:r>
          </a:p>
        </p:txBody>
      </p:sp>
      <p:cxnSp>
        <p:nvCxnSpPr>
          <p:cNvPr id="183" name="Straight Arrow Connector 182">
            <a:extLst>
              <a:ext uri="{FF2B5EF4-FFF2-40B4-BE49-F238E27FC236}">
                <a16:creationId xmlns:a16="http://schemas.microsoft.com/office/drawing/2014/main" id="{6033E498-4AA8-C4EB-6886-B0E2FF550064}"/>
              </a:ext>
            </a:extLst>
          </p:cNvPr>
          <p:cNvCxnSpPr>
            <a:cxnSpLocks/>
            <a:stCxn id="42" idx="2"/>
            <a:endCxn id="177" idx="0"/>
          </p:cNvCxnSpPr>
          <p:nvPr/>
        </p:nvCxnSpPr>
        <p:spPr>
          <a:xfrm flipH="1">
            <a:off x="24648544" y="10811442"/>
            <a:ext cx="6635462" cy="46359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F7ADE815-635E-E3E6-301A-D6AFBBDD8432}"/>
              </a:ext>
            </a:extLst>
          </p:cNvPr>
          <p:cNvCxnSpPr>
            <a:cxnSpLocks/>
            <a:stCxn id="41" idx="2"/>
            <a:endCxn id="177" idx="0"/>
          </p:cNvCxnSpPr>
          <p:nvPr/>
        </p:nvCxnSpPr>
        <p:spPr>
          <a:xfrm>
            <a:off x="18143622" y="9892589"/>
            <a:ext cx="6504922" cy="138244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65E84635-9C41-8A8A-016F-E3F92727D96D}"/>
              </a:ext>
            </a:extLst>
          </p:cNvPr>
          <p:cNvCxnSpPr>
            <a:cxnSpLocks/>
            <a:endCxn id="159" idx="1"/>
          </p:cNvCxnSpPr>
          <p:nvPr/>
        </p:nvCxnSpPr>
        <p:spPr>
          <a:xfrm>
            <a:off x="17080501" y="12294422"/>
            <a:ext cx="5371029" cy="1426021"/>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C391435A-F705-251C-E0D5-EAC0748189B3}"/>
              </a:ext>
            </a:extLst>
          </p:cNvPr>
          <p:cNvCxnSpPr>
            <a:cxnSpLocks/>
            <a:stCxn id="177" idx="2"/>
            <a:endCxn id="159" idx="0"/>
          </p:cNvCxnSpPr>
          <p:nvPr/>
        </p:nvCxnSpPr>
        <p:spPr>
          <a:xfrm>
            <a:off x="24648544" y="12260472"/>
            <a:ext cx="863454" cy="858394"/>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F2A55F2F-8A92-1608-F3FC-741BBF37C605}"/>
              </a:ext>
            </a:extLst>
          </p:cNvPr>
          <p:cNvCxnSpPr>
            <a:cxnSpLocks/>
            <a:stCxn id="178" idx="2"/>
            <a:endCxn id="159" idx="3"/>
          </p:cNvCxnSpPr>
          <p:nvPr/>
        </p:nvCxnSpPr>
        <p:spPr>
          <a:xfrm flipH="1">
            <a:off x="28572466" y="12294422"/>
            <a:ext cx="8117409" cy="1426021"/>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20FA9D93-C198-5779-7636-7BDCA625B8EE}"/>
              </a:ext>
            </a:extLst>
          </p:cNvPr>
          <p:cNvCxnSpPr>
            <a:cxnSpLocks/>
            <a:stCxn id="159" idx="2"/>
            <a:endCxn id="69" idx="0"/>
          </p:cNvCxnSpPr>
          <p:nvPr/>
        </p:nvCxnSpPr>
        <p:spPr>
          <a:xfrm>
            <a:off x="25511998" y="14322020"/>
            <a:ext cx="0" cy="105895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3" name="TextBox 212">
            <a:extLst>
              <a:ext uri="{FF2B5EF4-FFF2-40B4-BE49-F238E27FC236}">
                <a16:creationId xmlns:a16="http://schemas.microsoft.com/office/drawing/2014/main" id="{E180CDA0-72C0-61A4-8B72-E2E511BCD98A}"/>
              </a:ext>
            </a:extLst>
          </p:cNvPr>
          <p:cNvSpPr txBox="1"/>
          <p:nvPr/>
        </p:nvSpPr>
        <p:spPr>
          <a:xfrm>
            <a:off x="12330931" y="10869505"/>
            <a:ext cx="1746301"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contig</a:t>
            </a:r>
          </a:p>
        </p:txBody>
      </p:sp>
      <p:sp>
        <p:nvSpPr>
          <p:cNvPr id="214" name="TextBox 213">
            <a:extLst>
              <a:ext uri="{FF2B5EF4-FFF2-40B4-BE49-F238E27FC236}">
                <a16:creationId xmlns:a16="http://schemas.microsoft.com/office/drawing/2014/main" id="{0121CCB2-E106-2FC1-04E7-12C4A2EFEDA7}"/>
              </a:ext>
            </a:extLst>
          </p:cNvPr>
          <p:cNvSpPr txBox="1"/>
          <p:nvPr/>
        </p:nvSpPr>
        <p:spPr>
          <a:xfrm>
            <a:off x="12775616" y="18624126"/>
            <a:ext cx="1746301"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contig</a:t>
            </a:r>
          </a:p>
        </p:txBody>
      </p:sp>
      <p:sp>
        <p:nvSpPr>
          <p:cNvPr id="231" name="TextBox 230">
            <a:extLst>
              <a:ext uri="{FF2B5EF4-FFF2-40B4-BE49-F238E27FC236}">
                <a16:creationId xmlns:a16="http://schemas.microsoft.com/office/drawing/2014/main" id="{AF1EF946-E432-F7C5-D7BD-B2F23B84BB86}"/>
              </a:ext>
            </a:extLst>
          </p:cNvPr>
          <p:cNvSpPr txBox="1"/>
          <p:nvPr/>
        </p:nvSpPr>
        <p:spPr>
          <a:xfrm>
            <a:off x="12175792" y="12276593"/>
            <a:ext cx="19501944" cy="1015663"/>
          </a:xfrm>
          <a:prstGeom prst="rect">
            <a:avLst/>
          </a:prstGeom>
          <a:noFill/>
        </p:spPr>
        <p:txBody>
          <a:bodyPr wrap="square">
            <a:spAutoFit/>
          </a:bodyPr>
          <a:lstStyle/>
          <a:p>
            <a:r>
              <a:rPr lang="en-GB" sz="6000" b="1" i="1" dirty="0">
                <a:latin typeface="Times New Roman" panose="02020603050405020304" pitchFamily="18" charset="0"/>
                <a:cs typeface="Times New Roman" panose="02020603050405020304" pitchFamily="18" charset="0"/>
              </a:rPr>
              <a:t>F. oxysporum </a:t>
            </a:r>
            <a:r>
              <a:rPr lang="en-GB" sz="6000" b="1" dirty="0">
                <a:latin typeface="Times New Roman" panose="02020603050405020304" pitchFamily="18" charset="0"/>
                <a:cs typeface="Times New Roman" panose="02020603050405020304" pitchFamily="18" charset="0"/>
              </a:rPr>
              <a:t>f. sp. </a:t>
            </a:r>
            <a:r>
              <a:rPr lang="en-GB" sz="6000" b="1" i="1" dirty="0">
                <a:latin typeface="Times New Roman" panose="02020603050405020304" pitchFamily="18" charset="0"/>
                <a:cs typeface="Times New Roman" panose="02020603050405020304" pitchFamily="18" charset="0"/>
              </a:rPr>
              <a:t>cubense </a:t>
            </a:r>
            <a:r>
              <a:rPr lang="en-GB" sz="6000" b="1" dirty="0">
                <a:latin typeface="Times New Roman" panose="02020603050405020304" pitchFamily="18" charset="0"/>
                <a:cs typeface="Times New Roman" panose="02020603050405020304" pitchFamily="18" charset="0"/>
              </a:rPr>
              <a:t>160527</a:t>
            </a:r>
          </a:p>
        </p:txBody>
      </p:sp>
      <p:sp>
        <p:nvSpPr>
          <p:cNvPr id="11" name="TextBox 10">
            <a:extLst>
              <a:ext uri="{FF2B5EF4-FFF2-40B4-BE49-F238E27FC236}">
                <a16:creationId xmlns:a16="http://schemas.microsoft.com/office/drawing/2014/main" id="{E0ABACA6-51A1-E185-AAAB-AEC759404C97}"/>
              </a:ext>
            </a:extLst>
          </p:cNvPr>
          <p:cNvSpPr txBox="1"/>
          <p:nvPr/>
        </p:nvSpPr>
        <p:spPr>
          <a:xfrm>
            <a:off x="12676618" y="19404876"/>
            <a:ext cx="3907700" cy="1015663"/>
          </a:xfrm>
          <a:prstGeom prst="rect">
            <a:avLst/>
          </a:prstGeom>
          <a:noFill/>
        </p:spPr>
        <p:txBody>
          <a:bodyPr wrap="square" rtlCol="0">
            <a:spAutoFit/>
          </a:bodyPr>
          <a:lstStyle/>
          <a:p>
            <a:r>
              <a:rPr lang="en-US" sz="6000" dirty="0">
                <a:solidFill>
                  <a:srgbClr val="FF0000"/>
                </a:solidFill>
              </a:rPr>
              <a:t>NNNNNNN</a:t>
            </a:r>
          </a:p>
        </p:txBody>
      </p:sp>
      <p:sp>
        <p:nvSpPr>
          <p:cNvPr id="12" name="TextBox 11">
            <a:extLst>
              <a:ext uri="{FF2B5EF4-FFF2-40B4-BE49-F238E27FC236}">
                <a16:creationId xmlns:a16="http://schemas.microsoft.com/office/drawing/2014/main" id="{1DFD870D-9CBB-B069-0F02-DB4586F39807}"/>
              </a:ext>
            </a:extLst>
          </p:cNvPr>
          <p:cNvSpPr txBox="1"/>
          <p:nvPr/>
        </p:nvSpPr>
        <p:spPr>
          <a:xfrm>
            <a:off x="35049713" y="19345662"/>
            <a:ext cx="3907700" cy="1015663"/>
          </a:xfrm>
          <a:prstGeom prst="rect">
            <a:avLst/>
          </a:prstGeom>
          <a:noFill/>
        </p:spPr>
        <p:txBody>
          <a:bodyPr wrap="square" rtlCol="0">
            <a:spAutoFit/>
          </a:bodyPr>
          <a:lstStyle/>
          <a:p>
            <a:r>
              <a:rPr lang="en-US" sz="6000" dirty="0">
                <a:solidFill>
                  <a:srgbClr val="FF0000"/>
                </a:solidFill>
              </a:rPr>
              <a:t>NNNNNNN</a:t>
            </a:r>
          </a:p>
        </p:txBody>
      </p:sp>
      <p:sp>
        <p:nvSpPr>
          <p:cNvPr id="13" name="TextBox 12">
            <a:extLst>
              <a:ext uri="{FF2B5EF4-FFF2-40B4-BE49-F238E27FC236}">
                <a16:creationId xmlns:a16="http://schemas.microsoft.com/office/drawing/2014/main" id="{16205B7D-1845-DCBD-0213-A65FBA547DEB}"/>
              </a:ext>
            </a:extLst>
          </p:cNvPr>
          <p:cNvSpPr txBox="1"/>
          <p:nvPr/>
        </p:nvSpPr>
        <p:spPr>
          <a:xfrm>
            <a:off x="715653" y="10858041"/>
            <a:ext cx="11022811" cy="2123658"/>
          </a:xfrm>
          <a:prstGeom prst="rect">
            <a:avLst/>
          </a:prstGeom>
          <a:noFill/>
          <a:ln w="38100">
            <a:solidFill>
              <a:schemeClr val="accent4"/>
            </a:solidFill>
          </a:ln>
        </p:spPr>
        <p:txBody>
          <a:bodyPr wrap="square" rtlCol="0">
            <a:spAutoFit/>
          </a:bodyPr>
          <a:lstStyle/>
          <a:p>
            <a:pPr algn="ctr"/>
            <a:r>
              <a:rPr lang="en-US" sz="4400" b="1" i="1" dirty="0">
                <a:latin typeface="Times New Roman" panose="02020603050405020304" pitchFamily="18" charset="0"/>
                <a:cs typeface="Times New Roman" panose="02020603050405020304" pitchFamily="18" charset="0"/>
              </a:rPr>
              <a:t>Mimp </a:t>
            </a:r>
            <a:r>
              <a:rPr lang="en-US" sz="4400" b="1" dirty="0">
                <a:latin typeface="Times New Roman" panose="02020603050405020304" pitchFamily="18" charset="0"/>
                <a:cs typeface="Times New Roman" panose="02020603050405020304" pitchFamily="18" charset="0"/>
              </a:rPr>
              <a:t>region Sequence identification</a:t>
            </a:r>
          </a:p>
          <a:p>
            <a:pPr algn="ctr"/>
            <a:r>
              <a:rPr lang="en-US" sz="4400" dirty="0">
                <a:latin typeface="Times New Roman" panose="02020603050405020304" pitchFamily="18" charset="0"/>
                <a:cs typeface="Times New Roman" panose="02020603050405020304" pitchFamily="18" charset="0"/>
              </a:rPr>
              <a:t>Identify regions 2.5kb either side of a </a:t>
            </a:r>
            <a:r>
              <a:rPr lang="en-US" sz="4400" i="1" dirty="0">
                <a:latin typeface="Times New Roman" panose="02020603050405020304" pitchFamily="18" charset="0"/>
                <a:cs typeface="Times New Roman" panose="02020603050405020304" pitchFamily="18" charset="0"/>
              </a:rPr>
              <a:t>mimp </a:t>
            </a:r>
            <a:r>
              <a:rPr lang="en-US" sz="4400" dirty="0">
                <a:latin typeface="Times New Roman" panose="02020603050405020304" pitchFamily="18" charset="0"/>
                <a:cs typeface="Times New Roman" panose="02020603050405020304" pitchFamily="18" charset="0"/>
              </a:rPr>
              <a:t>(</a:t>
            </a:r>
            <a:r>
              <a:rPr lang="en-US" sz="4400" i="1" dirty="0">
                <a:latin typeface="Times New Roman" panose="02020603050405020304" pitchFamily="18" charset="0"/>
                <a:cs typeface="Times New Roman" panose="02020603050405020304" pitchFamily="18" charset="0"/>
              </a:rPr>
              <a:t>mimp</a:t>
            </a:r>
            <a:r>
              <a:rPr lang="en-US" sz="4400" dirty="0">
                <a:latin typeface="Times New Roman" panose="02020603050405020304" pitchFamily="18" charset="0"/>
                <a:cs typeface="Times New Roman" panose="02020603050405020304" pitchFamily="18" charset="0"/>
              </a:rPr>
              <a:t> region), generating a </a:t>
            </a:r>
            <a:r>
              <a:rPr lang="en-US" sz="4400" i="1" dirty="0">
                <a:latin typeface="Times New Roman" panose="02020603050405020304" pitchFamily="18" charset="0"/>
                <a:cs typeface="Times New Roman" panose="02020603050405020304" pitchFamily="18" charset="0"/>
              </a:rPr>
              <a:t>mimp </a:t>
            </a:r>
            <a:r>
              <a:rPr lang="en-US" sz="4400" dirty="0">
                <a:latin typeface="Times New Roman" panose="02020603050405020304" pitchFamily="18" charset="0"/>
                <a:cs typeface="Times New Roman" panose="02020603050405020304" pitchFamily="18" charset="0"/>
              </a:rPr>
              <a:t>region </a:t>
            </a:r>
            <a:r>
              <a:rPr lang="en-US" sz="4400" dirty="0" err="1">
                <a:latin typeface="Times New Roman" panose="02020603050405020304" pitchFamily="18" charset="0"/>
                <a:cs typeface="Times New Roman" panose="02020603050405020304" pitchFamily="18" charset="0"/>
              </a:rPr>
              <a:t>gff</a:t>
            </a:r>
            <a:r>
              <a:rPr lang="en-US" sz="4400" dirty="0">
                <a:latin typeface="Times New Roman" panose="02020603050405020304" pitchFamily="18" charset="0"/>
                <a:cs typeface="Times New Roman" panose="02020603050405020304" pitchFamily="18" charset="0"/>
              </a:rPr>
              <a:t>. </a:t>
            </a:r>
          </a:p>
        </p:txBody>
      </p:sp>
      <p:sp>
        <p:nvSpPr>
          <p:cNvPr id="14" name="TextBox 13">
            <a:extLst>
              <a:ext uri="{FF2B5EF4-FFF2-40B4-BE49-F238E27FC236}">
                <a16:creationId xmlns:a16="http://schemas.microsoft.com/office/drawing/2014/main" id="{F8B0C0B6-E462-C46C-C553-6D06EE86BA3C}"/>
              </a:ext>
            </a:extLst>
          </p:cNvPr>
          <p:cNvSpPr txBox="1"/>
          <p:nvPr/>
        </p:nvSpPr>
        <p:spPr>
          <a:xfrm>
            <a:off x="715652" y="14202880"/>
            <a:ext cx="6305339" cy="6863417"/>
          </a:xfrm>
          <a:prstGeom prst="rect">
            <a:avLst/>
          </a:prstGeom>
          <a:noFill/>
          <a:ln w="38100">
            <a:solidFill>
              <a:schemeClr val="accent4"/>
            </a:solidFill>
          </a:ln>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Augustus regions identification</a:t>
            </a:r>
          </a:p>
          <a:p>
            <a:pPr algn="ctr"/>
            <a:r>
              <a:rPr lang="en-US" sz="4400" dirty="0">
                <a:latin typeface="Times New Roman" panose="02020603050405020304" pitchFamily="18" charset="0"/>
                <a:cs typeface="Times New Roman" panose="02020603050405020304" pitchFamily="18" charset="0"/>
              </a:rPr>
              <a:t>Expand 20kb either side of the </a:t>
            </a:r>
            <a:r>
              <a:rPr lang="en-US" sz="4400" i="1" dirty="0">
                <a:latin typeface="Times New Roman" panose="02020603050405020304" pitchFamily="18" charset="0"/>
                <a:cs typeface="Times New Roman" panose="02020603050405020304" pitchFamily="18" charset="0"/>
              </a:rPr>
              <a:t>mimp </a:t>
            </a:r>
            <a:r>
              <a:rPr lang="en-US" sz="4400" dirty="0">
                <a:latin typeface="Times New Roman" panose="02020603050405020304" pitchFamily="18" charset="0"/>
                <a:cs typeface="Times New Roman" panose="02020603050405020304" pitchFamily="18" charset="0"/>
              </a:rPr>
              <a:t>regions to identify regions for Augustus annotation. Generate an Augustus region </a:t>
            </a:r>
            <a:r>
              <a:rPr lang="en-US" sz="4400" dirty="0" err="1">
                <a:latin typeface="Times New Roman" panose="02020603050405020304" pitchFamily="18" charset="0"/>
                <a:cs typeface="Times New Roman" panose="02020603050405020304" pitchFamily="18" charset="0"/>
              </a:rPr>
              <a:t>gff</a:t>
            </a:r>
            <a:r>
              <a:rPr lang="en-US" sz="4400" dirty="0">
                <a:latin typeface="Times New Roman" panose="02020603050405020304" pitchFamily="18" charset="0"/>
                <a:cs typeface="Times New Roman" panose="02020603050405020304" pitchFamily="18" charset="0"/>
              </a:rPr>
              <a:t>, and </a:t>
            </a:r>
            <a:r>
              <a:rPr lang="en-US" sz="4400" dirty="0" err="1">
                <a:latin typeface="Times New Roman" panose="02020603050405020304" pitchFamily="18" charset="0"/>
                <a:cs typeface="Times New Roman" panose="02020603050405020304" pitchFamily="18" charset="0"/>
              </a:rPr>
              <a:t>fastas</a:t>
            </a:r>
            <a:r>
              <a:rPr lang="en-US" sz="4400" dirty="0">
                <a:latin typeface="Times New Roman" panose="02020603050405020304" pitchFamily="18" charset="0"/>
                <a:cs typeface="Times New Roman" panose="02020603050405020304" pitchFamily="18" charset="0"/>
              </a:rPr>
              <a:t> where all non-Augustus have been hard masked.   </a:t>
            </a:r>
          </a:p>
        </p:txBody>
      </p:sp>
      <p:sp>
        <p:nvSpPr>
          <p:cNvPr id="15" name="TextBox 14">
            <a:extLst>
              <a:ext uri="{FF2B5EF4-FFF2-40B4-BE49-F238E27FC236}">
                <a16:creationId xmlns:a16="http://schemas.microsoft.com/office/drawing/2014/main" id="{4628D253-94AB-A9FF-5F23-BBCE2B151616}"/>
              </a:ext>
            </a:extLst>
          </p:cNvPr>
          <p:cNvSpPr txBox="1"/>
          <p:nvPr/>
        </p:nvSpPr>
        <p:spPr>
          <a:xfrm>
            <a:off x="7382926" y="14202880"/>
            <a:ext cx="4355537" cy="6555641"/>
          </a:xfrm>
          <a:prstGeom prst="rect">
            <a:avLst/>
          </a:prstGeom>
          <a:noFill/>
          <a:ln w="38100">
            <a:solidFill>
              <a:schemeClr val="accent4"/>
            </a:solidFill>
          </a:ln>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Mask non-</a:t>
            </a:r>
            <a:r>
              <a:rPr lang="en-US" sz="4400" b="1" i="1" dirty="0">
                <a:latin typeface="Times New Roman" panose="02020603050405020304" pitchFamily="18" charset="0"/>
                <a:cs typeface="Times New Roman" panose="02020603050405020304" pitchFamily="18" charset="0"/>
              </a:rPr>
              <a:t>mimp</a:t>
            </a:r>
            <a:r>
              <a:rPr lang="en-US" sz="4400" b="1" dirty="0">
                <a:latin typeface="Times New Roman" panose="02020603050405020304" pitchFamily="18" charset="0"/>
                <a:cs typeface="Times New Roman" panose="02020603050405020304" pitchFamily="18" charset="0"/>
              </a:rPr>
              <a:t> regions</a:t>
            </a:r>
          </a:p>
          <a:p>
            <a:pPr algn="ctr"/>
            <a:r>
              <a:rPr lang="en-US" sz="4400" dirty="0">
                <a:latin typeface="Times New Roman" panose="02020603050405020304" pitchFamily="18" charset="0"/>
                <a:cs typeface="Times New Roman" panose="02020603050405020304" pitchFamily="18" charset="0"/>
              </a:rPr>
              <a:t>Using the </a:t>
            </a:r>
            <a:r>
              <a:rPr lang="en-US" sz="4400" i="1" dirty="0">
                <a:latin typeface="Times New Roman" panose="02020603050405020304" pitchFamily="18" charset="0"/>
                <a:cs typeface="Times New Roman" panose="02020603050405020304" pitchFamily="18" charset="0"/>
              </a:rPr>
              <a:t>mimp </a:t>
            </a:r>
            <a:r>
              <a:rPr lang="en-US" sz="4400" dirty="0">
                <a:latin typeface="Times New Roman" panose="02020603050405020304" pitchFamily="18" charset="0"/>
                <a:cs typeface="Times New Roman" panose="02020603050405020304" pitchFamily="18" charset="0"/>
              </a:rPr>
              <a:t>region </a:t>
            </a:r>
            <a:r>
              <a:rPr lang="en-US" sz="4400" dirty="0" err="1">
                <a:latin typeface="Times New Roman" panose="02020603050405020304" pitchFamily="18" charset="0"/>
                <a:cs typeface="Times New Roman" panose="02020603050405020304" pitchFamily="18" charset="0"/>
              </a:rPr>
              <a:t>gff</a:t>
            </a:r>
            <a:r>
              <a:rPr lang="en-US" sz="4400" dirty="0">
                <a:latin typeface="Times New Roman" panose="02020603050405020304" pitchFamily="18" charset="0"/>
                <a:cs typeface="Times New Roman" panose="02020603050405020304" pitchFamily="18" charset="0"/>
              </a:rPr>
              <a:t>, create a </a:t>
            </a:r>
            <a:r>
              <a:rPr lang="en-US" sz="4400" i="1" dirty="0">
                <a:latin typeface="Times New Roman" panose="02020603050405020304" pitchFamily="18" charset="0"/>
                <a:cs typeface="Times New Roman" panose="02020603050405020304" pitchFamily="18" charset="0"/>
              </a:rPr>
              <a:t>mimp</a:t>
            </a:r>
            <a:r>
              <a:rPr lang="en-US" sz="4400" dirty="0">
                <a:latin typeface="Times New Roman" panose="02020603050405020304" pitchFamily="18" charset="0"/>
                <a:cs typeface="Times New Roman" panose="02020603050405020304" pitchFamily="18" charset="0"/>
              </a:rPr>
              <a:t> region </a:t>
            </a:r>
            <a:r>
              <a:rPr lang="en-US" sz="4400" dirty="0" err="1">
                <a:latin typeface="Times New Roman" panose="02020603050405020304" pitchFamily="18" charset="0"/>
                <a:cs typeface="Times New Roman" panose="02020603050405020304" pitchFamily="18" charset="0"/>
              </a:rPr>
              <a:t>fastas</a:t>
            </a:r>
            <a:r>
              <a:rPr lang="en-US" sz="4400" dirty="0">
                <a:latin typeface="Times New Roman" panose="02020603050405020304" pitchFamily="18" charset="0"/>
                <a:cs typeface="Times New Roman" panose="02020603050405020304" pitchFamily="18" charset="0"/>
              </a:rPr>
              <a:t>, where all non-</a:t>
            </a:r>
            <a:r>
              <a:rPr lang="en-US" sz="4400" i="1" dirty="0">
                <a:latin typeface="Times New Roman" panose="02020603050405020304" pitchFamily="18" charset="0"/>
                <a:cs typeface="Times New Roman" panose="02020603050405020304" pitchFamily="18" charset="0"/>
              </a:rPr>
              <a:t>mimp </a:t>
            </a:r>
            <a:r>
              <a:rPr lang="en-US" sz="4400" dirty="0">
                <a:latin typeface="Times New Roman" panose="02020603050405020304" pitchFamily="18" charset="0"/>
                <a:cs typeface="Times New Roman" panose="02020603050405020304" pitchFamily="18" charset="0"/>
              </a:rPr>
              <a:t>regions have been hard masked.</a:t>
            </a:r>
          </a:p>
          <a:p>
            <a:pPr algn="ctr"/>
            <a:endParaRPr lang="en-US" sz="2400" dirty="0">
              <a:latin typeface="Times New Roman" panose="02020603050405020304" pitchFamily="18" charset="0"/>
              <a:cs typeface="Times New Roman" panose="02020603050405020304" pitchFamily="18" charset="0"/>
            </a:endParaRPr>
          </a:p>
        </p:txBody>
      </p:sp>
      <p:cxnSp>
        <p:nvCxnSpPr>
          <p:cNvPr id="16" name="Straight Arrow Connector 39">
            <a:extLst>
              <a:ext uri="{FF2B5EF4-FFF2-40B4-BE49-F238E27FC236}">
                <a16:creationId xmlns:a16="http://schemas.microsoft.com/office/drawing/2014/main" id="{4A153FB7-85CA-EED6-7028-1EF9D9FFE138}"/>
              </a:ext>
            </a:extLst>
          </p:cNvPr>
          <p:cNvCxnSpPr>
            <a:cxnSpLocks/>
            <a:stCxn id="13" idx="2"/>
            <a:endCxn id="14" idx="0"/>
          </p:cNvCxnSpPr>
          <p:nvPr/>
        </p:nvCxnSpPr>
        <p:spPr>
          <a:xfrm rot="5400000">
            <a:off x="4437101" y="12412921"/>
            <a:ext cx="1221181" cy="2358737"/>
          </a:xfrm>
          <a:prstGeom prst="bentConnector3">
            <a:avLst>
              <a:gd name="adj1" fmla="val 50000"/>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7806409-BC62-A2DF-B9AA-C54118F02804}"/>
              </a:ext>
            </a:extLst>
          </p:cNvPr>
          <p:cNvCxnSpPr>
            <a:cxnSpLocks/>
            <a:stCxn id="5" idx="2"/>
            <a:endCxn id="13" idx="0"/>
          </p:cNvCxnSpPr>
          <p:nvPr/>
        </p:nvCxnSpPr>
        <p:spPr>
          <a:xfrm flipH="1">
            <a:off x="6227059" y="10551997"/>
            <a:ext cx="1" cy="306044"/>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39">
            <a:extLst>
              <a:ext uri="{FF2B5EF4-FFF2-40B4-BE49-F238E27FC236}">
                <a16:creationId xmlns:a16="http://schemas.microsoft.com/office/drawing/2014/main" id="{F8F680AF-F46C-9D38-F9F5-B20961781024}"/>
              </a:ext>
            </a:extLst>
          </p:cNvPr>
          <p:cNvCxnSpPr>
            <a:cxnSpLocks/>
            <a:stCxn id="13" idx="2"/>
            <a:endCxn id="15" idx="0"/>
          </p:cNvCxnSpPr>
          <p:nvPr/>
        </p:nvCxnSpPr>
        <p:spPr>
          <a:xfrm rot="16200000" flipH="1">
            <a:off x="7283287" y="11925471"/>
            <a:ext cx="1221181" cy="3333636"/>
          </a:xfrm>
          <a:prstGeom prst="bentConnector3">
            <a:avLst>
              <a:gd name="adj1" fmla="val 50000"/>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1596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0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1" grpId="0" animBg="1"/>
      <p:bldP spid="42" grpId="0" animBg="1"/>
      <p:bldP spid="69" grpId="0" animBg="1"/>
      <p:bldP spid="117" grpId="0" animBg="1"/>
      <p:bldP spid="159" grpId="0" animBg="1"/>
      <p:bldP spid="172" grpId="0" animBg="1"/>
      <p:bldP spid="177" grpId="0" animBg="1"/>
      <p:bldP spid="178" grpId="0" animBg="1"/>
      <p:bldP spid="213" grpId="0"/>
      <p:bldP spid="214" grpId="0"/>
      <p:bldP spid="231"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FB0D9F-D85E-4F94-3D08-0E73D6B248C3}"/>
              </a:ext>
            </a:extLst>
          </p:cNvPr>
          <p:cNvSpPr txBox="1"/>
          <p:nvPr/>
        </p:nvSpPr>
        <p:spPr>
          <a:xfrm>
            <a:off x="10640291" y="3483577"/>
            <a:ext cx="7137303" cy="3785652"/>
          </a:xfrm>
          <a:prstGeom prst="rect">
            <a:avLst/>
          </a:prstGeom>
          <a:noFill/>
          <a:ln w="38100">
            <a:solidFill>
              <a:srgbClr val="0070C0"/>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ORF Prediction </a:t>
            </a:r>
          </a:p>
          <a:p>
            <a:pPr algn="ctr"/>
            <a:r>
              <a:rPr lang="en-US" sz="4800" dirty="0">
                <a:latin typeface="Times New Roman" panose="02020603050405020304" pitchFamily="18" charset="0"/>
                <a:cs typeface="Times New Roman" panose="02020603050405020304" pitchFamily="18" charset="0"/>
              </a:rPr>
              <a:t>Getorf from Emboss (6.6.0.0) is used to find open reading frames (ORFs) in the 2.5kb region. </a:t>
            </a:r>
          </a:p>
        </p:txBody>
      </p:sp>
      <p:sp>
        <p:nvSpPr>
          <p:cNvPr id="5" name="TextBox 4">
            <a:extLst>
              <a:ext uri="{FF2B5EF4-FFF2-40B4-BE49-F238E27FC236}">
                <a16:creationId xmlns:a16="http://schemas.microsoft.com/office/drawing/2014/main" id="{4FFD1AD5-5918-6C04-C0F5-160A1D9A11DC}"/>
              </a:ext>
            </a:extLst>
          </p:cNvPr>
          <p:cNvSpPr txBox="1"/>
          <p:nvPr/>
        </p:nvSpPr>
        <p:spPr>
          <a:xfrm>
            <a:off x="588701" y="8637557"/>
            <a:ext cx="17188893" cy="2308324"/>
          </a:xfrm>
          <a:prstGeom prst="rect">
            <a:avLst/>
          </a:prstGeom>
          <a:noFill/>
          <a:ln w="38100">
            <a:solidFill>
              <a:srgbClr val="0070C0"/>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Signal Peptide Filtering</a:t>
            </a:r>
          </a:p>
          <a:p>
            <a:pPr algn="ctr"/>
            <a:r>
              <a:rPr lang="en-US" sz="4800" dirty="0">
                <a:latin typeface="Times New Roman" panose="02020603050405020304" pitchFamily="18" charset="0"/>
                <a:cs typeface="Times New Roman" panose="02020603050405020304" pitchFamily="18" charset="0"/>
              </a:rPr>
              <a:t>SignalP (4.1) is used search all Augustus gene models and ORFs for a signal peptide.</a:t>
            </a:r>
          </a:p>
        </p:txBody>
      </p:sp>
      <p:sp>
        <p:nvSpPr>
          <p:cNvPr id="6" name="TextBox 5">
            <a:extLst>
              <a:ext uri="{FF2B5EF4-FFF2-40B4-BE49-F238E27FC236}">
                <a16:creationId xmlns:a16="http://schemas.microsoft.com/office/drawing/2014/main" id="{15EC2FE5-DF52-A15E-C1A3-DD41AC7F8972}"/>
              </a:ext>
            </a:extLst>
          </p:cNvPr>
          <p:cNvSpPr txBox="1"/>
          <p:nvPr/>
        </p:nvSpPr>
        <p:spPr>
          <a:xfrm>
            <a:off x="666149" y="3509447"/>
            <a:ext cx="9641634" cy="3785652"/>
          </a:xfrm>
          <a:prstGeom prst="rect">
            <a:avLst/>
          </a:prstGeom>
          <a:noFill/>
          <a:ln w="38100">
            <a:solidFill>
              <a:srgbClr val="0070C0"/>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Augustus Gene Prediction</a:t>
            </a:r>
          </a:p>
          <a:p>
            <a:pPr algn="ctr"/>
            <a:r>
              <a:rPr lang="en-US" sz="4800" dirty="0">
                <a:latin typeface="Times New Roman" panose="02020603050405020304" pitchFamily="18" charset="0"/>
                <a:cs typeface="Times New Roman" panose="02020603050405020304" pitchFamily="18" charset="0"/>
              </a:rPr>
              <a:t>The Augustus region </a:t>
            </a:r>
            <a:r>
              <a:rPr lang="en-US" sz="4800" dirty="0" err="1">
                <a:latin typeface="Times New Roman" panose="02020603050405020304" pitchFamily="18" charset="0"/>
                <a:cs typeface="Times New Roman" panose="02020603050405020304" pitchFamily="18" charset="0"/>
              </a:rPr>
              <a:t>fasta</a:t>
            </a:r>
            <a:r>
              <a:rPr lang="en-US" sz="4800" dirty="0">
                <a:latin typeface="Times New Roman" panose="02020603050405020304" pitchFamily="18" charset="0"/>
                <a:cs typeface="Times New Roman" panose="02020603050405020304" pitchFamily="18" charset="0"/>
              </a:rPr>
              <a:t> is submitted to Augustus (3.3.3) for gene prediction with the “fusarium” species parameter selected.</a:t>
            </a:r>
          </a:p>
        </p:txBody>
      </p:sp>
      <p:sp>
        <p:nvSpPr>
          <p:cNvPr id="7" name="TextBox 6">
            <a:extLst>
              <a:ext uri="{FF2B5EF4-FFF2-40B4-BE49-F238E27FC236}">
                <a16:creationId xmlns:a16="http://schemas.microsoft.com/office/drawing/2014/main" id="{00ABFC09-629B-3586-53D8-B47455163EC8}"/>
              </a:ext>
            </a:extLst>
          </p:cNvPr>
          <p:cNvSpPr txBox="1"/>
          <p:nvPr/>
        </p:nvSpPr>
        <p:spPr>
          <a:xfrm>
            <a:off x="588702" y="11656581"/>
            <a:ext cx="17188893" cy="3119287"/>
          </a:xfrm>
          <a:prstGeom prst="rect">
            <a:avLst/>
          </a:prstGeom>
          <a:solidFill>
            <a:schemeClr val="accent2">
              <a:lumMod val="20000"/>
              <a:lumOff val="80000"/>
            </a:schemeClr>
          </a:solidFill>
          <a:ln w="38100">
            <a:solidFill>
              <a:schemeClr val="accent5">
                <a:lumMod val="75000"/>
              </a:schemeClr>
            </a:solidFill>
          </a:ln>
        </p:spPr>
        <p:txBody>
          <a:bodyPr wrap="square" lIns="163041" tIns="81520" rIns="163041" bIns="81520" rtlCol="0" anchor="t">
            <a:spAutoFit/>
          </a:bodyPr>
          <a:lstStyle/>
          <a:p>
            <a:pPr algn="ctr"/>
            <a:r>
              <a:rPr lang="en-US" sz="4800" b="1" dirty="0">
                <a:latin typeface="Times New Roman" panose="02020603050405020304" pitchFamily="18" charset="0"/>
                <a:cs typeface="Times New Roman" panose="02020603050405020304" pitchFamily="18" charset="0"/>
              </a:rPr>
              <a:t>Size Filter.</a:t>
            </a:r>
          </a:p>
          <a:p>
            <a:pPr algn="ctr"/>
            <a:r>
              <a:rPr lang="en-US" sz="4800" dirty="0">
                <a:latin typeface="Times New Roman"/>
                <a:cs typeface="Times New Roman"/>
              </a:rPr>
              <a:t>Protein sequences containing a signal peptide predicted by SignalP are filtered based on size, with sequences &lt;450aa and &gt;30aa kept for effector prediction.  </a:t>
            </a:r>
            <a:endParaRPr lang="en-US" sz="4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601C67B-B955-3DC5-229E-7EC00320B3CA}"/>
              </a:ext>
            </a:extLst>
          </p:cNvPr>
          <p:cNvSpPr txBox="1"/>
          <p:nvPr/>
        </p:nvSpPr>
        <p:spPr>
          <a:xfrm>
            <a:off x="641907" y="15524549"/>
            <a:ext cx="17226891" cy="2308324"/>
          </a:xfrm>
          <a:prstGeom prst="rect">
            <a:avLst/>
          </a:prstGeom>
          <a:noFill/>
          <a:ln w="38100">
            <a:solidFill>
              <a:schemeClr val="accent5">
                <a:lumMod val="75000"/>
              </a:schemeClr>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 EffectorP Scan for Likely Effectors</a:t>
            </a:r>
          </a:p>
          <a:p>
            <a:pPr algn="ctr"/>
            <a:r>
              <a:rPr lang="en-US" sz="4800" dirty="0">
                <a:latin typeface="Times New Roman" panose="02020603050405020304" pitchFamily="18" charset="0"/>
                <a:cs typeface="Times New Roman" panose="02020603050405020304" pitchFamily="18" charset="0"/>
              </a:rPr>
              <a:t>Each signal peptide and size filtered sequences is submitted to EffectorP (2.0.1) for fungal effector prediction. </a:t>
            </a:r>
          </a:p>
        </p:txBody>
      </p:sp>
      <p:cxnSp>
        <p:nvCxnSpPr>
          <p:cNvPr id="10" name="Straight Arrow Connector 9">
            <a:extLst>
              <a:ext uri="{FF2B5EF4-FFF2-40B4-BE49-F238E27FC236}">
                <a16:creationId xmlns:a16="http://schemas.microsoft.com/office/drawing/2014/main" id="{330A2216-A9BE-DA72-358B-CAEA8D637775}"/>
              </a:ext>
            </a:extLst>
          </p:cNvPr>
          <p:cNvCxnSpPr>
            <a:cxnSpLocks/>
            <a:stCxn id="7" idx="2"/>
            <a:endCxn id="8" idx="0"/>
          </p:cNvCxnSpPr>
          <p:nvPr/>
        </p:nvCxnSpPr>
        <p:spPr>
          <a:xfrm>
            <a:off x="9183149" y="14775868"/>
            <a:ext cx="72204" cy="748681"/>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5B67045-19F8-F76C-DB8A-2608D24137F0}"/>
              </a:ext>
            </a:extLst>
          </p:cNvPr>
          <p:cNvCxnSpPr>
            <a:cxnSpLocks/>
            <a:stCxn id="5" idx="2"/>
            <a:endCxn id="7" idx="0"/>
          </p:cNvCxnSpPr>
          <p:nvPr/>
        </p:nvCxnSpPr>
        <p:spPr>
          <a:xfrm>
            <a:off x="9183148" y="10945881"/>
            <a:ext cx="1" cy="71070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F1A81ED-8678-FEEF-9BEE-12FAAD416567}"/>
              </a:ext>
            </a:extLst>
          </p:cNvPr>
          <p:cNvSpPr txBox="1"/>
          <p:nvPr/>
        </p:nvSpPr>
        <p:spPr>
          <a:xfrm>
            <a:off x="641909" y="805836"/>
            <a:ext cx="37679764" cy="1862048"/>
          </a:xfrm>
          <a:prstGeom prst="rect">
            <a:avLst/>
          </a:prstGeom>
          <a:noFill/>
          <a:ln w="38100">
            <a:solidFill>
              <a:srgbClr val="0070C0"/>
            </a:solidFill>
          </a:ln>
        </p:spPr>
        <p:txBody>
          <a:bodyPr wrap="square" rtlCol="0">
            <a:spAutoFit/>
          </a:bodyPr>
          <a:lstStyle/>
          <a:p>
            <a:pPr algn="ctr"/>
            <a:r>
              <a:rPr lang="en-US" sz="11500" b="1" dirty="0">
                <a:latin typeface="Times New Roman" panose="02020603050405020304" pitchFamily="18" charset="0"/>
                <a:cs typeface="Times New Roman" panose="02020603050405020304" pitchFamily="18" charset="0"/>
              </a:rPr>
              <a:t>Effector Prediction</a:t>
            </a:r>
            <a:r>
              <a:rPr lang="en-US" sz="11500" dirty="0">
                <a:latin typeface="Times New Roman" panose="02020603050405020304" pitchFamily="18" charset="0"/>
                <a:cs typeface="Times New Roman" panose="02020603050405020304" pitchFamily="18" charset="0"/>
              </a:rPr>
              <a:t> </a:t>
            </a:r>
          </a:p>
        </p:txBody>
      </p:sp>
      <p:sp>
        <p:nvSpPr>
          <p:cNvPr id="14" name="TextBox 13">
            <a:extLst>
              <a:ext uri="{FF2B5EF4-FFF2-40B4-BE49-F238E27FC236}">
                <a16:creationId xmlns:a16="http://schemas.microsoft.com/office/drawing/2014/main" id="{829A4A5E-EF6A-4166-8597-1D30A0503A31}"/>
              </a:ext>
            </a:extLst>
          </p:cNvPr>
          <p:cNvSpPr txBox="1"/>
          <p:nvPr/>
        </p:nvSpPr>
        <p:spPr>
          <a:xfrm>
            <a:off x="641908" y="18490003"/>
            <a:ext cx="17226891" cy="2308324"/>
          </a:xfrm>
          <a:prstGeom prst="rect">
            <a:avLst/>
          </a:prstGeom>
          <a:solidFill>
            <a:schemeClr val="accent2">
              <a:lumMod val="20000"/>
              <a:lumOff val="80000"/>
            </a:schemeClr>
          </a:solidFill>
          <a:ln w="38100">
            <a:solidFill>
              <a:schemeClr val="accent5">
                <a:lumMod val="75000"/>
              </a:schemeClr>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FASTA and GFF generated</a:t>
            </a:r>
          </a:p>
          <a:p>
            <a:pPr algn="ctr"/>
            <a:r>
              <a:rPr lang="en-US" sz="4800" dirty="0">
                <a:latin typeface="Times New Roman" panose="02020603050405020304" pitchFamily="18" charset="0"/>
                <a:cs typeface="Times New Roman" panose="02020603050405020304" pitchFamily="18" charset="0"/>
              </a:rPr>
              <a:t>For each </a:t>
            </a:r>
            <a:r>
              <a:rPr lang="en-US" sz="4800" i="1" dirty="0">
                <a:latin typeface="Times New Roman" panose="02020603050405020304" pitchFamily="18" charset="0"/>
                <a:cs typeface="Times New Roman" panose="02020603050405020304" pitchFamily="18" charset="0"/>
              </a:rPr>
              <a:t>Fusarium </a:t>
            </a:r>
            <a:r>
              <a:rPr lang="en-US" sz="4800" dirty="0">
                <a:latin typeface="Times New Roman" panose="02020603050405020304" pitchFamily="18" charset="0"/>
                <a:cs typeface="Times New Roman" panose="02020603050405020304" pitchFamily="18" charset="0"/>
              </a:rPr>
              <a:t>assembly included, a candidate effector </a:t>
            </a:r>
            <a:r>
              <a:rPr lang="en-US" sz="4800" dirty="0" err="1">
                <a:latin typeface="Times New Roman" panose="02020603050405020304" pitchFamily="18" charset="0"/>
                <a:cs typeface="Times New Roman" panose="02020603050405020304" pitchFamily="18" charset="0"/>
              </a:rPr>
              <a:t>fasta</a:t>
            </a:r>
            <a:r>
              <a:rPr lang="en-US" sz="4800" dirty="0">
                <a:latin typeface="Times New Roman" panose="02020603050405020304" pitchFamily="18" charset="0"/>
                <a:cs typeface="Times New Roman" panose="02020603050405020304" pitchFamily="18" charset="0"/>
              </a:rPr>
              <a:t> and </a:t>
            </a:r>
            <a:r>
              <a:rPr lang="en-US" sz="4800" dirty="0" err="1">
                <a:latin typeface="Times New Roman" panose="02020603050405020304" pitchFamily="18" charset="0"/>
                <a:cs typeface="Times New Roman" panose="02020603050405020304" pitchFamily="18" charset="0"/>
              </a:rPr>
              <a:t>gff</a:t>
            </a:r>
            <a:r>
              <a:rPr lang="en-US" sz="4800" dirty="0">
                <a:latin typeface="Times New Roman" panose="02020603050405020304" pitchFamily="18" charset="0"/>
                <a:cs typeface="Times New Roman" panose="02020603050405020304" pitchFamily="18" charset="0"/>
              </a:rPr>
              <a:t> file is generated using various custom python scripts.. </a:t>
            </a:r>
          </a:p>
        </p:txBody>
      </p:sp>
      <p:cxnSp>
        <p:nvCxnSpPr>
          <p:cNvPr id="15" name="Straight Arrow Connector 14">
            <a:extLst>
              <a:ext uri="{FF2B5EF4-FFF2-40B4-BE49-F238E27FC236}">
                <a16:creationId xmlns:a16="http://schemas.microsoft.com/office/drawing/2014/main" id="{B9BB0EBC-8006-845B-4AA9-A98823D12B69}"/>
              </a:ext>
            </a:extLst>
          </p:cNvPr>
          <p:cNvCxnSpPr>
            <a:cxnSpLocks/>
            <a:stCxn id="8" idx="2"/>
            <a:endCxn id="14" idx="0"/>
          </p:cNvCxnSpPr>
          <p:nvPr/>
        </p:nvCxnSpPr>
        <p:spPr>
          <a:xfrm>
            <a:off x="9255353" y="17832873"/>
            <a:ext cx="1" cy="657129"/>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33E6E3A-8677-841A-472F-B17044BFEABD}"/>
              </a:ext>
            </a:extLst>
          </p:cNvPr>
          <p:cNvCxnSpPr>
            <a:cxnSpLocks/>
          </p:cNvCxnSpPr>
          <p:nvPr/>
        </p:nvCxnSpPr>
        <p:spPr>
          <a:xfrm>
            <a:off x="9475163" y="7937457"/>
            <a:ext cx="0" cy="78509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C2DF833-12E7-079C-EE36-BBB183EF8F57}"/>
              </a:ext>
            </a:extLst>
          </p:cNvPr>
          <p:cNvCxnSpPr>
            <a:cxnSpLocks/>
          </p:cNvCxnSpPr>
          <p:nvPr/>
        </p:nvCxnSpPr>
        <p:spPr>
          <a:xfrm>
            <a:off x="5694656" y="7911587"/>
            <a:ext cx="872197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4923779-2689-A56C-6D66-0652F20C3370}"/>
              </a:ext>
            </a:extLst>
          </p:cNvPr>
          <p:cNvCxnSpPr>
            <a:cxnSpLocks/>
          </p:cNvCxnSpPr>
          <p:nvPr/>
        </p:nvCxnSpPr>
        <p:spPr>
          <a:xfrm>
            <a:off x="5694656" y="7380092"/>
            <a:ext cx="0" cy="55736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D4E09F3-8A97-C1A2-C647-0FB8FA9DAFD0}"/>
              </a:ext>
            </a:extLst>
          </p:cNvPr>
          <p:cNvCxnSpPr>
            <a:cxnSpLocks/>
          </p:cNvCxnSpPr>
          <p:nvPr/>
        </p:nvCxnSpPr>
        <p:spPr>
          <a:xfrm flipH="1">
            <a:off x="14416632" y="7354222"/>
            <a:ext cx="1" cy="55736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00D47DD-1342-CDBB-21E7-1FFA7FA437BB}"/>
              </a:ext>
            </a:extLst>
          </p:cNvPr>
          <p:cNvCxnSpPr>
            <a:cxnSpLocks/>
          </p:cNvCxnSpPr>
          <p:nvPr/>
        </p:nvCxnSpPr>
        <p:spPr>
          <a:xfrm flipV="1">
            <a:off x="18726091" y="5808290"/>
            <a:ext cx="12216367" cy="1104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Left Arrow 63">
            <a:extLst>
              <a:ext uri="{FF2B5EF4-FFF2-40B4-BE49-F238E27FC236}">
                <a16:creationId xmlns:a16="http://schemas.microsoft.com/office/drawing/2014/main" id="{28991D5E-E6B5-9C05-9883-F2ACB04E004E}"/>
              </a:ext>
            </a:extLst>
          </p:cNvPr>
          <p:cNvSpPr/>
          <p:nvPr/>
        </p:nvSpPr>
        <p:spPr>
          <a:xfrm>
            <a:off x="19285574" y="5328248"/>
            <a:ext cx="1821325" cy="1014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g1.t1</a:t>
            </a:r>
          </a:p>
        </p:txBody>
      </p:sp>
      <p:sp>
        <p:nvSpPr>
          <p:cNvPr id="65" name="Left Arrow 64">
            <a:extLst>
              <a:ext uri="{FF2B5EF4-FFF2-40B4-BE49-F238E27FC236}">
                <a16:creationId xmlns:a16="http://schemas.microsoft.com/office/drawing/2014/main" id="{A246B5CA-308A-BA53-BFC9-40D1D5B359E3}"/>
              </a:ext>
            </a:extLst>
          </p:cNvPr>
          <p:cNvSpPr/>
          <p:nvPr/>
        </p:nvSpPr>
        <p:spPr>
          <a:xfrm flipH="1">
            <a:off x="22240186" y="5327445"/>
            <a:ext cx="1031512" cy="1014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g2.t1</a:t>
            </a:r>
          </a:p>
        </p:txBody>
      </p:sp>
      <p:sp>
        <p:nvSpPr>
          <p:cNvPr id="66" name="Left Arrow 65">
            <a:extLst>
              <a:ext uri="{FF2B5EF4-FFF2-40B4-BE49-F238E27FC236}">
                <a16:creationId xmlns:a16="http://schemas.microsoft.com/office/drawing/2014/main" id="{9F4CC692-D138-BEA1-5DDA-DEC8AD62E3C7}"/>
              </a:ext>
            </a:extLst>
          </p:cNvPr>
          <p:cNvSpPr/>
          <p:nvPr/>
        </p:nvSpPr>
        <p:spPr>
          <a:xfrm flipH="1">
            <a:off x="25889218" y="5327445"/>
            <a:ext cx="1031506" cy="1014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g3.t1</a:t>
            </a:r>
          </a:p>
        </p:txBody>
      </p:sp>
      <p:sp>
        <p:nvSpPr>
          <p:cNvPr id="67" name="Left Arrow 66">
            <a:extLst>
              <a:ext uri="{FF2B5EF4-FFF2-40B4-BE49-F238E27FC236}">
                <a16:creationId xmlns:a16="http://schemas.microsoft.com/office/drawing/2014/main" id="{5E01912B-AF41-2C7C-F5C8-3CE99B318DEB}"/>
              </a:ext>
            </a:extLst>
          </p:cNvPr>
          <p:cNvSpPr/>
          <p:nvPr/>
        </p:nvSpPr>
        <p:spPr>
          <a:xfrm flipH="1">
            <a:off x="27438731" y="5327444"/>
            <a:ext cx="3080194" cy="1014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g4.t1</a:t>
            </a:r>
          </a:p>
        </p:txBody>
      </p:sp>
      <p:grpSp>
        <p:nvGrpSpPr>
          <p:cNvPr id="69" name="Group 68">
            <a:extLst>
              <a:ext uri="{FF2B5EF4-FFF2-40B4-BE49-F238E27FC236}">
                <a16:creationId xmlns:a16="http://schemas.microsoft.com/office/drawing/2014/main" id="{164A9D9C-08FD-F1EB-F1B6-D6045C15E764}"/>
              </a:ext>
            </a:extLst>
          </p:cNvPr>
          <p:cNvGrpSpPr/>
          <p:nvPr/>
        </p:nvGrpSpPr>
        <p:grpSpPr>
          <a:xfrm>
            <a:off x="24666833" y="7810777"/>
            <a:ext cx="13487402" cy="2290674"/>
            <a:chOff x="14020336" y="19191581"/>
            <a:chExt cx="22085697" cy="1958522"/>
          </a:xfrm>
        </p:grpSpPr>
        <p:cxnSp>
          <p:nvCxnSpPr>
            <p:cNvPr id="74" name="Straight Connector 73">
              <a:extLst>
                <a:ext uri="{FF2B5EF4-FFF2-40B4-BE49-F238E27FC236}">
                  <a16:creationId xmlns:a16="http://schemas.microsoft.com/office/drawing/2014/main" id="{940AD637-5943-8E7D-A6E0-96249F1D18F5}"/>
                </a:ext>
              </a:extLst>
            </p:cNvPr>
            <p:cNvCxnSpPr>
              <a:cxnSpLocks/>
            </p:cNvCxnSpPr>
            <p:nvPr/>
          </p:nvCxnSpPr>
          <p:spPr>
            <a:xfrm>
              <a:off x="14020338" y="20548528"/>
              <a:ext cx="22085695"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F59F83B1-9BAB-5B7F-21E9-B93372DA6ABE}"/>
                </a:ext>
              </a:extLst>
            </p:cNvPr>
            <p:cNvSpPr/>
            <p:nvPr/>
          </p:nvSpPr>
          <p:spPr>
            <a:xfrm>
              <a:off x="22705101" y="20229273"/>
              <a:ext cx="3722094" cy="601577"/>
            </a:xfrm>
            <a:prstGeom prst="rect">
              <a:avLst/>
            </a:prstGeom>
            <a:solidFill>
              <a:schemeClr val="accent4">
                <a:lumMod val="20000"/>
                <a:lumOff val="8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ysClr val="windowText" lastClr="000000"/>
                  </a:solidFill>
                </a:rPr>
                <a:t>Mimp</a:t>
              </a:r>
            </a:p>
          </p:txBody>
        </p:sp>
        <p:cxnSp>
          <p:nvCxnSpPr>
            <p:cNvPr id="76" name="Straight Connector 75">
              <a:extLst>
                <a:ext uri="{FF2B5EF4-FFF2-40B4-BE49-F238E27FC236}">
                  <a16:creationId xmlns:a16="http://schemas.microsoft.com/office/drawing/2014/main" id="{066BCBAD-429A-7AC5-AB43-0DCF77742FC8}"/>
                </a:ext>
              </a:extLst>
            </p:cNvPr>
            <p:cNvCxnSpPr>
              <a:cxnSpLocks/>
            </p:cNvCxnSpPr>
            <p:nvPr/>
          </p:nvCxnSpPr>
          <p:spPr>
            <a:xfrm>
              <a:off x="14020338" y="19946952"/>
              <a:ext cx="0" cy="1203151"/>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69CE005-5D84-2EB9-0FCC-FF373C741E1C}"/>
                </a:ext>
              </a:extLst>
            </p:cNvPr>
            <p:cNvCxnSpPr>
              <a:cxnSpLocks/>
            </p:cNvCxnSpPr>
            <p:nvPr/>
          </p:nvCxnSpPr>
          <p:spPr>
            <a:xfrm>
              <a:off x="36106033" y="19946952"/>
              <a:ext cx="0" cy="1203151"/>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E61F70F2-1BD9-8010-572D-6BB671414C10}"/>
                </a:ext>
              </a:extLst>
            </p:cNvPr>
            <p:cNvSpPr txBox="1"/>
            <p:nvPr/>
          </p:nvSpPr>
          <p:spPr>
            <a:xfrm>
              <a:off x="14020336" y="19191581"/>
              <a:ext cx="5928270" cy="657871"/>
            </a:xfrm>
            <a:prstGeom prst="rect">
              <a:avLst/>
            </a:prstGeom>
            <a:noFill/>
          </p:spPr>
          <p:txBody>
            <a:bodyPr wrap="square" rtlCol="0">
              <a:spAutoFit/>
            </a:bodyPr>
            <a:lstStyle/>
            <a:p>
              <a:r>
                <a:rPr lang="en-US" sz="4400" i="1" dirty="0">
                  <a:latin typeface="Times New Roman" panose="02020603050405020304" pitchFamily="18" charset="0"/>
                  <a:cs typeface="Times New Roman" panose="02020603050405020304" pitchFamily="18" charset="0"/>
                </a:rPr>
                <a:t>Mimp</a:t>
              </a:r>
              <a:r>
                <a:rPr lang="en-US" sz="4400" dirty="0">
                  <a:latin typeface="Times New Roman" panose="02020603050405020304" pitchFamily="18" charset="0"/>
                  <a:cs typeface="Times New Roman" panose="02020603050405020304" pitchFamily="18" charset="0"/>
                </a:rPr>
                <a:t> region </a:t>
              </a:r>
            </a:p>
          </p:txBody>
        </p:sp>
      </p:grpSp>
      <p:sp>
        <p:nvSpPr>
          <p:cNvPr id="70" name="Rectangle 69">
            <a:extLst>
              <a:ext uri="{FF2B5EF4-FFF2-40B4-BE49-F238E27FC236}">
                <a16:creationId xmlns:a16="http://schemas.microsoft.com/office/drawing/2014/main" id="{B1B4CDFC-3457-B3FC-A6EC-D4398B7F53F4}"/>
              </a:ext>
            </a:extLst>
          </p:cNvPr>
          <p:cNvSpPr/>
          <p:nvPr/>
        </p:nvSpPr>
        <p:spPr>
          <a:xfrm>
            <a:off x="25439561" y="9119326"/>
            <a:ext cx="1500289" cy="561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ORF_1</a:t>
            </a:r>
          </a:p>
        </p:txBody>
      </p:sp>
      <p:sp>
        <p:nvSpPr>
          <p:cNvPr id="71" name="Rectangle 70">
            <a:extLst>
              <a:ext uri="{FF2B5EF4-FFF2-40B4-BE49-F238E27FC236}">
                <a16:creationId xmlns:a16="http://schemas.microsoft.com/office/drawing/2014/main" id="{123529AB-C611-CDC1-94BE-DECC651AE22C}"/>
              </a:ext>
            </a:extLst>
          </p:cNvPr>
          <p:cNvSpPr/>
          <p:nvPr/>
        </p:nvSpPr>
        <p:spPr>
          <a:xfrm>
            <a:off x="27797933" y="9092104"/>
            <a:ext cx="1500289" cy="561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ORF_2</a:t>
            </a:r>
          </a:p>
        </p:txBody>
      </p:sp>
      <p:sp>
        <p:nvSpPr>
          <p:cNvPr id="72" name="Rectangle 71">
            <a:extLst>
              <a:ext uri="{FF2B5EF4-FFF2-40B4-BE49-F238E27FC236}">
                <a16:creationId xmlns:a16="http://schemas.microsoft.com/office/drawing/2014/main" id="{D9CFBFA2-466D-1CC4-C955-35520F435735}"/>
              </a:ext>
            </a:extLst>
          </p:cNvPr>
          <p:cNvSpPr/>
          <p:nvPr/>
        </p:nvSpPr>
        <p:spPr>
          <a:xfrm>
            <a:off x="32791185" y="9119326"/>
            <a:ext cx="817720" cy="561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ORF_3</a:t>
            </a:r>
          </a:p>
        </p:txBody>
      </p:sp>
      <p:sp>
        <p:nvSpPr>
          <p:cNvPr id="73" name="Rectangle 72">
            <a:extLst>
              <a:ext uri="{FF2B5EF4-FFF2-40B4-BE49-F238E27FC236}">
                <a16:creationId xmlns:a16="http://schemas.microsoft.com/office/drawing/2014/main" id="{3892461E-4F4A-AE6D-5A57-6EFA8DE8EBD1}"/>
              </a:ext>
            </a:extLst>
          </p:cNvPr>
          <p:cNvSpPr/>
          <p:nvPr/>
        </p:nvSpPr>
        <p:spPr>
          <a:xfrm>
            <a:off x="33926852" y="9119326"/>
            <a:ext cx="3813239" cy="608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ORF_4</a:t>
            </a:r>
          </a:p>
        </p:txBody>
      </p:sp>
      <p:sp>
        <p:nvSpPr>
          <p:cNvPr id="79" name="Rectangle 78">
            <a:extLst>
              <a:ext uri="{FF2B5EF4-FFF2-40B4-BE49-F238E27FC236}">
                <a16:creationId xmlns:a16="http://schemas.microsoft.com/office/drawing/2014/main" id="{C594AD9E-9413-A336-19F5-D8AB857E62F3}"/>
              </a:ext>
            </a:extLst>
          </p:cNvPr>
          <p:cNvSpPr/>
          <p:nvPr/>
        </p:nvSpPr>
        <p:spPr>
          <a:xfrm>
            <a:off x="23515678" y="5264382"/>
            <a:ext cx="2079417" cy="1040440"/>
          </a:xfrm>
          <a:prstGeom prst="rect">
            <a:avLst/>
          </a:prstGeom>
          <a:solidFill>
            <a:schemeClr val="accent4">
              <a:lumMod val="20000"/>
              <a:lumOff val="8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ysClr val="windowText" lastClr="000000"/>
                </a:solidFill>
              </a:rPr>
              <a:t>Mimp</a:t>
            </a:r>
          </a:p>
        </p:txBody>
      </p:sp>
      <p:cxnSp>
        <p:nvCxnSpPr>
          <p:cNvPr id="80" name="Straight Connector 79">
            <a:extLst>
              <a:ext uri="{FF2B5EF4-FFF2-40B4-BE49-F238E27FC236}">
                <a16:creationId xmlns:a16="http://schemas.microsoft.com/office/drawing/2014/main" id="{5678F6A4-722E-79B6-41B9-3FFF7B5990F6}"/>
              </a:ext>
            </a:extLst>
          </p:cNvPr>
          <p:cNvCxnSpPr>
            <a:cxnSpLocks/>
          </p:cNvCxnSpPr>
          <p:nvPr/>
        </p:nvCxnSpPr>
        <p:spPr>
          <a:xfrm>
            <a:off x="18726091" y="5233227"/>
            <a:ext cx="0" cy="1203151"/>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D0090ED-3C90-1B37-D71E-CCD082C08354}"/>
              </a:ext>
            </a:extLst>
          </p:cNvPr>
          <p:cNvCxnSpPr>
            <a:cxnSpLocks/>
          </p:cNvCxnSpPr>
          <p:nvPr/>
        </p:nvCxnSpPr>
        <p:spPr>
          <a:xfrm>
            <a:off x="30942458" y="5233227"/>
            <a:ext cx="0" cy="1203151"/>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452A8DA8-FFE9-5644-B81A-A7A445E8C480}"/>
              </a:ext>
            </a:extLst>
          </p:cNvPr>
          <p:cNvSpPr txBox="1"/>
          <p:nvPr/>
        </p:nvSpPr>
        <p:spPr>
          <a:xfrm>
            <a:off x="18726090" y="4305817"/>
            <a:ext cx="4839727"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Augustus region</a:t>
            </a:r>
          </a:p>
        </p:txBody>
      </p:sp>
      <p:sp>
        <p:nvSpPr>
          <p:cNvPr id="83" name="TextBox 82">
            <a:extLst>
              <a:ext uri="{FF2B5EF4-FFF2-40B4-BE49-F238E27FC236}">
                <a16:creationId xmlns:a16="http://schemas.microsoft.com/office/drawing/2014/main" id="{F747BEA4-8D3B-9A25-E262-158AA90EB04B}"/>
              </a:ext>
            </a:extLst>
          </p:cNvPr>
          <p:cNvSpPr txBox="1"/>
          <p:nvPr/>
        </p:nvSpPr>
        <p:spPr>
          <a:xfrm>
            <a:off x="18726091" y="3467062"/>
            <a:ext cx="12216362" cy="769441"/>
          </a:xfrm>
          <a:prstGeom prst="rect">
            <a:avLst/>
          </a:prstGeom>
          <a:noFill/>
        </p:spPr>
        <p:txBody>
          <a:bodyPr wrap="square">
            <a:spAutoFit/>
          </a:bodyPr>
          <a:lstStyle/>
          <a:p>
            <a:r>
              <a:rPr lang="en-GB" sz="4400" b="1" i="1" dirty="0">
                <a:latin typeface="Times New Roman" panose="02020603050405020304" pitchFamily="18" charset="0"/>
                <a:cs typeface="Times New Roman" panose="02020603050405020304" pitchFamily="18" charset="0"/>
              </a:rPr>
              <a:t>F. oxysporum </a:t>
            </a:r>
            <a:r>
              <a:rPr lang="en-GB" sz="4400" b="1" dirty="0">
                <a:latin typeface="Times New Roman" panose="02020603050405020304" pitchFamily="18" charset="0"/>
                <a:cs typeface="Times New Roman" panose="02020603050405020304" pitchFamily="18" charset="0"/>
              </a:rPr>
              <a:t>f. sp. </a:t>
            </a:r>
            <a:r>
              <a:rPr lang="en-GB" sz="4400" b="1" i="1" dirty="0">
                <a:latin typeface="Times New Roman" panose="02020603050405020304" pitchFamily="18" charset="0"/>
                <a:cs typeface="Times New Roman" panose="02020603050405020304" pitchFamily="18" charset="0"/>
              </a:rPr>
              <a:t>cubense </a:t>
            </a:r>
            <a:r>
              <a:rPr lang="en-GB" sz="4400" b="1" dirty="0">
                <a:latin typeface="Times New Roman" panose="02020603050405020304" pitchFamily="18" charset="0"/>
                <a:cs typeface="Times New Roman" panose="02020603050405020304" pitchFamily="18" charset="0"/>
              </a:rPr>
              <a:t>160527</a:t>
            </a:r>
          </a:p>
        </p:txBody>
      </p:sp>
      <p:sp>
        <p:nvSpPr>
          <p:cNvPr id="84" name="TextBox 83">
            <a:extLst>
              <a:ext uri="{FF2B5EF4-FFF2-40B4-BE49-F238E27FC236}">
                <a16:creationId xmlns:a16="http://schemas.microsoft.com/office/drawing/2014/main" id="{EE46CBEC-D206-56F9-3870-8955E1A2F9F4}"/>
              </a:ext>
            </a:extLst>
          </p:cNvPr>
          <p:cNvSpPr txBox="1"/>
          <p:nvPr/>
        </p:nvSpPr>
        <p:spPr>
          <a:xfrm>
            <a:off x="24591419" y="6757878"/>
            <a:ext cx="12216362" cy="769441"/>
          </a:xfrm>
          <a:prstGeom prst="rect">
            <a:avLst/>
          </a:prstGeom>
          <a:noFill/>
        </p:spPr>
        <p:txBody>
          <a:bodyPr wrap="square">
            <a:spAutoFit/>
          </a:bodyPr>
          <a:lstStyle/>
          <a:p>
            <a:r>
              <a:rPr lang="en-GB" sz="4400" b="1" i="1" dirty="0">
                <a:latin typeface="Times New Roman" panose="02020603050405020304" pitchFamily="18" charset="0"/>
                <a:cs typeface="Times New Roman" panose="02020603050405020304" pitchFamily="18" charset="0"/>
              </a:rPr>
              <a:t>F. oxysporum </a:t>
            </a:r>
            <a:r>
              <a:rPr lang="en-GB" sz="4400" b="1" dirty="0">
                <a:latin typeface="Times New Roman" panose="02020603050405020304" pitchFamily="18" charset="0"/>
                <a:cs typeface="Times New Roman" panose="02020603050405020304" pitchFamily="18" charset="0"/>
              </a:rPr>
              <a:t>f. sp. </a:t>
            </a:r>
            <a:r>
              <a:rPr lang="en-GB" sz="4400" b="1" i="1" dirty="0">
                <a:latin typeface="Times New Roman" panose="02020603050405020304" pitchFamily="18" charset="0"/>
                <a:cs typeface="Times New Roman" panose="02020603050405020304" pitchFamily="18" charset="0"/>
              </a:rPr>
              <a:t>cubense </a:t>
            </a:r>
            <a:r>
              <a:rPr lang="en-GB" sz="4400" b="1" dirty="0">
                <a:latin typeface="Times New Roman" panose="02020603050405020304" pitchFamily="18" charset="0"/>
                <a:cs typeface="Times New Roman" panose="02020603050405020304" pitchFamily="18" charset="0"/>
              </a:rPr>
              <a:t>160527</a:t>
            </a:r>
          </a:p>
        </p:txBody>
      </p:sp>
      <p:sp>
        <p:nvSpPr>
          <p:cNvPr id="85" name="Rectangle 84">
            <a:extLst>
              <a:ext uri="{FF2B5EF4-FFF2-40B4-BE49-F238E27FC236}">
                <a16:creationId xmlns:a16="http://schemas.microsoft.com/office/drawing/2014/main" id="{6FA59AD8-1C93-A99D-8FDA-B997AC901E22}"/>
              </a:ext>
            </a:extLst>
          </p:cNvPr>
          <p:cNvSpPr/>
          <p:nvPr/>
        </p:nvSpPr>
        <p:spPr>
          <a:xfrm>
            <a:off x="18393509" y="11780668"/>
            <a:ext cx="19928164" cy="1545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chemeClr val="tx1"/>
                </a:solidFill>
                <a:latin typeface="Times New Roman" panose="02020603050405020304" pitchFamily="18" charset="0"/>
                <a:cs typeface="Times New Roman" panose="02020603050405020304" pitchFamily="18" charset="0"/>
              </a:rPr>
              <a:t>Gene models and ORFs combined </a:t>
            </a:r>
            <a:r>
              <a:rPr lang="en-US" sz="7200" b="1" dirty="0" err="1">
                <a:solidFill>
                  <a:schemeClr val="tx1"/>
                </a:solidFill>
                <a:latin typeface="Times New Roman" panose="02020603050405020304" pitchFamily="18" charset="0"/>
                <a:cs typeface="Times New Roman" panose="02020603050405020304" pitchFamily="18" charset="0"/>
              </a:rPr>
              <a:t>fasta</a:t>
            </a:r>
            <a:endParaRPr lang="en-US" sz="7200" b="1" dirty="0">
              <a:solidFill>
                <a:schemeClr val="tx1"/>
              </a:solidFill>
              <a:latin typeface="Times New Roman" panose="02020603050405020304" pitchFamily="18" charset="0"/>
              <a:cs typeface="Times New Roman" panose="02020603050405020304" pitchFamily="18" charset="0"/>
            </a:endParaRPr>
          </a:p>
        </p:txBody>
      </p:sp>
      <p:cxnSp>
        <p:nvCxnSpPr>
          <p:cNvPr id="92" name="Straight Arrow Connector 91">
            <a:extLst>
              <a:ext uri="{FF2B5EF4-FFF2-40B4-BE49-F238E27FC236}">
                <a16:creationId xmlns:a16="http://schemas.microsoft.com/office/drawing/2014/main" id="{555F8293-0094-C99D-4499-651AA77E51B5}"/>
              </a:ext>
            </a:extLst>
          </p:cNvPr>
          <p:cNvCxnSpPr>
            <a:cxnSpLocks/>
          </p:cNvCxnSpPr>
          <p:nvPr/>
        </p:nvCxnSpPr>
        <p:spPr>
          <a:xfrm>
            <a:off x="25791559" y="10934994"/>
            <a:ext cx="0" cy="78509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1F70D75-03AD-1875-3232-75CDD13D5FCB}"/>
              </a:ext>
            </a:extLst>
          </p:cNvPr>
          <p:cNvCxnSpPr>
            <a:cxnSpLocks/>
          </p:cNvCxnSpPr>
          <p:nvPr/>
        </p:nvCxnSpPr>
        <p:spPr>
          <a:xfrm>
            <a:off x="22011052" y="10909124"/>
            <a:ext cx="872197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2521B51-A1C4-D595-0801-F718CFF7A17C}"/>
              </a:ext>
            </a:extLst>
          </p:cNvPr>
          <p:cNvCxnSpPr>
            <a:cxnSpLocks/>
          </p:cNvCxnSpPr>
          <p:nvPr/>
        </p:nvCxnSpPr>
        <p:spPr>
          <a:xfrm>
            <a:off x="22011052" y="6300991"/>
            <a:ext cx="0" cy="463400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904C5C3-27D8-F878-DCC3-E75419FD10B8}"/>
              </a:ext>
            </a:extLst>
          </p:cNvPr>
          <p:cNvCxnSpPr>
            <a:cxnSpLocks/>
          </p:cNvCxnSpPr>
          <p:nvPr/>
        </p:nvCxnSpPr>
        <p:spPr>
          <a:xfrm flipH="1">
            <a:off x="30733028" y="10351759"/>
            <a:ext cx="1" cy="55736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B6CB77DA-3757-771A-1F9E-45140D21F901}"/>
              </a:ext>
            </a:extLst>
          </p:cNvPr>
          <p:cNvSpPr/>
          <p:nvPr/>
        </p:nvSpPr>
        <p:spPr>
          <a:xfrm>
            <a:off x="34966485" y="10240630"/>
            <a:ext cx="3786885" cy="1923063"/>
          </a:xfrm>
          <a:prstGeom prst="rect">
            <a:avLst/>
          </a:prstGeom>
          <a:solidFill>
            <a:schemeClr val="accent2">
              <a:lumMod val="20000"/>
              <a:lumOff val="80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0000"/>
                </a:solidFill>
                <a:latin typeface="Times New Roman" panose="02020603050405020304" pitchFamily="18" charset="0"/>
                <a:cs typeface="Times New Roman" panose="02020603050405020304" pitchFamily="18" charset="0"/>
              </a:rPr>
              <a:t>Also generate a GFF here!</a:t>
            </a:r>
          </a:p>
        </p:txBody>
      </p:sp>
      <p:cxnSp>
        <p:nvCxnSpPr>
          <p:cNvPr id="101" name="Straight Arrow Connector 100">
            <a:extLst>
              <a:ext uri="{FF2B5EF4-FFF2-40B4-BE49-F238E27FC236}">
                <a16:creationId xmlns:a16="http://schemas.microsoft.com/office/drawing/2014/main" id="{6509E1B8-BEF3-B43C-D237-323BF53716AE}"/>
              </a:ext>
            </a:extLst>
          </p:cNvPr>
          <p:cNvCxnSpPr>
            <a:cxnSpLocks/>
            <a:stCxn id="85" idx="2"/>
            <a:endCxn id="105" idx="0"/>
          </p:cNvCxnSpPr>
          <p:nvPr/>
        </p:nvCxnSpPr>
        <p:spPr>
          <a:xfrm>
            <a:off x="28357591" y="13326340"/>
            <a:ext cx="48834" cy="86553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FBB5A216-7E56-ACA7-631E-331D50BC9080}"/>
              </a:ext>
            </a:extLst>
          </p:cNvPr>
          <p:cNvSpPr/>
          <p:nvPr/>
        </p:nvSpPr>
        <p:spPr>
          <a:xfrm>
            <a:off x="18393509" y="14191877"/>
            <a:ext cx="20025831" cy="1452087"/>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Signal Peptide?</a:t>
            </a:r>
          </a:p>
        </p:txBody>
      </p:sp>
      <p:grpSp>
        <p:nvGrpSpPr>
          <p:cNvPr id="109" name="Group 108">
            <a:extLst>
              <a:ext uri="{FF2B5EF4-FFF2-40B4-BE49-F238E27FC236}">
                <a16:creationId xmlns:a16="http://schemas.microsoft.com/office/drawing/2014/main" id="{30E67B5D-F9D1-1BE2-7E7B-A590ADFB4DE4}"/>
              </a:ext>
            </a:extLst>
          </p:cNvPr>
          <p:cNvGrpSpPr/>
          <p:nvPr/>
        </p:nvGrpSpPr>
        <p:grpSpPr>
          <a:xfrm>
            <a:off x="32554012" y="16179496"/>
            <a:ext cx="5865328" cy="1862048"/>
            <a:chOff x="7315598" y="13889630"/>
            <a:chExt cx="4841877" cy="7016534"/>
          </a:xfrm>
        </p:grpSpPr>
        <p:sp>
          <p:nvSpPr>
            <p:cNvPr id="110" name="Left Arrow 109">
              <a:extLst>
                <a:ext uri="{FF2B5EF4-FFF2-40B4-BE49-F238E27FC236}">
                  <a16:creationId xmlns:a16="http://schemas.microsoft.com/office/drawing/2014/main" id="{83C8F7C6-D25B-993D-FA9D-A0900B436BBD}"/>
                </a:ext>
              </a:extLst>
            </p:cNvPr>
            <p:cNvSpPr/>
            <p:nvPr/>
          </p:nvSpPr>
          <p:spPr>
            <a:xfrm>
              <a:off x="7717088" y="16699446"/>
              <a:ext cx="3774428" cy="41821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g4.t1</a:t>
              </a:r>
            </a:p>
          </p:txBody>
        </p:sp>
        <p:sp>
          <p:nvSpPr>
            <p:cNvPr id="111" name="Rectangle 110">
              <a:extLst>
                <a:ext uri="{FF2B5EF4-FFF2-40B4-BE49-F238E27FC236}">
                  <a16:creationId xmlns:a16="http://schemas.microsoft.com/office/drawing/2014/main" id="{12EB0CD9-4B2B-B323-AA3D-805E8D5D8F6A}"/>
                </a:ext>
              </a:extLst>
            </p:cNvPr>
            <p:cNvSpPr/>
            <p:nvPr/>
          </p:nvSpPr>
          <p:spPr>
            <a:xfrm>
              <a:off x="7315598" y="13889630"/>
              <a:ext cx="4841877" cy="701653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solidFill>
                  <a:srgbClr val="FF0000"/>
                </a:solidFill>
              </a:endParaRPr>
            </a:p>
            <a:p>
              <a:pPr algn="ctr"/>
              <a:r>
                <a:rPr lang="en-US" sz="6000" b="1" dirty="0">
                  <a:solidFill>
                    <a:srgbClr val="FF0000"/>
                  </a:solidFill>
                </a:rPr>
                <a:t>NO</a:t>
              </a:r>
            </a:p>
            <a:p>
              <a:pPr algn="ctr"/>
              <a:endParaRPr lang="en-US" sz="4400" dirty="0">
                <a:solidFill>
                  <a:srgbClr val="FF0000"/>
                </a:solidFill>
              </a:endParaRPr>
            </a:p>
            <a:p>
              <a:pPr algn="ctr"/>
              <a:endParaRPr lang="en-US" sz="4400" dirty="0">
                <a:solidFill>
                  <a:srgbClr val="FF0000"/>
                </a:solidFill>
              </a:endParaRPr>
            </a:p>
          </p:txBody>
        </p:sp>
      </p:grpSp>
      <p:grpSp>
        <p:nvGrpSpPr>
          <p:cNvPr id="112" name="Group 111">
            <a:extLst>
              <a:ext uri="{FF2B5EF4-FFF2-40B4-BE49-F238E27FC236}">
                <a16:creationId xmlns:a16="http://schemas.microsoft.com/office/drawing/2014/main" id="{8FB0CE77-D23B-3912-B060-7C5F3C85D6DC}"/>
              </a:ext>
            </a:extLst>
          </p:cNvPr>
          <p:cNvGrpSpPr/>
          <p:nvPr/>
        </p:nvGrpSpPr>
        <p:grpSpPr>
          <a:xfrm>
            <a:off x="18393509" y="16175743"/>
            <a:ext cx="13850006" cy="1862048"/>
            <a:chOff x="7315598" y="13889630"/>
            <a:chExt cx="4841877" cy="7016534"/>
          </a:xfrm>
        </p:grpSpPr>
        <p:sp>
          <p:nvSpPr>
            <p:cNvPr id="113" name="Left Arrow 112">
              <a:extLst>
                <a:ext uri="{FF2B5EF4-FFF2-40B4-BE49-F238E27FC236}">
                  <a16:creationId xmlns:a16="http://schemas.microsoft.com/office/drawing/2014/main" id="{4C156EDB-B612-B66E-A94B-8E63727B69D7}"/>
                </a:ext>
              </a:extLst>
            </p:cNvPr>
            <p:cNvSpPr/>
            <p:nvPr/>
          </p:nvSpPr>
          <p:spPr>
            <a:xfrm>
              <a:off x="7717088" y="16699446"/>
              <a:ext cx="3774428" cy="41821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g1.t1</a:t>
              </a:r>
            </a:p>
          </p:txBody>
        </p:sp>
        <p:sp>
          <p:nvSpPr>
            <p:cNvPr id="114" name="Rectangle 113">
              <a:extLst>
                <a:ext uri="{FF2B5EF4-FFF2-40B4-BE49-F238E27FC236}">
                  <a16:creationId xmlns:a16="http://schemas.microsoft.com/office/drawing/2014/main" id="{8073FA06-D129-EEE0-1988-49C36550A6D7}"/>
                </a:ext>
              </a:extLst>
            </p:cNvPr>
            <p:cNvSpPr/>
            <p:nvPr/>
          </p:nvSpPr>
          <p:spPr>
            <a:xfrm>
              <a:off x="7315598" y="13889630"/>
              <a:ext cx="4841877" cy="7016534"/>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solidFill>
                  <a:schemeClr val="accent6"/>
                </a:solidFill>
              </a:endParaRPr>
            </a:p>
            <a:p>
              <a:pPr algn="ctr"/>
              <a:r>
                <a:rPr lang="en-US" sz="6000" b="1" dirty="0">
                  <a:solidFill>
                    <a:schemeClr val="accent6"/>
                  </a:solidFill>
                </a:rPr>
                <a:t>YES</a:t>
              </a:r>
            </a:p>
            <a:p>
              <a:pPr algn="ctr"/>
              <a:endParaRPr lang="en-US" sz="4400" dirty="0">
                <a:solidFill>
                  <a:schemeClr val="accent6"/>
                </a:solidFill>
              </a:endParaRPr>
            </a:p>
            <a:p>
              <a:pPr algn="ctr"/>
              <a:endParaRPr lang="en-US" sz="4400" dirty="0">
                <a:solidFill>
                  <a:schemeClr val="accent6"/>
                </a:solidFill>
              </a:endParaRPr>
            </a:p>
          </p:txBody>
        </p:sp>
      </p:grpSp>
      <p:cxnSp>
        <p:nvCxnSpPr>
          <p:cNvPr id="115" name="Straight Arrow Connector 114">
            <a:extLst>
              <a:ext uri="{FF2B5EF4-FFF2-40B4-BE49-F238E27FC236}">
                <a16:creationId xmlns:a16="http://schemas.microsoft.com/office/drawing/2014/main" id="{C8EA8736-2EFA-DE5A-8587-3A4F4806CDDE}"/>
              </a:ext>
            </a:extLst>
          </p:cNvPr>
          <p:cNvCxnSpPr>
            <a:cxnSpLocks/>
            <a:stCxn id="114" idx="2"/>
          </p:cNvCxnSpPr>
          <p:nvPr/>
        </p:nvCxnSpPr>
        <p:spPr>
          <a:xfrm>
            <a:off x="25318512" y="18037791"/>
            <a:ext cx="0" cy="75630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D4F7B592-8B59-280B-58E4-D0971D271781}"/>
              </a:ext>
            </a:extLst>
          </p:cNvPr>
          <p:cNvSpPr/>
          <p:nvPr/>
        </p:nvSpPr>
        <p:spPr>
          <a:xfrm>
            <a:off x="18326159" y="18776950"/>
            <a:ext cx="19928164" cy="9309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chemeClr val="tx1"/>
                </a:solidFill>
                <a:latin typeface="Times New Roman" panose="02020603050405020304" pitchFamily="18" charset="0"/>
                <a:cs typeface="Times New Roman" panose="02020603050405020304" pitchFamily="18" charset="0"/>
              </a:rPr>
              <a:t>Size filter then submitted to EffectorP</a:t>
            </a:r>
          </a:p>
        </p:txBody>
      </p:sp>
      <p:cxnSp>
        <p:nvCxnSpPr>
          <p:cNvPr id="120" name="Straight Arrow Connector 119">
            <a:extLst>
              <a:ext uri="{FF2B5EF4-FFF2-40B4-BE49-F238E27FC236}">
                <a16:creationId xmlns:a16="http://schemas.microsoft.com/office/drawing/2014/main" id="{B1794107-3D93-FCBF-E147-D0EE199F7446}"/>
              </a:ext>
            </a:extLst>
          </p:cNvPr>
          <p:cNvCxnSpPr>
            <a:cxnSpLocks/>
          </p:cNvCxnSpPr>
          <p:nvPr/>
        </p:nvCxnSpPr>
        <p:spPr>
          <a:xfrm>
            <a:off x="28287138" y="19707857"/>
            <a:ext cx="0" cy="63771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E7955F7E-295C-FE67-A42F-36C961AB96F0}"/>
              </a:ext>
            </a:extLst>
          </p:cNvPr>
          <p:cNvSpPr/>
          <p:nvPr/>
        </p:nvSpPr>
        <p:spPr>
          <a:xfrm>
            <a:off x="18323056" y="20405051"/>
            <a:ext cx="19928164" cy="9309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Times New Roman" panose="02020603050405020304" pitchFamily="18" charset="0"/>
                <a:cs typeface="Times New Roman" panose="02020603050405020304" pitchFamily="18" charset="0"/>
              </a:rPr>
              <a:t>Assembly Candidate effector FASTA and GFF. </a:t>
            </a:r>
          </a:p>
        </p:txBody>
      </p:sp>
    </p:spTree>
    <p:extLst>
      <p:ext uri="{BB962C8B-B14F-4D97-AF65-F5344CB8AC3E}">
        <p14:creationId xmlns:p14="http://schemas.microsoft.com/office/powerpoint/2010/main" val="106766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5"/>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10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0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05"/>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12"/>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0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1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19"/>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70" grpId="0" animBg="1"/>
      <p:bldP spid="71" grpId="0" animBg="1"/>
      <p:bldP spid="72" grpId="0" animBg="1"/>
      <p:bldP spid="73" grpId="0" animBg="1"/>
      <p:bldP spid="85" grpId="0" animBg="1"/>
      <p:bldP spid="100" grpId="0" animBg="1"/>
      <p:bldP spid="105" grpId="0" animBg="1"/>
      <p:bldP spid="119" grpId="0" animBg="1"/>
      <p:bldP spid="1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75ED4F-A213-DCF2-2910-6AB16BD8AC4E}"/>
              </a:ext>
            </a:extLst>
          </p:cNvPr>
          <p:cNvSpPr txBox="1"/>
          <p:nvPr/>
        </p:nvSpPr>
        <p:spPr>
          <a:xfrm>
            <a:off x="762346" y="3442718"/>
            <a:ext cx="10312050" cy="2739211"/>
          </a:xfrm>
          <a:prstGeom prst="rect">
            <a:avLst/>
          </a:prstGeom>
          <a:noFill/>
          <a:ln w="38100">
            <a:solidFill>
              <a:schemeClr val="tx1"/>
            </a:solidFill>
          </a:ln>
        </p:spPr>
        <p:txBody>
          <a:bodyPr wrap="square" rtlCol="0">
            <a:spAutoFit/>
          </a:bodyPr>
          <a:lstStyle/>
          <a:p>
            <a:pPr algn="ctr"/>
            <a:endParaRPr lang="en-US" sz="2800" b="1" dirty="0">
              <a:latin typeface="Times New Roman" panose="02020603050405020304" pitchFamily="18" charset="0"/>
              <a:cs typeface="Times New Roman" panose="02020603050405020304" pitchFamily="18" charset="0"/>
            </a:endParaRPr>
          </a:p>
          <a:p>
            <a:pPr algn="ctr"/>
            <a:r>
              <a:rPr lang="en-US" sz="3200" b="1" dirty="0">
                <a:latin typeface="Times New Roman" panose="02020603050405020304" pitchFamily="18" charset="0"/>
                <a:cs typeface="Times New Roman" panose="02020603050405020304" pitchFamily="18" charset="0"/>
              </a:rPr>
              <a:t>Final Candidate Effector Set Generated</a:t>
            </a:r>
          </a:p>
          <a:p>
            <a:pPr algn="ctr"/>
            <a:endParaRPr lang="en-US" sz="2800" b="1"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A FASTA file containing the candidate effectors predicted across the </a:t>
            </a:r>
            <a:r>
              <a:rPr lang="en-US" sz="2800" i="1" dirty="0">
                <a:latin typeface="Times New Roman" panose="02020603050405020304" pitchFamily="18" charset="0"/>
                <a:cs typeface="Times New Roman" panose="02020603050405020304" pitchFamily="18" charset="0"/>
              </a:rPr>
              <a:t>Fusarium</a:t>
            </a:r>
            <a:r>
              <a:rPr lang="en-US" sz="2800" dirty="0">
                <a:latin typeface="Times New Roman" panose="02020603050405020304" pitchFamily="18" charset="0"/>
                <a:cs typeface="Times New Roman" panose="02020603050405020304" pitchFamily="18" charset="0"/>
              </a:rPr>
              <a:t> assemblies is produced.</a:t>
            </a:r>
          </a:p>
          <a:p>
            <a:pPr algn="ctr"/>
            <a:r>
              <a:rPr lang="en-US" sz="28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4D222FAF-BB4C-184C-C24C-530DB75B059B}"/>
              </a:ext>
            </a:extLst>
          </p:cNvPr>
          <p:cNvSpPr txBox="1"/>
          <p:nvPr/>
        </p:nvSpPr>
        <p:spPr>
          <a:xfrm>
            <a:off x="762344" y="6959846"/>
            <a:ext cx="10312053" cy="1815882"/>
          </a:xfrm>
          <a:prstGeom prst="rect">
            <a:avLst/>
          </a:prstGeom>
          <a:noFill/>
          <a:ln w="38100">
            <a:solidFill>
              <a:schemeClr val="accent6">
                <a:lumMod val="75000"/>
              </a:schemeClr>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Effector Search</a:t>
            </a:r>
          </a:p>
          <a:p>
            <a:pPr algn="ctr"/>
            <a:r>
              <a:rPr lang="en-US" sz="2800" dirty="0">
                <a:latin typeface="Times New Roman" panose="02020603050405020304" pitchFamily="18" charset="0"/>
                <a:cs typeface="Times New Roman" panose="02020603050405020304" pitchFamily="18" charset="0"/>
              </a:rPr>
              <a:t>The candidate effector FASTA is queried against the </a:t>
            </a:r>
            <a:r>
              <a:rPr lang="en-GB" sz="2800" i="1" dirty="0">
                <a:latin typeface="Times New Roman" panose="02020603050405020304" pitchFamily="18" charset="0"/>
                <a:ea typeface="Times New Roman" panose="02020603050405020304" pitchFamily="18" charset="0"/>
              </a:rPr>
              <a:t>Fusarium</a:t>
            </a:r>
            <a:r>
              <a:rPr lang="en-GB" sz="2800" dirty="0">
                <a:latin typeface="Times New Roman" panose="02020603050405020304" pitchFamily="18" charset="0"/>
                <a:ea typeface="Times New Roman" panose="02020603050405020304" pitchFamily="18" charset="0"/>
              </a:rPr>
              <a:t> assemblies using TBLASTN, with a cut-off 1e-6 and a percentage identity and coverage threshold of 70% and 70%, respectively.</a:t>
            </a:r>
            <a:endParaRPr lang="en-US"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4B54145-9351-4C8E-CAE5-9D178F0B4C65}"/>
              </a:ext>
            </a:extLst>
          </p:cNvPr>
          <p:cNvSpPr txBox="1"/>
          <p:nvPr/>
        </p:nvSpPr>
        <p:spPr>
          <a:xfrm>
            <a:off x="762348" y="9387611"/>
            <a:ext cx="10312053" cy="1888181"/>
          </a:xfrm>
          <a:prstGeom prst="rect">
            <a:avLst/>
          </a:prstGeom>
          <a:noFill/>
          <a:ln w="38100">
            <a:solidFill>
              <a:schemeClr val="accent6">
                <a:lumMod val="75000"/>
              </a:schemeClr>
            </a:solidFill>
          </a:ln>
        </p:spPr>
        <p:txBody>
          <a:bodyPr wrap="square" lIns="163041" tIns="81520" rIns="163041" bIns="81520" rtlCol="0" anchor="t">
            <a:spAutoFit/>
          </a:bodyPr>
          <a:lstStyle/>
          <a:p>
            <a:pPr algn="ctr"/>
            <a:r>
              <a:rPr lang="en-US" sz="2800" b="1" dirty="0">
                <a:latin typeface="Times New Roman"/>
                <a:cs typeface="Times New Roman"/>
              </a:rPr>
              <a:t>Data Matrix</a:t>
            </a:r>
          </a:p>
          <a:p>
            <a:pPr algn="ctr"/>
            <a:r>
              <a:rPr lang="en-GB" sz="2800" dirty="0">
                <a:latin typeface="Times New Roman"/>
                <a:ea typeface="Times New Roman" panose="02020603050405020304" pitchFamily="18" charset="0"/>
                <a:cs typeface="Times New Roman"/>
              </a:rPr>
              <a:t>A data matrix indicating total number of hits within the BLAST threshold is generated for the candidate effectors across the FOSC assemblies</a:t>
            </a:r>
            <a:r>
              <a:rPr lang="en-US" sz="2800" dirty="0">
                <a:latin typeface="Times New Roman"/>
                <a:cs typeface="Times New Roman"/>
              </a:rPr>
              <a:t>.  </a:t>
            </a:r>
            <a:endParaRPr lang="en-US"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634A13-0891-035E-B057-37AA0DA258C8}"/>
              </a:ext>
            </a:extLst>
          </p:cNvPr>
          <p:cNvSpPr txBox="1"/>
          <p:nvPr/>
        </p:nvSpPr>
        <p:spPr>
          <a:xfrm>
            <a:off x="724637" y="11863130"/>
            <a:ext cx="10349764" cy="2319068"/>
          </a:xfrm>
          <a:prstGeom prst="rect">
            <a:avLst/>
          </a:prstGeom>
          <a:noFill/>
          <a:ln w="38100">
            <a:solidFill>
              <a:schemeClr val="accent6">
                <a:lumMod val="75000"/>
              </a:schemeClr>
            </a:solidFill>
          </a:ln>
        </p:spPr>
        <p:txBody>
          <a:bodyPr wrap="square" lIns="163041" tIns="81520" rIns="163041" bIns="81520" rtlCol="0" anchor="t">
            <a:spAutoFit/>
          </a:bodyPr>
          <a:lstStyle/>
          <a:p>
            <a:pPr algn="ctr"/>
            <a:r>
              <a:rPr lang="en-US" sz="2800" b="1" dirty="0">
                <a:latin typeface="Times New Roman" panose="02020603050405020304" pitchFamily="18" charset="0"/>
                <a:cs typeface="Times New Roman" panose="02020603050405020304" pitchFamily="18" charset="0"/>
              </a:rPr>
              <a:t>Effector Profile Heatmap</a:t>
            </a:r>
          </a:p>
          <a:p>
            <a:pPr algn="ctr"/>
            <a:r>
              <a:rPr lang="en-US" sz="2800" dirty="0">
                <a:latin typeface="Times New Roman"/>
                <a:cs typeface="Times New Roman"/>
              </a:rPr>
              <a:t>An effector profile heatmap generated in R Studio (version 3.6.3), using the package </a:t>
            </a:r>
            <a:r>
              <a:rPr lang="en-US" sz="2800" err="1">
                <a:latin typeface="Times New Roman"/>
                <a:cs typeface="Times New Roman"/>
              </a:rPr>
              <a:t>Pheatmap</a:t>
            </a:r>
            <a:r>
              <a:rPr lang="en-US" sz="2800" dirty="0">
                <a:latin typeface="Times New Roman"/>
                <a:cs typeface="Times New Roman"/>
              </a:rPr>
              <a:t>  (version 1.0.12). Data can be converted to binary at this stage to </a:t>
            </a:r>
            <a:r>
              <a:rPr lang="en-US" sz="2800">
                <a:latin typeface="Times New Roman"/>
                <a:cs typeface="Times New Roman"/>
              </a:rPr>
              <a:t>only generate a presence/absence</a:t>
            </a:r>
            <a:r>
              <a:rPr lang="en-US" sz="2800" dirty="0">
                <a:latin typeface="Times New Roman"/>
                <a:cs typeface="Times New Roman"/>
              </a:rPr>
              <a:t> heatmap rather than hit frequency heatmap.</a:t>
            </a:r>
            <a:r>
              <a:rPr lang="en-US" sz="2800">
                <a:latin typeface="Times New Roman"/>
                <a:cs typeface="Times New Roman"/>
              </a:rPr>
              <a:t> </a:t>
            </a:r>
            <a:endParaRPr lang="en-US" sz="2800" dirty="0">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BE5C42CB-CA60-53D8-C312-02341F4BF487}"/>
              </a:ext>
            </a:extLst>
          </p:cNvPr>
          <p:cNvCxnSpPr>
            <a:cxnSpLocks/>
            <a:stCxn id="5" idx="2"/>
            <a:endCxn id="6" idx="0"/>
          </p:cNvCxnSpPr>
          <p:nvPr/>
        </p:nvCxnSpPr>
        <p:spPr>
          <a:xfrm>
            <a:off x="5918371" y="8775728"/>
            <a:ext cx="4" cy="611883"/>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EE4C027-06B8-D176-1B21-AA480C0D35CE}"/>
              </a:ext>
            </a:extLst>
          </p:cNvPr>
          <p:cNvCxnSpPr>
            <a:cxnSpLocks/>
          </p:cNvCxnSpPr>
          <p:nvPr/>
        </p:nvCxnSpPr>
        <p:spPr>
          <a:xfrm flipH="1">
            <a:off x="6441440" y="4247298"/>
            <a:ext cx="18856" cy="587338"/>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9BF02AC-3AC8-1190-1DE9-B8D923CDB549}"/>
              </a:ext>
            </a:extLst>
          </p:cNvPr>
          <p:cNvCxnSpPr>
            <a:cxnSpLocks/>
            <a:stCxn id="4" idx="2"/>
            <a:endCxn id="5" idx="0"/>
          </p:cNvCxnSpPr>
          <p:nvPr/>
        </p:nvCxnSpPr>
        <p:spPr>
          <a:xfrm>
            <a:off x="5918371" y="6181929"/>
            <a:ext cx="0" cy="777917"/>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7BF4DD3-DE5B-CA58-34E9-AA5C0A12BC88}"/>
              </a:ext>
            </a:extLst>
          </p:cNvPr>
          <p:cNvSpPr txBox="1"/>
          <p:nvPr/>
        </p:nvSpPr>
        <p:spPr>
          <a:xfrm>
            <a:off x="724636" y="720309"/>
            <a:ext cx="37289302" cy="1862048"/>
          </a:xfrm>
          <a:prstGeom prst="rect">
            <a:avLst/>
          </a:prstGeom>
          <a:noFill/>
          <a:ln w="38100">
            <a:solidFill>
              <a:schemeClr val="accent6">
                <a:lumMod val="75000"/>
              </a:schemeClr>
            </a:solidFill>
          </a:ln>
        </p:spPr>
        <p:txBody>
          <a:bodyPr wrap="square" rtlCol="0">
            <a:spAutoFit/>
          </a:bodyPr>
          <a:lstStyle/>
          <a:p>
            <a:pPr algn="ctr"/>
            <a:r>
              <a:rPr lang="en-US" sz="11500" b="1" dirty="0">
                <a:latin typeface="Times New Roman" panose="02020603050405020304" pitchFamily="18" charset="0"/>
                <a:cs typeface="Times New Roman" panose="02020603050405020304" pitchFamily="18" charset="0"/>
              </a:rPr>
              <a:t>Effector Profiling</a:t>
            </a:r>
            <a:r>
              <a:rPr lang="en-US" sz="11500" dirty="0">
                <a:latin typeface="Times New Roman" panose="02020603050405020304" pitchFamily="18" charset="0"/>
                <a:cs typeface="Times New Roman" panose="02020603050405020304" pitchFamily="18" charset="0"/>
              </a:rPr>
              <a:t> </a:t>
            </a:r>
          </a:p>
        </p:txBody>
      </p:sp>
      <p:sp>
        <p:nvSpPr>
          <p:cNvPr id="13" name="Rectangle 12">
            <a:extLst>
              <a:ext uri="{FF2B5EF4-FFF2-40B4-BE49-F238E27FC236}">
                <a16:creationId xmlns:a16="http://schemas.microsoft.com/office/drawing/2014/main" id="{26CF8227-30BB-47E2-80D1-64693C2644A6}"/>
              </a:ext>
            </a:extLst>
          </p:cNvPr>
          <p:cNvSpPr/>
          <p:nvPr/>
        </p:nvSpPr>
        <p:spPr>
          <a:xfrm>
            <a:off x="762347" y="14858766"/>
            <a:ext cx="10312050" cy="6659707"/>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b="1" i="1" dirty="0">
              <a:solidFill>
                <a:schemeClr val="tx1"/>
              </a:solidFill>
              <a:latin typeface="Times New Roman" panose="02020603050405020304" pitchFamily="18" charset="0"/>
              <a:cs typeface="Times New Roman" panose="02020603050405020304" pitchFamily="18" charset="0"/>
            </a:endParaRPr>
          </a:p>
          <a:p>
            <a:pPr algn="ctr"/>
            <a:endParaRPr lang="en-US" sz="6600" b="1" i="1" dirty="0">
              <a:solidFill>
                <a:schemeClr val="tx1"/>
              </a:solidFill>
              <a:latin typeface="Times New Roman" panose="02020603050405020304" pitchFamily="18" charset="0"/>
              <a:cs typeface="Times New Roman" panose="02020603050405020304" pitchFamily="18" charset="0"/>
            </a:endParaRPr>
          </a:p>
          <a:p>
            <a:pPr algn="ctr"/>
            <a:r>
              <a:rPr lang="en-US" sz="6600" b="1" i="1" dirty="0">
                <a:solidFill>
                  <a:schemeClr val="tx1"/>
                </a:solidFill>
                <a:latin typeface="Times New Roman" panose="02020603050405020304" pitchFamily="18" charset="0"/>
                <a:cs typeface="Times New Roman" panose="02020603050405020304" pitchFamily="18" charset="0"/>
              </a:rPr>
              <a:t>Fusarium</a:t>
            </a:r>
            <a:r>
              <a:rPr lang="en-US" sz="6600" b="1" dirty="0">
                <a:solidFill>
                  <a:schemeClr val="tx1"/>
                </a:solidFill>
                <a:latin typeface="Times New Roman" panose="02020603050405020304" pitchFamily="18" charset="0"/>
                <a:cs typeface="Times New Roman" panose="02020603050405020304" pitchFamily="18" charset="0"/>
              </a:rPr>
              <a:t> Assembly Effector Profiles</a:t>
            </a: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76D704BD-94B2-2F45-0E73-06C9828D2C03}"/>
              </a:ext>
            </a:extLst>
          </p:cNvPr>
          <p:cNvCxnSpPr>
            <a:cxnSpLocks/>
          </p:cNvCxnSpPr>
          <p:nvPr/>
        </p:nvCxnSpPr>
        <p:spPr>
          <a:xfrm>
            <a:off x="6441440" y="7153704"/>
            <a:ext cx="18853" cy="676568"/>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038BD68-AE58-F71C-FEDD-A1910C43EEA1}"/>
              </a:ext>
            </a:extLst>
          </p:cNvPr>
          <p:cNvSpPr txBox="1"/>
          <p:nvPr/>
        </p:nvSpPr>
        <p:spPr>
          <a:xfrm>
            <a:off x="4683474" y="20501140"/>
            <a:ext cx="4685410" cy="276999"/>
          </a:xfrm>
          <a:prstGeom prst="rect">
            <a:avLst/>
          </a:prstGeom>
          <a:noFill/>
          <a:ln w="38100">
            <a:noFill/>
          </a:ln>
        </p:spPr>
        <p:txBody>
          <a:bodyPr wrap="square" rtlCol="0">
            <a:spAutoFit/>
          </a:bodyPr>
          <a:lstStyle/>
          <a:p>
            <a:pPr algn="ctr"/>
            <a:r>
              <a:rPr lang="en-US" sz="1200" dirty="0">
                <a:solidFill>
                  <a:schemeClr val="bg2">
                    <a:lumMod val="50000"/>
                  </a:schemeClr>
                </a:solidFill>
                <a:latin typeface="Times New Roman" panose="02020603050405020304" pitchFamily="18" charset="0"/>
                <a:cs typeface="Times New Roman" panose="02020603050405020304" pitchFamily="18" charset="0"/>
              </a:rPr>
              <a:t>Candidate effectors clusters</a:t>
            </a:r>
          </a:p>
        </p:txBody>
      </p:sp>
      <p:sp>
        <p:nvSpPr>
          <p:cNvPr id="16" name="TextBox 15">
            <a:extLst>
              <a:ext uri="{FF2B5EF4-FFF2-40B4-BE49-F238E27FC236}">
                <a16:creationId xmlns:a16="http://schemas.microsoft.com/office/drawing/2014/main" id="{8BAECDDB-55E1-2508-B039-C2F030677096}"/>
              </a:ext>
            </a:extLst>
          </p:cNvPr>
          <p:cNvSpPr txBox="1"/>
          <p:nvPr/>
        </p:nvSpPr>
        <p:spPr>
          <a:xfrm rot="16200000">
            <a:off x="16291" y="18668458"/>
            <a:ext cx="2552734" cy="276999"/>
          </a:xfrm>
          <a:prstGeom prst="rect">
            <a:avLst/>
          </a:prstGeom>
          <a:noFill/>
          <a:ln w="38100">
            <a:noFill/>
          </a:ln>
        </p:spPr>
        <p:txBody>
          <a:bodyPr wrap="square" rtlCol="0">
            <a:spAutoFit/>
          </a:bodyPr>
          <a:lstStyle/>
          <a:p>
            <a:pPr algn="ctr"/>
            <a:r>
              <a:rPr lang="en-US" sz="1200" i="1" dirty="0">
                <a:solidFill>
                  <a:schemeClr val="bg2">
                    <a:lumMod val="50000"/>
                  </a:schemeClr>
                </a:solidFill>
                <a:latin typeface="Times New Roman" panose="02020603050405020304" pitchFamily="18" charset="0"/>
                <a:cs typeface="Times New Roman" panose="02020603050405020304" pitchFamily="18" charset="0"/>
              </a:rPr>
              <a:t>Fusarium</a:t>
            </a:r>
            <a:r>
              <a:rPr lang="en-US" sz="1200" dirty="0">
                <a:solidFill>
                  <a:schemeClr val="bg2">
                    <a:lumMod val="50000"/>
                  </a:schemeClr>
                </a:solidFill>
                <a:latin typeface="Times New Roman" panose="02020603050405020304" pitchFamily="18" charset="0"/>
                <a:cs typeface="Times New Roman" panose="02020603050405020304" pitchFamily="18" charset="0"/>
              </a:rPr>
              <a:t> assembly clusters</a:t>
            </a:r>
          </a:p>
        </p:txBody>
      </p:sp>
      <p:pic>
        <p:nvPicPr>
          <p:cNvPr id="17" name="Picture 16">
            <a:extLst>
              <a:ext uri="{FF2B5EF4-FFF2-40B4-BE49-F238E27FC236}">
                <a16:creationId xmlns:a16="http://schemas.microsoft.com/office/drawing/2014/main" id="{B44D6DA3-2E3F-8F9E-303F-79BD3C5EB772}"/>
              </a:ext>
            </a:extLst>
          </p:cNvPr>
          <p:cNvPicPr>
            <a:picLocks noChangeAspect="1"/>
          </p:cNvPicPr>
          <p:nvPr/>
        </p:nvPicPr>
        <p:blipFill rotWithShape="1">
          <a:blip r:embed="rId2"/>
          <a:srcRect l="33804" t="29574" r="33926" b="31888"/>
          <a:stretch/>
        </p:blipFill>
        <p:spPr>
          <a:xfrm>
            <a:off x="2300287" y="17583184"/>
            <a:ext cx="7068598" cy="2785864"/>
          </a:xfrm>
          <a:prstGeom prst="rect">
            <a:avLst/>
          </a:prstGeom>
        </p:spPr>
      </p:pic>
      <p:sp>
        <p:nvSpPr>
          <p:cNvPr id="18" name="TextBox 17">
            <a:extLst>
              <a:ext uri="{FF2B5EF4-FFF2-40B4-BE49-F238E27FC236}">
                <a16:creationId xmlns:a16="http://schemas.microsoft.com/office/drawing/2014/main" id="{19E517E0-538B-D99D-C39A-B24806401136}"/>
              </a:ext>
            </a:extLst>
          </p:cNvPr>
          <p:cNvSpPr txBox="1"/>
          <p:nvPr/>
        </p:nvSpPr>
        <p:spPr>
          <a:xfrm>
            <a:off x="16532130" y="6935170"/>
            <a:ext cx="123076" cy="276236"/>
          </a:xfrm>
          <a:prstGeom prst="rect">
            <a:avLst/>
          </a:prstGeom>
          <a:noFill/>
        </p:spPr>
        <p:txBody>
          <a:bodyPr wrap="square" rtlCol="0">
            <a:spAutoFit/>
          </a:bodyPr>
          <a:lstStyle/>
          <a:p>
            <a:endParaRPr lang="en-US" sz="1600" dirty="0"/>
          </a:p>
        </p:txBody>
      </p:sp>
      <p:sp>
        <p:nvSpPr>
          <p:cNvPr id="29" name="Rectangle 28">
            <a:extLst>
              <a:ext uri="{FF2B5EF4-FFF2-40B4-BE49-F238E27FC236}">
                <a16:creationId xmlns:a16="http://schemas.microsoft.com/office/drawing/2014/main" id="{CA363137-561D-BC70-DF53-D03F2172DF33}"/>
              </a:ext>
            </a:extLst>
          </p:cNvPr>
          <p:cNvSpPr/>
          <p:nvPr/>
        </p:nvSpPr>
        <p:spPr>
          <a:xfrm>
            <a:off x="29959682" y="5357182"/>
            <a:ext cx="8286020" cy="307698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r>
              <a:rPr lang="en-GB" sz="4400" b="1" i="1" dirty="0">
                <a:solidFill>
                  <a:schemeClr val="tx1"/>
                </a:solidFill>
                <a:latin typeface="Times New Roman" panose="02020603050405020304" pitchFamily="18" charset="0"/>
                <a:cs typeface="Times New Roman" panose="02020603050405020304" pitchFamily="18" charset="0"/>
              </a:rPr>
              <a:t>F. oxysporum </a:t>
            </a:r>
            <a:r>
              <a:rPr lang="en-GB" sz="4400" b="1" dirty="0">
                <a:solidFill>
                  <a:schemeClr val="tx1"/>
                </a:solidFill>
                <a:latin typeface="Times New Roman" panose="02020603050405020304" pitchFamily="18" charset="0"/>
                <a:cs typeface="Times New Roman" panose="02020603050405020304" pitchFamily="18" charset="0"/>
              </a:rPr>
              <a:t>f. sp. </a:t>
            </a:r>
            <a:r>
              <a:rPr lang="en-GB" sz="4400" b="1" i="1" dirty="0">
                <a:solidFill>
                  <a:schemeClr val="tx1"/>
                </a:solidFill>
                <a:latin typeface="Times New Roman" panose="02020603050405020304" pitchFamily="18" charset="0"/>
                <a:cs typeface="Times New Roman" panose="02020603050405020304" pitchFamily="18" charset="0"/>
              </a:rPr>
              <a:t>cubense </a:t>
            </a:r>
            <a:r>
              <a:rPr lang="en-GB" sz="4400" b="1" dirty="0">
                <a:solidFill>
                  <a:schemeClr val="tx1"/>
                </a:solidFill>
                <a:latin typeface="Times New Roman" panose="02020603050405020304" pitchFamily="18" charset="0"/>
                <a:cs typeface="Times New Roman" panose="02020603050405020304" pitchFamily="18" charset="0"/>
              </a:rPr>
              <a:t>160527</a:t>
            </a:r>
          </a:p>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0" name="Left Arrow 29">
            <a:extLst>
              <a:ext uri="{FF2B5EF4-FFF2-40B4-BE49-F238E27FC236}">
                <a16:creationId xmlns:a16="http://schemas.microsoft.com/office/drawing/2014/main" id="{6258B6F6-6E10-919D-3D32-C7810B253D28}"/>
              </a:ext>
            </a:extLst>
          </p:cNvPr>
          <p:cNvSpPr/>
          <p:nvPr/>
        </p:nvSpPr>
        <p:spPr>
          <a:xfrm>
            <a:off x="30650191" y="6917619"/>
            <a:ext cx="3420393" cy="12073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g1.t1</a:t>
            </a:r>
          </a:p>
        </p:txBody>
      </p:sp>
      <p:sp>
        <p:nvSpPr>
          <p:cNvPr id="31" name="Rectangle 30">
            <a:extLst>
              <a:ext uri="{FF2B5EF4-FFF2-40B4-BE49-F238E27FC236}">
                <a16:creationId xmlns:a16="http://schemas.microsoft.com/office/drawing/2014/main" id="{0E8BBA0E-F349-8B10-1ECF-EC911C7AD1D4}"/>
              </a:ext>
            </a:extLst>
          </p:cNvPr>
          <p:cNvSpPr/>
          <p:nvPr/>
        </p:nvSpPr>
        <p:spPr>
          <a:xfrm>
            <a:off x="35021420" y="6995726"/>
            <a:ext cx="2372897" cy="905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ORF_3</a:t>
            </a:r>
          </a:p>
        </p:txBody>
      </p:sp>
      <p:sp>
        <p:nvSpPr>
          <p:cNvPr id="32" name="Rectangle 31">
            <a:extLst>
              <a:ext uri="{FF2B5EF4-FFF2-40B4-BE49-F238E27FC236}">
                <a16:creationId xmlns:a16="http://schemas.microsoft.com/office/drawing/2014/main" id="{5AD01D2B-3B0F-EA09-DB3B-CEB7CE19492B}"/>
              </a:ext>
            </a:extLst>
          </p:cNvPr>
          <p:cNvSpPr/>
          <p:nvPr/>
        </p:nvSpPr>
        <p:spPr>
          <a:xfrm>
            <a:off x="20789860" y="5357182"/>
            <a:ext cx="8286020" cy="307698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r>
              <a:rPr lang="en-GB" sz="4400" b="1" i="1" dirty="0">
                <a:solidFill>
                  <a:schemeClr val="tx1"/>
                </a:solidFill>
                <a:latin typeface="Times New Roman" panose="02020603050405020304" pitchFamily="18" charset="0"/>
                <a:cs typeface="Times New Roman" panose="02020603050405020304" pitchFamily="18" charset="0"/>
              </a:rPr>
              <a:t>F. oxysporum </a:t>
            </a:r>
            <a:r>
              <a:rPr lang="en-GB" sz="4400" b="1" dirty="0">
                <a:solidFill>
                  <a:schemeClr val="tx1"/>
                </a:solidFill>
                <a:latin typeface="Times New Roman" panose="02020603050405020304" pitchFamily="18" charset="0"/>
                <a:cs typeface="Times New Roman" panose="02020603050405020304" pitchFamily="18" charset="0"/>
              </a:rPr>
              <a:t>f. sp. </a:t>
            </a:r>
            <a:r>
              <a:rPr lang="en-GB" sz="4400" b="1" i="1" dirty="0">
                <a:solidFill>
                  <a:schemeClr val="tx1"/>
                </a:solidFill>
                <a:latin typeface="Times New Roman" panose="02020603050405020304" pitchFamily="18" charset="0"/>
                <a:cs typeface="Times New Roman" panose="02020603050405020304" pitchFamily="18" charset="0"/>
              </a:rPr>
              <a:t>cubense </a:t>
            </a:r>
            <a:r>
              <a:rPr lang="en-GB" sz="4400" b="1" dirty="0">
                <a:solidFill>
                  <a:schemeClr val="tx1"/>
                </a:solidFill>
                <a:latin typeface="Times New Roman" panose="02020603050405020304" pitchFamily="18" charset="0"/>
                <a:cs typeface="Times New Roman" panose="02020603050405020304" pitchFamily="18" charset="0"/>
              </a:rPr>
              <a:t>UK0001</a:t>
            </a:r>
          </a:p>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182A94B0-7DA4-CE76-E5F9-60E02AB9C554}"/>
              </a:ext>
            </a:extLst>
          </p:cNvPr>
          <p:cNvSpPr/>
          <p:nvPr/>
        </p:nvSpPr>
        <p:spPr>
          <a:xfrm>
            <a:off x="11694010" y="5399414"/>
            <a:ext cx="8286020" cy="307698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r>
              <a:rPr lang="en-GB" sz="4400" b="1" i="1" dirty="0">
                <a:solidFill>
                  <a:schemeClr val="tx1"/>
                </a:solidFill>
                <a:latin typeface="Times New Roman" panose="02020603050405020304" pitchFamily="18" charset="0"/>
                <a:cs typeface="Times New Roman" panose="02020603050405020304" pitchFamily="18" charset="0"/>
              </a:rPr>
              <a:t>F. oxysporum </a:t>
            </a:r>
            <a:r>
              <a:rPr lang="en-GB" sz="4400" b="1" dirty="0">
                <a:solidFill>
                  <a:schemeClr val="tx1"/>
                </a:solidFill>
                <a:latin typeface="Times New Roman" panose="02020603050405020304" pitchFamily="18" charset="0"/>
                <a:cs typeface="Times New Roman" panose="02020603050405020304" pitchFamily="18" charset="0"/>
              </a:rPr>
              <a:t>f. </a:t>
            </a:r>
            <a:r>
              <a:rPr lang="en-GB" sz="4400" b="1" dirty="0" err="1">
                <a:solidFill>
                  <a:schemeClr val="tx1"/>
                </a:solidFill>
                <a:latin typeface="Times New Roman" panose="02020603050405020304" pitchFamily="18" charset="0"/>
                <a:cs typeface="Times New Roman" panose="02020603050405020304" pitchFamily="18" charset="0"/>
              </a:rPr>
              <a:t>sp</a:t>
            </a:r>
            <a:r>
              <a:rPr lang="en-GB" sz="4400" b="1" dirty="0">
                <a:solidFill>
                  <a:schemeClr val="tx1"/>
                </a:solidFill>
                <a:latin typeface="Times New Roman" panose="02020603050405020304" pitchFamily="18" charset="0"/>
                <a:cs typeface="Times New Roman" panose="02020603050405020304" pitchFamily="18" charset="0"/>
              </a:rPr>
              <a:t>…</a:t>
            </a:r>
          </a:p>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4" name="Left Arrow 33">
            <a:extLst>
              <a:ext uri="{FF2B5EF4-FFF2-40B4-BE49-F238E27FC236}">
                <a16:creationId xmlns:a16="http://schemas.microsoft.com/office/drawing/2014/main" id="{ABBBC3BE-87F8-580D-D1A0-A26E8B4D2199}"/>
              </a:ext>
            </a:extLst>
          </p:cNvPr>
          <p:cNvSpPr/>
          <p:nvPr/>
        </p:nvSpPr>
        <p:spPr>
          <a:xfrm>
            <a:off x="21209005" y="6794575"/>
            <a:ext cx="3420393" cy="12073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g1.t1</a:t>
            </a:r>
          </a:p>
        </p:txBody>
      </p:sp>
      <p:sp>
        <p:nvSpPr>
          <p:cNvPr id="35" name="Left Arrow 34">
            <a:extLst>
              <a:ext uri="{FF2B5EF4-FFF2-40B4-BE49-F238E27FC236}">
                <a16:creationId xmlns:a16="http://schemas.microsoft.com/office/drawing/2014/main" id="{30F39220-4641-760F-0D6C-8D16A386B3CF}"/>
              </a:ext>
            </a:extLst>
          </p:cNvPr>
          <p:cNvSpPr/>
          <p:nvPr/>
        </p:nvSpPr>
        <p:spPr>
          <a:xfrm>
            <a:off x="24973364" y="7047636"/>
            <a:ext cx="2239452" cy="12073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g7.t1</a:t>
            </a:r>
          </a:p>
        </p:txBody>
      </p:sp>
      <p:sp>
        <p:nvSpPr>
          <p:cNvPr id="36" name="Left Arrow 35">
            <a:extLst>
              <a:ext uri="{FF2B5EF4-FFF2-40B4-BE49-F238E27FC236}">
                <a16:creationId xmlns:a16="http://schemas.microsoft.com/office/drawing/2014/main" id="{6E4800A4-E434-0985-2C8C-E047D85CE0B6}"/>
              </a:ext>
            </a:extLst>
          </p:cNvPr>
          <p:cNvSpPr/>
          <p:nvPr/>
        </p:nvSpPr>
        <p:spPr>
          <a:xfrm>
            <a:off x="11831970" y="6837503"/>
            <a:ext cx="2239452" cy="12073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g1.t1</a:t>
            </a:r>
          </a:p>
        </p:txBody>
      </p:sp>
      <p:sp>
        <p:nvSpPr>
          <p:cNvPr id="37" name="Left Arrow 36">
            <a:extLst>
              <a:ext uri="{FF2B5EF4-FFF2-40B4-BE49-F238E27FC236}">
                <a16:creationId xmlns:a16="http://schemas.microsoft.com/office/drawing/2014/main" id="{1BBB8CBE-ADE9-5B63-4CFA-F99C6E44339A}"/>
              </a:ext>
            </a:extLst>
          </p:cNvPr>
          <p:cNvSpPr/>
          <p:nvPr/>
        </p:nvSpPr>
        <p:spPr>
          <a:xfrm>
            <a:off x="14145335" y="6797915"/>
            <a:ext cx="2239452" cy="12073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g10.t1</a:t>
            </a:r>
          </a:p>
        </p:txBody>
      </p:sp>
      <p:sp>
        <p:nvSpPr>
          <p:cNvPr id="38" name="Rectangle 37">
            <a:extLst>
              <a:ext uri="{FF2B5EF4-FFF2-40B4-BE49-F238E27FC236}">
                <a16:creationId xmlns:a16="http://schemas.microsoft.com/office/drawing/2014/main" id="{FD0DAB64-3EF8-6F40-23B3-30867BC63EBD}"/>
              </a:ext>
            </a:extLst>
          </p:cNvPr>
          <p:cNvSpPr/>
          <p:nvPr/>
        </p:nvSpPr>
        <p:spPr>
          <a:xfrm>
            <a:off x="26496763" y="6421509"/>
            <a:ext cx="2372897" cy="746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ORF_9</a:t>
            </a:r>
          </a:p>
        </p:txBody>
      </p:sp>
      <p:sp>
        <p:nvSpPr>
          <p:cNvPr id="39" name="Rectangle 38">
            <a:extLst>
              <a:ext uri="{FF2B5EF4-FFF2-40B4-BE49-F238E27FC236}">
                <a16:creationId xmlns:a16="http://schemas.microsoft.com/office/drawing/2014/main" id="{64460AF6-7C05-5FFE-3C54-8210967E91C7}"/>
              </a:ext>
            </a:extLst>
          </p:cNvPr>
          <p:cNvSpPr/>
          <p:nvPr/>
        </p:nvSpPr>
        <p:spPr>
          <a:xfrm>
            <a:off x="17052123" y="7309809"/>
            <a:ext cx="2372897" cy="746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ORF_2</a:t>
            </a:r>
          </a:p>
        </p:txBody>
      </p:sp>
      <p:sp>
        <p:nvSpPr>
          <p:cNvPr id="40" name="TextBox 39">
            <a:extLst>
              <a:ext uri="{FF2B5EF4-FFF2-40B4-BE49-F238E27FC236}">
                <a16:creationId xmlns:a16="http://schemas.microsoft.com/office/drawing/2014/main" id="{D0D6E760-0721-F6A9-79B7-122DDF83639C}"/>
              </a:ext>
            </a:extLst>
          </p:cNvPr>
          <p:cNvSpPr txBox="1"/>
          <p:nvPr/>
        </p:nvSpPr>
        <p:spPr>
          <a:xfrm>
            <a:off x="19980030" y="6105120"/>
            <a:ext cx="1186449" cy="1446550"/>
          </a:xfrm>
          <a:prstGeom prst="rect">
            <a:avLst/>
          </a:prstGeom>
          <a:noFill/>
        </p:spPr>
        <p:txBody>
          <a:bodyPr wrap="square" rtlCol="0">
            <a:spAutoFit/>
          </a:bodyPr>
          <a:lstStyle/>
          <a:p>
            <a:r>
              <a:rPr lang="en-US" sz="8800" dirty="0">
                <a:latin typeface="Times New Roman" panose="02020603050405020304" pitchFamily="18" charset="0"/>
                <a:cs typeface="Times New Roman" panose="02020603050405020304" pitchFamily="18" charset="0"/>
              </a:rPr>
              <a:t>+</a:t>
            </a:r>
          </a:p>
        </p:txBody>
      </p:sp>
      <p:sp>
        <p:nvSpPr>
          <p:cNvPr id="41" name="TextBox 40">
            <a:extLst>
              <a:ext uri="{FF2B5EF4-FFF2-40B4-BE49-F238E27FC236}">
                <a16:creationId xmlns:a16="http://schemas.microsoft.com/office/drawing/2014/main" id="{15FE1636-BEF7-CE19-8212-20EDC850DD8E}"/>
              </a:ext>
            </a:extLst>
          </p:cNvPr>
          <p:cNvSpPr txBox="1"/>
          <p:nvPr/>
        </p:nvSpPr>
        <p:spPr>
          <a:xfrm>
            <a:off x="29153067" y="6061466"/>
            <a:ext cx="1186449" cy="1446550"/>
          </a:xfrm>
          <a:prstGeom prst="rect">
            <a:avLst/>
          </a:prstGeom>
          <a:noFill/>
        </p:spPr>
        <p:txBody>
          <a:bodyPr wrap="square" rtlCol="0">
            <a:spAutoFit/>
          </a:bodyPr>
          <a:lstStyle/>
          <a:p>
            <a:r>
              <a:rPr lang="en-US" sz="8800" dirty="0">
                <a:latin typeface="Times New Roman" panose="02020603050405020304" pitchFamily="18" charset="0"/>
                <a:cs typeface="Times New Roman" panose="02020603050405020304" pitchFamily="18" charset="0"/>
              </a:rPr>
              <a:t>+</a:t>
            </a:r>
          </a:p>
        </p:txBody>
      </p:sp>
      <p:cxnSp>
        <p:nvCxnSpPr>
          <p:cNvPr id="43" name="Straight Arrow Connector 42">
            <a:extLst>
              <a:ext uri="{FF2B5EF4-FFF2-40B4-BE49-F238E27FC236}">
                <a16:creationId xmlns:a16="http://schemas.microsoft.com/office/drawing/2014/main" id="{58DC4DE9-8B74-26A7-DA07-0E20B108D75A}"/>
              </a:ext>
            </a:extLst>
          </p:cNvPr>
          <p:cNvCxnSpPr>
            <a:cxnSpLocks/>
          </p:cNvCxnSpPr>
          <p:nvPr/>
        </p:nvCxnSpPr>
        <p:spPr>
          <a:xfrm>
            <a:off x="24906054" y="8809941"/>
            <a:ext cx="20778" cy="77379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DA8777D-0E4D-F04C-3194-B30CF1E4505F}"/>
              </a:ext>
            </a:extLst>
          </p:cNvPr>
          <p:cNvCxnSpPr>
            <a:cxnSpLocks/>
          </p:cNvCxnSpPr>
          <p:nvPr/>
        </p:nvCxnSpPr>
        <p:spPr>
          <a:xfrm flipV="1">
            <a:off x="11694010" y="8804935"/>
            <a:ext cx="26551692" cy="500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9C1FDB14-AF25-403C-E27C-FBED9BC252A1}"/>
              </a:ext>
            </a:extLst>
          </p:cNvPr>
          <p:cNvSpPr/>
          <p:nvPr/>
        </p:nvSpPr>
        <p:spPr>
          <a:xfrm>
            <a:off x="11670456" y="3594809"/>
            <a:ext cx="26343482" cy="11697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Times New Roman" panose="02020603050405020304" pitchFamily="18" charset="0"/>
                <a:cs typeface="Times New Roman" panose="02020603050405020304" pitchFamily="18" charset="0"/>
              </a:rPr>
              <a:t>Assembly Candidate effector FASTA</a:t>
            </a:r>
          </a:p>
        </p:txBody>
      </p:sp>
      <p:cxnSp>
        <p:nvCxnSpPr>
          <p:cNvPr id="46" name="Straight Arrow Connector 45">
            <a:extLst>
              <a:ext uri="{FF2B5EF4-FFF2-40B4-BE49-F238E27FC236}">
                <a16:creationId xmlns:a16="http://schemas.microsoft.com/office/drawing/2014/main" id="{F69FE801-8A09-98B3-F02A-4ACDC9991E6B}"/>
              </a:ext>
            </a:extLst>
          </p:cNvPr>
          <p:cNvCxnSpPr>
            <a:cxnSpLocks/>
            <a:endCxn id="29" idx="0"/>
          </p:cNvCxnSpPr>
          <p:nvPr/>
        </p:nvCxnSpPr>
        <p:spPr>
          <a:xfrm>
            <a:off x="34102692" y="4764547"/>
            <a:ext cx="0" cy="59263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7EE9F5F-B813-8C54-9B5C-874EC4294AB7}"/>
              </a:ext>
            </a:extLst>
          </p:cNvPr>
          <p:cNvCxnSpPr>
            <a:cxnSpLocks/>
            <a:stCxn id="6" idx="2"/>
            <a:endCxn id="7" idx="0"/>
          </p:cNvCxnSpPr>
          <p:nvPr/>
        </p:nvCxnSpPr>
        <p:spPr>
          <a:xfrm flipH="1">
            <a:off x="5899519" y="11275792"/>
            <a:ext cx="18856" cy="587338"/>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B414E11-A8F0-3D41-8945-815CE82418AD}"/>
              </a:ext>
            </a:extLst>
          </p:cNvPr>
          <p:cNvCxnSpPr>
            <a:cxnSpLocks/>
          </p:cNvCxnSpPr>
          <p:nvPr/>
        </p:nvCxnSpPr>
        <p:spPr>
          <a:xfrm flipH="1">
            <a:off x="5829681" y="14205382"/>
            <a:ext cx="18856" cy="587338"/>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EF05AFB-F30E-71A2-A155-05291798D138}"/>
              </a:ext>
            </a:extLst>
          </p:cNvPr>
          <p:cNvSpPr txBox="1"/>
          <p:nvPr/>
        </p:nvSpPr>
        <p:spPr>
          <a:xfrm>
            <a:off x="11694010" y="9603468"/>
            <a:ext cx="26551692" cy="830997"/>
          </a:xfrm>
          <a:prstGeom prst="rect">
            <a:avLst/>
          </a:prstGeom>
          <a:noFill/>
          <a:ln w="38100">
            <a:solidFill>
              <a:schemeClr val="tx1"/>
            </a:solidFill>
          </a:ln>
        </p:spPr>
        <p:txBody>
          <a:bodyPr wrap="square" rtlCol="0">
            <a:spAutoFit/>
          </a:bodyPr>
          <a:lstStyle/>
          <a:p>
            <a:pPr algn="ctr"/>
            <a:r>
              <a:rPr lang="en-GB" sz="4800" b="1" dirty="0">
                <a:latin typeface="Times New Roman" panose="02020603050405020304" pitchFamily="18" charset="0"/>
                <a:cs typeface="Times New Roman" panose="02020603050405020304" pitchFamily="18" charset="0"/>
              </a:rPr>
              <a:t>Clustered using Cd-Hit (</a:t>
            </a:r>
            <a:r>
              <a:rPr lang="en-GB" sz="4800" b="1" dirty="0">
                <a:solidFill>
                  <a:srgbClr val="FF0000"/>
                </a:solidFill>
                <a:highlight>
                  <a:srgbClr val="FFFF00"/>
                </a:highlight>
                <a:latin typeface="Times New Roman" panose="02020603050405020304" pitchFamily="18" charset="0"/>
                <a:cs typeface="Times New Roman" panose="02020603050405020304" pitchFamily="18" charset="0"/>
              </a:rPr>
              <a:t>0.8%</a:t>
            </a:r>
            <a:r>
              <a:rPr lang="en-GB" sz="4800" b="1" dirty="0">
                <a:latin typeface="Times New Roman" panose="02020603050405020304" pitchFamily="18" charset="0"/>
                <a:cs typeface="Times New Roman" panose="02020603050405020304" pitchFamily="18" charset="0"/>
              </a:rPr>
              <a:t> identity)</a:t>
            </a:r>
          </a:p>
        </p:txBody>
      </p:sp>
      <p:cxnSp>
        <p:nvCxnSpPr>
          <p:cNvPr id="55" name="Straight Arrow Connector 54">
            <a:extLst>
              <a:ext uri="{FF2B5EF4-FFF2-40B4-BE49-F238E27FC236}">
                <a16:creationId xmlns:a16="http://schemas.microsoft.com/office/drawing/2014/main" id="{E405044A-1F12-2CB8-0EBE-19077AA53380}"/>
              </a:ext>
            </a:extLst>
          </p:cNvPr>
          <p:cNvCxnSpPr>
            <a:cxnSpLocks/>
            <a:stCxn id="54" idx="2"/>
          </p:cNvCxnSpPr>
          <p:nvPr/>
        </p:nvCxnSpPr>
        <p:spPr>
          <a:xfrm>
            <a:off x="24969856" y="10434465"/>
            <a:ext cx="0" cy="107349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977349E-C2DC-6F35-0131-273E032800F8}"/>
              </a:ext>
            </a:extLst>
          </p:cNvPr>
          <p:cNvSpPr txBox="1"/>
          <p:nvPr/>
        </p:nvSpPr>
        <p:spPr>
          <a:xfrm>
            <a:off x="11694010" y="11483641"/>
            <a:ext cx="26551692" cy="2308324"/>
          </a:xfrm>
          <a:prstGeom prst="rect">
            <a:avLst/>
          </a:prstGeom>
          <a:noFill/>
          <a:ln w="38100">
            <a:solidFill>
              <a:schemeClr val="tx1"/>
            </a:solidFill>
          </a:ln>
        </p:spPr>
        <p:txBody>
          <a:bodyPr wrap="square" rtlCol="0">
            <a:spAutoFit/>
          </a:bodyPr>
          <a:lstStyle/>
          <a:p>
            <a:pPr algn="ctr"/>
            <a:r>
              <a:rPr lang="en-GB" sz="4800" b="1" dirty="0">
                <a:latin typeface="Times New Roman" panose="02020603050405020304" pitchFamily="18" charset="0"/>
                <a:cs typeface="Times New Roman" panose="02020603050405020304" pitchFamily="18" charset="0"/>
              </a:rPr>
              <a:t>Custom Cd-Hit processing script</a:t>
            </a:r>
          </a:p>
          <a:p>
            <a:pPr algn="ctr"/>
            <a:r>
              <a:rPr lang="en-GB" sz="4800" dirty="0">
                <a:latin typeface="Times New Roman" panose="02020603050405020304" pitchFamily="18" charset="0"/>
                <a:cs typeface="Times New Roman" panose="02020603050405020304" pitchFamily="18" charset="0"/>
              </a:rPr>
              <a:t>The Cd-Hit </a:t>
            </a:r>
            <a:r>
              <a:rPr lang="en-GB" sz="4800" dirty="0" err="1">
                <a:latin typeface="Times New Roman" panose="02020603050405020304" pitchFamily="18" charset="0"/>
                <a:cs typeface="Times New Roman" panose="02020603050405020304" pitchFamily="18" charset="0"/>
              </a:rPr>
              <a:t>ouput</a:t>
            </a:r>
            <a:r>
              <a:rPr lang="en-GB" sz="4800" dirty="0">
                <a:latin typeface="Times New Roman" panose="02020603050405020304" pitchFamily="18" charset="0"/>
                <a:cs typeface="Times New Roman" panose="02020603050405020304" pitchFamily="18" charset="0"/>
              </a:rPr>
              <a:t> is used to produce an </a:t>
            </a:r>
            <a:r>
              <a:rPr lang="en-GB" sz="4800" dirty="0" err="1">
                <a:latin typeface="Times New Roman" panose="02020603050405020304" pitchFamily="18" charset="0"/>
                <a:cs typeface="Times New Roman" panose="02020603050405020304" pitchFamily="18" charset="0"/>
              </a:rPr>
              <a:t>AllCandidateEffectors_table.tsv</a:t>
            </a:r>
            <a:r>
              <a:rPr lang="en-GB" sz="4800" dirty="0">
                <a:latin typeface="Times New Roman" panose="02020603050405020304" pitchFamily="18" charset="0"/>
                <a:cs typeface="Times New Roman" panose="02020603050405020304" pitchFamily="18" charset="0"/>
              </a:rPr>
              <a:t> and an </a:t>
            </a:r>
            <a:r>
              <a:rPr lang="en-GB" sz="4800" dirty="0" err="1">
                <a:latin typeface="Times New Roman" panose="02020603050405020304" pitchFamily="18" charset="0"/>
                <a:cs typeface="Times New Roman" panose="02020603050405020304" pitchFamily="18" charset="0"/>
              </a:rPr>
              <a:t>AllCandidateEffectors_heatmapdata.tsv</a:t>
            </a:r>
            <a:r>
              <a:rPr lang="en-GB" sz="4800" dirty="0">
                <a:latin typeface="Times New Roman" panose="02020603050405020304" pitchFamily="18" charset="0"/>
                <a:cs typeface="Times New Roman" panose="02020603050405020304" pitchFamily="18" charset="0"/>
              </a:rPr>
              <a:t>. </a:t>
            </a:r>
          </a:p>
        </p:txBody>
      </p:sp>
      <p:pic>
        <p:nvPicPr>
          <p:cNvPr id="60" name="Picture 59">
            <a:extLst>
              <a:ext uri="{FF2B5EF4-FFF2-40B4-BE49-F238E27FC236}">
                <a16:creationId xmlns:a16="http://schemas.microsoft.com/office/drawing/2014/main" id="{84FC6E9D-BDC4-9DB4-738C-58F9FF0EE927}"/>
              </a:ext>
            </a:extLst>
          </p:cNvPr>
          <p:cNvPicPr>
            <a:picLocks noChangeAspect="1"/>
          </p:cNvPicPr>
          <p:nvPr/>
        </p:nvPicPr>
        <p:blipFill>
          <a:blip r:embed="rId3"/>
          <a:stretch>
            <a:fillRect/>
          </a:stretch>
        </p:blipFill>
        <p:spPr>
          <a:xfrm>
            <a:off x="35021420" y="15494882"/>
            <a:ext cx="2123490" cy="5839942"/>
          </a:xfrm>
          <a:prstGeom prst="rect">
            <a:avLst/>
          </a:prstGeom>
        </p:spPr>
      </p:pic>
      <p:pic>
        <p:nvPicPr>
          <p:cNvPr id="61" name="Picture 60">
            <a:extLst>
              <a:ext uri="{FF2B5EF4-FFF2-40B4-BE49-F238E27FC236}">
                <a16:creationId xmlns:a16="http://schemas.microsoft.com/office/drawing/2014/main" id="{857D0A2B-21E9-130B-D47A-BBB4D13CAA22}"/>
              </a:ext>
            </a:extLst>
          </p:cNvPr>
          <p:cNvPicPr>
            <a:picLocks noChangeAspect="1"/>
          </p:cNvPicPr>
          <p:nvPr/>
        </p:nvPicPr>
        <p:blipFill>
          <a:blip r:embed="rId4"/>
          <a:stretch>
            <a:fillRect/>
          </a:stretch>
        </p:blipFill>
        <p:spPr>
          <a:xfrm>
            <a:off x="11420455" y="15500751"/>
            <a:ext cx="20939932" cy="4502441"/>
          </a:xfrm>
          <a:prstGeom prst="rect">
            <a:avLst/>
          </a:prstGeom>
        </p:spPr>
      </p:pic>
      <p:sp>
        <p:nvSpPr>
          <p:cNvPr id="63" name="TextBox 62">
            <a:extLst>
              <a:ext uri="{FF2B5EF4-FFF2-40B4-BE49-F238E27FC236}">
                <a16:creationId xmlns:a16="http://schemas.microsoft.com/office/drawing/2014/main" id="{BD40DEEB-D827-FE06-7746-B61056F9E83C}"/>
              </a:ext>
            </a:extLst>
          </p:cNvPr>
          <p:cNvSpPr txBox="1"/>
          <p:nvPr/>
        </p:nvSpPr>
        <p:spPr>
          <a:xfrm>
            <a:off x="11966437" y="14499051"/>
            <a:ext cx="19501944" cy="769441"/>
          </a:xfrm>
          <a:prstGeom prst="rect">
            <a:avLst/>
          </a:prstGeom>
          <a:noFill/>
        </p:spPr>
        <p:txBody>
          <a:bodyPr wrap="square">
            <a:spAutoFit/>
          </a:bodyPr>
          <a:lstStyle/>
          <a:p>
            <a:r>
              <a:rPr lang="en-GB" sz="4400" dirty="0" err="1">
                <a:latin typeface="Times New Roman" panose="02020603050405020304" pitchFamily="18" charset="0"/>
                <a:cs typeface="Times New Roman" panose="02020603050405020304" pitchFamily="18" charset="0"/>
              </a:rPr>
              <a:t>AllCandidateEffectors_table.tsv</a:t>
            </a:r>
            <a:endParaRPr lang="en-US" sz="4400" dirty="0"/>
          </a:p>
        </p:txBody>
      </p:sp>
      <p:sp>
        <p:nvSpPr>
          <p:cNvPr id="65" name="TextBox 64">
            <a:extLst>
              <a:ext uri="{FF2B5EF4-FFF2-40B4-BE49-F238E27FC236}">
                <a16:creationId xmlns:a16="http://schemas.microsoft.com/office/drawing/2014/main" id="{78E84A40-F755-D9BE-321D-33EE3DB884BB}"/>
              </a:ext>
            </a:extLst>
          </p:cNvPr>
          <p:cNvSpPr txBox="1"/>
          <p:nvPr/>
        </p:nvSpPr>
        <p:spPr>
          <a:xfrm>
            <a:off x="33399249" y="13945053"/>
            <a:ext cx="6596102" cy="1323439"/>
          </a:xfrm>
          <a:prstGeom prst="rect">
            <a:avLst/>
          </a:prstGeom>
          <a:noFill/>
        </p:spPr>
        <p:txBody>
          <a:bodyPr wrap="square">
            <a:spAutoFit/>
          </a:bodyPr>
          <a:lstStyle/>
          <a:p>
            <a:r>
              <a:rPr lang="en-GB" sz="4000" dirty="0" err="1">
                <a:latin typeface="Times New Roman" panose="02020603050405020304" pitchFamily="18" charset="0"/>
                <a:cs typeface="Times New Roman" panose="02020603050405020304" pitchFamily="18" charset="0"/>
              </a:rPr>
              <a:t>AllCandidateEffectors</a:t>
            </a:r>
            <a:r>
              <a:rPr lang="en-GB" sz="4000" dirty="0">
                <a:latin typeface="Times New Roman" panose="02020603050405020304" pitchFamily="18" charset="0"/>
                <a:cs typeface="Times New Roman" panose="02020603050405020304" pitchFamily="18" charset="0"/>
              </a:rPr>
              <a:t>_</a:t>
            </a:r>
          </a:p>
          <a:p>
            <a:r>
              <a:rPr lang="en-GB" sz="4000" dirty="0" err="1">
                <a:latin typeface="Times New Roman" panose="02020603050405020304" pitchFamily="18" charset="0"/>
                <a:cs typeface="Times New Roman" panose="02020603050405020304" pitchFamily="18" charset="0"/>
              </a:rPr>
              <a:t>heatmapdata.tsv</a:t>
            </a:r>
            <a:endParaRPr lang="en-US" sz="4000" dirty="0"/>
          </a:p>
        </p:txBody>
      </p:sp>
      <p:sp>
        <p:nvSpPr>
          <p:cNvPr id="66" name="Rectangle 65">
            <a:extLst>
              <a:ext uri="{FF2B5EF4-FFF2-40B4-BE49-F238E27FC236}">
                <a16:creationId xmlns:a16="http://schemas.microsoft.com/office/drawing/2014/main" id="{9C71F076-2A06-7950-77D7-38D2360FED3F}"/>
              </a:ext>
            </a:extLst>
          </p:cNvPr>
          <p:cNvSpPr/>
          <p:nvPr/>
        </p:nvSpPr>
        <p:spPr>
          <a:xfrm>
            <a:off x="18516600" y="15904029"/>
            <a:ext cx="10636467" cy="54101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092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p:bldP spid="41" grpId="0"/>
      <p:bldP spid="54" grpId="0" animBg="1"/>
      <p:bldP spid="58" grpId="0" animBg="1"/>
      <p:bldP spid="63" grpId="0"/>
      <p:bldP spid="65" grpId="0"/>
      <p:bldP spid="6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3ED967-7CDA-9AE6-8037-7581F58D3E8E}"/>
              </a:ext>
            </a:extLst>
          </p:cNvPr>
          <p:cNvPicPr>
            <a:picLocks noChangeAspect="1"/>
          </p:cNvPicPr>
          <p:nvPr/>
        </p:nvPicPr>
        <p:blipFill>
          <a:blip r:embed="rId2"/>
          <a:stretch>
            <a:fillRect/>
          </a:stretch>
        </p:blipFill>
        <p:spPr>
          <a:xfrm>
            <a:off x="0" y="0"/>
            <a:ext cx="39008050" cy="22972521"/>
          </a:xfrm>
          <a:prstGeom prst="rect">
            <a:avLst/>
          </a:prstGeom>
        </p:spPr>
      </p:pic>
    </p:spTree>
    <p:extLst>
      <p:ext uri="{BB962C8B-B14F-4D97-AF65-F5344CB8AC3E}">
        <p14:creationId xmlns:p14="http://schemas.microsoft.com/office/powerpoint/2010/main" val="4157777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45C7-A50B-553A-4B29-337079E0804B}"/>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MOCK FIGURE!</a:t>
            </a:r>
          </a:p>
        </p:txBody>
      </p:sp>
      <p:pic>
        <p:nvPicPr>
          <p:cNvPr id="4" name="Picture 3">
            <a:extLst>
              <a:ext uri="{FF2B5EF4-FFF2-40B4-BE49-F238E27FC236}">
                <a16:creationId xmlns:a16="http://schemas.microsoft.com/office/drawing/2014/main" id="{321770EE-66C0-28EF-2960-E2122AD4F29C}"/>
              </a:ext>
            </a:extLst>
          </p:cNvPr>
          <p:cNvPicPr>
            <a:picLocks noChangeAspect="1"/>
          </p:cNvPicPr>
          <p:nvPr/>
        </p:nvPicPr>
        <p:blipFill>
          <a:blip r:embed="rId2"/>
          <a:stretch>
            <a:fillRect/>
          </a:stretch>
        </p:blipFill>
        <p:spPr>
          <a:xfrm>
            <a:off x="1504259" y="5409421"/>
            <a:ext cx="35280295" cy="13922267"/>
          </a:xfrm>
          <a:prstGeom prst="rect">
            <a:avLst/>
          </a:prstGeom>
        </p:spPr>
      </p:pic>
      <p:sp>
        <p:nvSpPr>
          <p:cNvPr id="6" name="TextBox 5">
            <a:extLst>
              <a:ext uri="{FF2B5EF4-FFF2-40B4-BE49-F238E27FC236}">
                <a16:creationId xmlns:a16="http://schemas.microsoft.com/office/drawing/2014/main" id="{6338FC26-88A4-5BB4-79C3-32BC50767DEF}"/>
              </a:ext>
            </a:extLst>
          </p:cNvPr>
          <p:cNvSpPr txBox="1"/>
          <p:nvPr/>
        </p:nvSpPr>
        <p:spPr>
          <a:xfrm>
            <a:off x="1503379" y="20451026"/>
            <a:ext cx="36001292" cy="646331"/>
          </a:xfrm>
          <a:prstGeom prst="rect">
            <a:avLst/>
          </a:prstGeom>
          <a:noFill/>
        </p:spPr>
        <p:txBody>
          <a:bodyPr wrap="square">
            <a:spAutoFit/>
          </a:bodyPr>
          <a:lstStyle/>
          <a:p>
            <a:r>
              <a:rPr lang="en-GB" sz="3600" b="0" i="0" dirty="0" err="1">
                <a:solidFill>
                  <a:srgbClr val="222222"/>
                </a:solidFill>
                <a:effectLst/>
                <a:latin typeface="Arial" panose="020B0604020202020204" pitchFamily="34" charset="0"/>
              </a:rPr>
              <a:t>Seong</a:t>
            </a:r>
            <a:r>
              <a:rPr lang="en-GB" sz="3600" b="0" i="0" dirty="0">
                <a:solidFill>
                  <a:srgbClr val="222222"/>
                </a:solidFill>
                <a:effectLst/>
                <a:latin typeface="Arial" panose="020B0604020202020204" pitchFamily="34" charset="0"/>
              </a:rPr>
              <a:t>, K. and </a:t>
            </a:r>
            <a:r>
              <a:rPr lang="en-GB" sz="3600" b="0" i="0" dirty="0" err="1">
                <a:solidFill>
                  <a:srgbClr val="222222"/>
                </a:solidFill>
                <a:effectLst/>
                <a:latin typeface="Arial" panose="020B0604020202020204" pitchFamily="34" charset="0"/>
              </a:rPr>
              <a:t>Krasileva</a:t>
            </a:r>
            <a:r>
              <a:rPr lang="en-GB" sz="3600" b="0" i="0" dirty="0">
                <a:solidFill>
                  <a:srgbClr val="222222"/>
                </a:solidFill>
                <a:effectLst/>
                <a:latin typeface="Arial" panose="020B0604020202020204" pitchFamily="34" charset="0"/>
              </a:rPr>
              <a:t>, K.V., 2023. Prediction of effector protein structures from fungal phytopathogens enables evolutionary analyses. </a:t>
            </a:r>
            <a:r>
              <a:rPr lang="en-GB" sz="3600" b="0" i="1" dirty="0">
                <a:solidFill>
                  <a:srgbClr val="222222"/>
                </a:solidFill>
                <a:effectLst/>
                <a:latin typeface="Arial" panose="020B0604020202020204" pitchFamily="34" charset="0"/>
              </a:rPr>
              <a:t>Nature Microbiology</a:t>
            </a:r>
            <a:r>
              <a:rPr lang="en-GB" sz="3600" b="0" i="0" dirty="0">
                <a:solidFill>
                  <a:srgbClr val="222222"/>
                </a:solidFill>
                <a:effectLst/>
                <a:latin typeface="Arial" panose="020B0604020202020204" pitchFamily="34" charset="0"/>
              </a:rPr>
              <a:t>, </a:t>
            </a:r>
            <a:r>
              <a:rPr lang="en-GB" sz="3600" b="0" i="1" dirty="0">
                <a:solidFill>
                  <a:srgbClr val="222222"/>
                </a:solidFill>
                <a:effectLst/>
                <a:latin typeface="Arial" panose="020B0604020202020204" pitchFamily="34" charset="0"/>
              </a:rPr>
              <a:t>8</a:t>
            </a:r>
            <a:r>
              <a:rPr lang="en-GB" sz="3600" b="0" i="0" dirty="0">
                <a:solidFill>
                  <a:srgbClr val="222222"/>
                </a:solidFill>
                <a:effectLst/>
                <a:latin typeface="Arial" panose="020B0604020202020204" pitchFamily="34" charset="0"/>
              </a:rPr>
              <a:t>(1), pp.174-187.</a:t>
            </a:r>
            <a:endParaRPr lang="en-US" sz="3600" dirty="0"/>
          </a:p>
        </p:txBody>
      </p:sp>
    </p:spTree>
    <p:extLst>
      <p:ext uri="{BB962C8B-B14F-4D97-AF65-F5344CB8AC3E}">
        <p14:creationId xmlns:p14="http://schemas.microsoft.com/office/powerpoint/2010/main" val="2143599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ctangle 151">
            <a:extLst>
              <a:ext uri="{FF2B5EF4-FFF2-40B4-BE49-F238E27FC236}">
                <a16:creationId xmlns:a16="http://schemas.microsoft.com/office/drawing/2014/main" id="{0C4A87C9-EDFD-AC1A-8DCC-27FFD17EB8A6}"/>
              </a:ext>
            </a:extLst>
          </p:cNvPr>
          <p:cNvSpPr/>
          <p:nvPr/>
        </p:nvSpPr>
        <p:spPr>
          <a:xfrm>
            <a:off x="3270243" y="1519723"/>
            <a:ext cx="16516327" cy="2332957"/>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i="1" dirty="0">
                <a:solidFill>
                  <a:schemeClr val="tx1"/>
                </a:solidFill>
                <a:latin typeface="Times New Roman" panose="02020603050405020304" pitchFamily="18" charset="0"/>
                <a:cs typeface="Times New Roman" panose="02020603050405020304" pitchFamily="18" charset="0"/>
              </a:rPr>
              <a:t>Fusarium</a:t>
            </a:r>
            <a:r>
              <a:rPr lang="en-US" sz="6600" b="1" dirty="0">
                <a:solidFill>
                  <a:schemeClr val="tx1"/>
                </a:solidFill>
                <a:latin typeface="Times New Roman" panose="02020603050405020304" pitchFamily="18" charset="0"/>
                <a:cs typeface="Times New Roman" panose="02020603050405020304" pitchFamily="18" charset="0"/>
              </a:rPr>
              <a:t> Assemblies</a:t>
            </a:r>
          </a:p>
          <a:p>
            <a:pPr algn="ctr"/>
            <a:r>
              <a:rPr lang="en-US" sz="2800" dirty="0">
                <a:solidFill>
                  <a:schemeClr val="tx1"/>
                </a:solidFill>
                <a:latin typeface="Times New Roman" panose="02020603050405020304" pitchFamily="18" charset="0"/>
                <a:cs typeface="Times New Roman" panose="02020603050405020304" pitchFamily="18" charset="0"/>
              </a:rPr>
              <a:t>Fusarium species assemblies in FASTA format, as well as a list of assemblies and a </a:t>
            </a:r>
            <a:r>
              <a:rPr lang="en-US" sz="2800" i="1" dirty="0">
                <a:solidFill>
                  <a:schemeClr val="tx1"/>
                </a:solidFill>
                <a:latin typeface="Times New Roman" panose="02020603050405020304" pitchFamily="18" charset="0"/>
                <a:cs typeface="Times New Roman" panose="02020603050405020304" pitchFamily="18" charset="0"/>
              </a:rPr>
              <a:t>mimp </a:t>
            </a:r>
            <a:r>
              <a:rPr lang="en-US" sz="2800" dirty="0">
                <a:solidFill>
                  <a:schemeClr val="tx1"/>
                </a:solidFill>
                <a:latin typeface="Times New Roman" panose="02020603050405020304" pitchFamily="18" charset="0"/>
                <a:cs typeface="Times New Roman" panose="02020603050405020304" pitchFamily="18" charset="0"/>
              </a:rPr>
              <a:t>profile HMM, are prepared as input. </a:t>
            </a:r>
          </a:p>
        </p:txBody>
      </p:sp>
      <p:sp>
        <p:nvSpPr>
          <p:cNvPr id="4" name="TextBox 3">
            <a:extLst>
              <a:ext uri="{FF2B5EF4-FFF2-40B4-BE49-F238E27FC236}">
                <a16:creationId xmlns:a16="http://schemas.microsoft.com/office/drawing/2014/main" id="{BDFEC738-8424-DE81-6843-4945645EBFEC}"/>
              </a:ext>
            </a:extLst>
          </p:cNvPr>
          <p:cNvSpPr txBox="1"/>
          <p:nvPr/>
        </p:nvSpPr>
        <p:spPr>
          <a:xfrm>
            <a:off x="3259796" y="4280216"/>
            <a:ext cx="16515446" cy="1384995"/>
          </a:xfrm>
          <a:prstGeom prst="rect">
            <a:avLst/>
          </a:prstGeom>
          <a:noFill/>
          <a:ln w="38100">
            <a:solidFill>
              <a:schemeClr val="accent4"/>
            </a:solidFill>
          </a:ln>
        </p:spPr>
        <p:txBody>
          <a:bodyPr wrap="square" rtlCol="0">
            <a:spAutoFit/>
          </a:bodyPr>
          <a:lstStyle/>
          <a:p>
            <a:pPr algn="ctr"/>
            <a:r>
              <a:rPr lang="en-US" sz="2800" b="1" i="1" dirty="0">
                <a:latin typeface="Times New Roman" panose="02020603050405020304" pitchFamily="18" charset="0"/>
                <a:cs typeface="Times New Roman" panose="02020603050405020304" pitchFamily="18" charset="0"/>
              </a:rPr>
              <a:t>Mimp </a:t>
            </a:r>
            <a:r>
              <a:rPr lang="en-US" sz="2800" b="1" dirty="0">
                <a:latin typeface="Times New Roman" panose="02020603050405020304" pitchFamily="18" charset="0"/>
                <a:cs typeface="Times New Roman" panose="02020603050405020304" pitchFamily="18" charset="0"/>
              </a:rPr>
              <a:t>identification</a:t>
            </a:r>
          </a:p>
          <a:p>
            <a:pPr algn="ctr"/>
            <a:r>
              <a:rPr lang="en-US" sz="2800" dirty="0">
                <a:latin typeface="Times New Roman" panose="02020603050405020304" pitchFamily="18" charset="0"/>
                <a:cs typeface="Times New Roman" panose="02020603050405020304" pitchFamily="18" charset="0"/>
              </a:rPr>
              <a:t>Each </a:t>
            </a:r>
            <a:r>
              <a:rPr lang="en-US" sz="2800" i="1" dirty="0">
                <a:latin typeface="Times New Roman" panose="02020603050405020304" pitchFamily="18" charset="0"/>
                <a:cs typeface="Times New Roman" panose="02020603050405020304" pitchFamily="18" charset="0"/>
              </a:rPr>
              <a:t>Fusarium</a:t>
            </a:r>
            <a:r>
              <a:rPr lang="en-US" sz="2800" dirty="0">
                <a:latin typeface="Times New Roman" panose="02020603050405020304" pitchFamily="18" charset="0"/>
                <a:cs typeface="Times New Roman" panose="02020603050405020304" pitchFamily="18" charset="0"/>
              </a:rPr>
              <a:t> assembly is searched for </a:t>
            </a:r>
            <a:r>
              <a:rPr lang="en-US" sz="2800" i="1" dirty="0">
                <a:latin typeface="Times New Roman" panose="02020603050405020304" pitchFamily="18" charset="0"/>
                <a:cs typeface="Times New Roman" panose="02020603050405020304" pitchFamily="18" charset="0"/>
              </a:rPr>
              <a:t>mimps </a:t>
            </a:r>
            <a:r>
              <a:rPr lang="en-US" sz="2800" dirty="0">
                <a:latin typeface="Times New Roman" panose="02020603050405020304" pitchFamily="18" charset="0"/>
                <a:cs typeface="Times New Roman" panose="02020603050405020304" pitchFamily="18" charset="0"/>
              </a:rPr>
              <a:t>using a custom python script (using </a:t>
            </a:r>
            <a:r>
              <a:rPr lang="en-US" sz="2800" i="1" dirty="0">
                <a:latin typeface="Times New Roman" panose="02020603050405020304" pitchFamily="18" charset="0"/>
                <a:cs typeface="Times New Roman" panose="02020603050405020304" pitchFamily="18" charset="0"/>
              </a:rPr>
              <a:t>mimp </a:t>
            </a:r>
            <a:r>
              <a:rPr lang="en-US" sz="2800" dirty="0">
                <a:latin typeface="Times New Roman" panose="02020603050405020304" pitchFamily="18" charset="0"/>
                <a:cs typeface="Times New Roman" panose="02020603050405020304" pitchFamily="18" charset="0"/>
              </a:rPr>
              <a:t>TIRs) and NHMMER </a:t>
            </a:r>
            <a:r>
              <a:rPr lang="en-GB" sz="2800" dirty="0">
                <a:solidFill>
                  <a:srgbClr val="000000"/>
                </a:solidFill>
                <a:latin typeface="Times New Roman" panose="02020603050405020304" pitchFamily="18" charset="0"/>
                <a:ea typeface="Times New Roman" panose="02020603050405020304" pitchFamily="18" charset="0"/>
              </a:rPr>
              <a:t>(3.3.1) (</a:t>
            </a:r>
            <a:r>
              <a:rPr lang="en-US" sz="2800" dirty="0">
                <a:latin typeface="Times New Roman" panose="02020603050405020304" pitchFamily="18" charset="0"/>
                <a:cs typeface="Times New Roman" panose="02020603050405020304" pitchFamily="18" charset="0"/>
              </a:rPr>
              <a:t>using a </a:t>
            </a:r>
            <a:r>
              <a:rPr lang="en-US" sz="2800" i="1" dirty="0">
                <a:latin typeface="Times New Roman" panose="02020603050405020304" pitchFamily="18" charset="0"/>
                <a:cs typeface="Times New Roman" panose="02020603050405020304" pitchFamily="18" charset="0"/>
              </a:rPr>
              <a:t>mimp </a:t>
            </a:r>
            <a:r>
              <a:rPr lang="en-US" sz="2800" dirty="0">
                <a:latin typeface="Times New Roman" panose="02020603050405020304" pitchFamily="18" charset="0"/>
                <a:cs typeface="Times New Roman" panose="02020603050405020304" pitchFamily="18" charset="0"/>
              </a:rPr>
              <a:t>profile-HMM).</a:t>
            </a:r>
          </a:p>
        </p:txBody>
      </p:sp>
      <p:sp>
        <p:nvSpPr>
          <p:cNvPr id="5" name="TextBox 4">
            <a:extLst>
              <a:ext uri="{FF2B5EF4-FFF2-40B4-BE49-F238E27FC236}">
                <a16:creationId xmlns:a16="http://schemas.microsoft.com/office/drawing/2014/main" id="{FD6F4D29-CBCF-4E76-9985-03FE0B2F252C}"/>
              </a:ext>
            </a:extLst>
          </p:cNvPr>
          <p:cNvSpPr txBox="1"/>
          <p:nvPr/>
        </p:nvSpPr>
        <p:spPr>
          <a:xfrm>
            <a:off x="3285498" y="6400556"/>
            <a:ext cx="16515479" cy="954107"/>
          </a:xfrm>
          <a:prstGeom prst="rect">
            <a:avLst/>
          </a:prstGeom>
          <a:noFill/>
          <a:ln w="38100">
            <a:solidFill>
              <a:schemeClr val="accent4"/>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Sequence Expansion</a:t>
            </a:r>
          </a:p>
          <a:p>
            <a:pPr algn="ctr"/>
            <a:r>
              <a:rPr lang="en-US" sz="2800" dirty="0">
                <a:latin typeface="Times New Roman" panose="02020603050405020304" pitchFamily="18" charset="0"/>
                <a:cs typeface="Times New Roman" panose="02020603050405020304" pitchFamily="18" charset="0"/>
              </a:rPr>
              <a:t>Sequences 2.5kb upstream and downstream of </a:t>
            </a:r>
            <a:r>
              <a:rPr lang="en-US" sz="2800" i="1" dirty="0">
                <a:latin typeface="Times New Roman" panose="02020603050405020304" pitchFamily="18" charset="0"/>
                <a:cs typeface="Times New Roman" panose="02020603050405020304" pitchFamily="18" charset="0"/>
              </a:rPr>
              <a:t>mimps </a:t>
            </a:r>
            <a:r>
              <a:rPr lang="en-US" sz="2800" dirty="0">
                <a:latin typeface="Times New Roman" panose="02020603050405020304" pitchFamily="18" charset="0"/>
                <a:cs typeface="Times New Roman" panose="02020603050405020304" pitchFamily="18" charset="0"/>
              </a:rPr>
              <a:t>identified are</a:t>
            </a:r>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extracted.</a:t>
            </a:r>
          </a:p>
        </p:txBody>
      </p:sp>
      <p:sp>
        <p:nvSpPr>
          <p:cNvPr id="6" name="TextBox 5">
            <a:extLst>
              <a:ext uri="{FF2B5EF4-FFF2-40B4-BE49-F238E27FC236}">
                <a16:creationId xmlns:a16="http://schemas.microsoft.com/office/drawing/2014/main" id="{774BD4B8-B228-127A-4CD1-5DE0C8381C08}"/>
              </a:ext>
            </a:extLst>
          </p:cNvPr>
          <p:cNvSpPr txBox="1"/>
          <p:nvPr/>
        </p:nvSpPr>
        <p:spPr>
          <a:xfrm>
            <a:off x="3285224" y="8279577"/>
            <a:ext cx="7902356" cy="1815882"/>
          </a:xfrm>
          <a:prstGeom prst="rect">
            <a:avLst/>
          </a:prstGeom>
          <a:noFill/>
          <a:ln w="38100">
            <a:solidFill>
              <a:srgbClr val="0070C0"/>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Gene Prediction</a:t>
            </a:r>
          </a:p>
          <a:p>
            <a:pPr algn="ctr"/>
            <a:r>
              <a:rPr lang="en-US" sz="2800" dirty="0">
                <a:latin typeface="Times New Roman" panose="02020603050405020304" pitchFamily="18" charset="0"/>
                <a:cs typeface="Times New Roman" panose="02020603050405020304" pitchFamily="18" charset="0"/>
              </a:rPr>
              <a:t>The extracted 2.5kb </a:t>
            </a:r>
            <a:r>
              <a:rPr lang="en-US" sz="2800" i="1" dirty="0">
                <a:latin typeface="Times New Roman" panose="02020603050405020304" pitchFamily="18" charset="0"/>
                <a:cs typeface="Times New Roman" panose="02020603050405020304" pitchFamily="18" charset="0"/>
              </a:rPr>
              <a:t>mimp-</a:t>
            </a:r>
            <a:r>
              <a:rPr lang="en-US" sz="2800" dirty="0">
                <a:latin typeface="Times New Roman" panose="02020603050405020304" pitchFamily="18" charset="0"/>
                <a:cs typeface="Times New Roman" panose="02020603050405020304" pitchFamily="18" charset="0"/>
              </a:rPr>
              <a:t>associated sequences are submitted to Augustus (3.3.3) for gene prediction with the “fusarium” species parameter selected.</a:t>
            </a:r>
          </a:p>
        </p:txBody>
      </p:sp>
      <p:sp>
        <p:nvSpPr>
          <p:cNvPr id="7" name="TextBox 6">
            <a:extLst>
              <a:ext uri="{FF2B5EF4-FFF2-40B4-BE49-F238E27FC236}">
                <a16:creationId xmlns:a16="http://schemas.microsoft.com/office/drawing/2014/main" id="{D922CCCA-9235-7C25-2270-3002A83A414A}"/>
              </a:ext>
            </a:extLst>
          </p:cNvPr>
          <p:cNvSpPr txBox="1"/>
          <p:nvPr/>
        </p:nvSpPr>
        <p:spPr>
          <a:xfrm>
            <a:off x="11772020" y="8279577"/>
            <a:ext cx="8028958" cy="1384995"/>
          </a:xfrm>
          <a:prstGeom prst="rect">
            <a:avLst/>
          </a:prstGeom>
          <a:noFill/>
          <a:ln w="38100">
            <a:solidFill>
              <a:srgbClr val="0070C0"/>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ORF identification</a:t>
            </a:r>
          </a:p>
          <a:p>
            <a:pPr algn="ctr"/>
            <a:r>
              <a:rPr lang="en-US" sz="2800" dirty="0">
                <a:latin typeface="Times New Roman" panose="02020603050405020304" pitchFamily="18" charset="0"/>
                <a:cs typeface="Times New Roman" panose="02020603050405020304" pitchFamily="18" charset="0"/>
              </a:rPr>
              <a:t>Getorf from Emboss (6.6.0.0) is used to find open reading frames (ORFs) in the 2.5kb region. </a:t>
            </a:r>
          </a:p>
        </p:txBody>
      </p:sp>
      <p:sp>
        <p:nvSpPr>
          <p:cNvPr id="8" name="TextBox 7">
            <a:extLst>
              <a:ext uri="{FF2B5EF4-FFF2-40B4-BE49-F238E27FC236}">
                <a16:creationId xmlns:a16="http://schemas.microsoft.com/office/drawing/2014/main" id="{73D83FF5-DC0F-4F5B-D79F-9E0C90FE1B74}"/>
              </a:ext>
            </a:extLst>
          </p:cNvPr>
          <p:cNvSpPr txBox="1"/>
          <p:nvPr/>
        </p:nvSpPr>
        <p:spPr>
          <a:xfrm>
            <a:off x="11772019" y="10670583"/>
            <a:ext cx="8028960" cy="1384995"/>
          </a:xfrm>
          <a:prstGeom prst="rect">
            <a:avLst/>
          </a:prstGeom>
          <a:noFill/>
          <a:ln w="38100">
            <a:solidFill>
              <a:srgbClr val="0070C0"/>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ORF Parsing </a:t>
            </a:r>
          </a:p>
          <a:p>
            <a:pPr algn="ctr"/>
            <a:r>
              <a:rPr lang="en-US" sz="2800" dirty="0">
                <a:latin typeface="Times New Roman" panose="02020603050405020304" pitchFamily="18" charset="0"/>
                <a:cs typeface="Times New Roman" panose="02020603050405020304" pitchFamily="18" charset="0"/>
              </a:rPr>
              <a:t>Custom script is used to extract smaller ORFs from within each predicted ORF. </a:t>
            </a:r>
          </a:p>
        </p:txBody>
      </p:sp>
      <p:sp>
        <p:nvSpPr>
          <p:cNvPr id="9" name="TextBox 8">
            <a:extLst>
              <a:ext uri="{FF2B5EF4-FFF2-40B4-BE49-F238E27FC236}">
                <a16:creationId xmlns:a16="http://schemas.microsoft.com/office/drawing/2014/main" id="{76863FFD-4A95-4E66-357E-C00DFD584A9E}"/>
              </a:ext>
            </a:extLst>
          </p:cNvPr>
          <p:cNvSpPr txBox="1"/>
          <p:nvPr/>
        </p:nvSpPr>
        <p:spPr>
          <a:xfrm>
            <a:off x="11746282" y="12690166"/>
            <a:ext cx="8028960" cy="1384995"/>
          </a:xfrm>
          <a:prstGeom prst="rect">
            <a:avLst/>
          </a:prstGeom>
          <a:noFill/>
          <a:ln w="38100">
            <a:solidFill>
              <a:srgbClr val="0070C0"/>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Signal Peptide Filtering</a:t>
            </a:r>
          </a:p>
          <a:p>
            <a:pPr algn="ctr"/>
            <a:r>
              <a:rPr lang="en-US" sz="2800" dirty="0">
                <a:latin typeface="Times New Roman" panose="02020603050405020304" pitchFamily="18" charset="0"/>
                <a:cs typeface="Times New Roman" panose="02020603050405020304" pitchFamily="18" charset="0"/>
              </a:rPr>
              <a:t>SignalP (4.1) is used search all ORFs for a signal peptide.</a:t>
            </a:r>
          </a:p>
        </p:txBody>
      </p:sp>
      <p:sp>
        <p:nvSpPr>
          <p:cNvPr id="10" name="TextBox 9">
            <a:extLst>
              <a:ext uri="{FF2B5EF4-FFF2-40B4-BE49-F238E27FC236}">
                <a16:creationId xmlns:a16="http://schemas.microsoft.com/office/drawing/2014/main" id="{10317BC3-FAE6-9271-6B0E-F554336BB750}"/>
              </a:ext>
            </a:extLst>
          </p:cNvPr>
          <p:cNvSpPr txBox="1"/>
          <p:nvPr/>
        </p:nvSpPr>
        <p:spPr>
          <a:xfrm>
            <a:off x="3285191" y="11926195"/>
            <a:ext cx="7902389" cy="1384995"/>
          </a:xfrm>
          <a:prstGeom prst="rect">
            <a:avLst/>
          </a:prstGeom>
          <a:noFill/>
          <a:ln w="38100">
            <a:solidFill>
              <a:srgbClr val="0070C0"/>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Signal Peptide Filtering</a:t>
            </a:r>
          </a:p>
          <a:p>
            <a:pPr algn="ctr"/>
            <a:r>
              <a:rPr lang="en-US" sz="2800" dirty="0">
                <a:latin typeface="Times New Roman" panose="02020603050405020304" pitchFamily="18" charset="0"/>
                <a:cs typeface="Times New Roman" panose="02020603050405020304" pitchFamily="18" charset="0"/>
              </a:rPr>
              <a:t>Predicted genes are then searched for the presented of predicted signal peptide using SignalP (4.1). </a:t>
            </a:r>
          </a:p>
        </p:txBody>
      </p:sp>
      <p:sp>
        <p:nvSpPr>
          <p:cNvPr id="11" name="TextBox 10">
            <a:extLst>
              <a:ext uri="{FF2B5EF4-FFF2-40B4-BE49-F238E27FC236}">
                <a16:creationId xmlns:a16="http://schemas.microsoft.com/office/drawing/2014/main" id="{CFCB7BEA-AC0C-EE5D-CD5E-991941E8FFE3}"/>
              </a:ext>
            </a:extLst>
          </p:cNvPr>
          <p:cNvSpPr txBox="1"/>
          <p:nvPr/>
        </p:nvSpPr>
        <p:spPr>
          <a:xfrm>
            <a:off x="3285193" y="14499073"/>
            <a:ext cx="16515750" cy="1384995"/>
          </a:xfrm>
          <a:prstGeom prst="rect">
            <a:avLst/>
          </a:prstGeom>
          <a:noFill/>
          <a:ln w="38100">
            <a:solidFill>
              <a:srgbClr val="0070C0"/>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Non-redundant Protein Sets Generated</a:t>
            </a:r>
          </a:p>
          <a:p>
            <a:pPr algn="ctr"/>
            <a:r>
              <a:rPr lang="en-US" sz="2800" dirty="0">
                <a:latin typeface="Times New Roman" panose="02020603050405020304" pitchFamily="18" charset="0"/>
                <a:cs typeface="Times New Roman" panose="02020603050405020304" pitchFamily="18" charset="0"/>
              </a:rPr>
              <a:t>	All predicted genes and ORFs with a signal peptide from each assembly are then clustered using CD-HIT (4.8.1) generating a non-redundant protein set for each </a:t>
            </a:r>
            <a:r>
              <a:rPr lang="en-US" sz="2800" i="1" dirty="0">
                <a:latin typeface="Times New Roman" panose="02020603050405020304" pitchFamily="18" charset="0"/>
                <a:cs typeface="Times New Roman" panose="02020603050405020304" pitchFamily="18" charset="0"/>
              </a:rPr>
              <a:t>Fusarium</a:t>
            </a:r>
            <a:r>
              <a:rPr lang="en-US" sz="2800" dirty="0">
                <a:latin typeface="Times New Roman" panose="02020603050405020304" pitchFamily="18" charset="0"/>
                <a:cs typeface="Times New Roman" panose="02020603050405020304" pitchFamily="18" charset="0"/>
              </a:rPr>
              <a:t> assembly. </a:t>
            </a:r>
          </a:p>
        </p:txBody>
      </p:sp>
      <p:sp>
        <p:nvSpPr>
          <p:cNvPr id="12" name="TextBox 11">
            <a:extLst>
              <a:ext uri="{FF2B5EF4-FFF2-40B4-BE49-F238E27FC236}">
                <a16:creationId xmlns:a16="http://schemas.microsoft.com/office/drawing/2014/main" id="{C90FD48A-366A-8BB4-5D94-823BB3FE8237}"/>
              </a:ext>
            </a:extLst>
          </p:cNvPr>
          <p:cNvSpPr txBox="1"/>
          <p:nvPr/>
        </p:nvSpPr>
        <p:spPr>
          <a:xfrm>
            <a:off x="3285193" y="16899394"/>
            <a:ext cx="16515816" cy="1457294"/>
          </a:xfrm>
          <a:prstGeom prst="rect">
            <a:avLst/>
          </a:prstGeom>
          <a:noFill/>
          <a:ln w="38100">
            <a:solidFill>
              <a:schemeClr val="accent5">
                <a:lumMod val="75000"/>
              </a:schemeClr>
            </a:solidFill>
          </a:ln>
        </p:spPr>
        <p:txBody>
          <a:bodyPr wrap="square" lIns="163041" tIns="81520" rIns="163041" bIns="81520" rtlCol="0" anchor="t">
            <a:spAutoFit/>
          </a:bodyPr>
          <a:lstStyle/>
          <a:p>
            <a:pPr algn="ctr"/>
            <a:r>
              <a:rPr lang="en-US" sz="2800" b="1" dirty="0">
                <a:latin typeface="Times New Roman" panose="02020603050405020304" pitchFamily="18" charset="0"/>
                <a:cs typeface="Times New Roman" panose="02020603050405020304" pitchFamily="18" charset="0"/>
              </a:rPr>
              <a:t> Putative Effectors Combined and Clustered</a:t>
            </a:r>
          </a:p>
          <a:p>
            <a:pPr algn="ctr"/>
            <a:r>
              <a:rPr lang="en-US" sz="2800" dirty="0">
                <a:latin typeface="Times New Roman"/>
                <a:cs typeface="Times New Roman"/>
              </a:rPr>
              <a:t>Non-redundant protein sequences (&lt;300aa) across all assemblies are combined into one FASTA and clustered using CD-HIT (4.8.1) (80% identity).   </a:t>
            </a:r>
            <a:endParaRPr lang="en-US"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9251B29-E3BA-FCAE-BBAD-DE9AB0DCFBBA}"/>
              </a:ext>
            </a:extLst>
          </p:cNvPr>
          <p:cNvSpPr txBox="1"/>
          <p:nvPr/>
        </p:nvSpPr>
        <p:spPr>
          <a:xfrm>
            <a:off x="3270242" y="18893510"/>
            <a:ext cx="16515446" cy="954107"/>
          </a:xfrm>
          <a:prstGeom prst="rect">
            <a:avLst/>
          </a:prstGeom>
          <a:noFill/>
          <a:ln w="38100">
            <a:solidFill>
              <a:schemeClr val="accent5">
                <a:lumMod val="75000"/>
              </a:schemeClr>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 EffectorP Scan for Likely Effectors</a:t>
            </a:r>
          </a:p>
          <a:p>
            <a:pPr algn="ctr"/>
            <a:r>
              <a:rPr lang="en-US" sz="2800" dirty="0">
                <a:latin typeface="Times New Roman" panose="02020603050405020304" pitchFamily="18" charset="0"/>
                <a:cs typeface="Times New Roman" panose="02020603050405020304" pitchFamily="18" charset="0"/>
              </a:rPr>
              <a:t>The longest sequence from each cluster is then submitted to EffectorP (2.0.1) for fungal effector prediction. </a:t>
            </a:r>
          </a:p>
        </p:txBody>
      </p:sp>
      <p:cxnSp>
        <p:nvCxnSpPr>
          <p:cNvPr id="18" name="Straight Arrow Connector 39">
            <a:extLst>
              <a:ext uri="{FF2B5EF4-FFF2-40B4-BE49-F238E27FC236}">
                <a16:creationId xmlns:a16="http://schemas.microsoft.com/office/drawing/2014/main" id="{EBCB6742-8038-43F5-1678-7A96CEEAC73A}"/>
              </a:ext>
            </a:extLst>
          </p:cNvPr>
          <p:cNvCxnSpPr>
            <a:cxnSpLocks/>
            <a:stCxn id="5" idx="2"/>
            <a:endCxn id="6" idx="0"/>
          </p:cNvCxnSpPr>
          <p:nvPr/>
        </p:nvCxnSpPr>
        <p:spPr>
          <a:xfrm rot="5400000">
            <a:off x="8927364" y="5663702"/>
            <a:ext cx="924914" cy="4306837"/>
          </a:xfrm>
          <a:prstGeom prst="bentConnector3">
            <a:avLst>
              <a:gd name="adj1" fmla="val 50000"/>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58E7F38-F096-28F4-96C4-8739541D2E43}"/>
              </a:ext>
            </a:extLst>
          </p:cNvPr>
          <p:cNvCxnSpPr>
            <a:cxnSpLocks/>
            <a:stCxn id="6" idx="2"/>
            <a:endCxn id="10" idx="0"/>
          </p:cNvCxnSpPr>
          <p:nvPr/>
        </p:nvCxnSpPr>
        <p:spPr>
          <a:xfrm flipH="1">
            <a:off x="7236385" y="10095459"/>
            <a:ext cx="16" cy="1830736"/>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99080EA-63E7-4946-6385-51E866DC83BF}"/>
              </a:ext>
            </a:extLst>
          </p:cNvPr>
          <p:cNvCxnSpPr>
            <a:cxnSpLocks/>
            <a:stCxn id="8" idx="2"/>
            <a:endCxn id="9" idx="0"/>
          </p:cNvCxnSpPr>
          <p:nvPr/>
        </p:nvCxnSpPr>
        <p:spPr>
          <a:xfrm flipH="1">
            <a:off x="15760762" y="12055578"/>
            <a:ext cx="25737" cy="634588"/>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B6C4FAA-DA08-295B-0EEB-CC90B2D8F976}"/>
              </a:ext>
            </a:extLst>
          </p:cNvPr>
          <p:cNvCxnSpPr>
            <a:cxnSpLocks/>
            <a:stCxn id="7" idx="2"/>
            <a:endCxn id="8" idx="0"/>
          </p:cNvCxnSpPr>
          <p:nvPr/>
        </p:nvCxnSpPr>
        <p:spPr>
          <a:xfrm>
            <a:off x="15786498" y="9664572"/>
            <a:ext cx="0" cy="1006011"/>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2CE0C89-EAC4-6CF5-1C87-38667695298D}"/>
              </a:ext>
            </a:extLst>
          </p:cNvPr>
          <p:cNvSpPr txBox="1"/>
          <p:nvPr/>
        </p:nvSpPr>
        <p:spPr>
          <a:xfrm>
            <a:off x="22601345" y="1436914"/>
            <a:ext cx="14935548" cy="3600986"/>
          </a:xfrm>
          <a:prstGeom prst="rect">
            <a:avLst/>
          </a:prstGeom>
          <a:noFill/>
          <a:ln w="38100">
            <a:solidFill>
              <a:schemeClr val="tx1"/>
            </a:solidFill>
          </a:ln>
        </p:spPr>
        <p:txBody>
          <a:bodyPr wrap="square" rtlCol="0">
            <a:spAutoFit/>
          </a:bodyPr>
          <a:lstStyle/>
          <a:p>
            <a:pPr algn="ctr"/>
            <a:endParaRPr lang="en-US" sz="2800" b="1" dirty="0">
              <a:latin typeface="Times New Roman" panose="02020603050405020304" pitchFamily="18" charset="0"/>
              <a:cs typeface="Times New Roman" panose="02020603050405020304" pitchFamily="18" charset="0"/>
            </a:endParaRPr>
          </a:p>
          <a:p>
            <a:pPr algn="ctr"/>
            <a:r>
              <a:rPr lang="en-US" sz="3200" b="1" dirty="0">
                <a:latin typeface="Times New Roman" panose="02020603050405020304" pitchFamily="18" charset="0"/>
                <a:cs typeface="Times New Roman" panose="02020603050405020304" pitchFamily="18" charset="0"/>
              </a:rPr>
              <a:t>Final Candidate Effector Set Generated</a:t>
            </a:r>
          </a:p>
          <a:p>
            <a:pPr algn="ctr"/>
            <a:endParaRPr lang="en-US" sz="2800" b="1"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A FASTA file containing the candidate effectors predicted across the </a:t>
            </a:r>
            <a:r>
              <a:rPr lang="en-US" sz="2800" i="1" dirty="0">
                <a:latin typeface="Times New Roman" panose="02020603050405020304" pitchFamily="18" charset="0"/>
                <a:cs typeface="Times New Roman" panose="02020603050405020304" pitchFamily="18" charset="0"/>
              </a:rPr>
              <a:t>Fusarium</a:t>
            </a:r>
            <a:r>
              <a:rPr lang="en-US" sz="2800" dirty="0">
                <a:latin typeface="Times New Roman" panose="02020603050405020304" pitchFamily="18" charset="0"/>
                <a:cs typeface="Times New Roman" panose="02020603050405020304" pitchFamily="18" charset="0"/>
              </a:rPr>
              <a:t> assemblies is produced.</a:t>
            </a:r>
          </a:p>
          <a:p>
            <a:pPr algn="ct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 </a:t>
            </a:r>
          </a:p>
        </p:txBody>
      </p:sp>
      <p:cxnSp>
        <p:nvCxnSpPr>
          <p:cNvPr id="29" name="Straight Arrow Connector 28">
            <a:extLst>
              <a:ext uri="{FF2B5EF4-FFF2-40B4-BE49-F238E27FC236}">
                <a16:creationId xmlns:a16="http://schemas.microsoft.com/office/drawing/2014/main" id="{342327B9-7F11-15B6-716C-5C541C6FDC95}"/>
              </a:ext>
            </a:extLst>
          </p:cNvPr>
          <p:cNvCxnSpPr>
            <a:cxnSpLocks/>
            <a:stCxn id="12" idx="2"/>
            <a:endCxn id="13" idx="0"/>
          </p:cNvCxnSpPr>
          <p:nvPr/>
        </p:nvCxnSpPr>
        <p:spPr>
          <a:xfrm flipH="1">
            <a:off x="11527965" y="18356688"/>
            <a:ext cx="15136" cy="536822"/>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C958A444-B816-35DD-7080-7DECD49DCF2E}"/>
              </a:ext>
            </a:extLst>
          </p:cNvPr>
          <p:cNvSpPr txBox="1"/>
          <p:nvPr/>
        </p:nvSpPr>
        <p:spPr>
          <a:xfrm>
            <a:off x="22601343" y="5605771"/>
            <a:ext cx="14935548" cy="1384995"/>
          </a:xfrm>
          <a:prstGeom prst="rect">
            <a:avLst/>
          </a:prstGeom>
          <a:noFill/>
          <a:ln w="38100">
            <a:solidFill>
              <a:schemeClr val="accent6">
                <a:lumMod val="75000"/>
              </a:schemeClr>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Effector Search</a:t>
            </a:r>
          </a:p>
          <a:p>
            <a:pPr algn="ctr"/>
            <a:r>
              <a:rPr lang="en-US" sz="2800" dirty="0">
                <a:latin typeface="Times New Roman" panose="02020603050405020304" pitchFamily="18" charset="0"/>
                <a:cs typeface="Times New Roman" panose="02020603050405020304" pitchFamily="18" charset="0"/>
              </a:rPr>
              <a:t>The candidate effector FASTA is queried against the </a:t>
            </a:r>
            <a:r>
              <a:rPr lang="en-GB" sz="2800" i="1" dirty="0">
                <a:latin typeface="Times New Roman" panose="02020603050405020304" pitchFamily="18" charset="0"/>
                <a:ea typeface="Times New Roman" panose="02020603050405020304" pitchFamily="18" charset="0"/>
              </a:rPr>
              <a:t>Fusarium</a:t>
            </a:r>
            <a:r>
              <a:rPr lang="en-GB" sz="2800" dirty="0">
                <a:latin typeface="Times New Roman" panose="02020603050405020304" pitchFamily="18" charset="0"/>
                <a:ea typeface="Times New Roman" panose="02020603050405020304" pitchFamily="18" charset="0"/>
              </a:rPr>
              <a:t> assemblies using TBLASTN, with a cut-off 1e-6 and a percentage identity and coverage threshold of 70% and 70%, respectively.</a:t>
            </a:r>
            <a:endParaRPr lang="en-US" sz="2800" dirty="0">
              <a:latin typeface="Times New Roman" panose="02020603050405020304" pitchFamily="18" charset="0"/>
              <a:cs typeface="Times New Roman" panose="02020603050405020304" pitchFamily="18" charset="0"/>
            </a:endParaRPr>
          </a:p>
        </p:txBody>
      </p:sp>
      <p:cxnSp>
        <p:nvCxnSpPr>
          <p:cNvPr id="130" name="Straight Arrow Connector 129">
            <a:extLst>
              <a:ext uri="{FF2B5EF4-FFF2-40B4-BE49-F238E27FC236}">
                <a16:creationId xmlns:a16="http://schemas.microsoft.com/office/drawing/2014/main" id="{0BC320E2-D52D-1264-D75C-8629AF6797A8}"/>
              </a:ext>
            </a:extLst>
          </p:cNvPr>
          <p:cNvCxnSpPr>
            <a:cxnSpLocks/>
            <a:stCxn id="4" idx="2"/>
            <a:endCxn id="5" idx="0"/>
          </p:cNvCxnSpPr>
          <p:nvPr/>
        </p:nvCxnSpPr>
        <p:spPr>
          <a:xfrm>
            <a:off x="11517519" y="5665211"/>
            <a:ext cx="25720" cy="735345"/>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0C901CD1-6FF2-E973-1768-135A15E28651}"/>
              </a:ext>
            </a:extLst>
          </p:cNvPr>
          <p:cNvSpPr txBox="1"/>
          <p:nvPr/>
        </p:nvSpPr>
        <p:spPr>
          <a:xfrm>
            <a:off x="22601347" y="8033536"/>
            <a:ext cx="14935547" cy="1457294"/>
          </a:xfrm>
          <a:prstGeom prst="rect">
            <a:avLst/>
          </a:prstGeom>
          <a:noFill/>
          <a:ln w="38100">
            <a:solidFill>
              <a:schemeClr val="accent6">
                <a:lumMod val="75000"/>
              </a:schemeClr>
            </a:solidFill>
          </a:ln>
        </p:spPr>
        <p:txBody>
          <a:bodyPr wrap="square" lIns="163041" tIns="81520" rIns="163041" bIns="81520" rtlCol="0" anchor="t">
            <a:spAutoFit/>
          </a:bodyPr>
          <a:lstStyle/>
          <a:p>
            <a:pPr algn="ctr"/>
            <a:r>
              <a:rPr lang="en-US" sz="2800" b="1" dirty="0">
                <a:latin typeface="Times New Roman"/>
                <a:cs typeface="Times New Roman"/>
              </a:rPr>
              <a:t>Data Matrix</a:t>
            </a:r>
          </a:p>
          <a:p>
            <a:pPr algn="ctr"/>
            <a:r>
              <a:rPr lang="en-GB" sz="2800" dirty="0">
                <a:latin typeface="Times New Roman"/>
                <a:ea typeface="Times New Roman" panose="02020603050405020304" pitchFamily="18" charset="0"/>
                <a:cs typeface="Times New Roman"/>
              </a:rPr>
              <a:t>A data matrix indicating total number of hits within the BLAST threshold is generated for the candidate effectors across the FOSC assemblies</a:t>
            </a:r>
            <a:r>
              <a:rPr lang="en-US" sz="2800" dirty="0">
                <a:latin typeface="Times New Roman"/>
                <a:cs typeface="Times New Roman"/>
              </a:rPr>
              <a:t>.  </a:t>
            </a:r>
            <a:endParaRPr lang="en-US" sz="2800" dirty="0">
              <a:latin typeface="Times New Roman" panose="02020603050405020304" pitchFamily="18" charset="0"/>
              <a:cs typeface="Times New Roman" panose="02020603050405020304" pitchFamily="18" charset="0"/>
            </a:endParaRPr>
          </a:p>
        </p:txBody>
      </p:sp>
      <p:sp>
        <p:nvSpPr>
          <p:cNvPr id="140" name="TextBox 139">
            <a:extLst>
              <a:ext uri="{FF2B5EF4-FFF2-40B4-BE49-F238E27FC236}">
                <a16:creationId xmlns:a16="http://schemas.microsoft.com/office/drawing/2014/main" id="{7B1EE02E-46B2-9ADC-35FD-C9011A9F33C1}"/>
              </a:ext>
            </a:extLst>
          </p:cNvPr>
          <p:cNvSpPr txBox="1"/>
          <p:nvPr/>
        </p:nvSpPr>
        <p:spPr>
          <a:xfrm>
            <a:off x="22563635" y="10509055"/>
            <a:ext cx="14935547" cy="1888181"/>
          </a:xfrm>
          <a:prstGeom prst="rect">
            <a:avLst/>
          </a:prstGeom>
          <a:noFill/>
          <a:ln w="38100">
            <a:solidFill>
              <a:schemeClr val="accent6">
                <a:lumMod val="75000"/>
              </a:schemeClr>
            </a:solidFill>
          </a:ln>
        </p:spPr>
        <p:txBody>
          <a:bodyPr wrap="square" lIns="163041" tIns="81520" rIns="163041" bIns="81520" rtlCol="0" anchor="t">
            <a:spAutoFit/>
          </a:bodyPr>
          <a:lstStyle/>
          <a:p>
            <a:pPr algn="ctr"/>
            <a:r>
              <a:rPr lang="en-US" sz="2800" b="1" dirty="0">
                <a:latin typeface="Times New Roman" panose="02020603050405020304" pitchFamily="18" charset="0"/>
                <a:cs typeface="Times New Roman" panose="02020603050405020304" pitchFamily="18" charset="0"/>
              </a:rPr>
              <a:t>Effector Profile Heatmap</a:t>
            </a:r>
          </a:p>
          <a:p>
            <a:pPr algn="ctr"/>
            <a:r>
              <a:rPr lang="en-US" sz="2800" dirty="0">
                <a:latin typeface="Times New Roman"/>
                <a:cs typeface="Times New Roman"/>
              </a:rPr>
              <a:t>An effector profile heatmap generated in R Studio (version 3.6.3), using the package </a:t>
            </a:r>
            <a:r>
              <a:rPr lang="en-US" sz="2800" err="1">
                <a:latin typeface="Times New Roman"/>
                <a:cs typeface="Times New Roman"/>
              </a:rPr>
              <a:t>Pheatmap</a:t>
            </a:r>
            <a:r>
              <a:rPr lang="en-US" sz="2800" dirty="0">
                <a:latin typeface="Times New Roman"/>
                <a:cs typeface="Times New Roman"/>
              </a:rPr>
              <a:t>  (version 1.0.12). Data can be converted to binary at this stage to </a:t>
            </a:r>
            <a:r>
              <a:rPr lang="en-US" sz="2800">
                <a:latin typeface="Times New Roman"/>
                <a:cs typeface="Times New Roman"/>
              </a:rPr>
              <a:t>only generate a presence/absence</a:t>
            </a:r>
            <a:r>
              <a:rPr lang="en-US" sz="2800" dirty="0">
                <a:latin typeface="Times New Roman"/>
                <a:cs typeface="Times New Roman"/>
              </a:rPr>
              <a:t> heatmap rather than hit frequency heatmap.</a:t>
            </a:r>
            <a:r>
              <a:rPr lang="en-US" sz="2800">
                <a:latin typeface="Times New Roman"/>
                <a:cs typeface="Times New Roman"/>
              </a:rPr>
              <a:t> </a:t>
            </a:r>
            <a:endParaRPr lang="en-US" sz="2800" dirty="0">
              <a:latin typeface="Times New Roman" panose="02020603050405020304" pitchFamily="18" charset="0"/>
              <a:cs typeface="Times New Roman" panose="02020603050405020304" pitchFamily="18" charset="0"/>
            </a:endParaRPr>
          </a:p>
        </p:txBody>
      </p:sp>
      <p:cxnSp>
        <p:nvCxnSpPr>
          <p:cNvPr id="141" name="Straight Arrow Connector 140">
            <a:extLst>
              <a:ext uri="{FF2B5EF4-FFF2-40B4-BE49-F238E27FC236}">
                <a16:creationId xmlns:a16="http://schemas.microsoft.com/office/drawing/2014/main" id="{222CCFF3-D005-918D-8F2B-6F3C8FB39D02}"/>
              </a:ext>
            </a:extLst>
          </p:cNvPr>
          <p:cNvCxnSpPr>
            <a:cxnSpLocks/>
            <a:stCxn id="129" idx="2"/>
            <a:endCxn id="139" idx="0"/>
          </p:cNvCxnSpPr>
          <p:nvPr/>
        </p:nvCxnSpPr>
        <p:spPr>
          <a:xfrm>
            <a:off x="30069118" y="6990766"/>
            <a:ext cx="4" cy="104277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1AA293B-118D-E3C0-3BAF-71090DB16859}"/>
              </a:ext>
            </a:extLst>
          </p:cNvPr>
          <p:cNvCxnSpPr>
            <a:cxnSpLocks/>
            <a:stCxn id="139" idx="2"/>
            <a:endCxn id="140" idx="0"/>
          </p:cNvCxnSpPr>
          <p:nvPr/>
        </p:nvCxnSpPr>
        <p:spPr>
          <a:xfrm flipH="1">
            <a:off x="30031409" y="9490830"/>
            <a:ext cx="37713" cy="1018225"/>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8" name="Straight Arrow Connector 39">
            <a:extLst>
              <a:ext uri="{FF2B5EF4-FFF2-40B4-BE49-F238E27FC236}">
                <a16:creationId xmlns:a16="http://schemas.microsoft.com/office/drawing/2014/main" id="{7A62196A-0AF3-D493-C84D-FCC82D66F0A6}"/>
              </a:ext>
            </a:extLst>
          </p:cNvPr>
          <p:cNvCxnSpPr>
            <a:cxnSpLocks/>
            <a:stCxn id="5" idx="2"/>
            <a:endCxn id="7" idx="0"/>
          </p:cNvCxnSpPr>
          <p:nvPr/>
        </p:nvCxnSpPr>
        <p:spPr>
          <a:xfrm rot="16200000" flipH="1">
            <a:off x="13202412" y="5695490"/>
            <a:ext cx="924914" cy="4243260"/>
          </a:xfrm>
          <a:prstGeom prst="bentConnector3">
            <a:avLst>
              <a:gd name="adj1" fmla="val 50000"/>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E1763037-9E68-0E1B-634A-8F50A0264DA6}"/>
              </a:ext>
            </a:extLst>
          </p:cNvPr>
          <p:cNvCxnSpPr>
            <a:cxnSpLocks/>
            <a:stCxn id="11" idx="2"/>
            <a:endCxn id="12" idx="0"/>
          </p:cNvCxnSpPr>
          <p:nvPr/>
        </p:nvCxnSpPr>
        <p:spPr>
          <a:xfrm>
            <a:off x="11543068" y="15884068"/>
            <a:ext cx="33" cy="1015326"/>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68EB0417-966E-99EA-85AB-50651C2F85D4}"/>
              </a:ext>
            </a:extLst>
          </p:cNvPr>
          <p:cNvCxnSpPr>
            <a:cxnSpLocks/>
            <a:stCxn id="152" idx="2"/>
            <a:endCxn id="4" idx="0"/>
          </p:cNvCxnSpPr>
          <p:nvPr/>
        </p:nvCxnSpPr>
        <p:spPr>
          <a:xfrm flipH="1">
            <a:off x="11517519" y="3852680"/>
            <a:ext cx="10888" cy="427536"/>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9">
            <a:extLst>
              <a:ext uri="{FF2B5EF4-FFF2-40B4-BE49-F238E27FC236}">
                <a16:creationId xmlns:a16="http://schemas.microsoft.com/office/drawing/2014/main" id="{346AE283-557A-67D9-9B38-77E9F8D67A20}"/>
              </a:ext>
            </a:extLst>
          </p:cNvPr>
          <p:cNvCxnSpPr>
            <a:cxnSpLocks/>
            <a:stCxn id="13" idx="3"/>
            <a:endCxn id="28" idx="1"/>
          </p:cNvCxnSpPr>
          <p:nvPr/>
        </p:nvCxnSpPr>
        <p:spPr>
          <a:xfrm flipV="1">
            <a:off x="19785687" y="3237407"/>
            <a:ext cx="2815659" cy="16133157"/>
          </a:xfrm>
          <a:prstGeom prst="bentConnector3">
            <a:avLst>
              <a:gd name="adj1" fmla="val 24484"/>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93231D78-D420-A9D3-64FB-DAC74C7620B6}"/>
              </a:ext>
            </a:extLst>
          </p:cNvPr>
          <p:cNvCxnSpPr>
            <a:cxnSpLocks/>
            <a:stCxn id="28" idx="2"/>
            <a:endCxn id="129" idx="0"/>
          </p:cNvCxnSpPr>
          <p:nvPr/>
        </p:nvCxnSpPr>
        <p:spPr>
          <a:xfrm flipH="1">
            <a:off x="30069118" y="5037900"/>
            <a:ext cx="2" cy="567871"/>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5" name="Oval 354">
            <a:extLst>
              <a:ext uri="{FF2B5EF4-FFF2-40B4-BE49-F238E27FC236}">
                <a16:creationId xmlns:a16="http://schemas.microsoft.com/office/drawing/2014/main" id="{9CE3A49D-08BB-58F6-568F-2498D3A2DAEF}"/>
              </a:ext>
            </a:extLst>
          </p:cNvPr>
          <p:cNvSpPr/>
          <p:nvPr/>
        </p:nvSpPr>
        <p:spPr>
          <a:xfrm>
            <a:off x="20732722" y="3581496"/>
            <a:ext cx="8795986" cy="1816926"/>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a:solidFill>
                  <a:schemeClr val="tx1"/>
                </a:solidFill>
                <a:latin typeface="Times New Roman" panose="02020603050405020304" pitchFamily="18" charset="0"/>
                <a:cs typeface="Times New Roman" panose="02020603050405020304" pitchFamily="18" charset="0"/>
              </a:rPr>
              <a:t>Fusarium</a:t>
            </a:r>
            <a:endParaRPr lang="en-US" sz="3600" b="1" dirty="0">
              <a:solidFill>
                <a:schemeClr val="tx1"/>
              </a:solidFill>
              <a:latin typeface="Times New Roman" panose="02020603050405020304" pitchFamily="18" charset="0"/>
              <a:cs typeface="Times New Roman" panose="02020603050405020304" pitchFamily="18" charset="0"/>
            </a:endParaRPr>
          </a:p>
          <a:p>
            <a:pPr algn="ctr"/>
            <a:r>
              <a:rPr lang="en-US" sz="3600" b="1" dirty="0">
                <a:solidFill>
                  <a:schemeClr val="tx1"/>
                </a:solidFill>
                <a:latin typeface="Times New Roman" panose="02020603050405020304" pitchFamily="18" charset="0"/>
                <a:cs typeface="Times New Roman" panose="02020603050405020304" pitchFamily="18" charset="0"/>
              </a:rPr>
              <a:t>pan-effectorome</a:t>
            </a:r>
          </a:p>
        </p:txBody>
      </p:sp>
      <p:sp>
        <p:nvSpPr>
          <p:cNvPr id="358" name="TextBox 357">
            <a:extLst>
              <a:ext uri="{FF2B5EF4-FFF2-40B4-BE49-F238E27FC236}">
                <a16:creationId xmlns:a16="http://schemas.microsoft.com/office/drawing/2014/main" id="{00C9A744-DFA0-FD36-E343-D5C1A09F6D71}"/>
              </a:ext>
            </a:extLst>
          </p:cNvPr>
          <p:cNvSpPr txBox="1"/>
          <p:nvPr/>
        </p:nvSpPr>
        <p:spPr>
          <a:xfrm rot="16200000">
            <a:off x="14135836" y="12500103"/>
            <a:ext cx="14558110" cy="769441"/>
          </a:xfrm>
          <a:prstGeom prst="rect">
            <a:avLst/>
          </a:prstGeom>
          <a:noFill/>
          <a:ln w="38100">
            <a:solidFill>
              <a:schemeClr val="accent6">
                <a:lumMod val="75000"/>
              </a:schemeClr>
            </a:solidFill>
          </a:ln>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Effector Profiling</a:t>
            </a:r>
            <a:r>
              <a:rPr lang="en-US" sz="4400" dirty="0">
                <a:latin typeface="Times New Roman" panose="02020603050405020304" pitchFamily="18" charset="0"/>
                <a:cs typeface="Times New Roman" panose="02020603050405020304" pitchFamily="18" charset="0"/>
              </a:rPr>
              <a:t> </a:t>
            </a:r>
          </a:p>
        </p:txBody>
      </p:sp>
      <p:sp>
        <p:nvSpPr>
          <p:cNvPr id="359" name="TextBox 358">
            <a:extLst>
              <a:ext uri="{FF2B5EF4-FFF2-40B4-BE49-F238E27FC236}">
                <a16:creationId xmlns:a16="http://schemas.microsoft.com/office/drawing/2014/main" id="{D5142A9F-E411-BB89-6C22-36EEA31128CE}"/>
              </a:ext>
            </a:extLst>
          </p:cNvPr>
          <p:cNvSpPr txBox="1"/>
          <p:nvPr/>
        </p:nvSpPr>
        <p:spPr>
          <a:xfrm rot="16200000">
            <a:off x="-3806336" y="13928503"/>
            <a:ext cx="11701318" cy="769441"/>
          </a:xfrm>
          <a:prstGeom prst="rect">
            <a:avLst/>
          </a:prstGeom>
          <a:noFill/>
          <a:ln w="38100">
            <a:solidFill>
              <a:srgbClr val="0070C0"/>
            </a:solidFill>
          </a:ln>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Effector Prediction</a:t>
            </a:r>
            <a:r>
              <a:rPr lang="en-US" sz="4400" dirty="0">
                <a:latin typeface="Times New Roman" panose="02020603050405020304" pitchFamily="18" charset="0"/>
                <a:cs typeface="Times New Roman" panose="02020603050405020304" pitchFamily="18" charset="0"/>
              </a:rPr>
              <a:t> </a:t>
            </a:r>
          </a:p>
        </p:txBody>
      </p:sp>
      <p:sp>
        <p:nvSpPr>
          <p:cNvPr id="360" name="TextBox 359">
            <a:extLst>
              <a:ext uri="{FF2B5EF4-FFF2-40B4-BE49-F238E27FC236}">
                <a16:creationId xmlns:a16="http://schemas.microsoft.com/office/drawing/2014/main" id="{25EC434A-B33C-1EDE-AAE1-341741230ECD}"/>
              </a:ext>
            </a:extLst>
          </p:cNvPr>
          <p:cNvSpPr txBox="1"/>
          <p:nvPr/>
        </p:nvSpPr>
        <p:spPr>
          <a:xfrm rot="16200000">
            <a:off x="-1054669" y="4210603"/>
            <a:ext cx="6151207" cy="769441"/>
          </a:xfrm>
          <a:prstGeom prst="rect">
            <a:avLst/>
          </a:prstGeom>
          <a:noFill/>
          <a:ln w="38100">
            <a:solidFill>
              <a:srgbClr val="FFC000"/>
            </a:solidFill>
          </a:ln>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Sequence identification</a:t>
            </a:r>
          </a:p>
        </p:txBody>
      </p:sp>
      <p:sp>
        <p:nvSpPr>
          <p:cNvPr id="391" name="Rectangle 390">
            <a:extLst>
              <a:ext uri="{FF2B5EF4-FFF2-40B4-BE49-F238E27FC236}">
                <a16:creationId xmlns:a16="http://schemas.microsoft.com/office/drawing/2014/main" id="{879FEE0A-730C-EBE4-D9E5-E867407C89DA}"/>
              </a:ext>
            </a:extLst>
          </p:cNvPr>
          <p:cNvSpPr/>
          <p:nvPr/>
        </p:nvSpPr>
        <p:spPr>
          <a:xfrm>
            <a:off x="22601345" y="13637347"/>
            <a:ext cx="14867931" cy="6527051"/>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b="1" i="1" dirty="0">
              <a:solidFill>
                <a:schemeClr val="tx1"/>
              </a:solidFill>
              <a:latin typeface="Times New Roman" panose="02020603050405020304" pitchFamily="18" charset="0"/>
              <a:cs typeface="Times New Roman" panose="02020603050405020304" pitchFamily="18" charset="0"/>
            </a:endParaRPr>
          </a:p>
          <a:p>
            <a:pPr algn="ctr"/>
            <a:endParaRPr lang="en-US" sz="6600" b="1" i="1" dirty="0">
              <a:solidFill>
                <a:schemeClr val="tx1"/>
              </a:solidFill>
              <a:latin typeface="Times New Roman" panose="02020603050405020304" pitchFamily="18" charset="0"/>
              <a:cs typeface="Times New Roman" panose="02020603050405020304" pitchFamily="18" charset="0"/>
            </a:endParaRPr>
          </a:p>
          <a:p>
            <a:pPr algn="ctr"/>
            <a:r>
              <a:rPr lang="en-US" sz="6600" b="1" i="1" dirty="0">
                <a:solidFill>
                  <a:schemeClr val="tx1"/>
                </a:solidFill>
                <a:latin typeface="Times New Roman" panose="02020603050405020304" pitchFamily="18" charset="0"/>
                <a:cs typeface="Times New Roman" panose="02020603050405020304" pitchFamily="18" charset="0"/>
              </a:rPr>
              <a:t>Fusarium</a:t>
            </a:r>
            <a:r>
              <a:rPr lang="en-US" sz="6600" b="1" dirty="0">
                <a:solidFill>
                  <a:schemeClr val="tx1"/>
                </a:solidFill>
                <a:latin typeface="Times New Roman" panose="02020603050405020304" pitchFamily="18" charset="0"/>
                <a:cs typeface="Times New Roman" panose="02020603050405020304" pitchFamily="18" charset="0"/>
              </a:rPr>
              <a:t> Assembly Effector Profiles</a:t>
            </a: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p:txBody>
      </p:sp>
      <p:cxnSp>
        <p:nvCxnSpPr>
          <p:cNvPr id="392" name="Straight Arrow Connector 391">
            <a:extLst>
              <a:ext uri="{FF2B5EF4-FFF2-40B4-BE49-F238E27FC236}">
                <a16:creationId xmlns:a16="http://schemas.microsoft.com/office/drawing/2014/main" id="{A4847749-733E-0D9D-F83A-EE29BABA3073}"/>
              </a:ext>
            </a:extLst>
          </p:cNvPr>
          <p:cNvCxnSpPr>
            <a:cxnSpLocks/>
            <a:stCxn id="140" idx="2"/>
            <a:endCxn id="391" idx="0"/>
          </p:cNvCxnSpPr>
          <p:nvPr/>
        </p:nvCxnSpPr>
        <p:spPr>
          <a:xfrm>
            <a:off x="30031409" y="12397236"/>
            <a:ext cx="3903" cy="1240111"/>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9" name="TextBox 428">
            <a:extLst>
              <a:ext uri="{FF2B5EF4-FFF2-40B4-BE49-F238E27FC236}">
                <a16:creationId xmlns:a16="http://schemas.microsoft.com/office/drawing/2014/main" id="{53BF7114-1C23-075C-FA74-F9BB7C826156}"/>
              </a:ext>
            </a:extLst>
          </p:cNvPr>
          <p:cNvSpPr txBox="1"/>
          <p:nvPr/>
        </p:nvSpPr>
        <p:spPr>
          <a:xfrm>
            <a:off x="26522472" y="19096077"/>
            <a:ext cx="7032585" cy="276999"/>
          </a:xfrm>
          <a:prstGeom prst="rect">
            <a:avLst/>
          </a:prstGeom>
          <a:noFill/>
          <a:ln w="38100">
            <a:noFill/>
          </a:ln>
        </p:spPr>
        <p:txBody>
          <a:bodyPr wrap="square" rtlCol="0">
            <a:spAutoFit/>
          </a:bodyPr>
          <a:lstStyle/>
          <a:p>
            <a:pPr algn="ctr"/>
            <a:r>
              <a:rPr lang="en-US" sz="1200" dirty="0">
                <a:solidFill>
                  <a:schemeClr val="bg2">
                    <a:lumMod val="50000"/>
                  </a:schemeClr>
                </a:solidFill>
                <a:latin typeface="Times New Roman" panose="02020603050405020304" pitchFamily="18" charset="0"/>
                <a:cs typeface="Times New Roman" panose="02020603050405020304" pitchFamily="18" charset="0"/>
              </a:rPr>
              <a:t>Candidate effectors clusters</a:t>
            </a:r>
          </a:p>
        </p:txBody>
      </p:sp>
      <p:sp>
        <p:nvSpPr>
          <p:cNvPr id="430" name="TextBox 429">
            <a:extLst>
              <a:ext uri="{FF2B5EF4-FFF2-40B4-BE49-F238E27FC236}">
                <a16:creationId xmlns:a16="http://schemas.microsoft.com/office/drawing/2014/main" id="{0FEBE84C-1E78-2683-0EAA-4ECBFBF14BCF}"/>
              </a:ext>
            </a:extLst>
          </p:cNvPr>
          <p:cNvSpPr txBox="1"/>
          <p:nvPr/>
        </p:nvSpPr>
        <p:spPr>
          <a:xfrm rot="16200000">
            <a:off x="21613569" y="17026438"/>
            <a:ext cx="3128624" cy="276999"/>
          </a:xfrm>
          <a:prstGeom prst="rect">
            <a:avLst/>
          </a:prstGeom>
          <a:noFill/>
          <a:ln w="38100">
            <a:noFill/>
          </a:ln>
        </p:spPr>
        <p:txBody>
          <a:bodyPr wrap="square" rtlCol="0">
            <a:spAutoFit/>
          </a:bodyPr>
          <a:lstStyle/>
          <a:p>
            <a:pPr algn="ctr"/>
            <a:r>
              <a:rPr lang="en-US" sz="1200" i="1" dirty="0">
                <a:solidFill>
                  <a:schemeClr val="bg2">
                    <a:lumMod val="50000"/>
                  </a:schemeClr>
                </a:solidFill>
                <a:latin typeface="Times New Roman" panose="02020603050405020304" pitchFamily="18" charset="0"/>
                <a:cs typeface="Times New Roman" panose="02020603050405020304" pitchFamily="18" charset="0"/>
              </a:rPr>
              <a:t>Fusarium</a:t>
            </a:r>
            <a:r>
              <a:rPr lang="en-US" sz="1200" dirty="0">
                <a:solidFill>
                  <a:schemeClr val="bg2">
                    <a:lumMod val="50000"/>
                  </a:schemeClr>
                </a:solidFill>
                <a:latin typeface="Times New Roman" panose="02020603050405020304" pitchFamily="18" charset="0"/>
                <a:cs typeface="Times New Roman" panose="02020603050405020304" pitchFamily="18" charset="0"/>
              </a:rPr>
              <a:t> assembly clusters</a:t>
            </a:r>
          </a:p>
        </p:txBody>
      </p:sp>
      <p:cxnSp>
        <p:nvCxnSpPr>
          <p:cNvPr id="21" name="Straight Arrow Connector 20">
            <a:extLst>
              <a:ext uri="{FF2B5EF4-FFF2-40B4-BE49-F238E27FC236}">
                <a16:creationId xmlns:a16="http://schemas.microsoft.com/office/drawing/2014/main" id="{6D953657-3598-88D1-CE98-C46A15FF51A4}"/>
              </a:ext>
            </a:extLst>
          </p:cNvPr>
          <p:cNvCxnSpPr>
            <a:cxnSpLocks/>
            <a:stCxn id="10" idx="2"/>
          </p:cNvCxnSpPr>
          <p:nvPr/>
        </p:nvCxnSpPr>
        <p:spPr>
          <a:xfrm>
            <a:off x="7236385" y="13311190"/>
            <a:ext cx="1" cy="1187883"/>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991FA84-FCD8-60C9-D7A9-6250591BB5C5}"/>
              </a:ext>
            </a:extLst>
          </p:cNvPr>
          <p:cNvCxnSpPr>
            <a:cxnSpLocks/>
            <a:stCxn id="9" idx="2"/>
          </p:cNvCxnSpPr>
          <p:nvPr/>
        </p:nvCxnSpPr>
        <p:spPr>
          <a:xfrm>
            <a:off x="15760762" y="14075161"/>
            <a:ext cx="0" cy="43916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ECF9A60-711F-06CA-EDB6-9A459191124F}"/>
              </a:ext>
            </a:extLst>
          </p:cNvPr>
          <p:cNvPicPr>
            <a:picLocks noChangeAspect="1"/>
          </p:cNvPicPr>
          <p:nvPr/>
        </p:nvPicPr>
        <p:blipFill rotWithShape="1">
          <a:blip r:embed="rId3"/>
          <a:srcRect l="33804" t="29574" r="33926" b="31888"/>
          <a:stretch/>
        </p:blipFill>
        <p:spPr>
          <a:xfrm>
            <a:off x="24139285" y="15600625"/>
            <a:ext cx="11430838" cy="3414348"/>
          </a:xfrm>
          <a:prstGeom prst="rect">
            <a:avLst/>
          </a:prstGeom>
        </p:spPr>
      </p:pic>
      <p:sp>
        <p:nvSpPr>
          <p:cNvPr id="14" name="TextBox 13">
            <a:extLst>
              <a:ext uri="{FF2B5EF4-FFF2-40B4-BE49-F238E27FC236}">
                <a16:creationId xmlns:a16="http://schemas.microsoft.com/office/drawing/2014/main" id="{70EA588C-43A7-CBAC-E81B-569D15CFABEB}"/>
              </a:ext>
            </a:extLst>
          </p:cNvPr>
          <p:cNvSpPr txBox="1"/>
          <p:nvPr/>
        </p:nvSpPr>
        <p:spPr>
          <a:xfrm>
            <a:off x="37829207" y="12547271"/>
            <a:ext cx="184731" cy="338554"/>
          </a:xfrm>
          <a:prstGeom prst="rect">
            <a:avLst/>
          </a:prstGeom>
          <a:noFill/>
        </p:spPr>
        <p:txBody>
          <a:bodyPr wrap="none" rtlCol="0">
            <a:spAutoFit/>
          </a:bodyPr>
          <a:lstStyle/>
          <a:p>
            <a:endParaRPr lang="en-US" sz="1600" dirty="0"/>
          </a:p>
        </p:txBody>
      </p:sp>
    </p:spTree>
    <p:extLst>
      <p:ext uri="{BB962C8B-B14F-4D97-AF65-F5344CB8AC3E}">
        <p14:creationId xmlns:p14="http://schemas.microsoft.com/office/powerpoint/2010/main" val="2077975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CDEC051A-F9EB-9589-26FD-C1C740FA1849}"/>
              </a:ext>
            </a:extLst>
          </p:cNvPr>
          <p:cNvCxnSpPr>
            <a:cxnSpLocks/>
          </p:cNvCxnSpPr>
          <p:nvPr/>
        </p:nvCxnSpPr>
        <p:spPr>
          <a:xfrm>
            <a:off x="16578470" y="5714991"/>
            <a:ext cx="65905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F7F409-A6F3-5CB0-1EC1-4648EEC610BD}"/>
              </a:ext>
            </a:extLst>
          </p:cNvPr>
          <p:cNvSpPr>
            <a:spLocks noGrp="1"/>
          </p:cNvSpPr>
          <p:nvPr>
            <p:ph idx="1"/>
          </p:nvPr>
        </p:nvSpPr>
        <p:spPr>
          <a:xfrm>
            <a:off x="12202986" y="3199803"/>
            <a:ext cx="11612348" cy="3046988"/>
          </a:xfrm>
        </p:spPr>
        <p:txBody>
          <a:bodyPr>
            <a:normAutofit fontScale="92500"/>
          </a:bodyPr>
          <a:lstStyle/>
          <a:p>
            <a:pPr marL="0" indent="0">
              <a:buNone/>
            </a:pPr>
            <a:endParaRPr lang="en-US" dirty="0"/>
          </a:p>
          <a:p>
            <a:pPr marL="0" indent="0">
              <a:buNone/>
            </a:pPr>
            <a:r>
              <a:rPr lang="en-US" sz="6000" b="1" dirty="0">
                <a:latin typeface="Monaco" pitchFamily="2" charset="77"/>
              </a:rPr>
              <a:t>./</a:t>
            </a:r>
            <a:r>
              <a:rPr lang="en-US" sz="6000" b="1" dirty="0" err="1">
                <a:latin typeface="Monaco" pitchFamily="2" charset="77"/>
              </a:rPr>
              <a:t>Maei.sh</a:t>
            </a:r>
            <a:r>
              <a:rPr lang="en-US" sz="6000" b="1" dirty="0">
                <a:latin typeface="Monaco" pitchFamily="2" charset="77"/>
              </a:rPr>
              <a:t> </a:t>
            </a:r>
            <a:r>
              <a:rPr lang="en-US" sz="6000" b="1" dirty="0" err="1">
                <a:solidFill>
                  <a:srgbClr val="FF0000"/>
                </a:solidFill>
                <a:latin typeface="Monaco" pitchFamily="2" charset="77"/>
              </a:rPr>
              <a:t>AssemblyList.txt</a:t>
            </a:r>
            <a:r>
              <a:rPr lang="en-US" sz="6000" b="1" dirty="0">
                <a:solidFill>
                  <a:srgbClr val="FF0000"/>
                </a:solidFill>
                <a:latin typeface="Monaco" pitchFamily="2" charset="77"/>
              </a:rPr>
              <a:t> </a:t>
            </a:r>
          </a:p>
        </p:txBody>
      </p:sp>
      <p:sp>
        <p:nvSpPr>
          <p:cNvPr id="4" name="Rectangle 3">
            <a:extLst>
              <a:ext uri="{FF2B5EF4-FFF2-40B4-BE49-F238E27FC236}">
                <a16:creationId xmlns:a16="http://schemas.microsoft.com/office/drawing/2014/main" id="{D8454EFD-E402-9591-7BB2-AC27E83A44F0}"/>
              </a:ext>
            </a:extLst>
          </p:cNvPr>
          <p:cNvSpPr/>
          <p:nvPr/>
        </p:nvSpPr>
        <p:spPr>
          <a:xfrm>
            <a:off x="1152980" y="2994338"/>
            <a:ext cx="9856268" cy="3785652"/>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i="1" dirty="0">
                <a:solidFill>
                  <a:schemeClr val="tx1"/>
                </a:solidFill>
                <a:latin typeface="Times New Roman" panose="02020603050405020304" pitchFamily="18" charset="0"/>
                <a:cs typeface="Times New Roman" panose="02020603050405020304" pitchFamily="18" charset="0"/>
              </a:rPr>
              <a:t>Fusarium</a:t>
            </a:r>
            <a:r>
              <a:rPr lang="en-US" sz="4800" b="1" dirty="0">
                <a:solidFill>
                  <a:schemeClr val="tx1"/>
                </a:solidFill>
                <a:latin typeface="Times New Roman" panose="02020603050405020304" pitchFamily="18" charset="0"/>
                <a:cs typeface="Times New Roman" panose="02020603050405020304" pitchFamily="18" charset="0"/>
              </a:rPr>
              <a:t> Assemblies</a:t>
            </a:r>
          </a:p>
          <a:p>
            <a:pPr algn="ctr"/>
            <a:r>
              <a:rPr lang="en-US" sz="4800" dirty="0">
                <a:solidFill>
                  <a:schemeClr val="tx1"/>
                </a:solidFill>
                <a:latin typeface="Times New Roman" panose="02020603050405020304" pitchFamily="18" charset="0"/>
                <a:cs typeface="Times New Roman" panose="02020603050405020304" pitchFamily="18" charset="0"/>
              </a:rPr>
              <a:t>Fusarium species assemblies in FASTA format, as well as a list of assemblies and a </a:t>
            </a:r>
            <a:r>
              <a:rPr lang="en-US" sz="4800" i="1" dirty="0">
                <a:solidFill>
                  <a:schemeClr val="tx1"/>
                </a:solidFill>
                <a:latin typeface="Times New Roman" panose="02020603050405020304" pitchFamily="18" charset="0"/>
                <a:cs typeface="Times New Roman" panose="02020603050405020304" pitchFamily="18" charset="0"/>
              </a:rPr>
              <a:t>mimp </a:t>
            </a:r>
            <a:r>
              <a:rPr lang="en-US" sz="4800" dirty="0">
                <a:solidFill>
                  <a:schemeClr val="tx1"/>
                </a:solidFill>
                <a:latin typeface="Times New Roman" panose="02020603050405020304" pitchFamily="18" charset="0"/>
                <a:cs typeface="Times New Roman" panose="02020603050405020304" pitchFamily="18" charset="0"/>
              </a:rPr>
              <a:t>profile HMM, are prepared as input. </a:t>
            </a:r>
          </a:p>
        </p:txBody>
      </p:sp>
      <p:sp>
        <p:nvSpPr>
          <p:cNvPr id="5" name="TextBox 4">
            <a:extLst>
              <a:ext uri="{FF2B5EF4-FFF2-40B4-BE49-F238E27FC236}">
                <a16:creationId xmlns:a16="http://schemas.microsoft.com/office/drawing/2014/main" id="{AAF1A8C5-D893-05B2-8DD6-A67ACDA3A24B}"/>
              </a:ext>
            </a:extLst>
          </p:cNvPr>
          <p:cNvSpPr txBox="1"/>
          <p:nvPr/>
        </p:nvSpPr>
        <p:spPr>
          <a:xfrm>
            <a:off x="1152981" y="7352421"/>
            <a:ext cx="9856268" cy="3785652"/>
          </a:xfrm>
          <a:prstGeom prst="rect">
            <a:avLst/>
          </a:prstGeom>
          <a:noFill/>
          <a:ln w="38100">
            <a:solidFill>
              <a:schemeClr val="accent4"/>
            </a:solidFill>
          </a:ln>
        </p:spPr>
        <p:txBody>
          <a:bodyPr wrap="square" rtlCol="0">
            <a:spAutoFit/>
          </a:bodyPr>
          <a:lstStyle/>
          <a:p>
            <a:pPr algn="ctr"/>
            <a:r>
              <a:rPr lang="en-US" sz="4800" b="1" i="1" dirty="0">
                <a:latin typeface="Times New Roman" panose="02020603050405020304" pitchFamily="18" charset="0"/>
                <a:cs typeface="Times New Roman" panose="02020603050405020304" pitchFamily="18" charset="0"/>
              </a:rPr>
              <a:t>Mimp </a:t>
            </a:r>
            <a:r>
              <a:rPr lang="en-US" sz="4800" b="1" dirty="0">
                <a:latin typeface="Times New Roman" panose="02020603050405020304" pitchFamily="18" charset="0"/>
                <a:cs typeface="Times New Roman" panose="02020603050405020304" pitchFamily="18" charset="0"/>
              </a:rPr>
              <a:t>identification</a:t>
            </a:r>
          </a:p>
          <a:p>
            <a:pPr algn="ctr"/>
            <a:r>
              <a:rPr lang="en-US" sz="4800" dirty="0">
                <a:latin typeface="Times New Roman" panose="02020603050405020304" pitchFamily="18" charset="0"/>
                <a:cs typeface="Times New Roman" panose="02020603050405020304" pitchFamily="18" charset="0"/>
              </a:rPr>
              <a:t>Each </a:t>
            </a:r>
            <a:r>
              <a:rPr lang="en-US" sz="4800" i="1" dirty="0">
                <a:latin typeface="Times New Roman" panose="02020603050405020304" pitchFamily="18" charset="0"/>
                <a:cs typeface="Times New Roman" panose="02020603050405020304" pitchFamily="18" charset="0"/>
              </a:rPr>
              <a:t>Fusarium</a:t>
            </a:r>
            <a:r>
              <a:rPr lang="en-US" sz="4800" dirty="0">
                <a:latin typeface="Times New Roman" panose="02020603050405020304" pitchFamily="18" charset="0"/>
                <a:cs typeface="Times New Roman" panose="02020603050405020304" pitchFamily="18" charset="0"/>
              </a:rPr>
              <a:t> assembly is searched for </a:t>
            </a:r>
            <a:r>
              <a:rPr lang="en-US" sz="4800" i="1" dirty="0">
                <a:latin typeface="Times New Roman" panose="02020603050405020304" pitchFamily="18" charset="0"/>
                <a:cs typeface="Times New Roman" panose="02020603050405020304" pitchFamily="18" charset="0"/>
              </a:rPr>
              <a:t>mimps </a:t>
            </a:r>
            <a:r>
              <a:rPr lang="en-US" sz="4800" dirty="0">
                <a:latin typeface="Times New Roman" panose="02020603050405020304" pitchFamily="18" charset="0"/>
                <a:cs typeface="Times New Roman" panose="02020603050405020304" pitchFamily="18" charset="0"/>
              </a:rPr>
              <a:t>using a custom python script (using </a:t>
            </a:r>
            <a:r>
              <a:rPr lang="en-US" sz="4800" i="1" dirty="0">
                <a:latin typeface="Times New Roman" panose="02020603050405020304" pitchFamily="18" charset="0"/>
                <a:cs typeface="Times New Roman" panose="02020603050405020304" pitchFamily="18" charset="0"/>
              </a:rPr>
              <a:t>mimp </a:t>
            </a:r>
            <a:r>
              <a:rPr lang="en-US" sz="4800" dirty="0">
                <a:latin typeface="Times New Roman" panose="02020603050405020304" pitchFamily="18" charset="0"/>
                <a:cs typeface="Times New Roman" panose="02020603050405020304" pitchFamily="18" charset="0"/>
              </a:rPr>
              <a:t>TIRs) and NHMMER </a:t>
            </a:r>
            <a:r>
              <a:rPr lang="en-GB" sz="4800" dirty="0">
                <a:solidFill>
                  <a:srgbClr val="000000"/>
                </a:solidFill>
                <a:latin typeface="Times New Roman" panose="02020603050405020304" pitchFamily="18" charset="0"/>
                <a:ea typeface="Times New Roman" panose="02020603050405020304" pitchFamily="18" charset="0"/>
              </a:rPr>
              <a:t>(3.3.1) (</a:t>
            </a:r>
            <a:r>
              <a:rPr lang="en-US" sz="4800" dirty="0">
                <a:latin typeface="Times New Roman" panose="02020603050405020304" pitchFamily="18" charset="0"/>
                <a:cs typeface="Times New Roman" panose="02020603050405020304" pitchFamily="18" charset="0"/>
              </a:rPr>
              <a:t>using a </a:t>
            </a:r>
            <a:r>
              <a:rPr lang="en-US" sz="4800" i="1" dirty="0">
                <a:latin typeface="Times New Roman" panose="02020603050405020304" pitchFamily="18" charset="0"/>
                <a:cs typeface="Times New Roman" panose="02020603050405020304" pitchFamily="18" charset="0"/>
              </a:rPr>
              <a:t>mimp </a:t>
            </a:r>
            <a:r>
              <a:rPr lang="en-US" sz="4800" dirty="0">
                <a:latin typeface="Times New Roman" panose="02020603050405020304" pitchFamily="18" charset="0"/>
                <a:cs typeface="Times New Roman" panose="02020603050405020304" pitchFamily="18" charset="0"/>
              </a:rPr>
              <a:t>profile-HMM).</a:t>
            </a:r>
          </a:p>
        </p:txBody>
      </p:sp>
      <p:sp>
        <p:nvSpPr>
          <p:cNvPr id="6" name="TextBox 5">
            <a:extLst>
              <a:ext uri="{FF2B5EF4-FFF2-40B4-BE49-F238E27FC236}">
                <a16:creationId xmlns:a16="http://schemas.microsoft.com/office/drawing/2014/main" id="{0EFCEB3A-5DAF-78BC-9581-25EE9C040A3D}"/>
              </a:ext>
            </a:extLst>
          </p:cNvPr>
          <p:cNvSpPr txBox="1"/>
          <p:nvPr/>
        </p:nvSpPr>
        <p:spPr>
          <a:xfrm>
            <a:off x="1152980" y="16653188"/>
            <a:ext cx="9856268" cy="3046988"/>
          </a:xfrm>
          <a:prstGeom prst="rect">
            <a:avLst/>
          </a:prstGeom>
          <a:noFill/>
          <a:ln w="38100">
            <a:solidFill>
              <a:schemeClr val="accent4"/>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Sequence Expansion</a:t>
            </a:r>
          </a:p>
          <a:p>
            <a:pPr algn="ctr"/>
            <a:r>
              <a:rPr lang="en-US" sz="4800" dirty="0">
                <a:latin typeface="Times New Roman" panose="02020603050405020304" pitchFamily="18" charset="0"/>
                <a:cs typeface="Times New Roman" panose="02020603050405020304" pitchFamily="18" charset="0"/>
              </a:rPr>
              <a:t>Sequences 2.5kb upstream and downstream of </a:t>
            </a:r>
            <a:r>
              <a:rPr lang="en-US" sz="4800" i="1" dirty="0">
                <a:latin typeface="Times New Roman" panose="02020603050405020304" pitchFamily="18" charset="0"/>
                <a:cs typeface="Times New Roman" panose="02020603050405020304" pitchFamily="18" charset="0"/>
              </a:rPr>
              <a:t>mimps </a:t>
            </a:r>
            <a:r>
              <a:rPr lang="en-US" sz="4800" dirty="0">
                <a:latin typeface="Times New Roman" panose="02020603050405020304" pitchFamily="18" charset="0"/>
                <a:cs typeface="Times New Roman" panose="02020603050405020304" pitchFamily="18" charset="0"/>
              </a:rPr>
              <a:t>identified are</a:t>
            </a:r>
            <a:r>
              <a:rPr lang="en-US" sz="4800" i="1" dirty="0">
                <a:latin typeface="Times New Roman" panose="02020603050405020304" pitchFamily="18" charset="0"/>
                <a:cs typeface="Times New Roman" panose="02020603050405020304" pitchFamily="18" charset="0"/>
              </a:rPr>
              <a:t> </a:t>
            </a:r>
            <a:r>
              <a:rPr lang="en-US" sz="4800" dirty="0">
                <a:latin typeface="Times New Roman" panose="02020603050405020304" pitchFamily="18" charset="0"/>
                <a:cs typeface="Times New Roman" panose="02020603050405020304" pitchFamily="18" charset="0"/>
              </a:rPr>
              <a:t>extracted.</a:t>
            </a:r>
          </a:p>
        </p:txBody>
      </p:sp>
      <p:cxnSp>
        <p:nvCxnSpPr>
          <p:cNvPr id="7" name="Straight Arrow Connector 6">
            <a:extLst>
              <a:ext uri="{FF2B5EF4-FFF2-40B4-BE49-F238E27FC236}">
                <a16:creationId xmlns:a16="http://schemas.microsoft.com/office/drawing/2014/main" id="{45DCA9DE-26B3-AB81-5831-9C198C5CD1C3}"/>
              </a:ext>
            </a:extLst>
          </p:cNvPr>
          <p:cNvCxnSpPr>
            <a:cxnSpLocks/>
            <a:stCxn id="5" idx="2"/>
            <a:endCxn id="6" idx="0"/>
          </p:cNvCxnSpPr>
          <p:nvPr/>
        </p:nvCxnSpPr>
        <p:spPr>
          <a:xfrm flipH="1">
            <a:off x="6081114" y="11138073"/>
            <a:ext cx="1" cy="5515115"/>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6BB1AE7-1F54-5103-D7CC-16120694FD3E}"/>
              </a:ext>
            </a:extLst>
          </p:cNvPr>
          <p:cNvCxnSpPr>
            <a:cxnSpLocks/>
            <a:stCxn id="4" idx="2"/>
            <a:endCxn id="5" idx="0"/>
          </p:cNvCxnSpPr>
          <p:nvPr/>
        </p:nvCxnSpPr>
        <p:spPr>
          <a:xfrm>
            <a:off x="6081114" y="6779990"/>
            <a:ext cx="1" cy="50693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2187180-451C-0B57-6224-BDCE1B78C01D}"/>
              </a:ext>
            </a:extLst>
          </p:cNvPr>
          <p:cNvSpPr txBox="1"/>
          <p:nvPr/>
        </p:nvSpPr>
        <p:spPr>
          <a:xfrm>
            <a:off x="1152980" y="560650"/>
            <a:ext cx="37015887" cy="1862048"/>
          </a:xfrm>
          <a:prstGeom prst="rect">
            <a:avLst/>
          </a:prstGeom>
          <a:noFill/>
          <a:ln w="38100">
            <a:solidFill>
              <a:srgbClr val="FFC000"/>
            </a:solidFill>
          </a:ln>
        </p:spPr>
        <p:txBody>
          <a:bodyPr wrap="square" rtlCol="0">
            <a:spAutoFit/>
          </a:bodyPr>
          <a:lstStyle/>
          <a:p>
            <a:pPr algn="ctr"/>
            <a:r>
              <a:rPr lang="en-US" sz="11500" b="1" dirty="0">
                <a:latin typeface="Times New Roman" panose="02020603050405020304" pitchFamily="18" charset="0"/>
                <a:cs typeface="Times New Roman" panose="02020603050405020304" pitchFamily="18" charset="0"/>
              </a:rPr>
              <a:t>Sequence identification</a:t>
            </a:r>
          </a:p>
        </p:txBody>
      </p:sp>
      <p:sp>
        <p:nvSpPr>
          <p:cNvPr id="29" name="Rectangle 28">
            <a:extLst>
              <a:ext uri="{FF2B5EF4-FFF2-40B4-BE49-F238E27FC236}">
                <a16:creationId xmlns:a16="http://schemas.microsoft.com/office/drawing/2014/main" id="{E0BA838A-4980-D600-7853-8EFDEF6CFEE2}"/>
              </a:ext>
            </a:extLst>
          </p:cNvPr>
          <p:cNvSpPr/>
          <p:nvPr/>
        </p:nvSpPr>
        <p:spPr>
          <a:xfrm>
            <a:off x="24602795" y="4168128"/>
            <a:ext cx="13116205" cy="1862048"/>
          </a:xfrm>
          <a:prstGeom prst="rect">
            <a:avLst/>
          </a:prstGeom>
          <a:solidFill>
            <a:schemeClr val="bg1"/>
          </a:solid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dirty="0">
                <a:solidFill>
                  <a:srgbClr val="FF0000"/>
                </a:solidFill>
                <a:latin typeface="Andale Mono" panose="020B0509000000000004" pitchFamily="49" charset="0"/>
              </a:rPr>
              <a:t>F._oxysporum_f._sp._cubense_160527.fna</a:t>
            </a:r>
          </a:p>
          <a:p>
            <a:pPr marL="0" indent="0">
              <a:buNone/>
            </a:pPr>
            <a:r>
              <a:rPr lang="en-GB" sz="3200" dirty="0">
                <a:solidFill>
                  <a:srgbClr val="FF0000"/>
                </a:solidFill>
                <a:effectLst/>
                <a:latin typeface="Andale Mono" panose="020B0509000000000004" pitchFamily="49" charset="0"/>
              </a:rPr>
              <a:t>F._oxysporum_f._sp._cubense_UK0001.fna</a:t>
            </a:r>
          </a:p>
          <a:p>
            <a:r>
              <a:rPr lang="en-GB" sz="3200" dirty="0">
                <a:solidFill>
                  <a:srgbClr val="FF0000"/>
                </a:solidFill>
                <a:latin typeface="Andale Mono" panose="020B0509000000000004" pitchFamily="49" charset="0"/>
              </a:rPr>
              <a:t>F._oxysporum_f._</a:t>
            </a:r>
            <a:r>
              <a:rPr lang="en-GB" sz="3200" dirty="0" err="1">
                <a:solidFill>
                  <a:srgbClr val="FF0000"/>
                </a:solidFill>
                <a:latin typeface="Andale Mono" panose="020B0509000000000004" pitchFamily="49" charset="0"/>
              </a:rPr>
              <a:t>sp</a:t>
            </a:r>
            <a:r>
              <a:rPr lang="en-GB" sz="3200" dirty="0">
                <a:solidFill>
                  <a:srgbClr val="FF0000"/>
                </a:solidFill>
                <a:latin typeface="Andale Mono" panose="020B0509000000000004" pitchFamily="49" charset="0"/>
              </a:rPr>
              <a:t>...</a:t>
            </a:r>
            <a:endParaRPr lang="en-GB" sz="3200" dirty="0">
              <a:solidFill>
                <a:srgbClr val="FF0000"/>
              </a:solidFill>
              <a:effectLst/>
              <a:latin typeface="Andale Mono" panose="020B0509000000000004" pitchFamily="49" charset="0"/>
            </a:endParaRPr>
          </a:p>
        </p:txBody>
      </p:sp>
      <p:sp>
        <p:nvSpPr>
          <p:cNvPr id="41" name="TextBox 40">
            <a:extLst>
              <a:ext uri="{FF2B5EF4-FFF2-40B4-BE49-F238E27FC236}">
                <a16:creationId xmlns:a16="http://schemas.microsoft.com/office/drawing/2014/main" id="{027CB452-75BF-D0D1-2C03-E7C544CB0EBE}"/>
              </a:ext>
            </a:extLst>
          </p:cNvPr>
          <p:cNvSpPr txBox="1"/>
          <p:nvPr/>
        </p:nvSpPr>
        <p:spPr>
          <a:xfrm>
            <a:off x="12202985" y="8316600"/>
            <a:ext cx="10847595" cy="3046988"/>
          </a:xfrm>
          <a:prstGeom prst="rect">
            <a:avLst/>
          </a:prstGeom>
          <a:noFill/>
          <a:ln w="38100">
            <a:solidFill>
              <a:schemeClr val="tx1"/>
            </a:solidFill>
          </a:ln>
        </p:spPr>
        <p:txBody>
          <a:bodyPr wrap="square" rtlCol="0">
            <a:spAutoFit/>
          </a:bodyPr>
          <a:lstStyle/>
          <a:p>
            <a:pPr algn="ctr"/>
            <a:r>
              <a:rPr lang="en-GB" sz="4800" b="1" dirty="0">
                <a:latin typeface="Times New Roman" panose="02020603050405020304" pitchFamily="18" charset="0"/>
                <a:cs typeface="Times New Roman" panose="02020603050405020304" pitchFamily="18" charset="0"/>
              </a:rPr>
              <a:t>Regex </a:t>
            </a:r>
          </a:p>
          <a:p>
            <a:r>
              <a:rPr lang="en-GB" sz="4800" dirty="0">
                <a:latin typeface="Times New Roman" panose="02020603050405020304" pitchFamily="18" charset="0"/>
                <a:cs typeface="Times New Roman" panose="02020603050405020304" pitchFamily="18" charset="0"/>
              </a:rPr>
              <a:t>Custom Python script which searches for </a:t>
            </a:r>
            <a:r>
              <a:rPr lang="en-GB" sz="4800" i="1" dirty="0">
                <a:latin typeface="Times New Roman" panose="02020603050405020304" pitchFamily="18" charset="0"/>
                <a:cs typeface="Times New Roman" panose="02020603050405020304" pitchFamily="18" charset="0"/>
              </a:rPr>
              <a:t>mimp </a:t>
            </a:r>
            <a:r>
              <a:rPr lang="en-GB" sz="4800" dirty="0">
                <a:latin typeface="Times New Roman" panose="02020603050405020304" pitchFamily="18" charset="0"/>
                <a:cs typeface="Times New Roman" panose="02020603050405020304" pitchFamily="18" charset="0"/>
              </a:rPr>
              <a:t>TIRs occurring within 400 nucleotides of another. </a:t>
            </a:r>
            <a:endParaRPr lang="en-US" sz="48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6834F290-A83B-5632-E8C3-1F550FE7A066}"/>
              </a:ext>
            </a:extLst>
          </p:cNvPr>
          <p:cNvSpPr txBox="1"/>
          <p:nvPr/>
        </p:nvSpPr>
        <p:spPr>
          <a:xfrm>
            <a:off x="23815333" y="7758126"/>
            <a:ext cx="13903667" cy="4524315"/>
          </a:xfrm>
          <a:prstGeom prst="rect">
            <a:avLst/>
          </a:prstGeom>
          <a:noFill/>
          <a:ln w="38100">
            <a:solidFill>
              <a:schemeClr val="tx1"/>
            </a:solidFill>
          </a:ln>
        </p:spPr>
        <p:txBody>
          <a:bodyPr wrap="square" rtlCol="0">
            <a:spAutoFit/>
          </a:bodyPr>
          <a:lstStyle/>
          <a:p>
            <a:pPr algn="ctr"/>
            <a:r>
              <a:rPr lang="en-GB" sz="4800" b="1" i="1" dirty="0">
                <a:latin typeface="Times New Roman" panose="02020603050405020304" pitchFamily="18" charset="0"/>
                <a:cs typeface="Times New Roman" panose="02020603050405020304" pitchFamily="18" charset="0"/>
              </a:rPr>
              <a:t>Mimp </a:t>
            </a:r>
            <a:r>
              <a:rPr lang="en-GB" sz="4800" b="1" dirty="0">
                <a:latin typeface="Times New Roman" panose="02020603050405020304" pitchFamily="18" charset="0"/>
                <a:cs typeface="Times New Roman" panose="02020603050405020304" pitchFamily="18" charset="0"/>
              </a:rPr>
              <a:t>HMM </a:t>
            </a:r>
          </a:p>
          <a:p>
            <a:r>
              <a:rPr lang="en-US" sz="4800" dirty="0">
                <a:latin typeface="Times New Roman" panose="02020603050405020304" pitchFamily="18" charset="0"/>
                <a:cs typeface="Times New Roman" panose="02020603050405020304" pitchFamily="18" charset="0"/>
              </a:rPr>
              <a:t>The </a:t>
            </a:r>
            <a:r>
              <a:rPr lang="en-US" sz="4800" dirty="0" err="1">
                <a:latin typeface="Times New Roman" panose="02020603050405020304" pitchFamily="18" charset="0"/>
                <a:cs typeface="Times New Roman" panose="02020603050405020304" pitchFamily="18" charset="0"/>
              </a:rPr>
              <a:t>nhmmer</a:t>
            </a:r>
            <a:r>
              <a:rPr lang="en-US" sz="4800" dirty="0">
                <a:latin typeface="Times New Roman" panose="02020603050405020304" pitchFamily="18" charset="0"/>
                <a:cs typeface="Times New Roman" panose="02020603050405020304" pitchFamily="18" charset="0"/>
              </a:rPr>
              <a:t> tool to searches for </a:t>
            </a:r>
            <a:r>
              <a:rPr lang="en-US" sz="4800" i="1" dirty="0">
                <a:latin typeface="Times New Roman" panose="02020603050405020304" pitchFamily="18" charset="0"/>
                <a:cs typeface="Times New Roman" panose="02020603050405020304" pitchFamily="18" charset="0"/>
              </a:rPr>
              <a:t>mimps </a:t>
            </a:r>
            <a:r>
              <a:rPr lang="en-US" sz="4800" dirty="0">
                <a:latin typeface="Times New Roman" panose="02020603050405020304" pitchFamily="18" charset="0"/>
                <a:cs typeface="Times New Roman" panose="02020603050405020304" pitchFamily="18" charset="0"/>
              </a:rPr>
              <a:t>each genome using a </a:t>
            </a:r>
            <a:r>
              <a:rPr lang="en-US" sz="4800" i="1" dirty="0">
                <a:latin typeface="Times New Roman" panose="02020603050405020304" pitchFamily="18" charset="0"/>
                <a:cs typeface="Times New Roman" panose="02020603050405020304" pitchFamily="18" charset="0"/>
              </a:rPr>
              <a:t>mimp</a:t>
            </a:r>
            <a:r>
              <a:rPr lang="en-US" sz="4800" dirty="0">
                <a:latin typeface="Times New Roman" panose="02020603050405020304" pitchFamily="18" charset="0"/>
                <a:cs typeface="Times New Roman" panose="02020603050405020304" pitchFamily="18" charset="0"/>
              </a:rPr>
              <a:t> profile HMM. The </a:t>
            </a:r>
            <a:r>
              <a:rPr lang="en-US" sz="4800" i="1" dirty="0">
                <a:latin typeface="Times New Roman" panose="02020603050405020304" pitchFamily="18" charset="0"/>
                <a:cs typeface="Times New Roman" panose="02020603050405020304" pitchFamily="18" charset="0"/>
              </a:rPr>
              <a:t>mimp</a:t>
            </a:r>
            <a:r>
              <a:rPr lang="en-US" sz="4800" dirty="0">
                <a:latin typeface="Times New Roman" panose="02020603050405020304" pitchFamily="18" charset="0"/>
                <a:cs typeface="Times New Roman" panose="02020603050405020304" pitchFamily="18" charset="0"/>
              </a:rPr>
              <a:t> profile HMM built using </a:t>
            </a:r>
            <a:r>
              <a:rPr lang="en-US" sz="4800" i="1" dirty="0">
                <a:latin typeface="Times New Roman" panose="02020603050405020304" pitchFamily="18" charset="0"/>
                <a:cs typeface="Times New Roman" panose="02020603050405020304" pitchFamily="18" charset="0"/>
              </a:rPr>
              <a:t>mimp</a:t>
            </a:r>
            <a:r>
              <a:rPr lang="en-US" sz="4800" dirty="0">
                <a:latin typeface="Times New Roman" panose="02020603050405020304" pitchFamily="18" charset="0"/>
                <a:cs typeface="Times New Roman" panose="02020603050405020304" pitchFamily="18" charset="0"/>
              </a:rPr>
              <a:t> seqs available on </a:t>
            </a:r>
            <a:r>
              <a:rPr lang="en-US" sz="4800" dirty="0" err="1">
                <a:latin typeface="Times New Roman" panose="02020603050405020304" pitchFamily="18" charset="0"/>
                <a:cs typeface="Times New Roman" panose="02020603050405020304" pitchFamily="18" charset="0"/>
              </a:rPr>
              <a:t>Genbank</a:t>
            </a:r>
            <a:r>
              <a:rPr lang="en-US" sz="4800" dirty="0">
                <a:latin typeface="Times New Roman" panose="02020603050405020304" pitchFamily="18" charset="0"/>
                <a:cs typeface="Times New Roman" panose="02020603050405020304" pitchFamily="18" charset="0"/>
              </a:rPr>
              <a:t> and </a:t>
            </a:r>
            <a:r>
              <a:rPr lang="en-US" sz="4800" i="1" dirty="0">
                <a:latin typeface="Times New Roman" panose="02020603050405020304" pitchFamily="18" charset="0"/>
                <a:cs typeface="Times New Roman" panose="02020603050405020304" pitchFamily="18" charset="0"/>
              </a:rPr>
              <a:t>mimps</a:t>
            </a:r>
            <a:r>
              <a:rPr lang="en-US" sz="4800" dirty="0">
                <a:latin typeface="Times New Roman" panose="02020603050405020304" pitchFamily="18" charset="0"/>
                <a:cs typeface="Times New Roman" panose="02020603050405020304" pitchFamily="18" charset="0"/>
              </a:rPr>
              <a:t> identified in </a:t>
            </a:r>
            <a:r>
              <a:rPr lang="en-US" sz="4800" i="1" dirty="0">
                <a:latin typeface="Times New Roman" panose="02020603050405020304" pitchFamily="18" charset="0"/>
                <a:cs typeface="Times New Roman" panose="02020603050405020304" pitchFamily="18" charset="0"/>
              </a:rPr>
              <a:t>F. oxysporum </a:t>
            </a:r>
            <a:r>
              <a:rPr lang="en-US" sz="4800" dirty="0">
                <a:latin typeface="Times New Roman" panose="02020603050405020304" pitchFamily="18" charset="0"/>
                <a:cs typeface="Times New Roman" panose="02020603050405020304" pitchFamily="18" charset="0"/>
              </a:rPr>
              <a:t>genomes using the regex script. </a:t>
            </a:r>
            <a:endParaRPr lang="en-GB" sz="4800" dirty="0">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99A3AEA4-7216-CC6E-3354-117DE258EACC}"/>
              </a:ext>
            </a:extLst>
          </p:cNvPr>
          <p:cNvSpPr txBox="1"/>
          <p:nvPr/>
        </p:nvSpPr>
        <p:spPr>
          <a:xfrm>
            <a:off x="11732621" y="16653188"/>
            <a:ext cx="25986378" cy="2308324"/>
          </a:xfrm>
          <a:prstGeom prst="rect">
            <a:avLst/>
          </a:prstGeom>
          <a:noFill/>
          <a:ln w="38100">
            <a:solidFill>
              <a:schemeClr val="tx1"/>
            </a:solidFill>
          </a:ln>
        </p:spPr>
        <p:txBody>
          <a:bodyPr wrap="square" rtlCol="0">
            <a:spAutoFit/>
          </a:bodyPr>
          <a:lstStyle/>
          <a:p>
            <a:pPr algn="ctr"/>
            <a:r>
              <a:rPr lang="en-GB" sz="4800" b="1" dirty="0" err="1">
                <a:latin typeface="Times New Roman" panose="02020603050405020304" pitchFamily="18" charset="0"/>
                <a:cs typeface="Times New Roman" panose="02020603050405020304" pitchFamily="18" charset="0"/>
              </a:rPr>
              <a:t>Bedfile</a:t>
            </a:r>
            <a:r>
              <a:rPr lang="en-GB" sz="4800" b="1" dirty="0">
                <a:latin typeface="Times New Roman" panose="02020603050405020304" pitchFamily="18" charset="0"/>
                <a:cs typeface="Times New Roman" panose="02020603050405020304" pitchFamily="18" charset="0"/>
              </a:rPr>
              <a:t> for sequence expansion</a:t>
            </a:r>
          </a:p>
          <a:p>
            <a:r>
              <a:rPr lang="en-GB" sz="4800" dirty="0">
                <a:latin typeface="Times New Roman" panose="02020603050405020304" pitchFamily="18" charset="0"/>
                <a:cs typeface="Times New Roman" panose="02020603050405020304" pitchFamily="18" charset="0"/>
              </a:rPr>
              <a:t>A </a:t>
            </a:r>
            <a:r>
              <a:rPr lang="en-GB" sz="4800" dirty="0" err="1">
                <a:latin typeface="Times New Roman" panose="02020603050405020304" pitchFamily="18" charset="0"/>
                <a:cs typeface="Times New Roman" panose="02020603050405020304" pitchFamily="18" charset="0"/>
              </a:rPr>
              <a:t>bedfile</a:t>
            </a:r>
            <a:r>
              <a:rPr lang="en-GB" sz="4800" dirty="0">
                <a:latin typeface="Times New Roman" panose="02020603050405020304" pitchFamily="18" charset="0"/>
                <a:cs typeface="Times New Roman" panose="02020603050405020304" pitchFamily="18" charset="0"/>
              </a:rPr>
              <a:t> is generated by combining both </a:t>
            </a:r>
            <a:r>
              <a:rPr lang="en-GB" sz="4800" i="1" dirty="0">
                <a:latin typeface="Times New Roman" panose="02020603050405020304" pitchFamily="18" charset="0"/>
                <a:cs typeface="Times New Roman" panose="02020603050405020304" pitchFamily="18" charset="0"/>
              </a:rPr>
              <a:t>mimp</a:t>
            </a:r>
            <a:r>
              <a:rPr lang="en-GB" sz="4800" dirty="0">
                <a:latin typeface="Times New Roman" panose="02020603050405020304" pitchFamily="18" charset="0"/>
                <a:cs typeface="Times New Roman" panose="02020603050405020304" pitchFamily="18" charset="0"/>
              </a:rPr>
              <a:t> sets. </a:t>
            </a:r>
            <a:r>
              <a:rPr lang="en-GB" sz="4800" dirty="0" err="1">
                <a:latin typeface="Times New Roman" panose="02020603050405020304" pitchFamily="18" charset="0"/>
                <a:cs typeface="Times New Roman" panose="02020603050405020304" pitchFamily="18" charset="0"/>
              </a:rPr>
              <a:t>Bedtools</a:t>
            </a:r>
            <a:r>
              <a:rPr lang="en-GB" sz="4800" dirty="0">
                <a:latin typeface="Times New Roman" panose="02020603050405020304" pitchFamily="18" charset="0"/>
                <a:cs typeface="Times New Roman" panose="02020603050405020304" pitchFamily="18" charset="0"/>
              </a:rPr>
              <a:t> is used to extract 2.5kb either side of the </a:t>
            </a:r>
            <a:r>
              <a:rPr lang="en-GB" sz="4800" i="1" dirty="0">
                <a:latin typeface="Times New Roman" panose="02020603050405020304" pitchFamily="18" charset="0"/>
                <a:cs typeface="Times New Roman" panose="02020603050405020304" pitchFamily="18" charset="0"/>
              </a:rPr>
              <a:t>mimps </a:t>
            </a:r>
            <a:r>
              <a:rPr lang="en-GB" sz="4800" dirty="0">
                <a:latin typeface="Times New Roman" panose="02020603050405020304" pitchFamily="18" charset="0"/>
                <a:cs typeface="Times New Roman" panose="02020603050405020304" pitchFamily="18" charset="0"/>
              </a:rPr>
              <a:t>in a </a:t>
            </a:r>
            <a:r>
              <a:rPr lang="en-GB" sz="4800" dirty="0" err="1">
                <a:latin typeface="Times New Roman" panose="02020603050405020304" pitchFamily="18" charset="0"/>
                <a:cs typeface="Times New Roman" panose="02020603050405020304" pitchFamily="18" charset="0"/>
              </a:rPr>
              <a:t>fasta</a:t>
            </a:r>
            <a:r>
              <a:rPr lang="en-GB" sz="4800" dirty="0">
                <a:latin typeface="Times New Roman" panose="02020603050405020304" pitchFamily="18" charset="0"/>
                <a:cs typeface="Times New Roman" panose="02020603050405020304" pitchFamily="18" charset="0"/>
              </a:rPr>
              <a:t> file.  </a:t>
            </a:r>
          </a:p>
        </p:txBody>
      </p:sp>
      <p:cxnSp>
        <p:nvCxnSpPr>
          <p:cNvPr id="103" name="Straight Connector 102">
            <a:extLst>
              <a:ext uri="{FF2B5EF4-FFF2-40B4-BE49-F238E27FC236}">
                <a16:creationId xmlns:a16="http://schemas.microsoft.com/office/drawing/2014/main" id="{588CA5FB-F07D-B3D4-D506-4A7F1C32AFBF}"/>
              </a:ext>
            </a:extLst>
          </p:cNvPr>
          <p:cNvCxnSpPr>
            <a:cxnSpLocks/>
          </p:cNvCxnSpPr>
          <p:nvPr/>
        </p:nvCxnSpPr>
        <p:spPr>
          <a:xfrm>
            <a:off x="11732621" y="20548528"/>
            <a:ext cx="2574034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AB149E5B-7CE8-A15B-C78C-BA4855240620}"/>
              </a:ext>
            </a:extLst>
          </p:cNvPr>
          <p:cNvSpPr/>
          <p:nvPr/>
        </p:nvSpPr>
        <p:spPr>
          <a:xfrm>
            <a:off x="22705101" y="19946951"/>
            <a:ext cx="3722094" cy="1203153"/>
          </a:xfrm>
          <a:prstGeom prst="rect">
            <a:avLst/>
          </a:prstGeom>
          <a:solidFill>
            <a:schemeClr val="accent4">
              <a:lumMod val="20000"/>
              <a:lumOff val="8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solidFill>
                  <a:sysClr val="windowText" lastClr="000000"/>
                </a:solidFill>
              </a:rPr>
              <a:t>Mimp</a:t>
            </a:r>
          </a:p>
        </p:txBody>
      </p:sp>
      <p:cxnSp>
        <p:nvCxnSpPr>
          <p:cNvPr id="138" name="Straight Connector 137">
            <a:extLst>
              <a:ext uri="{FF2B5EF4-FFF2-40B4-BE49-F238E27FC236}">
                <a16:creationId xmlns:a16="http://schemas.microsoft.com/office/drawing/2014/main" id="{214F91B2-A105-1318-9055-20C761CFC507}"/>
              </a:ext>
            </a:extLst>
          </p:cNvPr>
          <p:cNvCxnSpPr>
            <a:cxnSpLocks/>
            <a:endCxn id="29" idx="1"/>
          </p:cNvCxnSpPr>
          <p:nvPr/>
        </p:nvCxnSpPr>
        <p:spPr>
          <a:xfrm flipV="1">
            <a:off x="23169066" y="5099152"/>
            <a:ext cx="1433729" cy="6158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7AC09878-2A57-48B2-A56B-2424D8EA525B}"/>
              </a:ext>
            </a:extLst>
          </p:cNvPr>
          <p:cNvCxnSpPr/>
          <p:nvPr/>
        </p:nvCxnSpPr>
        <p:spPr>
          <a:xfrm>
            <a:off x="15161660" y="19946952"/>
            <a:ext cx="0" cy="1203151"/>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99340DD0-1876-2F31-3486-717ADBAB54AF}"/>
              </a:ext>
            </a:extLst>
          </p:cNvPr>
          <p:cNvCxnSpPr/>
          <p:nvPr/>
        </p:nvCxnSpPr>
        <p:spPr>
          <a:xfrm>
            <a:off x="33880356" y="19946951"/>
            <a:ext cx="0" cy="1203151"/>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4E22D094-3E0A-81DF-40E2-BAA00D0ED007}"/>
              </a:ext>
            </a:extLst>
          </p:cNvPr>
          <p:cNvCxnSpPr/>
          <p:nvPr/>
        </p:nvCxnSpPr>
        <p:spPr>
          <a:xfrm flipH="1">
            <a:off x="15624314" y="20145736"/>
            <a:ext cx="6718852"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0FC8146-1FAB-278F-AFC0-2C96875F95E7}"/>
              </a:ext>
            </a:extLst>
          </p:cNvPr>
          <p:cNvCxnSpPr>
            <a:cxnSpLocks/>
          </p:cNvCxnSpPr>
          <p:nvPr/>
        </p:nvCxnSpPr>
        <p:spPr>
          <a:xfrm>
            <a:off x="26789130" y="20145736"/>
            <a:ext cx="6495394"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9" name="Rectangle 158">
            <a:extLst>
              <a:ext uri="{FF2B5EF4-FFF2-40B4-BE49-F238E27FC236}">
                <a16:creationId xmlns:a16="http://schemas.microsoft.com/office/drawing/2014/main" id="{F05FEBF4-0E3A-C5DE-253D-3581A336E2B5}"/>
              </a:ext>
            </a:extLst>
          </p:cNvPr>
          <p:cNvSpPr/>
          <p:nvPr/>
        </p:nvSpPr>
        <p:spPr>
          <a:xfrm>
            <a:off x="21665342" y="14589865"/>
            <a:ext cx="6120936" cy="1203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err="1">
                <a:solidFill>
                  <a:sysClr val="windowText" lastClr="000000"/>
                </a:solidFill>
                <a:latin typeface="Times New Roman" panose="02020603050405020304" pitchFamily="18" charset="0"/>
                <a:cs typeface="Times New Roman" panose="02020603050405020304" pitchFamily="18" charset="0"/>
              </a:rPr>
              <a:t>Mimp_hits.bed</a:t>
            </a:r>
            <a:endParaRPr lang="en-US" sz="4800" dirty="0">
              <a:solidFill>
                <a:sysClr val="windowText" lastClr="000000"/>
              </a:solidFill>
              <a:latin typeface="Times New Roman" panose="02020603050405020304" pitchFamily="18" charset="0"/>
              <a:cs typeface="Times New Roman" panose="02020603050405020304" pitchFamily="18" charset="0"/>
            </a:endParaRPr>
          </a:p>
        </p:txBody>
      </p:sp>
      <p:cxnSp>
        <p:nvCxnSpPr>
          <p:cNvPr id="161" name="Straight Arrow Connector 160">
            <a:extLst>
              <a:ext uri="{FF2B5EF4-FFF2-40B4-BE49-F238E27FC236}">
                <a16:creationId xmlns:a16="http://schemas.microsoft.com/office/drawing/2014/main" id="{F4287BBC-DE23-057A-5BE3-BF1FAF111DFE}"/>
              </a:ext>
            </a:extLst>
          </p:cNvPr>
          <p:cNvCxnSpPr>
            <a:cxnSpLocks/>
            <a:stCxn id="41" idx="2"/>
            <a:endCxn id="172" idx="0"/>
          </p:cNvCxnSpPr>
          <p:nvPr/>
        </p:nvCxnSpPr>
        <p:spPr>
          <a:xfrm flipH="1">
            <a:off x="16051843" y="11363588"/>
            <a:ext cx="1574940" cy="141639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32CE3AF2-CDD4-8151-2C4E-53518FBA8AC8}"/>
              </a:ext>
            </a:extLst>
          </p:cNvPr>
          <p:cNvCxnSpPr>
            <a:cxnSpLocks/>
            <a:stCxn id="42" idx="2"/>
            <a:endCxn id="178" idx="0"/>
          </p:cNvCxnSpPr>
          <p:nvPr/>
        </p:nvCxnSpPr>
        <p:spPr>
          <a:xfrm>
            <a:off x="30767167" y="12282441"/>
            <a:ext cx="5405869" cy="49754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C6E78219-F34C-9744-883E-899BACE350D2}"/>
              </a:ext>
            </a:extLst>
          </p:cNvPr>
          <p:cNvCxnSpPr>
            <a:cxnSpLocks/>
          </p:cNvCxnSpPr>
          <p:nvPr/>
        </p:nvCxnSpPr>
        <p:spPr>
          <a:xfrm>
            <a:off x="11732621" y="13380812"/>
            <a:ext cx="2574034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A4066720-3BAA-E282-5F63-2CB6F11168EF}"/>
              </a:ext>
            </a:extLst>
          </p:cNvPr>
          <p:cNvSpPr/>
          <p:nvPr/>
        </p:nvSpPr>
        <p:spPr>
          <a:xfrm>
            <a:off x="14970718" y="12779981"/>
            <a:ext cx="2162249" cy="985440"/>
          </a:xfrm>
          <a:prstGeom prst="rect">
            <a:avLst/>
          </a:prstGeom>
          <a:solidFill>
            <a:schemeClr val="accent4">
              <a:lumMod val="20000"/>
              <a:lumOff val="8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Mimp</a:t>
            </a:r>
          </a:p>
        </p:txBody>
      </p:sp>
      <p:sp>
        <p:nvSpPr>
          <p:cNvPr id="177" name="Rectangle 176">
            <a:extLst>
              <a:ext uri="{FF2B5EF4-FFF2-40B4-BE49-F238E27FC236}">
                <a16:creationId xmlns:a16="http://schemas.microsoft.com/office/drawing/2014/main" id="{F5D7E282-F28C-7198-FE55-668E181DB458}"/>
              </a:ext>
            </a:extLst>
          </p:cNvPr>
          <p:cNvSpPr/>
          <p:nvPr/>
        </p:nvSpPr>
        <p:spPr>
          <a:xfrm>
            <a:off x="23050580" y="12746031"/>
            <a:ext cx="2162249" cy="985440"/>
          </a:xfrm>
          <a:prstGeom prst="rect">
            <a:avLst/>
          </a:prstGeom>
          <a:solidFill>
            <a:schemeClr val="accent4">
              <a:lumMod val="20000"/>
              <a:lumOff val="8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Mimp</a:t>
            </a:r>
          </a:p>
        </p:txBody>
      </p:sp>
      <p:sp>
        <p:nvSpPr>
          <p:cNvPr id="178" name="Rectangle 177">
            <a:extLst>
              <a:ext uri="{FF2B5EF4-FFF2-40B4-BE49-F238E27FC236}">
                <a16:creationId xmlns:a16="http://schemas.microsoft.com/office/drawing/2014/main" id="{A1BD4C4C-16C4-FD9F-8B0A-F397E19A2298}"/>
              </a:ext>
            </a:extLst>
          </p:cNvPr>
          <p:cNvSpPr/>
          <p:nvPr/>
        </p:nvSpPr>
        <p:spPr>
          <a:xfrm>
            <a:off x="35091911" y="12779981"/>
            <a:ext cx="2162249" cy="985440"/>
          </a:xfrm>
          <a:prstGeom prst="rect">
            <a:avLst/>
          </a:prstGeom>
          <a:solidFill>
            <a:schemeClr val="accent4">
              <a:lumMod val="20000"/>
              <a:lumOff val="8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Mimp</a:t>
            </a:r>
          </a:p>
        </p:txBody>
      </p:sp>
      <p:cxnSp>
        <p:nvCxnSpPr>
          <p:cNvPr id="183" name="Straight Arrow Connector 182">
            <a:extLst>
              <a:ext uri="{FF2B5EF4-FFF2-40B4-BE49-F238E27FC236}">
                <a16:creationId xmlns:a16="http://schemas.microsoft.com/office/drawing/2014/main" id="{6033E498-4AA8-C4EB-6886-B0E2FF550064}"/>
              </a:ext>
            </a:extLst>
          </p:cNvPr>
          <p:cNvCxnSpPr>
            <a:cxnSpLocks/>
            <a:stCxn id="42" idx="2"/>
            <a:endCxn id="177" idx="0"/>
          </p:cNvCxnSpPr>
          <p:nvPr/>
        </p:nvCxnSpPr>
        <p:spPr>
          <a:xfrm flipH="1">
            <a:off x="24131705" y="12282441"/>
            <a:ext cx="6635462" cy="46359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F7ADE815-635E-E3E6-301A-D6AFBBDD8432}"/>
              </a:ext>
            </a:extLst>
          </p:cNvPr>
          <p:cNvCxnSpPr>
            <a:cxnSpLocks/>
            <a:stCxn id="41" idx="2"/>
            <a:endCxn id="177" idx="0"/>
          </p:cNvCxnSpPr>
          <p:nvPr/>
        </p:nvCxnSpPr>
        <p:spPr>
          <a:xfrm>
            <a:off x="17626783" y="11363588"/>
            <a:ext cx="6504922" cy="138244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65E84635-9C41-8A8A-016F-E3F92727D96D}"/>
              </a:ext>
            </a:extLst>
          </p:cNvPr>
          <p:cNvCxnSpPr>
            <a:cxnSpLocks/>
            <a:endCxn id="159" idx="1"/>
          </p:cNvCxnSpPr>
          <p:nvPr/>
        </p:nvCxnSpPr>
        <p:spPr>
          <a:xfrm>
            <a:off x="16294313" y="13765421"/>
            <a:ext cx="5371029" cy="1426021"/>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C391435A-F705-251C-E0D5-EAC0748189B3}"/>
              </a:ext>
            </a:extLst>
          </p:cNvPr>
          <p:cNvCxnSpPr>
            <a:cxnSpLocks/>
            <a:stCxn id="177" idx="2"/>
            <a:endCxn id="159" idx="0"/>
          </p:cNvCxnSpPr>
          <p:nvPr/>
        </p:nvCxnSpPr>
        <p:spPr>
          <a:xfrm>
            <a:off x="24131705" y="13731471"/>
            <a:ext cx="594105" cy="858394"/>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F2A55F2F-8A92-1608-F3FC-741BBF37C605}"/>
              </a:ext>
            </a:extLst>
          </p:cNvPr>
          <p:cNvCxnSpPr>
            <a:cxnSpLocks/>
            <a:stCxn id="178" idx="2"/>
            <a:endCxn id="159" idx="3"/>
          </p:cNvCxnSpPr>
          <p:nvPr/>
        </p:nvCxnSpPr>
        <p:spPr>
          <a:xfrm flipH="1">
            <a:off x="27786278" y="13765421"/>
            <a:ext cx="8386758" cy="1426021"/>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20FA9D93-C198-5779-7636-7BDCA625B8EE}"/>
              </a:ext>
            </a:extLst>
          </p:cNvPr>
          <p:cNvCxnSpPr>
            <a:cxnSpLocks/>
            <a:stCxn id="159" idx="2"/>
            <a:endCxn id="69" idx="0"/>
          </p:cNvCxnSpPr>
          <p:nvPr/>
        </p:nvCxnSpPr>
        <p:spPr>
          <a:xfrm>
            <a:off x="24725810" y="15793019"/>
            <a:ext cx="0" cy="86016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3" name="TextBox 212">
            <a:extLst>
              <a:ext uri="{FF2B5EF4-FFF2-40B4-BE49-F238E27FC236}">
                <a16:creationId xmlns:a16="http://schemas.microsoft.com/office/drawing/2014/main" id="{E180CDA0-72C0-61A4-8B72-E2E511BCD98A}"/>
              </a:ext>
            </a:extLst>
          </p:cNvPr>
          <p:cNvSpPr txBox="1"/>
          <p:nvPr/>
        </p:nvSpPr>
        <p:spPr>
          <a:xfrm>
            <a:off x="11741942" y="12418956"/>
            <a:ext cx="1746301"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contig</a:t>
            </a:r>
          </a:p>
        </p:txBody>
      </p:sp>
      <p:sp>
        <p:nvSpPr>
          <p:cNvPr id="214" name="TextBox 213">
            <a:extLst>
              <a:ext uri="{FF2B5EF4-FFF2-40B4-BE49-F238E27FC236}">
                <a16:creationId xmlns:a16="http://schemas.microsoft.com/office/drawing/2014/main" id="{0121CCB2-E106-2FC1-04E7-12C4A2EFEDA7}"/>
              </a:ext>
            </a:extLst>
          </p:cNvPr>
          <p:cNvSpPr txBox="1"/>
          <p:nvPr/>
        </p:nvSpPr>
        <p:spPr>
          <a:xfrm>
            <a:off x="11742729" y="19558057"/>
            <a:ext cx="1746301"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contig</a:t>
            </a:r>
          </a:p>
        </p:txBody>
      </p:sp>
      <p:sp>
        <p:nvSpPr>
          <p:cNvPr id="231" name="TextBox 230">
            <a:extLst>
              <a:ext uri="{FF2B5EF4-FFF2-40B4-BE49-F238E27FC236}">
                <a16:creationId xmlns:a16="http://schemas.microsoft.com/office/drawing/2014/main" id="{AF1EF946-E432-F7C5-D7BD-B2F23B84BB86}"/>
              </a:ext>
            </a:extLst>
          </p:cNvPr>
          <p:cNvSpPr txBox="1"/>
          <p:nvPr/>
        </p:nvSpPr>
        <p:spPr>
          <a:xfrm>
            <a:off x="11658953" y="13747592"/>
            <a:ext cx="19501944" cy="1015663"/>
          </a:xfrm>
          <a:prstGeom prst="rect">
            <a:avLst/>
          </a:prstGeom>
          <a:noFill/>
        </p:spPr>
        <p:txBody>
          <a:bodyPr wrap="square">
            <a:spAutoFit/>
          </a:bodyPr>
          <a:lstStyle/>
          <a:p>
            <a:r>
              <a:rPr lang="en-GB" sz="6000" b="1" i="1" dirty="0">
                <a:latin typeface="Times New Roman" panose="02020603050405020304" pitchFamily="18" charset="0"/>
                <a:cs typeface="Times New Roman" panose="02020603050405020304" pitchFamily="18" charset="0"/>
              </a:rPr>
              <a:t>F. oxysporum </a:t>
            </a:r>
            <a:r>
              <a:rPr lang="en-GB" sz="6000" b="1" dirty="0">
                <a:latin typeface="Times New Roman" panose="02020603050405020304" pitchFamily="18" charset="0"/>
                <a:cs typeface="Times New Roman" panose="02020603050405020304" pitchFamily="18" charset="0"/>
              </a:rPr>
              <a:t>f. sp. </a:t>
            </a:r>
            <a:r>
              <a:rPr lang="en-GB" sz="6000" b="1" i="1" dirty="0">
                <a:latin typeface="Times New Roman" panose="02020603050405020304" pitchFamily="18" charset="0"/>
                <a:cs typeface="Times New Roman" panose="02020603050405020304" pitchFamily="18" charset="0"/>
              </a:rPr>
              <a:t>cubense </a:t>
            </a:r>
            <a:r>
              <a:rPr lang="en-GB" sz="6000" b="1" dirty="0">
                <a:latin typeface="Times New Roman" panose="02020603050405020304" pitchFamily="18" charset="0"/>
                <a:cs typeface="Times New Roman" panose="02020603050405020304" pitchFamily="18" charset="0"/>
              </a:rPr>
              <a:t>160527</a:t>
            </a:r>
          </a:p>
        </p:txBody>
      </p:sp>
    </p:spTree>
    <p:extLst>
      <p:ext uri="{BB962C8B-B14F-4D97-AF65-F5344CB8AC3E}">
        <p14:creationId xmlns:p14="http://schemas.microsoft.com/office/powerpoint/2010/main" val="11854341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0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1" grpId="0" animBg="1"/>
      <p:bldP spid="42" grpId="0" animBg="1"/>
      <p:bldP spid="69" grpId="0" animBg="1"/>
      <p:bldP spid="117" grpId="0" animBg="1"/>
      <p:bldP spid="159" grpId="0" animBg="1"/>
      <p:bldP spid="172" grpId="0" animBg="1"/>
      <p:bldP spid="177" grpId="0" animBg="1"/>
      <p:bldP spid="178" grpId="0" animBg="1"/>
      <p:bldP spid="213" grpId="0"/>
      <p:bldP spid="214" grpId="0"/>
      <p:bldP spid="2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 name="Straight Connector 162">
            <a:extLst>
              <a:ext uri="{FF2B5EF4-FFF2-40B4-BE49-F238E27FC236}">
                <a16:creationId xmlns:a16="http://schemas.microsoft.com/office/drawing/2014/main" id="{BDB6511E-8EFF-41E7-D7C3-4521A9FA155D}"/>
              </a:ext>
            </a:extLst>
          </p:cNvPr>
          <p:cNvCxnSpPr>
            <a:cxnSpLocks/>
          </p:cNvCxnSpPr>
          <p:nvPr/>
        </p:nvCxnSpPr>
        <p:spPr>
          <a:xfrm flipV="1">
            <a:off x="7403905" y="6794936"/>
            <a:ext cx="12216367" cy="1104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21C6BB9-4AE8-6A3C-3EC0-CE6D4ACC511D}"/>
              </a:ext>
            </a:extLst>
          </p:cNvPr>
          <p:cNvSpPr txBox="1"/>
          <p:nvPr/>
        </p:nvSpPr>
        <p:spPr>
          <a:xfrm>
            <a:off x="780645" y="3364677"/>
            <a:ext cx="6002301" cy="6740307"/>
          </a:xfrm>
          <a:prstGeom prst="rect">
            <a:avLst/>
          </a:prstGeom>
          <a:noFill/>
          <a:ln w="38100">
            <a:solidFill>
              <a:srgbClr val="0070C0"/>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Gene Prediction</a:t>
            </a:r>
          </a:p>
          <a:p>
            <a:pPr algn="ctr"/>
            <a:r>
              <a:rPr lang="en-US" sz="4800" dirty="0">
                <a:latin typeface="Times New Roman" panose="02020603050405020304" pitchFamily="18" charset="0"/>
                <a:cs typeface="Times New Roman" panose="02020603050405020304" pitchFamily="18" charset="0"/>
              </a:rPr>
              <a:t>The extracted 2.5kb </a:t>
            </a:r>
            <a:r>
              <a:rPr lang="en-US" sz="4800" i="1" dirty="0">
                <a:latin typeface="Times New Roman" panose="02020603050405020304" pitchFamily="18" charset="0"/>
                <a:cs typeface="Times New Roman" panose="02020603050405020304" pitchFamily="18" charset="0"/>
              </a:rPr>
              <a:t>mimp-</a:t>
            </a:r>
            <a:r>
              <a:rPr lang="en-US" sz="4800" dirty="0">
                <a:latin typeface="Times New Roman" panose="02020603050405020304" pitchFamily="18" charset="0"/>
                <a:cs typeface="Times New Roman" panose="02020603050405020304" pitchFamily="18" charset="0"/>
              </a:rPr>
              <a:t>associated sequences are submitted to Augustus (3.3.3) for gene prediction with the “fusarium” species parameter selected.</a:t>
            </a:r>
          </a:p>
        </p:txBody>
      </p:sp>
      <p:sp>
        <p:nvSpPr>
          <p:cNvPr id="5" name="TextBox 4">
            <a:extLst>
              <a:ext uri="{FF2B5EF4-FFF2-40B4-BE49-F238E27FC236}">
                <a16:creationId xmlns:a16="http://schemas.microsoft.com/office/drawing/2014/main" id="{F88E9C22-6C94-5E98-3518-D4B185FE73E8}"/>
              </a:ext>
            </a:extLst>
          </p:cNvPr>
          <p:cNvSpPr txBox="1"/>
          <p:nvPr/>
        </p:nvSpPr>
        <p:spPr>
          <a:xfrm>
            <a:off x="19968918" y="3379126"/>
            <a:ext cx="4889461" cy="6001643"/>
          </a:xfrm>
          <a:prstGeom prst="rect">
            <a:avLst/>
          </a:prstGeom>
          <a:noFill/>
          <a:ln w="38100">
            <a:solidFill>
              <a:srgbClr val="0070C0"/>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ORF identification</a:t>
            </a:r>
          </a:p>
          <a:p>
            <a:pPr algn="ctr"/>
            <a:r>
              <a:rPr lang="en-US" sz="4800" dirty="0">
                <a:latin typeface="Times New Roman" panose="02020603050405020304" pitchFamily="18" charset="0"/>
                <a:cs typeface="Times New Roman" panose="02020603050405020304" pitchFamily="18" charset="0"/>
              </a:rPr>
              <a:t>Getorf from Emboss (6.6.0.0) is used to find open reading frames (ORFs) in the 2.5kb region. </a:t>
            </a:r>
          </a:p>
        </p:txBody>
      </p:sp>
      <p:sp>
        <p:nvSpPr>
          <p:cNvPr id="6" name="TextBox 5">
            <a:extLst>
              <a:ext uri="{FF2B5EF4-FFF2-40B4-BE49-F238E27FC236}">
                <a16:creationId xmlns:a16="http://schemas.microsoft.com/office/drawing/2014/main" id="{D0863F62-0012-7E54-E652-C15AAD739368}"/>
              </a:ext>
            </a:extLst>
          </p:cNvPr>
          <p:cNvSpPr txBox="1"/>
          <p:nvPr/>
        </p:nvSpPr>
        <p:spPr>
          <a:xfrm>
            <a:off x="19968917" y="10228240"/>
            <a:ext cx="4889454" cy="4524315"/>
          </a:xfrm>
          <a:prstGeom prst="rect">
            <a:avLst/>
          </a:prstGeom>
          <a:noFill/>
          <a:ln w="38100">
            <a:solidFill>
              <a:srgbClr val="0070C0"/>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ORF Parsing </a:t>
            </a:r>
          </a:p>
          <a:p>
            <a:pPr algn="ctr"/>
            <a:r>
              <a:rPr lang="en-US" sz="4800" dirty="0">
                <a:latin typeface="Times New Roman" panose="02020603050405020304" pitchFamily="18" charset="0"/>
                <a:cs typeface="Times New Roman" panose="02020603050405020304" pitchFamily="18" charset="0"/>
              </a:rPr>
              <a:t>Custom script is used to extract smaller ORFs from within each predicted ORF. </a:t>
            </a:r>
          </a:p>
        </p:txBody>
      </p:sp>
      <p:sp>
        <p:nvSpPr>
          <p:cNvPr id="7" name="TextBox 6">
            <a:extLst>
              <a:ext uri="{FF2B5EF4-FFF2-40B4-BE49-F238E27FC236}">
                <a16:creationId xmlns:a16="http://schemas.microsoft.com/office/drawing/2014/main" id="{ECCA1297-3FD4-9013-6D25-29F171C0D777}"/>
              </a:ext>
            </a:extLst>
          </p:cNvPr>
          <p:cNvSpPr txBox="1"/>
          <p:nvPr/>
        </p:nvSpPr>
        <p:spPr>
          <a:xfrm>
            <a:off x="19968917" y="16791390"/>
            <a:ext cx="4889454" cy="4524315"/>
          </a:xfrm>
          <a:prstGeom prst="rect">
            <a:avLst/>
          </a:prstGeom>
          <a:noFill/>
          <a:ln w="38100">
            <a:solidFill>
              <a:srgbClr val="0070C0"/>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Signal Peptide Filtering</a:t>
            </a:r>
          </a:p>
          <a:p>
            <a:pPr algn="ctr"/>
            <a:r>
              <a:rPr lang="en-US" sz="4800" dirty="0">
                <a:latin typeface="Times New Roman" panose="02020603050405020304" pitchFamily="18" charset="0"/>
                <a:cs typeface="Times New Roman" panose="02020603050405020304" pitchFamily="18" charset="0"/>
              </a:rPr>
              <a:t>SignalP (4.1) is used search all ORFs for a signal peptide.</a:t>
            </a:r>
          </a:p>
        </p:txBody>
      </p:sp>
      <p:sp>
        <p:nvSpPr>
          <p:cNvPr id="8" name="TextBox 7">
            <a:extLst>
              <a:ext uri="{FF2B5EF4-FFF2-40B4-BE49-F238E27FC236}">
                <a16:creationId xmlns:a16="http://schemas.microsoft.com/office/drawing/2014/main" id="{93F3DFD1-0DD1-C977-59CD-00FFA7B9D562}"/>
              </a:ext>
            </a:extLst>
          </p:cNvPr>
          <p:cNvSpPr txBox="1"/>
          <p:nvPr/>
        </p:nvSpPr>
        <p:spPr>
          <a:xfrm>
            <a:off x="780646" y="14490016"/>
            <a:ext cx="6002296" cy="5262979"/>
          </a:xfrm>
          <a:prstGeom prst="rect">
            <a:avLst/>
          </a:prstGeom>
          <a:noFill/>
          <a:ln w="38100">
            <a:solidFill>
              <a:srgbClr val="0070C0"/>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Signal Peptide Filtering</a:t>
            </a:r>
          </a:p>
          <a:p>
            <a:pPr algn="ctr"/>
            <a:r>
              <a:rPr lang="en-US" sz="4800" dirty="0">
                <a:latin typeface="Times New Roman" panose="02020603050405020304" pitchFamily="18" charset="0"/>
                <a:cs typeface="Times New Roman" panose="02020603050405020304" pitchFamily="18" charset="0"/>
              </a:rPr>
              <a:t>Predicted genes are then searched for the presented of predicted signal peptide using SignalP (4.1). </a:t>
            </a:r>
          </a:p>
        </p:txBody>
      </p:sp>
      <p:cxnSp>
        <p:nvCxnSpPr>
          <p:cNvPr id="12" name="Straight Arrow Connector 11">
            <a:extLst>
              <a:ext uri="{FF2B5EF4-FFF2-40B4-BE49-F238E27FC236}">
                <a16:creationId xmlns:a16="http://schemas.microsoft.com/office/drawing/2014/main" id="{3FFAF100-CFB5-537C-12CC-BB1F55956A5A}"/>
              </a:ext>
            </a:extLst>
          </p:cNvPr>
          <p:cNvCxnSpPr>
            <a:cxnSpLocks/>
            <a:stCxn id="4" idx="2"/>
            <a:endCxn id="8" idx="0"/>
          </p:cNvCxnSpPr>
          <p:nvPr/>
        </p:nvCxnSpPr>
        <p:spPr>
          <a:xfrm flipH="1">
            <a:off x="3781794" y="10104984"/>
            <a:ext cx="2" cy="4385032"/>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286D5CB-4839-5BE9-2210-6C7030D6ED90}"/>
              </a:ext>
            </a:extLst>
          </p:cNvPr>
          <p:cNvCxnSpPr>
            <a:cxnSpLocks/>
            <a:stCxn id="6" idx="2"/>
            <a:endCxn id="7" idx="0"/>
          </p:cNvCxnSpPr>
          <p:nvPr/>
        </p:nvCxnSpPr>
        <p:spPr>
          <a:xfrm>
            <a:off x="22413644" y="14752555"/>
            <a:ext cx="0" cy="2038835"/>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F54951B-A963-001D-3842-1F57BC851CD0}"/>
              </a:ext>
            </a:extLst>
          </p:cNvPr>
          <p:cNvCxnSpPr>
            <a:cxnSpLocks/>
            <a:stCxn id="5" idx="2"/>
            <a:endCxn id="6" idx="0"/>
          </p:cNvCxnSpPr>
          <p:nvPr/>
        </p:nvCxnSpPr>
        <p:spPr>
          <a:xfrm flipH="1">
            <a:off x="22413644" y="9380769"/>
            <a:ext cx="5" cy="847471"/>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54346F9-9A98-8604-5E10-D1770C85D09A}"/>
              </a:ext>
            </a:extLst>
          </p:cNvPr>
          <p:cNvSpPr txBox="1"/>
          <p:nvPr/>
        </p:nvSpPr>
        <p:spPr>
          <a:xfrm>
            <a:off x="765664" y="726853"/>
            <a:ext cx="37581986" cy="1862048"/>
          </a:xfrm>
          <a:prstGeom prst="rect">
            <a:avLst/>
          </a:prstGeom>
          <a:noFill/>
          <a:ln w="38100">
            <a:solidFill>
              <a:srgbClr val="0070C0"/>
            </a:solidFill>
          </a:ln>
        </p:spPr>
        <p:txBody>
          <a:bodyPr wrap="square" rtlCol="0">
            <a:spAutoFit/>
          </a:bodyPr>
          <a:lstStyle/>
          <a:p>
            <a:pPr algn="ctr"/>
            <a:r>
              <a:rPr lang="en-US" sz="11500" b="1" dirty="0">
                <a:latin typeface="Times New Roman" panose="02020603050405020304" pitchFamily="18" charset="0"/>
                <a:cs typeface="Times New Roman" panose="02020603050405020304" pitchFamily="18" charset="0"/>
              </a:rPr>
              <a:t>Effector Prediction</a:t>
            </a:r>
            <a:r>
              <a:rPr lang="en-US" sz="11500" dirty="0">
                <a:latin typeface="Times New Roman" panose="02020603050405020304" pitchFamily="18" charset="0"/>
                <a:cs typeface="Times New Roman" panose="02020603050405020304" pitchFamily="18" charset="0"/>
              </a:rPr>
              <a:t> </a:t>
            </a:r>
          </a:p>
        </p:txBody>
      </p:sp>
      <p:sp>
        <p:nvSpPr>
          <p:cNvPr id="87" name="Left Arrow 86">
            <a:extLst>
              <a:ext uri="{FF2B5EF4-FFF2-40B4-BE49-F238E27FC236}">
                <a16:creationId xmlns:a16="http://schemas.microsoft.com/office/drawing/2014/main" id="{A35C5A19-03F6-0CEB-22BB-2BA118A3697A}"/>
              </a:ext>
            </a:extLst>
          </p:cNvPr>
          <p:cNvSpPr/>
          <p:nvPr/>
        </p:nvSpPr>
        <p:spPr>
          <a:xfrm>
            <a:off x="7963388" y="6314894"/>
            <a:ext cx="1821325" cy="1014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g1.t1</a:t>
            </a:r>
          </a:p>
        </p:txBody>
      </p:sp>
      <p:sp>
        <p:nvSpPr>
          <p:cNvPr id="88" name="Left Arrow 87">
            <a:extLst>
              <a:ext uri="{FF2B5EF4-FFF2-40B4-BE49-F238E27FC236}">
                <a16:creationId xmlns:a16="http://schemas.microsoft.com/office/drawing/2014/main" id="{112354BA-7450-688D-F55B-2014FF323FC9}"/>
              </a:ext>
            </a:extLst>
          </p:cNvPr>
          <p:cNvSpPr/>
          <p:nvPr/>
        </p:nvSpPr>
        <p:spPr>
          <a:xfrm flipH="1">
            <a:off x="10918000" y="6314091"/>
            <a:ext cx="1031512" cy="1014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g2.t1</a:t>
            </a:r>
          </a:p>
        </p:txBody>
      </p:sp>
      <p:sp>
        <p:nvSpPr>
          <p:cNvPr id="89" name="Left Arrow 88">
            <a:extLst>
              <a:ext uri="{FF2B5EF4-FFF2-40B4-BE49-F238E27FC236}">
                <a16:creationId xmlns:a16="http://schemas.microsoft.com/office/drawing/2014/main" id="{CAE7CA21-8E09-7443-A019-3547CE3044DE}"/>
              </a:ext>
            </a:extLst>
          </p:cNvPr>
          <p:cNvSpPr/>
          <p:nvPr/>
        </p:nvSpPr>
        <p:spPr>
          <a:xfrm flipH="1">
            <a:off x="14567032" y="6314091"/>
            <a:ext cx="1031506" cy="1014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g3.t1</a:t>
            </a:r>
          </a:p>
        </p:txBody>
      </p:sp>
      <p:sp>
        <p:nvSpPr>
          <p:cNvPr id="90" name="Left Arrow 89">
            <a:extLst>
              <a:ext uri="{FF2B5EF4-FFF2-40B4-BE49-F238E27FC236}">
                <a16:creationId xmlns:a16="http://schemas.microsoft.com/office/drawing/2014/main" id="{8BD77D5A-016D-ABFB-46FD-9076B7F83AE1}"/>
              </a:ext>
            </a:extLst>
          </p:cNvPr>
          <p:cNvSpPr/>
          <p:nvPr/>
        </p:nvSpPr>
        <p:spPr>
          <a:xfrm flipH="1">
            <a:off x="16116545" y="6314090"/>
            <a:ext cx="3080194" cy="1014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g4.t1</a:t>
            </a:r>
          </a:p>
        </p:txBody>
      </p:sp>
      <p:grpSp>
        <p:nvGrpSpPr>
          <p:cNvPr id="145" name="Group 144">
            <a:extLst>
              <a:ext uri="{FF2B5EF4-FFF2-40B4-BE49-F238E27FC236}">
                <a16:creationId xmlns:a16="http://schemas.microsoft.com/office/drawing/2014/main" id="{BEE700D3-0674-8658-2866-8D2CF82972AE}"/>
              </a:ext>
            </a:extLst>
          </p:cNvPr>
          <p:cNvGrpSpPr/>
          <p:nvPr/>
        </p:nvGrpSpPr>
        <p:grpSpPr>
          <a:xfrm>
            <a:off x="25207025" y="4888704"/>
            <a:ext cx="13487401" cy="2290674"/>
            <a:chOff x="25272509" y="5806733"/>
            <a:chExt cx="13487401" cy="2290674"/>
          </a:xfrm>
        </p:grpSpPr>
        <p:grpSp>
          <p:nvGrpSpPr>
            <p:cNvPr id="73" name="Group 72">
              <a:extLst>
                <a:ext uri="{FF2B5EF4-FFF2-40B4-BE49-F238E27FC236}">
                  <a16:creationId xmlns:a16="http://schemas.microsoft.com/office/drawing/2014/main" id="{37173892-DD77-8A6E-2ED0-E833E06817EA}"/>
                </a:ext>
              </a:extLst>
            </p:cNvPr>
            <p:cNvGrpSpPr/>
            <p:nvPr/>
          </p:nvGrpSpPr>
          <p:grpSpPr>
            <a:xfrm>
              <a:off x="25272509" y="5806733"/>
              <a:ext cx="13487401" cy="2290674"/>
              <a:chOff x="14020338" y="19191581"/>
              <a:chExt cx="22085695" cy="1958522"/>
            </a:xfrm>
          </p:grpSpPr>
          <p:cxnSp>
            <p:nvCxnSpPr>
              <p:cNvPr id="74" name="Straight Connector 73">
                <a:extLst>
                  <a:ext uri="{FF2B5EF4-FFF2-40B4-BE49-F238E27FC236}">
                    <a16:creationId xmlns:a16="http://schemas.microsoft.com/office/drawing/2014/main" id="{9D52545D-09EE-F6F0-5ACF-AC7A149C6141}"/>
                  </a:ext>
                </a:extLst>
              </p:cNvPr>
              <p:cNvCxnSpPr>
                <a:cxnSpLocks/>
              </p:cNvCxnSpPr>
              <p:nvPr/>
            </p:nvCxnSpPr>
            <p:spPr>
              <a:xfrm>
                <a:off x="14020338" y="20548528"/>
                <a:ext cx="22085695"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EC136D2C-6891-3505-31F3-025702AEC85D}"/>
                  </a:ext>
                </a:extLst>
              </p:cNvPr>
              <p:cNvSpPr/>
              <p:nvPr/>
            </p:nvSpPr>
            <p:spPr>
              <a:xfrm>
                <a:off x="22705101" y="20229273"/>
                <a:ext cx="3722094" cy="601577"/>
              </a:xfrm>
              <a:prstGeom prst="rect">
                <a:avLst/>
              </a:prstGeom>
              <a:solidFill>
                <a:schemeClr val="accent4">
                  <a:lumMod val="20000"/>
                  <a:lumOff val="8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ysClr val="windowText" lastClr="000000"/>
                    </a:solidFill>
                  </a:rPr>
                  <a:t>Mimp</a:t>
                </a:r>
              </a:p>
            </p:txBody>
          </p:sp>
          <p:cxnSp>
            <p:nvCxnSpPr>
              <p:cNvPr id="76" name="Straight Connector 75">
                <a:extLst>
                  <a:ext uri="{FF2B5EF4-FFF2-40B4-BE49-F238E27FC236}">
                    <a16:creationId xmlns:a16="http://schemas.microsoft.com/office/drawing/2014/main" id="{0D22B047-9978-9310-C6B0-99D645055EBA}"/>
                  </a:ext>
                </a:extLst>
              </p:cNvPr>
              <p:cNvCxnSpPr>
                <a:cxnSpLocks/>
              </p:cNvCxnSpPr>
              <p:nvPr/>
            </p:nvCxnSpPr>
            <p:spPr>
              <a:xfrm>
                <a:off x="14020338" y="19946952"/>
                <a:ext cx="0" cy="1203151"/>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9722FFE-834C-FDA0-9059-2616A94D112E}"/>
                  </a:ext>
                </a:extLst>
              </p:cNvPr>
              <p:cNvCxnSpPr>
                <a:cxnSpLocks/>
              </p:cNvCxnSpPr>
              <p:nvPr/>
            </p:nvCxnSpPr>
            <p:spPr>
              <a:xfrm>
                <a:off x="36106033" y="19946952"/>
                <a:ext cx="0" cy="1203151"/>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3C745737-DB4C-96BC-1D05-BC5C431265E4}"/>
                  </a:ext>
                </a:extLst>
              </p:cNvPr>
              <p:cNvSpPr txBox="1"/>
              <p:nvPr/>
            </p:nvSpPr>
            <p:spPr>
              <a:xfrm>
                <a:off x="14020338" y="19191581"/>
                <a:ext cx="3722076" cy="39472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Mimp region </a:t>
                </a:r>
              </a:p>
            </p:txBody>
          </p:sp>
        </p:grpSp>
        <p:sp>
          <p:nvSpPr>
            <p:cNvPr id="91" name="Rectangle 90">
              <a:extLst>
                <a:ext uri="{FF2B5EF4-FFF2-40B4-BE49-F238E27FC236}">
                  <a16:creationId xmlns:a16="http://schemas.microsoft.com/office/drawing/2014/main" id="{AAA742CD-FB81-6993-8E3B-FE3C4413DCC0}"/>
                </a:ext>
              </a:extLst>
            </p:cNvPr>
            <p:cNvSpPr/>
            <p:nvPr/>
          </p:nvSpPr>
          <p:spPr>
            <a:xfrm>
              <a:off x="26045236" y="7115282"/>
              <a:ext cx="1500289" cy="561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ORF_1</a:t>
              </a:r>
            </a:p>
          </p:txBody>
        </p:sp>
        <p:sp>
          <p:nvSpPr>
            <p:cNvPr id="92" name="Rectangle 91">
              <a:extLst>
                <a:ext uri="{FF2B5EF4-FFF2-40B4-BE49-F238E27FC236}">
                  <a16:creationId xmlns:a16="http://schemas.microsoft.com/office/drawing/2014/main" id="{E4468D54-0328-03E3-8977-32B2DE4D0C17}"/>
                </a:ext>
              </a:extLst>
            </p:cNvPr>
            <p:cNvSpPr/>
            <p:nvPr/>
          </p:nvSpPr>
          <p:spPr>
            <a:xfrm>
              <a:off x="28403608" y="7088060"/>
              <a:ext cx="1500289" cy="561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ORF_2</a:t>
              </a:r>
            </a:p>
          </p:txBody>
        </p:sp>
        <p:sp>
          <p:nvSpPr>
            <p:cNvPr id="93" name="Rectangle 92">
              <a:extLst>
                <a:ext uri="{FF2B5EF4-FFF2-40B4-BE49-F238E27FC236}">
                  <a16:creationId xmlns:a16="http://schemas.microsoft.com/office/drawing/2014/main" id="{BD4EA6BE-D042-659A-1425-F012D1944F8A}"/>
                </a:ext>
              </a:extLst>
            </p:cNvPr>
            <p:cNvSpPr/>
            <p:nvPr/>
          </p:nvSpPr>
          <p:spPr>
            <a:xfrm>
              <a:off x="33396860" y="7115282"/>
              <a:ext cx="817720" cy="561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ORF_3</a:t>
              </a:r>
            </a:p>
          </p:txBody>
        </p:sp>
        <p:sp>
          <p:nvSpPr>
            <p:cNvPr id="94" name="Rectangle 93">
              <a:extLst>
                <a:ext uri="{FF2B5EF4-FFF2-40B4-BE49-F238E27FC236}">
                  <a16:creationId xmlns:a16="http://schemas.microsoft.com/office/drawing/2014/main" id="{FFA241CB-0B80-4ACA-B0F9-6335AB285C4A}"/>
                </a:ext>
              </a:extLst>
            </p:cNvPr>
            <p:cNvSpPr/>
            <p:nvPr/>
          </p:nvSpPr>
          <p:spPr>
            <a:xfrm>
              <a:off x="34532527" y="7115282"/>
              <a:ext cx="3813239" cy="608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ORF_4</a:t>
              </a:r>
            </a:p>
          </p:txBody>
        </p:sp>
      </p:grpSp>
      <p:grpSp>
        <p:nvGrpSpPr>
          <p:cNvPr id="111" name="Group 110">
            <a:extLst>
              <a:ext uri="{FF2B5EF4-FFF2-40B4-BE49-F238E27FC236}">
                <a16:creationId xmlns:a16="http://schemas.microsoft.com/office/drawing/2014/main" id="{70B4D0E2-867A-1728-8888-5B99018E4C84}"/>
              </a:ext>
            </a:extLst>
          </p:cNvPr>
          <p:cNvGrpSpPr/>
          <p:nvPr/>
        </p:nvGrpSpPr>
        <p:grpSpPr>
          <a:xfrm>
            <a:off x="25272509" y="10745935"/>
            <a:ext cx="13487401" cy="2290674"/>
            <a:chOff x="24860249" y="11034299"/>
            <a:chExt cx="13487401" cy="2290674"/>
          </a:xfrm>
        </p:grpSpPr>
        <p:grpSp>
          <p:nvGrpSpPr>
            <p:cNvPr id="95" name="Group 94">
              <a:extLst>
                <a:ext uri="{FF2B5EF4-FFF2-40B4-BE49-F238E27FC236}">
                  <a16:creationId xmlns:a16="http://schemas.microsoft.com/office/drawing/2014/main" id="{56608CB9-4D3D-5463-8C9D-350E5E27C378}"/>
                </a:ext>
              </a:extLst>
            </p:cNvPr>
            <p:cNvGrpSpPr/>
            <p:nvPr/>
          </p:nvGrpSpPr>
          <p:grpSpPr>
            <a:xfrm>
              <a:off x="24860249" y="11034299"/>
              <a:ext cx="13487401" cy="2290674"/>
              <a:chOff x="14020338" y="19191581"/>
              <a:chExt cx="22085695" cy="1958522"/>
            </a:xfrm>
          </p:grpSpPr>
          <p:cxnSp>
            <p:nvCxnSpPr>
              <p:cNvPr id="96" name="Straight Connector 95">
                <a:extLst>
                  <a:ext uri="{FF2B5EF4-FFF2-40B4-BE49-F238E27FC236}">
                    <a16:creationId xmlns:a16="http://schemas.microsoft.com/office/drawing/2014/main" id="{9AF4CB80-0B4D-A76F-E7BD-B11672DE6211}"/>
                  </a:ext>
                </a:extLst>
              </p:cNvPr>
              <p:cNvCxnSpPr>
                <a:cxnSpLocks/>
              </p:cNvCxnSpPr>
              <p:nvPr/>
            </p:nvCxnSpPr>
            <p:spPr>
              <a:xfrm>
                <a:off x="14020338" y="20548528"/>
                <a:ext cx="22085695"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86AEC3D7-D984-0588-8083-FDF99D40E995}"/>
                  </a:ext>
                </a:extLst>
              </p:cNvPr>
              <p:cNvSpPr/>
              <p:nvPr/>
            </p:nvSpPr>
            <p:spPr>
              <a:xfrm>
                <a:off x="22705101" y="20229273"/>
                <a:ext cx="3722094" cy="601577"/>
              </a:xfrm>
              <a:prstGeom prst="rect">
                <a:avLst/>
              </a:prstGeom>
              <a:solidFill>
                <a:schemeClr val="accent4">
                  <a:lumMod val="20000"/>
                  <a:lumOff val="8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ysClr val="windowText" lastClr="000000"/>
                    </a:solidFill>
                  </a:rPr>
                  <a:t>Mimp</a:t>
                </a:r>
              </a:p>
            </p:txBody>
          </p:sp>
          <p:cxnSp>
            <p:nvCxnSpPr>
              <p:cNvPr id="98" name="Straight Connector 97">
                <a:extLst>
                  <a:ext uri="{FF2B5EF4-FFF2-40B4-BE49-F238E27FC236}">
                    <a16:creationId xmlns:a16="http://schemas.microsoft.com/office/drawing/2014/main" id="{68F89FC6-00C6-977A-0E38-E6A9EB411962}"/>
                  </a:ext>
                </a:extLst>
              </p:cNvPr>
              <p:cNvCxnSpPr>
                <a:cxnSpLocks/>
              </p:cNvCxnSpPr>
              <p:nvPr/>
            </p:nvCxnSpPr>
            <p:spPr>
              <a:xfrm>
                <a:off x="14020338" y="19946952"/>
                <a:ext cx="0" cy="1203151"/>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423B9F1-EC66-8FA2-973F-01988DE78A88}"/>
                  </a:ext>
                </a:extLst>
              </p:cNvPr>
              <p:cNvCxnSpPr>
                <a:cxnSpLocks/>
              </p:cNvCxnSpPr>
              <p:nvPr/>
            </p:nvCxnSpPr>
            <p:spPr>
              <a:xfrm>
                <a:off x="36106033" y="19946952"/>
                <a:ext cx="0" cy="1203151"/>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3801643A-9C2E-1BC3-3D8C-CB9F13599B62}"/>
                  </a:ext>
                </a:extLst>
              </p:cNvPr>
              <p:cNvSpPr txBox="1"/>
              <p:nvPr/>
            </p:nvSpPr>
            <p:spPr>
              <a:xfrm>
                <a:off x="14020338" y="19191581"/>
                <a:ext cx="3722076" cy="39472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Mimp region </a:t>
                </a:r>
              </a:p>
            </p:txBody>
          </p:sp>
        </p:grpSp>
        <p:sp>
          <p:nvSpPr>
            <p:cNvPr id="106" name="Rectangle 105">
              <a:extLst>
                <a:ext uri="{FF2B5EF4-FFF2-40B4-BE49-F238E27FC236}">
                  <a16:creationId xmlns:a16="http://schemas.microsoft.com/office/drawing/2014/main" id="{6B1F24C8-6584-2B90-CF3C-21CFA0A3B611}"/>
                </a:ext>
              </a:extLst>
            </p:cNvPr>
            <p:cNvSpPr/>
            <p:nvPr/>
          </p:nvSpPr>
          <p:spPr>
            <a:xfrm>
              <a:off x="34120267" y="12137139"/>
              <a:ext cx="3813239" cy="1076991"/>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a:extLst>
                <a:ext uri="{FF2B5EF4-FFF2-40B4-BE49-F238E27FC236}">
                  <a16:creationId xmlns:a16="http://schemas.microsoft.com/office/drawing/2014/main" id="{DCD9730D-300A-B66C-21A9-C3DF204AB086}"/>
                </a:ext>
              </a:extLst>
            </p:cNvPr>
            <p:cNvSpPr/>
            <p:nvPr/>
          </p:nvSpPr>
          <p:spPr>
            <a:xfrm>
              <a:off x="34230365" y="12247976"/>
              <a:ext cx="995891" cy="823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ORF_4.1</a:t>
              </a:r>
            </a:p>
          </p:txBody>
        </p:sp>
        <p:sp>
          <p:nvSpPr>
            <p:cNvPr id="108" name="Rectangle 107">
              <a:extLst>
                <a:ext uri="{FF2B5EF4-FFF2-40B4-BE49-F238E27FC236}">
                  <a16:creationId xmlns:a16="http://schemas.microsoft.com/office/drawing/2014/main" id="{5F8F7ED6-A578-68A2-0340-DF160AF6A7E9}"/>
                </a:ext>
              </a:extLst>
            </p:cNvPr>
            <p:cNvSpPr/>
            <p:nvPr/>
          </p:nvSpPr>
          <p:spPr>
            <a:xfrm>
              <a:off x="36022237" y="12247976"/>
              <a:ext cx="995891" cy="823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ORF_4.2</a:t>
              </a:r>
            </a:p>
          </p:txBody>
        </p:sp>
      </p:grpSp>
      <p:sp>
        <p:nvSpPr>
          <p:cNvPr id="113" name="Rectangle 112">
            <a:extLst>
              <a:ext uri="{FF2B5EF4-FFF2-40B4-BE49-F238E27FC236}">
                <a16:creationId xmlns:a16="http://schemas.microsoft.com/office/drawing/2014/main" id="{AFB50616-9DA7-3501-4E11-B44D8B12146A}"/>
              </a:ext>
            </a:extLst>
          </p:cNvPr>
          <p:cNvSpPr/>
          <p:nvPr/>
        </p:nvSpPr>
        <p:spPr>
          <a:xfrm>
            <a:off x="7408932" y="10710470"/>
            <a:ext cx="12052625" cy="1452087"/>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Signal Peptide?</a:t>
            </a:r>
          </a:p>
        </p:txBody>
      </p:sp>
      <p:grpSp>
        <p:nvGrpSpPr>
          <p:cNvPr id="182" name="Group 181">
            <a:extLst>
              <a:ext uri="{FF2B5EF4-FFF2-40B4-BE49-F238E27FC236}">
                <a16:creationId xmlns:a16="http://schemas.microsoft.com/office/drawing/2014/main" id="{B4E20FA0-6A8B-03D9-F240-540EEE03E499}"/>
              </a:ext>
            </a:extLst>
          </p:cNvPr>
          <p:cNvGrpSpPr/>
          <p:nvPr/>
        </p:nvGrpSpPr>
        <p:grpSpPr>
          <a:xfrm>
            <a:off x="7403905" y="13889630"/>
            <a:ext cx="5558170" cy="7016534"/>
            <a:chOff x="7403905" y="13889630"/>
            <a:chExt cx="5558170" cy="7016534"/>
          </a:xfrm>
        </p:grpSpPr>
        <p:sp>
          <p:nvSpPr>
            <p:cNvPr id="112" name="Left Arrow 111">
              <a:extLst>
                <a:ext uri="{FF2B5EF4-FFF2-40B4-BE49-F238E27FC236}">
                  <a16:creationId xmlns:a16="http://schemas.microsoft.com/office/drawing/2014/main" id="{D5029D49-BFD8-2CDC-2E15-D951BA5F7A34}"/>
                </a:ext>
              </a:extLst>
            </p:cNvPr>
            <p:cNvSpPr/>
            <p:nvPr/>
          </p:nvSpPr>
          <p:spPr>
            <a:xfrm>
              <a:off x="7943026" y="16714830"/>
              <a:ext cx="3555717" cy="19670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g1.t1</a:t>
              </a:r>
            </a:p>
          </p:txBody>
        </p:sp>
        <p:sp>
          <p:nvSpPr>
            <p:cNvPr id="115" name="Rectangle 114">
              <a:extLst>
                <a:ext uri="{FF2B5EF4-FFF2-40B4-BE49-F238E27FC236}">
                  <a16:creationId xmlns:a16="http://schemas.microsoft.com/office/drawing/2014/main" id="{51FF12BE-4FD3-2E6D-6E80-00AD12244EA7}"/>
                </a:ext>
              </a:extLst>
            </p:cNvPr>
            <p:cNvSpPr/>
            <p:nvPr/>
          </p:nvSpPr>
          <p:spPr>
            <a:xfrm>
              <a:off x="7403905" y="13889630"/>
              <a:ext cx="5558170" cy="7016534"/>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dirty="0">
                <a:solidFill>
                  <a:schemeClr val="accent6"/>
                </a:solidFill>
              </a:endParaRPr>
            </a:p>
            <a:p>
              <a:pPr algn="ctr"/>
              <a:r>
                <a:rPr lang="en-US" sz="8800" b="1" dirty="0">
                  <a:solidFill>
                    <a:schemeClr val="accent6"/>
                  </a:solidFill>
                </a:rPr>
                <a:t>YES</a:t>
              </a:r>
            </a:p>
            <a:p>
              <a:pPr algn="ctr"/>
              <a:endParaRPr lang="en-US" sz="6600" dirty="0">
                <a:solidFill>
                  <a:schemeClr val="accent6"/>
                </a:solidFill>
              </a:endParaRPr>
            </a:p>
            <a:p>
              <a:pPr algn="ctr"/>
              <a:endParaRPr lang="en-US" sz="6600" dirty="0">
                <a:solidFill>
                  <a:schemeClr val="accent6"/>
                </a:solidFill>
              </a:endParaRPr>
            </a:p>
            <a:p>
              <a:pPr algn="ctr"/>
              <a:endParaRPr lang="en-US" sz="6600" dirty="0">
                <a:solidFill>
                  <a:schemeClr val="accent6"/>
                </a:solidFill>
              </a:endParaRPr>
            </a:p>
            <a:p>
              <a:pPr algn="ctr"/>
              <a:endParaRPr lang="en-US" sz="6600" dirty="0">
                <a:solidFill>
                  <a:schemeClr val="accent6"/>
                </a:solidFill>
              </a:endParaRPr>
            </a:p>
            <a:p>
              <a:pPr algn="ctr"/>
              <a:endParaRPr lang="en-US" sz="6600" dirty="0">
                <a:solidFill>
                  <a:schemeClr val="accent6"/>
                </a:solidFill>
              </a:endParaRPr>
            </a:p>
            <a:p>
              <a:pPr algn="ctr"/>
              <a:endParaRPr lang="en-US" sz="6600" dirty="0">
                <a:solidFill>
                  <a:schemeClr val="accent6"/>
                </a:solidFill>
              </a:endParaRPr>
            </a:p>
          </p:txBody>
        </p:sp>
      </p:grpSp>
      <p:grpSp>
        <p:nvGrpSpPr>
          <p:cNvPr id="141" name="Group 140">
            <a:extLst>
              <a:ext uri="{FF2B5EF4-FFF2-40B4-BE49-F238E27FC236}">
                <a16:creationId xmlns:a16="http://schemas.microsoft.com/office/drawing/2014/main" id="{2BB3A3D3-C47E-0880-54EF-02D51EAB5BCC}"/>
              </a:ext>
            </a:extLst>
          </p:cNvPr>
          <p:cNvGrpSpPr/>
          <p:nvPr/>
        </p:nvGrpSpPr>
        <p:grpSpPr>
          <a:xfrm>
            <a:off x="13401517" y="13889629"/>
            <a:ext cx="6002294" cy="7016535"/>
            <a:chOff x="13248596" y="14106256"/>
            <a:chExt cx="5852697" cy="7016535"/>
          </a:xfrm>
        </p:grpSpPr>
        <p:sp>
          <p:nvSpPr>
            <p:cNvPr id="114" name="Left Arrow 113">
              <a:extLst>
                <a:ext uri="{FF2B5EF4-FFF2-40B4-BE49-F238E27FC236}">
                  <a16:creationId xmlns:a16="http://schemas.microsoft.com/office/drawing/2014/main" id="{D6787C24-8540-91AD-2C0D-0074D7652A79}"/>
                </a:ext>
              </a:extLst>
            </p:cNvPr>
            <p:cNvSpPr/>
            <p:nvPr/>
          </p:nvSpPr>
          <p:spPr>
            <a:xfrm flipH="1">
              <a:off x="13608718" y="15428971"/>
              <a:ext cx="5255181" cy="16754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g4.t1</a:t>
              </a:r>
            </a:p>
          </p:txBody>
        </p:sp>
        <p:sp>
          <p:nvSpPr>
            <p:cNvPr id="116" name="Rectangle 115">
              <a:extLst>
                <a:ext uri="{FF2B5EF4-FFF2-40B4-BE49-F238E27FC236}">
                  <a16:creationId xmlns:a16="http://schemas.microsoft.com/office/drawing/2014/main" id="{8787821B-1159-5332-E653-979C54433930}"/>
                </a:ext>
              </a:extLst>
            </p:cNvPr>
            <p:cNvSpPr/>
            <p:nvPr/>
          </p:nvSpPr>
          <p:spPr>
            <a:xfrm>
              <a:off x="13248596" y="14106256"/>
              <a:ext cx="5852697" cy="701653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b="1" dirty="0">
                  <a:solidFill>
                    <a:srgbClr val="FF0000"/>
                  </a:solidFill>
                </a:rPr>
                <a:t>NO</a:t>
              </a:r>
            </a:p>
            <a:p>
              <a:pPr algn="ctr"/>
              <a:endParaRPr lang="en-US" sz="8800" b="1" dirty="0">
                <a:solidFill>
                  <a:srgbClr val="FF0000"/>
                </a:solidFill>
              </a:endParaRPr>
            </a:p>
            <a:p>
              <a:pPr algn="ctr"/>
              <a:endParaRPr lang="en-US" sz="8800" b="1" dirty="0">
                <a:solidFill>
                  <a:srgbClr val="FF0000"/>
                </a:solidFill>
              </a:endParaRPr>
            </a:p>
            <a:p>
              <a:pPr algn="ctr"/>
              <a:endParaRPr lang="en-US" sz="8800" b="1" dirty="0">
                <a:solidFill>
                  <a:srgbClr val="FF0000"/>
                </a:solidFill>
              </a:endParaRPr>
            </a:p>
            <a:p>
              <a:pPr algn="ctr"/>
              <a:endParaRPr lang="en-US" sz="8800" b="1" dirty="0">
                <a:solidFill>
                  <a:srgbClr val="FF0000"/>
                </a:solidFill>
              </a:endParaRPr>
            </a:p>
          </p:txBody>
        </p:sp>
        <p:sp>
          <p:nvSpPr>
            <p:cNvPr id="117" name="Left Arrow 116">
              <a:extLst>
                <a:ext uri="{FF2B5EF4-FFF2-40B4-BE49-F238E27FC236}">
                  <a16:creationId xmlns:a16="http://schemas.microsoft.com/office/drawing/2014/main" id="{80269ABD-E1F5-F615-6769-58EDB5FAA95D}"/>
                </a:ext>
              </a:extLst>
            </p:cNvPr>
            <p:cNvSpPr/>
            <p:nvPr/>
          </p:nvSpPr>
          <p:spPr>
            <a:xfrm flipH="1">
              <a:off x="15110540" y="17713684"/>
              <a:ext cx="2608875" cy="16754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g2.t1</a:t>
              </a:r>
            </a:p>
          </p:txBody>
        </p:sp>
      </p:grpSp>
      <p:cxnSp>
        <p:nvCxnSpPr>
          <p:cNvPr id="119" name="Straight Arrow Connector 118">
            <a:extLst>
              <a:ext uri="{FF2B5EF4-FFF2-40B4-BE49-F238E27FC236}">
                <a16:creationId xmlns:a16="http://schemas.microsoft.com/office/drawing/2014/main" id="{B7F4A648-9C05-8460-C4ED-C478E22DBB89}"/>
              </a:ext>
            </a:extLst>
          </p:cNvPr>
          <p:cNvCxnSpPr>
            <a:cxnSpLocks/>
            <a:stCxn id="87" idx="2"/>
            <a:endCxn id="113" idx="0"/>
          </p:cNvCxnSpPr>
          <p:nvPr/>
        </p:nvCxnSpPr>
        <p:spPr>
          <a:xfrm>
            <a:off x="8470748" y="7329613"/>
            <a:ext cx="4964497" cy="33808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B14D75EE-9B5F-1F9E-30ED-B36CB9A820D2}"/>
              </a:ext>
            </a:extLst>
          </p:cNvPr>
          <p:cNvCxnSpPr>
            <a:cxnSpLocks/>
            <a:stCxn id="88" idx="2"/>
            <a:endCxn id="113" idx="0"/>
          </p:cNvCxnSpPr>
          <p:nvPr/>
        </p:nvCxnSpPr>
        <p:spPr>
          <a:xfrm>
            <a:off x="11442152" y="7328810"/>
            <a:ext cx="1993093" cy="338166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344E1519-B34A-8B26-A377-0A3A346D4573}"/>
              </a:ext>
            </a:extLst>
          </p:cNvPr>
          <p:cNvCxnSpPr>
            <a:cxnSpLocks/>
            <a:stCxn id="89" idx="2"/>
            <a:endCxn id="113" idx="0"/>
          </p:cNvCxnSpPr>
          <p:nvPr/>
        </p:nvCxnSpPr>
        <p:spPr>
          <a:xfrm flipH="1">
            <a:off x="13435245" y="7328810"/>
            <a:ext cx="1655933" cy="338166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61007098-457D-8FA6-E264-C179278D1800}"/>
              </a:ext>
            </a:extLst>
          </p:cNvPr>
          <p:cNvCxnSpPr>
            <a:cxnSpLocks/>
            <a:stCxn id="90" idx="2"/>
            <a:endCxn id="113" idx="0"/>
          </p:cNvCxnSpPr>
          <p:nvPr/>
        </p:nvCxnSpPr>
        <p:spPr>
          <a:xfrm flipH="1">
            <a:off x="13435245" y="7328809"/>
            <a:ext cx="5254134" cy="338166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6" name="Rectangle 145">
            <a:extLst>
              <a:ext uri="{FF2B5EF4-FFF2-40B4-BE49-F238E27FC236}">
                <a16:creationId xmlns:a16="http://schemas.microsoft.com/office/drawing/2014/main" id="{0155BB77-9BD6-EE27-0690-40FC800BE9C6}"/>
              </a:ext>
            </a:extLst>
          </p:cNvPr>
          <p:cNvSpPr/>
          <p:nvPr/>
        </p:nvSpPr>
        <p:spPr>
          <a:xfrm>
            <a:off x="25620879" y="14121539"/>
            <a:ext cx="12052625" cy="1452087"/>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Signal Peptide?</a:t>
            </a:r>
          </a:p>
        </p:txBody>
      </p:sp>
      <p:sp>
        <p:nvSpPr>
          <p:cNvPr id="149" name="Rectangle 148">
            <a:extLst>
              <a:ext uri="{FF2B5EF4-FFF2-40B4-BE49-F238E27FC236}">
                <a16:creationId xmlns:a16="http://schemas.microsoft.com/office/drawing/2014/main" id="{3EB20993-4280-06BB-52CA-671A20854AE4}"/>
              </a:ext>
            </a:extLst>
          </p:cNvPr>
          <p:cNvSpPr/>
          <p:nvPr/>
        </p:nvSpPr>
        <p:spPr>
          <a:xfrm>
            <a:off x="25681621" y="16361232"/>
            <a:ext cx="5558170" cy="480567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dirty="0">
              <a:solidFill>
                <a:schemeClr val="accent6"/>
              </a:solidFill>
            </a:endParaRPr>
          </a:p>
          <a:p>
            <a:pPr algn="ctr"/>
            <a:r>
              <a:rPr lang="en-US" sz="8800" b="1" dirty="0">
                <a:solidFill>
                  <a:schemeClr val="accent6"/>
                </a:solidFill>
              </a:rPr>
              <a:t>YES</a:t>
            </a:r>
            <a:endParaRPr lang="en-US" sz="6600" dirty="0">
              <a:solidFill>
                <a:schemeClr val="accent6"/>
              </a:solidFill>
            </a:endParaRPr>
          </a:p>
          <a:p>
            <a:pPr algn="ctr"/>
            <a:endParaRPr lang="en-US" sz="6600" dirty="0">
              <a:solidFill>
                <a:schemeClr val="accent6"/>
              </a:solidFill>
            </a:endParaRPr>
          </a:p>
          <a:p>
            <a:pPr algn="ctr"/>
            <a:endParaRPr lang="en-US" sz="6600" dirty="0">
              <a:solidFill>
                <a:schemeClr val="accent6"/>
              </a:solidFill>
            </a:endParaRPr>
          </a:p>
          <a:p>
            <a:pPr algn="ctr"/>
            <a:endParaRPr lang="en-US" sz="6600" dirty="0">
              <a:solidFill>
                <a:schemeClr val="accent6"/>
              </a:solidFill>
            </a:endParaRPr>
          </a:p>
          <a:p>
            <a:pPr algn="ctr"/>
            <a:endParaRPr lang="en-US" sz="6600" dirty="0">
              <a:solidFill>
                <a:schemeClr val="accent6"/>
              </a:solidFill>
            </a:endParaRPr>
          </a:p>
        </p:txBody>
      </p:sp>
      <p:sp>
        <p:nvSpPr>
          <p:cNvPr id="152" name="Rectangle 151">
            <a:extLst>
              <a:ext uri="{FF2B5EF4-FFF2-40B4-BE49-F238E27FC236}">
                <a16:creationId xmlns:a16="http://schemas.microsoft.com/office/drawing/2014/main" id="{46C158B5-3E4E-3117-1293-9FE0A41F57A5}"/>
              </a:ext>
            </a:extLst>
          </p:cNvPr>
          <p:cNvSpPr/>
          <p:nvPr/>
        </p:nvSpPr>
        <p:spPr>
          <a:xfrm>
            <a:off x="31679233" y="16361232"/>
            <a:ext cx="6002294" cy="480567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b="1" dirty="0">
                <a:solidFill>
                  <a:srgbClr val="FF0000"/>
                </a:solidFill>
              </a:rPr>
              <a:t>NO</a:t>
            </a:r>
          </a:p>
          <a:p>
            <a:pPr algn="ctr"/>
            <a:endParaRPr lang="en-US" sz="8800" b="1" dirty="0">
              <a:solidFill>
                <a:srgbClr val="FF0000"/>
              </a:solidFill>
            </a:endParaRPr>
          </a:p>
          <a:p>
            <a:pPr algn="ctr"/>
            <a:endParaRPr lang="en-US" sz="8800" b="1" dirty="0">
              <a:solidFill>
                <a:srgbClr val="FF0000"/>
              </a:solidFill>
            </a:endParaRPr>
          </a:p>
        </p:txBody>
      </p:sp>
      <p:sp>
        <p:nvSpPr>
          <p:cNvPr id="154" name="Rectangle 153">
            <a:extLst>
              <a:ext uri="{FF2B5EF4-FFF2-40B4-BE49-F238E27FC236}">
                <a16:creationId xmlns:a16="http://schemas.microsoft.com/office/drawing/2014/main" id="{AA79CA34-8954-7E54-D3C6-1B8C2CA5D97F}"/>
              </a:ext>
            </a:extLst>
          </p:cNvPr>
          <p:cNvSpPr/>
          <p:nvPr/>
        </p:nvSpPr>
        <p:spPr>
          <a:xfrm>
            <a:off x="33300663" y="12052026"/>
            <a:ext cx="817720" cy="561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ORF_3</a:t>
            </a:r>
          </a:p>
        </p:txBody>
      </p:sp>
      <p:sp>
        <p:nvSpPr>
          <p:cNvPr id="155" name="Rectangle 154">
            <a:extLst>
              <a:ext uri="{FF2B5EF4-FFF2-40B4-BE49-F238E27FC236}">
                <a16:creationId xmlns:a16="http://schemas.microsoft.com/office/drawing/2014/main" id="{615AD05C-0904-9962-641E-6E96F5A506B5}"/>
              </a:ext>
            </a:extLst>
          </p:cNvPr>
          <p:cNvSpPr/>
          <p:nvPr/>
        </p:nvSpPr>
        <p:spPr>
          <a:xfrm>
            <a:off x="28338123" y="12052008"/>
            <a:ext cx="1500289" cy="561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ORF_2</a:t>
            </a:r>
          </a:p>
        </p:txBody>
      </p:sp>
      <p:sp>
        <p:nvSpPr>
          <p:cNvPr id="156" name="Rectangle 155">
            <a:extLst>
              <a:ext uri="{FF2B5EF4-FFF2-40B4-BE49-F238E27FC236}">
                <a16:creationId xmlns:a16="http://schemas.microsoft.com/office/drawing/2014/main" id="{7CE654E5-AE39-9A75-FF8C-B03278AADA71}"/>
              </a:ext>
            </a:extLst>
          </p:cNvPr>
          <p:cNvSpPr/>
          <p:nvPr/>
        </p:nvSpPr>
        <p:spPr>
          <a:xfrm>
            <a:off x="25979752" y="12052008"/>
            <a:ext cx="1500289" cy="561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ORF_1</a:t>
            </a:r>
          </a:p>
        </p:txBody>
      </p:sp>
      <p:sp>
        <p:nvSpPr>
          <p:cNvPr id="157" name="Rectangle 156">
            <a:extLst>
              <a:ext uri="{FF2B5EF4-FFF2-40B4-BE49-F238E27FC236}">
                <a16:creationId xmlns:a16="http://schemas.microsoft.com/office/drawing/2014/main" id="{1676325C-2E8F-8D46-B1D9-E6993CB96B04}"/>
              </a:ext>
            </a:extLst>
          </p:cNvPr>
          <p:cNvSpPr/>
          <p:nvPr/>
        </p:nvSpPr>
        <p:spPr>
          <a:xfrm>
            <a:off x="35483512" y="18059540"/>
            <a:ext cx="1901970" cy="723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ORF_2</a:t>
            </a:r>
          </a:p>
        </p:txBody>
      </p:sp>
      <p:sp>
        <p:nvSpPr>
          <p:cNvPr id="158" name="Rectangle 157">
            <a:extLst>
              <a:ext uri="{FF2B5EF4-FFF2-40B4-BE49-F238E27FC236}">
                <a16:creationId xmlns:a16="http://schemas.microsoft.com/office/drawing/2014/main" id="{717657E4-DA78-88D3-C57C-32EA36F89CDB}"/>
              </a:ext>
            </a:extLst>
          </p:cNvPr>
          <p:cNvSpPr/>
          <p:nvPr/>
        </p:nvSpPr>
        <p:spPr>
          <a:xfrm>
            <a:off x="25979752" y="18110064"/>
            <a:ext cx="1901970" cy="722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ORF_1</a:t>
            </a:r>
          </a:p>
        </p:txBody>
      </p:sp>
      <p:sp>
        <p:nvSpPr>
          <p:cNvPr id="159" name="Rectangle 158">
            <a:extLst>
              <a:ext uri="{FF2B5EF4-FFF2-40B4-BE49-F238E27FC236}">
                <a16:creationId xmlns:a16="http://schemas.microsoft.com/office/drawing/2014/main" id="{41F95D13-C904-BEBF-2FAD-7E63A1E0EF36}"/>
              </a:ext>
            </a:extLst>
          </p:cNvPr>
          <p:cNvSpPr/>
          <p:nvPr/>
        </p:nvSpPr>
        <p:spPr>
          <a:xfrm>
            <a:off x="27881722" y="19474449"/>
            <a:ext cx="1616290" cy="723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ORF_3</a:t>
            </a:r>
          </a:p>
        </p:txBody>
      </p:sp>
      <p:sp>
        <p:nvSpPr>
          <p:cNvPr id="160" name="Rectangle 159">
            <a:extLst>
              <a:ext uri="{FF2B5EF4-FFF2-40B4-BE49-F238E27FC236}">
                <a16:creationId xmlns:a16="http://schemas.microsoft.com/office/drawing/2014/main" id="{CB220084-EC5C-88D0-3E9D-C8AB6188FF81}"/>
              </a:ext>
            </a:extLst>
          </p:cNvPr>
          <p:cNvSpPr/>
          <p:nvPr/>
        </p:nvSpPr>
        <p:spPr>
          <a:xfrm>
            <a:off x="31865214" y="18505003"/>
            <a:ext cx="3322254" cy="723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ORF_4</a:t>
            </a:r>
          </a:p>
        </p:txBody>
      </p:sp>
      <p:sp>
        <p:nvSpPr>
          <p:cNvPr id="161" name="Rectangle 160">
            <a:extLst>
              <a:ext uri="{FF2B5EF4-FFF2-40B4-BE49-F238E27FC236}">
                <a16:creationId xmlns:a16="http://schemas.microsoft.com/office/drawing/2014/main" id="{2EB243FA-D65E-32C3-75A0-05712BD75B83}"/>
              </a:ext>
            </a:extLst>
          </p:cNvPr>
          <p:cNvSpPr/>
          <p:nvPr/>
        </p:nvSpPr>
        <p:spPr>
          <a:xfrm>
            <a:off x="32058782" y="19752995"/>
            <a:ext cx="1564342" cy="823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ORF_4.1</a:t>
            </a:r>
          </a:p>
        </p:txBody>
      </p:sp>
      <p:sp>
        <p:nvSpPr>
          <p:cNvPr id="162" name="Rectangle 161">
            <a:extLst>
              <a:ext uri="{FF2B5EF4-FFF2-40B4-BE49-F238E27FC236}">
                <a16:creationId xmlns:a16="http://schemas.microsoft.com/office/drawing/2014/main" id="{DBC51D83-4A51-9DCA-F0BC-4FE132D17FF0}"/>
              </a:ext>
            </a:extLst>
          </p:cNvPr>
          <p:cNvSpPr/>
          <p:nvPr/>
        </p:nvSpPr>
        <p:spPr>
          <a:xfrm>
            <a:off x="34870154" y="19752995"/>
            <a:ext cx="1564343" cy="823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ORF_4.2</a:t>
            </a:r>
          </a:p>
        </p:txBody>
      </p:sp>
      <p:sp>
        <p:nvSpPr>
          <p:cNvPr id="164" name="Rectangle 163">
            <a:extLst>
              <a:ext uri="{FF2B5EF4-FFF2-40B4-BE49-F238E27FC236}">
                <a16:creationId xmlns:a16="http://schemas.microsoft.com/office/drawing/2014/main" id="{C9C74A0D-FB19-ED99-6502-C773569FB24F}"/>
              </a:ext>
            </a:extLst>
          </p:cNvPr>
          <p:cNvSpPr/>
          <p:nvPr/>
        </p:nvSpPr>
        <p:spPr>
          <a:xfrm>
            <a:off x="12193492" y="6251028"/>
            <a:ext cx="2079417" cy="1040440"/>
          </a:xfrm>
          <a:prstGeom prst="rect">
            <a:avLst/>
          </a:prstGeom>
          <a:solidFill>
            <a:schemeClr val="accent4">
              <a:lumMod val="20000"/>
              <a:lumOff val="8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ysClr val="windowText" lastClr="000000"/>
                </a:solidFill>
              </a:rPr>
              <a:t>Mimp</a:t>
            </a:r>
          </a:p>
        </p:txBody>
      </p:sp>
      <p:cxnSp>
        <p:nvCxnSpPr>
          <p:cNvPr id="165" name="Straight Connector 164">
            <a:extLst>
              <a:ext uri="{FF2B5EF4-FFF2-40B4-BE49-F238E27FC236}">
                <a16:creationId xmlns:a16="http://schemas.microsoft.com/office/drawing/2014/main" id="{2F623AAC-97EF-1C14-DC9C-75908C7FF8F1}"/>
              </a:ext>
            </a:extLst>
          </p:cNvPr>
          <p:cNvCxnSpPr>
            <a:cxnSpLocks/>
          </p:cNvCxnSpPr>
          <p:nvPr/>
        </p:nvCxnSpPr>
        <p:spPr>
          <a:xfrm>
            <a:off x="7403905" y="6219873"/>
            <a:ext cx="0" cy="1203151"/>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B196DA89-1B2A-22B4-9100-554F420BFC9B}"/>
              </a:ext>
            </a:extLst>
          </p:cNvPr>
          <p:cNvCxnSpPr>
            <a:cxnSpLocks/>
          </p:cNvCxnSpPr>
          <p:nvPr/>
        </p:nvCxnSpPr>
        <p:spPr>
          <a:xfrm>
            <a:off x="19620272" y="6219873"/>
            <a:ext cx="0" cy="1203151"/>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7BC30515-2B4A-FCD0-E27D-818E7206F62D}"/>
              </a:ext>
            </a:extLst>
          </p:cNvPr>
          <p:cNvSpPr txBox="1"/>
          <p:nvPr/>
        </p:nvSpPr>
        <p:spPr>
          <a:xfrm>
            <a:off x="7403905" y="5292463"/>
            <a:ext cx="3734900" cy="769441"/>
          </a:xfrm>
          <a:prstGeom prst="rect">
            <a:avLst/>
          </a:prstGeom>
          <a:noFill/>
        </p:spPr>
        <p:txBody>
          <a:bodyPr wrap="square" rtlCol="0">
            <a:spAutoFit/>
          </a:bodyPr>
          <a:lstStyle/>
          <a:p>
            <a:r>
              <a:rPr lang="en-US" sz="4400" i="1" dirty="0">
                <a:latin typeface="Times New Roman" panose="02020603050405020304" pitchFamily="18" charset="0"/>
                <a:cs typeface="Times New Roman" panose="02020603050405020304" pitchFamily="18" charset="0"/>
              </a:rPr>
              <a:t>Mimp</a:t>
            </a:r>
            <a:r>
              <a:rPr lang="en-US" sz="4400" dirty="0">
                <a:latin typeface="Times New Roman" panose="02020603050405020304" pitchFamily="18" charset="0"/>
                <a:cs typeface="Times New Roman" panose="02020603050405020304" pitchFamily="18" charset="0"/>
              </a:rPr>
              <a:t> region</a:t>
            </a:r>
          </a:p>
        </p:txBody>
      </p:sp>
      <p:sp>
        <p:nvSpPr>
          <p:cNvPr id="183" name="TextBox 182">
            <a:extLst>
              <a:ext uri="{FF2B5EF4-FFF2-40B4-BE49-F238E27FC236}">
                <a16:creationId xmlns:a16="http://schemas.microsoft.com/office/drawing/2014/main" id="{C4F9E9F6-5E97-F384-C131-45BDA4FD2A6C}"/>
              </a:ext>
            </a:extLst>
          </p:cNvPr>
          <p:cNvSpPr txBox="1"/>
          <p:nvPr/>
        </p:nvSpPr>
        <p:spPr>
          <a:xfrm>
            <a:off x="7403905" y="4453708"/>
            <a:ext cx="12216362" cy="769441"/>
          </a:xfrm>
          <a:prstGeom prst="rect">
            <a:avLst/>
          </a:prstGeom>
          <a:noFill/>
        </p:spPr>
        <p:txBody>
          <a:bodyPr wrap="square">
            <a:spAutoFit/>
          </a:bodyPr>
          <a:lstStyle/>
          <a:p>
            <a:r>
              <a:rPr lang="en-GB" sz="4400" b="1" i="1" dirty="0">
                <a:latin typeface="Times New Roman" panose="02020603050405020304" pitchFamily="18" charset="0"/>
                <a:cs typeface="Times New Roman" panose="02020603050405020304" pitchFamily="18" charset="0"/>
              </a:rPr>
              <a:t>F. oxysporum </a:t>
            </a:r>
            <a:r>
              <a:rPr lang="en-GB" sz="4400" b="1" dirty="0">
                <a:latin typeface="Times New Roman" panose="02020603050405020304" pitchFamily="18" charset="0"/>
                <a:cs typeface="Times New Roman" panose="02020603050405020304" pitchFamily="18" charset="0"/>
              </a:rPr>
              <a:t>f. sp. </a:t>
            </a:r>
            <a:r>
              <a:rPr lang="en-GB" sz="4400" b="1" i="1" dirty="0">
                <a:latin typeface="Times New Roman" panose="02020603050405020304" pitchFamily="18" charset="0"/>
                <a:cs typeface="Times New Roman" panose="02020603050405020304" pitchFamily="18" charset="0"/>
              </a:rPr>
              <a:t>cubense </a:t>
            </a:r>
            <a:r>
              <a:rPr lang="en-GB" sz="4400" b="1" dirty="0">
                <a:latin typeface="Times New Roman" panose="02020603050405020304" pitchFamily="18" charset="0"/>
                <a:cs typeface="Times New Roman" panose="02020603050405020304" pitchFamily="18" charset="0"/>
              </a:rPr>
              <a:t>160527</a:t>
            </a:r>
          </a:p>
        </p:txBody>
      </p:sp>
      <p:sp>
        <p:nvSpPr>
          <p:cNvPr id="184" name="TextBox 183">
            <a:extLst>
              <a:ext uri="{FF2B5EF4-FFF2-40B4-BE49-F238E27FC236}">
                <a16:creationId xmlns:a16="http://schemas.microsoft.com/office/drawing/2014/main" id="{4872E943-8396-BFEB-A64B-66DEE2171084}"/>
              </a:ext>
            </a:extLst>
          </p:cNvPr>
          <p:cNvSpPr txBox="1"/>
          <p:nvPr/>
        </p:nvSpPr>
        <p:spPr>
          <a:xfrm>
            <a:off x="25131610" y="3835805"/>
            <a:ext cx="12216362" cy="769441"/>
          </a:xfrm>
          <a:prstGeom prst="rect">
            <a:avLst/>
          </a:prstGeom>
          <a:noFill/>
        </p:spPr>
        <p:txBody>
          <a:bodyPr wrap="square">
            <a:spAutoFit/>
          </a:bodyPr>
          <a:lstStyle/>
          <a:p>
            <a:r>
              <a:rPr lang="en-GB" sz="4400" b="1" i="1" dirty="0">
                <a:latin typeface="Times New Roman" panose="02020603050405020304" pitchFamily="18" charset="0"/>
                <a:cs typeface="Times New Roman" panose="02020603050405020304" pitchFamily="18" charset="0"/>
              </a:rPr>
              <a:t>F. oxysporum </a:t>
            </a:r>
            <a:r>
              <a:rPr lang="en-GB" sz="4400" b="1" dirty="0">
                <a:latin typeface="Times New Roman" panose="02020603050405020304" pitchFamily="18" charset="0"/>
                <a:cs typeface="Times New Roman" panose="02020603050405020304" pitchFamily="18" charset="0"/>
              </a:rPr>
              <a:t>f. sp. </a:t>
            </a:r>
            <a:r>
              <a:rPr lang="en-GB" sz="4400" b="1" i="1" dirty="0">
                <a:latin typeface="Times New Roman" panose="02020603050405020304" pitchFamily="18" charset="0"/>
                <a:cs typeface="Times New Roman" panose="02020603050405020304" pitchFamily="18" charset="0"/>
              </a:rPr>
              <a:t>cubense </a:t>
            </a:r>
            <a:r>
              <a:rPr lang="en-GB" sz="4400" b="1" dirty="0">
                <a:latin typeface="Times New Roman" panose="02020603050405020304" pitchFamily="18" charset="0"/>
                <a:cs typeface="Times New Roman" panose="02020603050405020304" pitchFamily="18" charset="0"/>
              </a:rPr>
              <a:t>160527</a:t>
            </a:r>
          </a:p>
        </p:txBody>
      </p:sp>
    </p:spTree>
    <p:extLst>
      <p:ext uri="{BB962C8B-B14F-4D97-AF65-F5344CB8AC3E}">
        <p14:creationId xmlns:p14="http://schemas.microsoft.com/office/powerpoint/2010/main" val="29862837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89" grpId="0" animBg="1"/>
      <p:bldP spid="90" grpId="0" animBg="1"/>
      <p:bldP spid="113" grpId="0" animBg="1"/>
      <p:bldP spid="146" grpId="0" animBg="1"/>
      <p:bldP spid="149" grpId="0" animBg="1"/>
      <p:bldP spid="152"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8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EE96E43-25C8-36FA-329A-38F7270A31B2}"/>
              </a:ext>
            </a:extLst>
          </p:cNvPr>
          <p:cNvSpPr txBox="1"/>
          <p:nvPr/>
        </p:nvSpPr>
        <p:spPr>
          <a:xfrm>
            <a:off x="783066" y="3339173"/>
            <a:ext cx="9785106" cy="4154984"/>
          </a:xfrm>
          <a:prstGeom prst="rect">
            <a:avLst/>
          </a:prstGeom>
          <a:noFill/>
          <a:ln w="38100">
            <a:solidFill>
              <a:srgbClr val="0070C0"/>
            </a:solidFill>
          </a:ln>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Non-redundant Protein Sets Generated</a:t>
            </a:r>
          </a:p>
          <a:p>
            <a:pPr algn="ctr"/>
            <a:r>
              <a:rPr lang="en-US" sz="4400" dirty="0">
                <a:latin typeface="Times New Roman" panose="02020603050405020304" pitchFamily="18" charset="0"/>
                <a:cs typeface="Times New Roman" panose="02020603050405020304" pitchFamily="18" charset="0"/>
              </a:rPr>
              <a:t>	All predicted genes and ORFs with a signal peptide from each assembly are then clustered using CD-HIT (4.8.1) generating a non-redundant protein set for each </a:t>
            </a:r>
            <a:r>
              <a:rPr lang="en-US" sz="4400" i="1" dirty="0">
                <a:latin typeface="Times New Roman" panose="02020603050405020304" pitchFamily="18" charset="0"/>
                <a:cs typeface="Times New Roman" panose="02020603050405020304" pitchFamily="18" charset="0"/>
              </a:rPr>
              <a:t>Fusarium</a:t>
            </a:r>
            <a:r>
              <a:rPr lang="en-US" sz="4400" dirty="0">
                <a:latin typeface="Times New Roman" panose="02020603050405020304" pitchFamily="18" charset="0"/>
                <a:cs typeface="Times New Roman" panose="02020603050405020304" pitchFamily="18" charset="0"/>
              </a:rPr>
              <a:t> assembly. </a:t>
            </a:r>
          </a:p>
        </p:txBody>
      </p:sp>
      <p:sp>
        <p:nvSpPr>
          <p:cNvPr id="10" name="TextBox 9">
            <a:extLst>
              <a:ext uri="{FF2B5EF4-FFF2-40B4-BE49-F238E27FC236}">
                <a16:creationId xmlns:a16="http://schemas.microsoft.com/office/drawing/2014/main" id="{47C016BB-0414-5566-F660-8352D5590FB1}"/>
              </a:ext>
            </a:extLst>
          </p:cNvPr>
          <p:cNvSpPr txBox="1"/>
          <p:nvPr/>
        </p:nvSpPr>
        <p:spPr>
          <a:xfrm>
            <a:off x="783065" y="11958230"/>
            <a:ext cx="9785106" cy="4227283"/>
          </a:xfrm>
          <a:prstGeom prst="rect">
            <a:avLst/>
          </a:prstGeom>
          <a:noFill/>
          <a:ln w="38100">
            <a:solidFill>
              <a:schemeClr val="accent5">
                <a:lumMod val="75000"/>
              </a:schemeClr>
            </a:solidFill>
          </a:ln>
        </p:spPr>
        <p:txBody>
          <a:bodyPr wrap="square" lIns="163041" tIns="81520" rIns="163041" bIns="81520" rtlCol="0" anchor="t">
            <a:spAutoFit/>
          </a:bodyPr>
          <a:lstStyle/>
          <a:p>
            <a:pPr algn="ctr"/>
            <a:r>
              <a:rPr lang="en-US" sz="4400" b="1" dirty="0">
                <a:latin typeface="Times New Roman" panose="02020603050405020304" pitchFamily="18" charset="0"/>
                <a:cs typeface="Times New Roman" panose="02020603050405020304" pitchFamily="18" charset="0"/>
              </a:rPr>
              <a:t> Putative Effectors Combined and Clustered</a:t>
            </a:r>
          </a:p>
          <a:p>
            <a:pPr algn="ctr"/>
            <a:r>
              <a:rPr lang="en-US" sz="4400" dirty="0">
                <a:latin typeface="Times New Roman"/>
                <a:cs typeface="Times New Roman"/>
              </a:rPr>
              <a:t>Non-redundant protein sequences (&lt;300aa) across all assemblies are combined into one FASTA and clustered using CD-HIT (4.8.1) (80% identity).   </a:t>
            </a:r>
            <a:endParaRPr lang="en-US" sz="4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C6DFF2E-212F-E5F9-38AD-322053DDB8C8}"/>
              </a:ext>
            </a:extLst>
          </p:cNvPr>
          <p:cNvSpPr txBox="1"/>
          <p:nvPr/>
        </p:nvSpPr>
        <p:spPr>
          <a:xfrm>
            <a:off x="783066" y="18050512"/>
            <a:ext cx="9785106" cy="2800767"/>
          </a:xfrm>
          <a:prstGeom prst="rect">
            <a:avLst/>
          </a:prstGeom>
          <a:noFill/>
          <a:ln w="38100">
            <a:solidFill>
              <a:schemeClr val="accent5">
                <a:lumMod val="75000"/>
              </a:schemeClr>
            </a:solidFill>
          </a:ln>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 EffectorP Scan for Likely Effectors</a:t>
            </a:r>
          </a:p>
          <a:p>
            <a:pPr algn="ctr"/>
            <a:r>
              <a:rPr lang="en-US" sz="4400" dirty="0">
                <a:latin typeface="Times New Roman" panose="02020603050405020304" pitchFamily="18" charset="0"/>
                <a:cs typeface="Times New Roman" panose="02020603050405020304" pitchFamily="18" charset="0"/>
              </a:rPr>
              <a:t>The longest sequence from each cluster is then submitted to EffectorP (2.0.1) for fungal effector prediction. </a:t>
            </a:r>
          </a:p>
        </p:txBody>
      </p:sp>
      <p:cxnSp>
        <p:nvCxnSpPr>
          <p:cNvPr id="15" name="Straight Arrow Connector 14">
            <a:extLst>
              <a:ext uri="{FF2B5EF4-FFF2-40B4-BE49-F238E27FC236}">
                <a16:creationId xmlns:a16="http://schemas.microsoft.com/office/drawing/2014/main" id="{A05AB274-7DDE-97EA-766C-5BAEE29BA1F0}"/>
              </a:ext>
            </a:extLst>
          </p:cNvPr>
          <p:cNvCxnSpPr>
            <a:cxnSpLocks/>
            <a:stCxn id="10" idx="2"/>
            <a:endCxn id="11" idx="0"/>
          </p:cNvCxnSpPr>
          <p:nvPr/>
        </p:nvCxnSpPr>
        <p:spPr>
          <a:xfrm>
            <a:off x="5675618" y="16185513"/>
            <a:ext cx="1" cy="1864999"/>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0A0F679-AB88-4DAE-D0C7-E33281625B52}"/>
              </a:ext>
            </a:extLst>
          </p:cNvPr>
          <p:cNvCxnSpPr>
            <a:cxnSpLocks/>
            <a:stCxn id="9" idx="2"/>
            <a:endCxn id="10" idx="0"/>
          </p:cNvCxnSpPr>
          <p:nvPr/>
        </p:nvCxnSpPr>
        <p:spPr>
          <a:xfrm flipH="1">
            <a:off x="5675618" y="7494157"/>
            <a:ext cx="1" cy="4464073"/>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54346F9-9A98-8604-5E10-D1770C85D09A}"/>
              </a:ext>
            </a:extLst>
          </p:cNvPr>
          <p:cNvSpPr txBox="1"/>
          <p:nvPr/>
        </p:nvSpPr>
        <p:spPr>
          <a:xfrm>
            <a:off x="765664" y="726853"/>
            <a:ext cx="37581986" cy="1862048"/>
          </a:xfrm>
          <a:prstGeom prst="rect">
            <a:avLst/>
          </a:prstGeom>
          <a:noFill/>
          <a:ln w="38100">
            <a:solidFill>
              <a:srgbClr val="0070C0"/>
            </a:solidFill>
          </a:ln>
        </p:spPr>
        <p:txBody>
          <a:bodyPr wrap="square" rtlCol="0">
            <a:spAutoFit/>
          </a:bodyPr>
          <a:lstStyle/>
          <a:p>
            <a:pPr algn="ctr"/>
            <a:r>
              <a:rPr lang="en-US" sz="11500" b="1" dirty="0">
                <a:latin typeface="Times New Roman" panose="02020603050405020304" pitchFamily="18" charset="0"/>
                <a:cs typeface="Times New Roman" panose="02020603050405020304" pitchFamily="18" charset="0"/>
              </a:rPr>
              <a:t>Effector Prediction</a:t>
            </a:r>
            <a:r>
              <a:rPr lang="en-US" sz="11500" dirty="0">
                <a:latin typeface="Times New Roman" panose="02020603050405020304" pitchFamily="18" charset="0"/>
                <a:cs typeface="Times New Roman" panose="02020603050405020304" pitchFamily="18" charset="0"/>
              </a:rPr>
              <a:t> </a:t>
            </a:r>
          </a:p>
        </p:txBody>
      </p:sp>
      <p:grpSp>
        <p:nvGrpSpPr>
          <p:cNvPr id="34" name="Group 33">
            <a:extLst>
              <a:ext uri="{FF2B5EF4-FFF2-40B4-BE49-F238E27FC236}">
                <a16:creationId xmlns:a16="http://schemas.microsoft.com/office/drawing/2014/main" id="{6C3E4B49-DEDD-0C44-4985-1EE9DFE31490}"/>
              </a:ext>
            </a:extLst>
          </p:cNvPr>
          <p:cNvGrpSpPr/>
          <p:nvPr/>
        </p:nvGrpSpPr>
        <p:grpSpPr>
          <a:xfrm>
            <a:off x="11152089" y="3236479"/>
            <a:ext cx="13119410" cy="1862048"/>
            <a:chOff x="7315598" y="13889630"/>
            <a:chExt cx="4841877" cy="7016534"/>
          </a:xfrm>
        </p:grpSpPr>
        <p:sp>
          <p:nvSpPr>
            <p:cNvPr id="35" name="Left Arrow 34">
              <a:extLst>
                <a:ext uri="{FF2B5EF4-FFF2-40B4-BE49-F238E27FC236}">
                  <a16:creationId xmlns:a16="http://schemas.microsoft.com/office/drawing/2014/main" id="{A2960382-F2AF-457E-E698-DA8E5F78D9A8}"/>
                </a:ext>
              </a:extLst>
            </p:cNvPr>
            <p:cNvSpPr/>
            <p:nvPr/>
          </p:nvSpPr>
          <p:spPr>
            <a:xfrm>
              <a:off x="7717088" y="16699446"/>
              <a:ext cx="3774428" cy="41821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g1.t1</a:t>
              </a:r>
            </a:p>
          </p:txBody>
        </p:sp>
        <p:sp>
          <p:nvSpPr>
            <p:cNvPr id="36" name="Rectangle 35">
              <a:extLst>
                <a:ext uri="{FF2B5EF4-FFF2-40B4-BE49-F238E27FC236}">
                  <a16:creationId xmlns:a16="http://schemas.microsoft.com/office/drawing/2014/main" id="{AAEFDA89-282B-E8A4-D9CD-A5F1AE997693}"/>
                </a:ext>
              </a:extLst>
            </p:cNvPr>
            <p:cNvSpPr/>
            <p:nvPr/>
          </p:nvSpPr>
          <p:spPr>
            <a:xfrm>
              <a:off x="7315598" y="13889630"/>
              <a:ext cx="4841877" cy="7016534"/>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solidFill>
                  <a:schemeClr val="accent6"/>
                </a:solidFill>
              </a:endParaRPr>
            </a:p>
            <a:p>
              <a:pPr algn="ctr"/>
              <a:r>
                <a:rPr lang="en-US" sz="6000" b="1" dirty="0">
                  <a:solidFill>
                    <a:schemeClr val="accent6"/>
                  </a:solidFill>
                </a:rPr>
                <a:t>YES</a:t>
              </a:r>
            </a:p>
            <a:p>
              <a:pPr algn="ctr"/>
              <a:endParaRPr lang="en-US" sz="4400" dirty="0">
                <a:solidFill>
                  <a:schemeClr val="accent6"/>
                </a:solidFill>
              </a:endParaRPr>
            </a:p>
            <a:p>
              <a:pPr algn="ctr"/>
              <a:endParaRPr lang="en-US" sz="4400" dirty="0">
                <a:solidFill>
                  <a:schemeClr val="accent6"/>
                </a:solidFill>
              </a:endParaRPr>
            </a:p>
          </p:txBody>
        </p:sp>
      </p:grpSp>
      <p:sp>
        <p:nvSpPr>
          <p:cNvPr id="47" name="Rectangle 46">
            <a:extLst>
              <a:ext uri="{FF2B5EF4-FFF2-40B4-BE49-F238E27FC236}">
                <a16:creationId xmlns:a16="http://schemas.microsoft.com/office/drawing/2014/main" id="{FD8684BC-A123-4CF8-A13D-CBE2A1FAECDA}"/>
              </a:ext>
            </a:extLst>
          </p:cNvPr>
          <p:cNvSpPr/>
          <p:nvPr/>
        </p:nvSpPr>
        <p:spPr>
          <a:xfrm>
            <a:off x="24737599" y="3295961"/>
            <a:ext cx="12880135" cy="1869259"/>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dirty="0">
              <a:solidFill>
                <a:schemeClr val="accent6"/>
              </a:solidFill>
            </a:endParaRPr>
          </a:p>
          <a:p>
            <a:pPr algn="ctr"/>
            <a:r>
              <a:rPr lang="en-US" sz="6000" b="1" dirty="0">
                <a:solidFill>
                  <a:schemeClr val="accent6"/>
                </a:solidFill>
              </a:rPr>
              <a:t>YES</a:t>
            </a:r>
            <a:endParaRPr lang="en-US" sz="6000" dirty="0">
              <a:solidFill>
                <a:schemeClr val="accent6"/>
              </a:solidFill>
            </a:endParaRPr>
          </a:p>
          <a:p>
            <a:pPr algn="ctr"/>
            <a:endParaRPr lang="en-US" sz="6600" dirty="0">
              <a:solidFill>
                <a:schemeClr val="accent6"/>
              </a:solidFill>
            </a:endParaRPr>
          </a:p>
          <a:p>
            <a:pPr algn="ctr"/>
            <a:endParaRPr lang="en-US" sz="6600" dirty="0">
              <a:solidFill>
                <a:schemeClr val="accent6"/>
              </a:solidFill>
            </a:endParaRPr>
          </a:p>
        </p:txBody>
      </p:sp>
      <p:sp>
        <p:nvSpPr>
          <p:cNvPr id="50" name="Rectangle 49">
            <a:extLst>
              <a:ext uri="{FF2B5EF4-FFF2-40B4-BE49-F238E27FC236}">
                <a16:creationId xmlns:a16="http://schemas.microsoft.com/office/drawing/2014/main" id="{8605EF91-FC27-5F35-B6F8-A0A9693AFB0F}"/>
              </a:ext>
            </a:extLst>
          </p:cNvPr>
          <p:cNvSpPr/>
          <p:nvPr/>
        </p:nvSpPr>
        <p:spPr>
          <a:xfrm>
            <a:off x="25954842" y="3924410"/>
            <a:ext cx="3987704" cy="834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ORF_1</a:t>
            </a:r>
          </a:p>
        </p:txBody>
      </p:sp>
      <p:sp>
        <p:nvSpPr>
          <p:cNvPr id="51" name="Rectangle 50">
            <a:extLst>
              <a:ext uri="{FF2B5EF4-FFF2-40B4-BE49-F238E27FC236}">
                <a16:creationId xmlns:a16="http://schemas.microsoft.com/office/drawing/2014/main" id="{B0B3A088-9BB4-08ED-AC19-F022F6C60B4F}"/>
              </a:ext>
            </a:extLst>
          </p:cNvPr>
          <p:cNvSpPr/>
          <p:nvPr/>
        </p:nvSpPr>
        <p:spPr>
          <a:xfrm>
            <a:off x="31685906" y="4166517"/>
            <a:ext cx="5004054" cy="835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ORF_3</a:t>
            </a:r>
          </a:p>
        </p:txBody>
      </p:sp>
      <p:sp>
        <p:nvSpPr>
          <p:cNvPr id="56" name="TextBox 55">
            <a:extLst>
              <a:ext uri="{FF2B5EF4-FFF2-40B4-BE49-F238E27FC236}">
                <a16:creationId xmlns:a16="http://schemas.microsoft.com/office/drawing/2014/main" id="{B696E822-DA32-9E77-28B1-5A3D423FF3E6}"/>
              </a:ext>
            </a:extLst>
          </p:cNvPr>
          <p:cNvSpPr txBox="1"/>
          <p:nvPr/>
        </p:nvSpPr>
        <p:spPr>
          <a:xfrm>
            <a:off x="11152090" y="6327337"/>
            <a:ext cx="26465643" cy="845232"/>
          </a:xfrm>
          <a:prstGeom prst="rect">
            <a:avLst/>
          </a:prstGeom>
          <a:noFill/>
          <a:ln w="38100">
            <a:solidFill>
              <a:schemeClr val="tx1"/>
            </a:solidFill>
          </a:ln>
        </p:spPr>
        <p:txBody>
          <a:bodyPr wrap="square" rtlCol="0">
            <a:spAutoFit/>
          </a:bodyPr>
          <a:lstStyle/>
          <a:p>
            <a:pPr algn="ctr"/>
            <a:r>
              <a:rPr lang="en-GB" sz="4800" b="1" dirty="0">
                <a:latin typeface="Times New Roman" panose="02020603050405020304" pitchFamily="18" charset="0"/>
                <a:cs typeface="Times New Roman" panose="02020603050405020304" pitchFamily="18" charset="0"/>
              </a:rPr>
              <a:t>Clustered using Cd-Hit</a:t>
            </a:r>
          </a:p>
        </p:txBody>
      </p:sp>
      <p:sp>
        <p:nvSpPr>
          <p:cNvPr id="57" name="Rectangle 56">
            <a:extLst>
              <a:ext uri="{FF2B5EF4-FFF2-40B4-BE49-F238E27FC236}">
                <a16:creationId xmlns:a16="http://schemas.microsoft.com/office/drawing/2014/main" id="{8665FBC0-6B8D-6AC8-60A3-ECF2C4C650F6}"/>
              </a:ext>
            </a:extLst>
          </p:cNvPr>
          <p:cNvSpPr/>
          <p:nvPr/>
        </p:nvSpPr>
        <p:spPr>
          <a:xfrm>
            <a:off x="11152089" y="7753427"/>
            <a:ext cx="26465645" cy="321374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r>
              <a:rPr lang="en-GB" sz="4400" b="1" i="1" dirty="0">
                <a:solidFill>
                  <a:schemeClr val="tx1"/>
                </a:solidFill>
                <a:latin typeface="Times New Roman" panose="02020603050405020304" pitchFamily="18" charset="0"/>
                <a:cs typeface="Times New Roman" panose="02020603050405020304" pitchFamily="18" charset="0"/>
              </a:rPr>
              <a:t>F. oxysporum </a:t>
            </a:r>
            <a:r>
              <a:rPr lang="en-GB" sz="4400" b="1" dirty="0">
                <a:solidFill>
                  <a:schemeClr val="tx1"/>
                </a:solidFill>
                <a:latin typeface="Times New Roman" panose="02020603050405020304" pitchFamily="18" charset="0"/>
                <a:cs typeface="Times New Roman" panose="02020603050405020304" pitchFamily="18" charset="0"/>
              </a:rPr>
              <a:t>f. sp. </a:t>
            </a:r>
            <a:r>
              <a:rPr lang="en-GB" sz="4400" b="1" i="1" dirty="0">
                <a:solidFill>
                  <a:schemeClr val="tx1"/>
                </a:solidFill>
                <a:latin typeface="Times New Roman" panose="02020603050405020304" pitchFamily="18" charset="0"/>
                <a:cs typeface="Times New Roman" panose="02020603050405020304" pitchFamily="18" charset="0"/>
              </a:rPr>
              <a:t>cubense </a:t>
            </a:r>
            <a:r>
              <a:rPr lang="en-GB" sz="4400" b="1" dirty="0">
                <a:solidFill>
                  <a:schemeClr val="tx1"/>
                </a:solidFill>
                <a:latin typeface="Times New Roman" panose="02020603050405020304" pitchFamily="18" charset="0"/>
                <a:cs typeface="Times New Roman" panose="02020603050405020304" pitchFamily="18" charset="0"/>
              </a:rPr>
              <a:t>160527 </a:t>
            </a:r>
            <a:r>
              <a:rPr lang="en-US" sz="4400" b="1" dirty="0">
                <a:solidFill>
                  <a:schemeClr val="tx1"/>
                </a:solidFill>
                <a:latin typeface="Times New Roman" panose="02020603050405020304" pitchFamily="18" charset="0"/>
                <a:cs typeface="Times New Roman" panose="02020603050405020304" pitchFamily="18" charset="0"/>
              </a:rPr>
              <a:t>Non-redundant set with Signal peptide.</a:t>
            </a:r>
          </a:p>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61" name="Left Arrow 60">
            <a:extLst>
              <a:ext uri="{FF2B5EF4-FFF2-40B4-BE49-F238E27FC236}">
                <a16:creationId xmlns:a16="http://schemas.microsoft.com/office/drawing/2014/main" id="{06007662-037E-BCB2-0D84-FDCB9B59628A}"/>
              </a:ext>
            </a:extLst>
          </p:cNvPr>
          <p:cNvSpPr/>
          <p:nvPr/>
        </p:nvSpPr>
        <p:spPr>
          <a:xfrm>
            <a:off x="15735747" y="9192321"/>
            <a:ext cx="7688139" cy="15400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g1.t1</a:t>
            </a:r>
          </a:p>
        </p:txBody>
      </p:sp>
      <p:sp>
        <p:nvSpPr>
          <p:cNvPr id="62" name="Rectangle 61">
            <a:extLst>
              <a:ext uri="{FF2B5EF4-FFF2-40B4-BE49-F238E27FC236}">
                <a16:creationId xmlns:a16="http://schemas.microsoft.com/office/drawing/2014/main" id="{21609777-4CB8-4B46-5B62-CB6B53CA5498}"/>
              </a:ext>
            </a:extLst>
          </p:cNvPr>
          <p:cNvSpPr/>
          <p:nvPr/>
        </p:nvSpPr>
        <p:spPr>
          <a:xfrm>
            <a:off x="28401539" y="9294220"/>
            <a:ext cx="5333647" cy="1155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ORF_3</a:t>
            </a:r>
          </a:p>
        </p:txBody>
      </p:sp>
      <p:sp>
        <p:nvSpPr>
          <p:cNvPr id="63" name="Rectangle 62">
            <a:extLst>
              <a:ext uri="{FF2B5EF4-FFF2-40B4-BE49-F238E27FC236}">
                <a16:creationId xmlns:a16="http://schemas.microsoft.com/office/drawing/2014/main" id="{ADEAAD72-9ACA-9F5E-5606-38D2298C8425}"/>
              </a:ext>
            </a:extLst>
          </p:cNvPr>
          <p:cNvSpPr/>
          <p:nvPr/>
        </p:nvSpPr>
        <p:spPr>
          <a:xfrm>
            <a:off x="29417761" y="12385676"/>
            <a:ext cx="8286020" cy="307698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r>
              <a:rPr lang="en-GB" sz="4400" b="1" i="1" dirty="0">
                <a:solidFill>
                  <a:schemeClr val="tx1"/>
                </a:solidFill>
                <a:latin typeface="Times New Roman" panose="02020603050405020304" pitchFamily="18" charset="0"/>
                <a:cs typeface="Times New Roman" panose="02020603050405020304" pitchFamily="18" charset="0"/>
              </a:rPr>
              <a:t>F. oxysporum </a:t>
            </a:r>
            <a:r>
              <a:rPr lang="en-GB" sz="4400" b="1" dirty="0">
                <a:solidFill>
                  <a:schemeClr val="tx1"/>
                </a:solidFill>
                <a:latin typeface="Times New Roman" panose="02020603050405020304" pitchFamily="18" charset="0"/>
                <a:cs typeface="Times New Roman" panose="02020603050405020304" pitchFamily="18" charset="0"/>
              </a:rPr>
              <a:t>f. sp. </a:t>
            </a:r>
            <a:r>
              <a:rPr lang="en-GB" sz="4400" b="1" i="1" dirty="0">
                <a:solidFill>
                  <a:schemeClr val="tx1"/>
                </a:solidFill>
                <a:latin typeface="Times New Roman" panose="02020603050405020304" pitchFamily="18" charset="0"/>
                <a:cs typeface="Times New Roman" panose="02020603050405020304" pitchFamily="18" charset="0"/>
              </a:rPr>
              <a:t>cubense </a:t>
            </a:r>
            <a:r>
              <a:rPr lang="en-GB" sz="4400" b="1" dirty="0">
                <a:solidFill>
                  <a:schemeClr val="tx1"/>
                </a:solidFill>
                <a:latin typeface="Times New Roman" panose="02020603050405020304" pitchFamily="18" charset="0"/>
                <a:cs typeface="Times New Roman" panose="02020603050405020304" pitchFamily="18" charset="0"/>
              </a:rPr>
              <a:t>160527</a:t>
            </a:r>
          </a:p>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64" name="Left Arrow 63">
            <a:extLst>
              <a:ext uri="{FF2B5EF4-FFF2-40B4-BE49-F238E27FC236}">
                <a16:creationId xmlns:a16="http://schemas.microsoft.com/office/drawing/2014/main" id="{054B66DC-B4B5-6764-DD04-0A2B0DD30B12}"/>
              </a:ext>
            </a:extLst>
          </p:cNvPr>
          <p:cNvSpPr/>
          <p:nvPr/>
        </p:nvSpPr>
        <p:spPr>
          <a:xfrm>
            <a:off x="30108270" y="13946113"/>
            <a:ext cx="3420393" cy="12073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g1.t1</a:t>
            </a:r>
          </a:p>
        </p:txBody>
      </p:sp>
      <p:sp>
        <p:nvSpPr>
          <p:cNvPr id="65" name="Rectangle 64">
            <a:extLst>
              <a:ext uri="{FF2B5EF4-FFF2-40B4-BE49-F238E27FC236}">
                <a16:creationId xmlns:a16="http://schemas.microsoft.com/office/drawing/2014/main" id="{A7EA5E34-07E1-D625-EAE0-0B4772BBE3D6}"/>
              </a:ext>
            </a:extLst>
          </p:cNvPr>
          <p:cNvSpPr/>
          <p:nvPr/>
        </p:nvSpPr>
        <p:spPr>
          <a:xfrm>
            <a:off x="34479499" y="14024220"/>
            <a:ext cx="2372897" cy="905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ORF_3</a:t>
            </a:r>
          </a:p>
        </p:txBody>
      </p:sp>
      <p:sp>
        <p:nvSpPr>
          <p:cNvPr id="66" name="TextBox 65">
            <a:extLst>
              <a:ext uri="{FF2B5EF4-FFF2-40B4-BE49-F238E27FC236}">
                <a16:creationId xmlns:a16="http://schemas.microsoft.com/office/drawing/2014/main" id="{2A05B4AD-92C3-A975-2146-155E6D1FFADD}"/>
              </a:ext>
            </a:extLst>
          </p:cNvPr>
          <p:cNvSpPr txBox="1"/>
          <p:nvPr/>
        </p:nvSpPr>
        <p:spPr>
          <a:xfrm>
            <a:off x="11152089" y="16612233"/>
            <a:ext cx="26465644" cy="830997"/>
          </a:xfrm>
          <a:prstGeom prst="rect">
            <a:avLst/>
          </a:prstGeom>
          <a:noFill/>
          <a:ln w="38100">
            <a:solidFill>
              <a:schemeClr val="tx1"/>
            </a:solidFill>
          </a:ln>
        </p:spPr>
        <p:txBody>
          <a:bodyPr wrap="square" rtlCol="0">
            <a:spAutoFit/>
          </a:bodyPr>
          <a:lstStyle/>
          <a:p>
            <a:pPr algn="ctr"/>
            <a:r>
              <a:rPr lang="en-GB" sz="4800" b="1" dirty="0">
                <a:latin typeface="Times New Roman" panose="02020603050405020304" pitchFamily="18" charset="0"/>
                <a:cs typeface="Times New Roman" panose="02020603050405020304" pitchFamily="18" charset="0"/>
              </a:rPr>
              <a:t>Clustered using Cd-Hit (0.8% identity)</a:t>
            </a:r>
          </a:p>
        </p:txBody>
      </p:sp>
      <p:sp>
        <p:nvSpPr>
          <p:cNvPr id="70" name="Rectangle 69">
            <a:extLst>
              <a:ext uri="{FF2B5EF4-FFF2-40B4-BE49-F238E27FC236}">
                <a16:creationId xmlns:a16="http://schemas.microsoft.com/office/drawing/2014/main" id="{BA0CCDEA-C437-6B7A-6B41-23E7C043E080}"/>
              </a:ext>
            </a:extLst>
          </p:cNvPr>
          <p:cNvSpPr/>
          <p:nvPr/>
        </p:nvSpPr>
        <p:spPr>
          <a:xfrm>
            <a:off x="20247939" y="12385676"/>
            <a:ext cx="8286020" cy="307698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r>
              <a:rPr lang="en-GB" sz="4400" b="1" i="1" dirty="0">
                <a:solidFill>
                  <a:schemeClr val="tx1"/>
                </a:solidFill>
                <a:latin typeface="Times New Roman" panose="02020603050405020304" pitchFamily="18" charset="0"/>
                <a:cs typeface="Times New Roman" panose="02020603050405020304" pitchFamily="18" charset="0"/>
              </a:rPr>
              <a:t>F. oxysporum </a:t>
            </a:r>
            <a:r>
              <a:rPr lang="en-GB" sz="4400" b="1" dirty="0">
                <a:solidFill>
                  <a:schemeClr val="tx1"/>
                </a:solidFill>
                <a:latin typeface="Times New Roman" panose="02020603050405020304" pitchFamily="18" charset="0"/>
                <a:cs typeface="Times New Roman" panose="02020603050405020304" pitchFamily="18" charset="0"/>
              </a:rPr>
              <a:t>f. sp. </a:t>
            </a:r>
            <a:r>
              <a:rPr lang="en-GB" sz="4400" b="1" i="1" dirty="0">
                <a:solidFill>
                  <a:schemeClr val="tx1"/>
                </a:solidFill>
                <a:latin typeface="Times New Roman" panose="02020603050405020304" pitchFamily="18" charset="0"/>
                <a:cs typeface="Times New Roman" panose="02020603050405020304" pitchFamily="18" charset="0"/>
              </a:rPr>
              <a:t>cubense </a:t>
            </a:r>
            <a:r>
              <a:rPr lang="en-GB" sz="4400" b="1" dirty="0">
                <a:solidFill>
                  <a:schemeClr val="tx1"/>
                </a:solidFill>
                <a:latin typeface="Times New Roman" panose="02020603050405020304" pitchFamily="18" charset="0"/>
                <a:cs typeface="Times New Roman" panose="02020603050405020304" pitchFamily="18" charset="0"/>
              </a:rPr>
              <a:t>UK0001</a:t>
            </a:r>
          </a:p>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75" name="Rectangle 74">
            <a:extLst>
              <a:ext uri="{FF2B5EF4-FFF2-40B4-BE49-F238E27FC236}">
                <a16:creationId xmlns:a16="http://schemas.microsoft.com/office/drawing/2014/main" id="{F2D042B9-37E5-6525-E76B-6B580FA8C392}"/>
              </a:ext>
            </a:extLst>
          </p:cNvPr>
          <p:cNvSpPr/>
          <p:nvPr/>
        </p:nvSpPr>
        <p:spPr>
          <a:xfrm>
            <a:off x="11152089" y="12427908"/>
            <a:ext cx="8286020" cy="307698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r>
              <a:rPr lang="en-GB" sz="4400" b="1" i="1" dirty="0">
                <a:solidFill>
                  <a:schemeClr val="tx1"/>
                </a:solidFill>
                <a:latin typeface="Times New Roman" panose="02020603050405020304" pitchFamily="18" charset="0"/>
                <a:cs typeface="Times New Roman" panose="02020603050405020304" pitchFamily="18" charset="0"/>
              </a:rPr>
              <a:t>F. oxysporum </a:t>
            </a:r>
            <a:r>
              <a:rPr lang="en-GB" sz="4400" b="1" dirty="0">
                <a:solidFill>
                  <a:schemeClr val="tx1"/>
                </a:solidFill>
                <a:latin typeface="Times New Roman" panose="02020603050405020304" pitchFamily="18" charset="0"/>
                <a:cs typeface="Times New Roman" panose="02020603050405020304" pitchFamily="18" charset="0"/>
              </a:rPr>
              <a:t>f. </a:t>
            </a:r>
            <a:r>
              <a:rPr lang="en-GB" sz="4400" b="1" dirty="0" err="1">
                <a:solidFill>
                  <a:schemeClr val="tx1"/>
                </a:solidFill>
                <a:latin typeface="Times New Roman" panose="02020603050405020304" pitchFamily="18" charset="0"/>
                <a:cs typeface="Times New Roman" panose="02020603050405020304" pitchFamily="18" charset="0"/>
              </a:rPr>
              <a:t>sp</a:t>
            </a:r>
            <a:r>
              <a:rPr lang="en-GB" sz="4400" b="1" dirty="0">
                <a:solidFill>
                  <a:schemeClr val="tx1"/>
                </a:solidFill>
                <a:latin typeface="Times New Roman" panose="02020603050405020304" pitchFamily="18" charset="0"/>
                <a:cs typeface="Times New Roman" panose="02020603050405020304" pitchFamily="18" charset="0"/>
              </a:rPr>
              <a:t>…</a:t>
            </a:r>
          </a:p>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76" name="Left Arrow 75">
            <a:extLst>
              <a:ext uri="{FF2B5EF4-FFF2-40B4-BE49-F238E27FC236}">
                <a16:creationId xmlns:a16="http://schemas.microsoft.com/office/drawing/2014/main" id="{DC06C943-5135-EB9B-0648-3BCB172CC579}"/>
              </a:ext>
            </a:extLst>
          </p:cNvPr>
          <p:cNvSpPr/>
          <p:nvPr/>
        </p:nvSpPr>
        <p:spPr>
          <a:xfrm>
            <a:off x="20667084" y="13823069"/>
            <a:ext cx="3420393" cy="12073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g1.t1</a:t>
            </a:r>
          </a:p>
        </p:txBody>
      </p:sp>
      <p:sp>
        <p:nvSpPr>
          <p:cNvPr id="77" name="Left Arrow 76">
            <a:extLst>
              <a:ext uri="{FF2B5EF4-FFF2-40B4-BE49-F238E27FC236}">
                <a16:creationId xmlns:a16="http://schemas.microsoft.com/office/drawing/2014/main" id="{64EDBC73-256B-9DA7-3A1B-ECB872933BEE}"/>
              </a:ext>
            </a:extLst>
          </p:cNvPr>
          <p:cNvSpPr/>
          <p:nvPr/>
        </p:nvSpPr>
        <p:spPr>
          <a:xfrm>
            <a:off x="24431443" y="14076130"/>
            <a:ext cx="2239452" cy="12073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g7.t1</a:t>
            </a:r>
          </a:p>
        </p:txBody>
      </p:sp>
      <p:sp>
        <p:nvSpPr>
          <p:cNvPr id="78" name="Left Arrow 77">
            <a:extLst>
              <a:ext uri="{FF2B5EF4-FFF2-40B4-BE49-F238E27FC236}">
                <a16:creationId xmlns:a16="http://schemas.microsoft.com/office/drawing/2014/main" id="{5FAF6B8A-F6D2-9BA0-C0A7-AA94264B3E70}"/>
              </a:ext>
            </a:extLst>
          </p:cNvPr>
          <p:cNvSpPr/>
          <p:nvPr/>
        </p:nvSpPr>
        <p:spPr>
          <a:xfrm>
            <a:off x="11290049" y="13865997"/>
            <a:ext cx="2239452" cy="12073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g1.t1</a:t>
            </a:r>
          </a:p>
        </p:txBody>
      </p:sp>
      <p:sp>
        <p:nvSpPr>
          <p:cNvPr id="79" name="Left Arrow 78">
            <a:extLst>
              <a:ext uri="{FF2B5EF4-FFF2-40B4-BE49-F238E27FC236}">
                <a16:creationId xmlns:a16="http://schemas.microsoft.com/office/drawing/2014/main" id="{9F2100F7-A24F-D986-CC0B-D0AE96548A4A}"/>
              </a:ext>
            </a:extLst>
          </p:cNvPr>
          <p:cNvSpPr/>
          <p:nvPr/>
        </p:nvSpPr>
        <p:spPr>
          <a:xfrm>
            <a:off x="13603414" y="13826409"/>
            <a:ext cx="2239452" cy="12073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g10.t1</a:t>
            </a:r>
          </a:p>
        </p:txBody>
      </p:sp>
      <p:sp>
        <p:nvSpPr>
          <p:cNvPr id="80" name="Rectangle 79">
            <a:extLst>
              <a:ext uri="{FF2B5EF4-FFF2-40B4-BE49-F238E27FC236}">
                <a16:creationId xmlns:a16="http://schemas.microsoft.com/office/drawing/2014/main" id="{71FC05BF-4F8B-D631-8D58-7DE37EE07241}"/>
              </a:ext>
            </a:extLst>
          </p:cNvPr>
          <p:cNvSpPr/>
          <p:nvPr/>
        </p:nvSpPr>
        <p:spPr>
          <a:xfrm>
            <a:off x="25954842" y="13450003"/>
            <a:ext cx="2372897" cy="746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ORF_9</a:t>
            </a:r>
          </a:p>
        </p:txBody>
      </p:sp>
      <p:sp>
        <p:nvSpPr>
          <p:cNvPr id="81" name="Rectangle 80">
            <a:extLst>
              <a:ext uri="{FF2B5EF4-FFF2-40B4-BE49-F238E27FC236}">
                <a16:creationId xmlns:a16="http://schemas.microsoft.com/office/drawing/2014/main" id="{47467061-2C96-DD9B-0CF0-58C9BFED78CD}"/>
              </a:ext>
            </a:extLst>
          </p:cNvPr>
          <p:cNvSpPr/>
          <p:nvPr/>
        </p:nvSpPr>
        <p:spPr>
          <a:xfrm>
            <a:off x="16510202" y="14338303"/>
            <a:ext cx="2372897" cy="746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ORF_2</a:t>
            </a:r>
          </a:p>
        </p:txBody>
      </p:sp>
      <p:sp>
        <p:nvSpPr>
          <p:cNvPr id="83" name="TextBox 82">
            <a:extLst>
              <a:ext uri="{FF2B5EF4-FFF2-40B4-BE49-F238E27FC236}">
                <a16:creationId xmlns:a16="http://schemas.microsoft.com/office/drawing/2014/main" id="{4016E95C-D280-B601-E7F8-C188E84055E5}"/>
              </a:ext>
            </a:extLst>
          </p:cNvPr>
          <p:cNvSpPr txBox="1"/>
          <p:nvPr/>
        </p:nvSpPr>
        <p:spPr>
          <a:xfrm>
            <a:off x="19438109" y="13133614"/>
            <a:ext cx="1186449" cy="1446550"/>
          </a:xfrm>
          <a:prstGeom prst="rect">
            <a:avLst/>
          </a:prstGeom>
          <a:noFill/>
        </p:spPr>
        <p:txBody>
          <a:bodyPr wrap="square" rtlCol="0">
            <a:spAutoFit/>
          </a:bodyPr>
          <a:lstStyle/>
          <a:p>
            <a:r>
              <a:rPr lang="en-US" sz="8800" dirty="0">
                <a:latin typeface="Times New Roman" panose="02020603050405020304" pitchFamily="18" charset="0"/>
                <a:cs typeface="Times New Roman" panose="02020603050405020304" pitchFamily="18" charset="0"/>
              </a:rPr>
              <a:t>+</a:t>
            </a:r>
          </a:p>
        </p:txBody>
      </p:sp>
      <p:sp>
        <p:nvSpPr>
          <p:cNvPr id="84" name="TextBox 83">
            <a:extLst>
              <a:ext uri="{FF2B5EF4-FFF2-40B4-BE49-F238E27FC236}">
                <a16:creationId xmlns:a16="http://schemas.microsoft.com/office/drawing/2014/main" id="{4F7CB99B-7493-EA6C-97D0-A57C78CA63D6}"/>
              </a:ext>
            </a:extLst>
          </p:cNvPr>
          <p:cNvSpPr txBox="1"/>
          <p:nvPr/>
        </p:nvSpPr>
        <p:spPr>
          <a:xfrm>
            <a:off x="28611146" y="13089960"/>
            <a:ext cx="1186449" cy="1446550"/>
          </a:xfrm>
          <a:prstGeom prst="rect">
            <a:avLst/>
          </a:prstGeom>
          <a:noFill/>
        </p:spPr>
        <p:txBody>
          <a:bodyPr wrap="square" rtlCol="0">
            <a:spAutoFit/>
          </a:bodyPr>
          <a:lstStyle/>
          <a:p>
            <a:r>
              <a:rPr lang="en-US" sz="8800" dirty="0">
                <a:latin typeface="Times New Roman" panose="02020603050405020304" pitchFamily="18" charset="0"/>
                <a:cs typeface="Times New Roman" panose="02020603050405020304" pitchFamily="18" charset="0"/>
              </a:rPr>
              <a:t>+</a:t>
            </a:r>
          </a:p>
        </p:txBody>
      </p:sp>
      <p:cxnSp>
        <p:nvCxnSpPr>
          <p:cNvPr id="93" name="Straight Arrow Connector 92">
            <a:extLst>
              <a:ext uri="{FF2B5EF4-FFF2-40B4-BE49-F238E27FC236}">
                <a16:creationId xmlns:a16="http://schemas.microsoft.com/office/drawing/2014/main" id="{60687898-1AC0-335C-F867-14C726640D56}"/>
              </a:ext>
            </a:extLst>
          </p:cNvPr>
          <p:cNvCxnSpPr>
            <a:cxnSpLocks/>
            <a:stCxn id="56" idx="2"/>
            <a:endCxn id="57" idx="0"/>
          </p:cNvCxnSpPr>
          <p:nvPr/>
        </p:nvCxnSpPr>
        <p:spPr>
          <a:xfrm>
            <a:off x="24384912" y="7172569"/>
            <a:ext cx="0" cy="5808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B72A03D3-708E-380F-D5A8-6985748650E0}"/>
              </a:ext>
            </a:extLst>
          </p:cNvPr>
          <p:cNvCxnSpPr>
            <a:cxnSpLocks/>
            <a:stCxn id="47" idx="2"/>
            <a:endCxn id="56" idx="0"/>
          </p:cNvCxnSpPr>
          <p:nvPr/>
        </p:nvCxnSpPr>
        <p:spPr>
          <a:xfrm flipH="1">
            <a:off x="24384912" y="5165220"/>
            <a:ext cx="6792755" cy="116211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F9B2B350-F576-CDC5-D7A8-7D3EF4B75888}"/>
              </a:ext>
            </a:extLst>
          </p:cNvPr>
          <p:cNvCxnSpPr>
            <a:cxnSpLocks/>
            <a:stCxn id="36" idx="2"/>
            <a:endCxn id="56" idx="0"/>
          </p:cNvCxnSpPr>
          <p:nvPr/>
        </p:nvCxnSpPr>
        <p:spPr>
          <a:xfrm>
            <a:off x="17711794" y="5098527"/>
            <a:ext cx="6673118" cy="122881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A48A66E9-EA52-1F66-94C7-FE4BE712749F}"/>
              </a:ext>
            </a:extLst>
          </p:cNvPr>
          <p:cNvCxnSpPr>
            <a:cxnSpLocks/>
            <a:stCxn id="57" idx="2"/>
            <a:endCxn id="63" idx="0"/>
          </p:cNvCxnSpPr>
          <p:nvPr/>
        </p:nvCxnSpPr>
        <p:spPr>
          <a:xfrm>
            <a:off x="24384912" y="10967175"/>
            <a:ext cx="9175859" cy="141850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6D8D0B13-E55B-3659-6083-F38BC146ABEE}"/>
              </a:ext>
            </a:extLst>
          </p:cNvPr>
          <p:cNvCxnSpPr>
            <a:cxnSpLocks/>
            <a:endCxn id="66" idx="0"/>
          </p:cNvCxnSpPr>
          <p:nvPr/>
        </p:nvCxnSpPr>
        <p:spPr>
          <a:xfrm>
            <a:off x="24364133" y="15838435"/>
            <a:ext cx="20778" cy="77379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52EFA75-7108-E12F-E458-C65A6777E885}"/>
              </a:ext>
            </a:extLst>
          </p:cNvPr>
          <p:cNvCxnSpPr>
            <a:cxnSpLocks/>
          </p:cNvCxnSpPr>
          <p:nvPr/>
        </p:nvCxnSpPr>
        <p:spPr>
          <a:xfrm flipV="1">
            <a:off x="11152089" y="15833429"/>
            <a:ext cx="26551692" cy="500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14DDC0A8-BDCF-978E-2EFE-88850A344AEB}"/>
              </a:ext>
            </a:extLst>
          </p:cNvPr>
          <p:cNvSpPr txBox="1"/>
          <p:nvPr/>
        </p:nvSpPr>
        <p:spPr>
          <a:xfrm>
            <a:off x="11131311" y="20324299"/>
            <a:ext cx="26465644" cy="830997"/>
          </a:xfrm>
          <a:prstGeom prst="rect">
            <a:avLst/>
          </a:prstGeom>
          <a:noFill/>
          <a:ln w="38100">
            <a:solidFill>
              <a:srgbClr val="FF0000"/>
            </a:solidFill>
          </a:ln>
        </p:spPr>
        <p:txBody>
          <a:bodyPr wrap="square" rtlCol="0">
            <a:spAutoFit/>
          </a:bodyPr>
          <a:lstStyle/>
          <a:p>
            <a:pPr algn="ctr"/>
            <a:r>
              <a:rPr lang="en-GB" sz="4800" b="1" dirty="0">
                <a:solidFill>
                  <a:srgbClr val="FF0000"/>
                </a:solidFill>
                <a:latin typeface="Times New Roman" panose="02020603050405020304" pitchFamily="18" charset="0"/>
                <a:cs typeface="Times New Roman" panose="02020603050405020304" pitchFamily="18" charset="0"/>
              </a:rPr>
              <a:t>“Pan-</a:t>
            </a:r>
            <a:r>
              <a:rPr lang="en-GB" sz="4800" b="1" dirty="0" err="1">
                <a:solidFill>
                  <a:srgbClr val="FF0000"/>
                </a:solidFill>
                <a:latin typeface="Times New Roman" panose="02020603050405020304" pitchFamily="18" charset="0"/>
                <a:cs typeface="Times New Roman" panose="02020603050405020304" pitchFamily="18" charset="0"/>
              </a:rPr>
              <a:t>effectrome</a:t>
            </a:r>
            <a:r>
              <a:rPr lang="en-GB" sz="4800" b="1" dirty="0">
                <a:solidFill>
                  <a:srgbClr val="FF0000"/>
                </a:solidFill>
                <a:latin typeface="Times New Roman" panose="02020603050405020304" pitchFamily="18" charset="0"/>
                <a:cs typeface="Times New Roman" panose="02020603050405020304" pitchFamily="18" charset="0"/>
              </a:rPr>
              <a:t>”</a:t>
            </a:r>
          </a:p>
        </p:txBody>
      </p:sp>
      <p:sp>
        <p:nvSpPr>
          <p:cNvPr id="125" name="TextBox 124">
            <a:extLst>
              <a:ext uri="{FF2B5EF4-FFF2-40B4-BE49-F238E27FC236}">
                <a16:creationId xmlns:a16="http://schemas.microsoft.com/office/drawing/2014/main" id="{2D1B3E02-C983-C2B4-0943-D522B06529AF}"/>
              </a:ext>
            </a:extLst>
          </p:cNvPr>
          <p:cNvSpPr txBox="1"/>
          <p:nvPr/>
        </p:nvSpPr>
        <p:spPr>
          <a:xfrm>
            <a:off x="11152089" y="18455191"/>
            <a:ext cx="26465644" cy="830997"/>
          </a:xfrm>
          <a:prstGeom prst="rect">
            <a:avLst/>
          </a:prstGeom>
          <a:noFill/>
          <a:ln w="38100">
            <a:solidFill>
              <a:schemeClr val="tx1"/>
            </a:solidFill>
          </a:ln>
        </p:spPr>
        <p:txBody>
          <a:bodyPr wrap="square" rtlCol="0">
            <a:spAutoFit/>
          </a:bodyPr>
          <a:lstStyle/>
          <a:p>
            <a:pPr algn="ctr"/>
            <a:r>
              <a:rPr lang="en-GB" sz="4800" b="1" dirty="0">
                <a:latin typeface="Times New Roman" panose="02020603050405020304" pitchFamily="18" charset="0"/>
                <a:cs typeface="Times New Roman" panose="02020603050405020304" pitchFamily="18" charset="0"/>
              </a:rPr>
              <a:t>Clustered set used as input for EffectorP</a:t>
            </a:r>
          </a:p>
        </p:txBody>
      </p:sp>
      <p:cxnSp>
        <p:nvCxnSpPr>
          <p:cNvPr id="126" name="Straight Arrow Connector 125">
            <a:extLst>
              <a:ext uri="{FF2B5EF4-FFF2-40B4-BE49-F238E27FC236}">
                <a16:creationId xmlns:a16="http://schemas.microsoft.com/office/drawing/2014/main" id="{912D1C40-236D-CA2E-A642-090CC6595683}"/>
              </a:ext>
            </a:extLst>
          </p:cNvPr>
          <p:cNvCxnSpPr>
            <a:cxnSpLocks/>
            <a:stCxn id="66" idx="2"/>
            <a:endCxn id="125" idx="0"/>
          </p:cNvCxnSpPr>
          <p:nvPr/>
        </p:nvCxnSpPr>
        <p:spPr>
          <a:xfrm>
            <a:off x="24384911" y="17443230"/>
            <a:ext cx="0" cy="101196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7D5CFAE9-7CA8-B645-28B9-99DD3332D710}"/>
              </a:ext>
            </a:extLst>
          </p:cNvPr>
          <p:cNvCxnSpPr>
            <a:cxnSpLocks/>
            <a:stCxn id="125" idx="2"/>
            <a:endCxn id="124" idx="0"/>
          </p:cNvCxnSpPr>
          <p:nvPr/>
        </p:nvCxnSpPr>
        <p:spPr>
          <a:xfrm flipH="1">
            <a:off x="24364133" y="19286188"/>
            <a:ext cx="20778" cy="103811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2594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61" grpId="0" animBg="1"/>
      <p:bldP spid="62" grpId="0" animBg="1"/>
      <p:bldP spid="63" grpId="0" animBg="1"/>
      <p:bldP spid="64" grpId="0" animBg="1"/>
      <p:bldP spid="65" grpId="0" animBg="1"/>
      <p:bldP spid="66" grpId="0" animBg="1"/>
      <p:bldP spid="70" grpId="0" animBg="1"/>
      <p:bldP spid="75" grpId="0" animBg="1"/>
      <p:bldP spid="76" grpId="0" animBg="1"/>
      <p:bldP spid="77" grpId="0" animBg="1"/>
      <p:bldP spid="78" grpId="0" animBg="1"/>
      <p:bldP spid="79" grpId="0" animBg="1"/>
      <p:bldP spid="80" grpId="0" animBg="1"/>
      <p:bldP spid="81" grpId="0" animBg="1"/>
      <p:bldP spid="83" grpId="0"/>
      <p:bldP spid="84" grpId="0"/>
      <p:bldP spid="124" grpId="0" animBg="1"/>
      <p:bldP spid="1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EFA9E9-836C-87F5-532F-ADB91D01A7A5}"/>
              </a:ext>
            </a:extLst>
          </p:cNvPr>
          <p:cNvSpPr txBox="1"/>
          <p:nvPr/>
        </p:nvSpPr>
        <p:spPr>
          <a:xfrm>
            <a:off x="15403188" y="3512280"/>
            <a:ext cx="22145630" cy="830997"/>
          </a:xfrm>
          <a:prstGeom prst="rect">
            <a:avLst/>
          </a:prstGeom>
          <a:noFill/>
          <a:ln w="38100">
            <a:solidFill>
              <a:srgbClr val="FF0000"/>
            </a:solidFill>
          </a:ln>
        </p:spPr>
        <p:txBody>
          <a:bodyPr wrap="square" rtlCol="0">
            <a:spAutoFit/>
          </a:bodyPr>
          <a:lstStyle/>
          <a:p>
            <a:pPr algn="ctr"/>
            <a:r>
              <a:rPr lang="en-GB" sz="4800" b="1" dirty="0">
                <a:solidFill>
                  <a:srgbClr val="FF0000"/>
                </a:solidFill>
                <a:latin typeface="Times New Roman" panose="02020603050405020304" pitchFamily="18" charset="0"/>
                <a:cs typeface="Times New Roman" panose="02020603050405020304" pitchFamily="18" charset="0"/>
              </a:rPr>
              <a:t>“Pan-</a:t>
            </a:r>
            <a:r>
              <a:rPr lang="en-GB" sz="4800" b="1" dirty="0" err="1">
                <a:solidFill>
                  <a:srgbClr val="FF0000"/>
                </a:solidFill>
                <a:latin typeface="Times New Roman" panose="02020603050405020304" pitchFamily="18" charset="0"/>
                <a:cs typeface="Times New Roman" panose="02020603050405020304" pitchFamily="18" charset="0"/>
              </a:rPr>
              <a:t>effectrome</a:t>
            </a:r>
            <a:r>
              <a:rPr lang="en-GB" sz="4800" b="1" dirty="0">
                <a:solidFill>
                  <a:srgbClr val="FF0000"/>
                </a:solidFill>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B8EE1CE8-0ABB-4E37-3FC4-4295F37DE230}"/>
              </a:ext>
            </a:extLst>
          </p:cNvPr>
          <p:cNvSpPr txBox="1"/>
          <p:nvPr/>
        </p:nvSpPr>
        <p:spPr>
          <a:xfrm>
            <a:off x="671622" y="3512280"/>
            <a:ext cx="14391915" cy="2554545"/>
          </a:xfrm>
          <a:prstGeom prst="rect">
            <a:avLst/>
          </a:prstGeom>
          <a:noFill/>
          <a:ln w="38100">
            <a:solidFill>
              <a:schemeClr val="accent6">
                <a:lumMod val="75000"/>
              </a:schemeClr>
            </a:solidFill>
          </a:ln>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Effector Search</a:t>
            </a:r>
          </a:p>
          <a:p>
            <a:pPr algn="ctr"/>
            <a:r>
              <a:rPr lang="en-US" sz="4000" dirty="0">
                <a:latin typeface="Times New Roman" panose="02020603050405020304" pitchFamily="18" charset="0"/>
                <a:cs typeface="Times New Roman" panose="02020603050405020304" pitchFamily="18" charset="0"/>
              </a:rPr>
              <a:t>The candidate effector FASTA is queried against the </a:t>
            </a:r>
            <a:r>
              <a:rPr lang="en-GB" sz="4000" i="1" dirty="0">
                <a:latin typeface="Times New Roman" panose="02020603050405020304" pitchFamily="18" charset="0"/>
                <a:ea typeface="Times New Roman" panose="02020603050405020304" pitchFamily="18" charset="0"/>
              </a:rPr>
              <a:t>Fusarium</a:t>
            </a:r>
            <a:r>
              <a:rPr lang="en-GB" sz="4000" dirty="0">
                <a:latin typeface="Times New Roman" panose="02020603050405020304" pitchFamily="18" charset="0"/>
                <a:ea typeface="Times New Roman" panose="02020603050405020304" pitchFamily="18" charset="0"/>
              </a:rPr>
              <a:t> assemblies using TBLASTN, with a cut-off 1e-6 and a percentage identity and coverage threshold of 65% and 65%, respectively.</a:t>
            </a:r>
            <a:endParaRPr lang="en-US"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BA62434-A1D9-9433-0015-E2E7AE1DF559}"/>
              </a:ext>
            </a:extLst>
          </p:cNvPr>
          <p:cNvSpPr txBox="1"/>
          <p:nvPr/>
        </p:nvSpPr>
        <p:spPr>
          <a:xfrm>
            <a:off x="710372" y="6682378"/>
            <a:ext cx="14391914" cy="2626845"/>
          </a:xfrm>
          <a:prstGeom prst="rect">
            <a:avLst/>
          </a:prstGeom>
          <a:noFill/>
          <a:ln w="38100">
            <a:solidFill>
              <a:schemeClr val="accent6">
                <a:lumMod val="75000"/>
              </a:schemeClr>
            </a:solidFill>
          </a:ln>
        </p:spPr>
        <p:txBody>
          <a:bodyPr wrap="square" lIns="163041" tIns="81520" rIns="163041" bIns="81520" rtlCol="0" anchor="t">
            <a:spAutoFit/>
          </a:bodyPr>
          <a:lstStyle/>
          <a:p>
            <a:pPr algn="ctr"/>
            <a:r>
              <a:rPr lang="en-US" sz="4000" b="1" dirty="0">
                <a:latin typeface="Times New Roman"/>
                <a:cs typeface="Times New Roman"/>
              </a:rPr>
              <a:t>Data Matrix</a:t>
            </a:r>
          </a:p>
          <a:p>
            <a:pPr algn="ctr"/>
            <a:r>
              <a:rPr lang="en-GB" sz="4000" dirty="0">
                <a:latin typeface="Times New Roman"/>
                <a:ea typeface="Times New Roman" panose="02020603050405020304" pitchFamily="18" charset="0"/>
                <a:cs typeface="Times New Roman"/>
              </a:rPr>
              <a:t>A data matrix indicating total number of hits within the BLAST threshold is generated for the candidate effectors across the FOSC assemblies</a:t>
            </a:r>
            <a:r>
              <a:rPr lang="en-US" sz="4000" dirty="0">
                <a:latin typeface="Times New Roman"/>
                <a:cs typeface="Times New Roman"/>
              </a:rPr>
              <a:t>.  </a:t>
            </a:r>
            <a:endParaRPr lang="en-US"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921B00A-873C-7051-46A0-832909450CAA}"/>
              </a:ext>
            </a:extLst>
          </p:cNvPr>
          <p:cNvSpPr txBox="1"/>
          <p:nvPr/>
        </p:nvSpPr>
        <p:spPr>
          <a:xfrm>
            <a:off x="710372" y="9921749"/>
            <a:ext cx="14391914" cy="3242398"/>
          </a:xfrm>
          <a:prstGeom prst="rect">
            <a:avLst/>
          </a:prstGeom>
          <a:noFill/>
          <a:ln w="38100">
            <a:solidFill>
              <a:schemeClr val="accent6">
                <a:lumMod val="75000"/>
              </a:schemeClr>
            </a:solidFill>
          </a:ln>
        </p:spPr>
        <p:txBody>
          <a:bodyPr wrap="square" lIns="163041" tIns="81520" rIns="163041" bIns="81520" rtlCol="0" anchor="t">
            <a:spAutoFit/>
          </a:bodyPr>
          <a:lstStyle/>
          <a:p>
            <a:pPr algn="ctr"/>
            <a:r>
              <a:rPr lang="en-US" sz="4000" b="1" dirty="0">
                <a:latin typeface="Times New Roman" panose="02020603050405020304" pitchFamily="18" charset="0"/>
                <a:cs typeface="Times New Roman" panose="02020603050405020304" pitchFamily="18" charset="0"/>
              </a:rPr>
              <a:t>Effector Profile Heatmap</a:t>
            </a:r>
          </a:p>
          <a:p>
            <a:pPr algn="ctr"/>
            <a:r>
              <a:rPr lang="en-US" sz="4000" dirty="0">
                <a:latin typeface="Times New Roman"/>
                <a:cs typeface="Times New Roman"/>
              </a:rPr>
              <a:t>An effector profile heatmap generated in R Studio (version 3.6.3), using the package </a:t>
            </a:r>
            <a:r>
              <a:rPr lang="en-US" sz="4000" err="1">
                <a:latin typeface="Times New Roman"/>
                <a:cs typeface="Times New Roman"/>
              </a:rPr>
              <a:t>Pheatmap</a:t>
            </a:r>
            <a:r>
              <a:rPr lang="en-US" sz="4000" dirty="0">
                <a:latin typeface="Times New Roman"/>
                <a:cs typeface="Times New Roman"/>
              </a:rPr>
              <a:t>  (version 1.0.12). Data can be converted to binary at this stage to </a:t>
            </a:r>
            <a:r>
              <a:rPr lang="en-US" sz="4000">
                <a:latin typeface="Times New Roman"/>
                <a:cs typeface="Times New Roman"/>
              </a:rPr>
              <a:t>only generate a presence/absence</a:t>
            </a:r>
            <a:r>
              <a:rPr lang="en-US" sz="4000" dirty="0">
                <a:latin typeface="Times New Roman"/>
                <a:cs typeface="Times New Roman"/>
              </a:rPr>
              <a:t> heatmap rather than hit frequency heatmap.</a:t>
            </a:r>
            <a:r>
              <a:rPr lang="en-US" sz="4000">
                <a:latin typeface="Times New Roman"/>
                <a:cs typeface="Times New Roman"/>
              </a:rPr>
              <a:t> </a:t>
            </a:r>
            <a:endParaRPr lang="en-US" sz="4000" dirty="0">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2E20CF41-817A-3BF8-718C-101BAF45BB32}"/>
              </a:ext>
            </a:extLst>
          </p:cNvPr>
          <p:cNvCxnSpPr>
            <a:cxnSpLocks/>
            <a:stCxn id="5" idx="2"/>
            <a:endCxn id="6" idx="0"/>
          </p:cNvCxnSpPr>
          <p:nvPr/>
        </p:nvCxnSpPr>
        <p:spPr>
          <a:xfrm>
            <a:off x="7867580" y="6066825"/>
            <a:ext cx="38749" cy="615553"/>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6E00B3A-1E0C-D025-27D3-133EF804C16E}"/>
              </a:ext>
            </a:extLst>
          </p:cNvPr>
          <p:cNvCxnSpPr>
            <a:cxnSpLocks/>
            <a:stCxn id="6" idx="2"/>
            <a:endCxn id="7" idx="0"/>
          </p:cNvCxnSpPr>
          <p:nvPr/>
        </p:nvCxnSpPr>
        <p:spPr>
          <a:xfrm>
            <a:off x="7906329" y="9309223"/>
            <a:ext cx="0" cy="612526"/>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BA18D86-5B7B-5AE4-D72B-F187DACF3835}"/>
              </a:ext>
            </a:extLst>
          </p:cNvPr>
          <p:cNvSpPr txBox="1"/>
          <p:nvPr/>
        </p:nvSpPr>
        <p:spPr>
          <a:xfrm>
            <a:off x="671622" y="782993"/>
            <a:ext cx="36877196" cy="1862048"/>
          </a:xfrm>
          <a:prstGeom prst="rect">
            <a:avLst/>
          </a:prstGeom>
          <a:noFill/>
          <a:ln w="38100">
            <a:solidFill>
              <a:schemeClr val="accent6">
                <a:lumMod val="75000"/>
              </a:schemeClr>
            </a:solidFill>
          </a:ln>
        </p:spPr>
        <p:txBody>
          <a:bodyPr wrap="square" rtlCol="0">
            <a:spAutoFit/>
          </a:bodyPr>
          <a:lstStyle/>
          <a:p>
            <a:pPr algn="ctr"/>
            <a:r>
              <a:rPr lang="en-US" sz="11500" b="1" dirty="0">
                <a:latin typeface="Times New Roman" panose="02020603050405020304" pitchFamily="18" charset="0"/>
                <a:cs typeface="Times New Roman" panose="02020603050405020304" pitchFamily="18" charset="0"/>
              </a:rPr>
              <a:t>Effector Profiling</a:t>
            </a:r>
            <a:r>
              <a:rPr lang="en-US" sz="11500" dirty="0">
                <a:latin typeface="Times New Roman" panose="02020603050405020304" pitchFamily="18" charset="0"/>
                <a:cs typeface="Times New Roman" panose="02020603050405020304" pitchFamily="18" charset="0"/>
              </a:rPr>
              <a:t> </a:t>
            </a:r>
          </a:p>
        </p:txBody>
      </p:sp>
      <p:grpSp>
        <p:nvGrpSpPr>
          <p:cNvPr id="19" name="Group 18">
            <a:extLst>
              <a:ext uri="{FF2B5EF4-FFF2-40B4-BE49-F238E27FC236}">
                <a16:creationId xmlns:a16="http://schemas.microsoft.com/office/drawing/2014/main" id="{EB14DCCE-8A4A-2262-A487-02028A0EA11A}"/>
              </a:ext>
            </a:extLst>
          </p:cNvPr>
          <p:cNvGrpSpPr/>
          <p:nvPr/>
        </p:nvGrpSpPr>
        <p:grpSpPr>
          <a:xfrm>
            <a:off x="809392" y="13164147"/>
            <a:ext cx="14254144" cy="7995285"/>
            <a:chOff x="710372" y="10336300"/>
            <a:chExt cx="8520501" cy="7995285"/>
          </a:xfrm>
        </p:grpSpPr>
        <p:sp>
          <p:nvSpPr>
            <p:cNvPr id="12" name="Rectangle 11">
              <a:extLst>
                <a:ext uri="{FF2B5EF4-FFF2-40B4-BE49-F238E27FC236}">
                  <a16:creationId xmlns:a16="http://schemas.microsoft.com/office/drawing/2014/main" id="{50FBC8D7-4EDB-513F-52F3-958E74E3B7D0}"/>
                </a:ext>
              </a:extLst>
            </p:cNvPr>
            <p:cNvSpPr/>
            <p:nvPr/>
          </p:nvSpPr>
          <p:spPr>
            <a:xfrm>
              <a:off x="710372" y="11731820"/>
              <a:ext cx="8520501" cy="6599765"/>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b="1" i="1" dirty="0">
                <a:solidFill>
                  <a:schemeClr val="tx1"/>
                </a:solidFill>
                <a:latin typeface="Times New Roman" panose="02020603050405020304" pitchFamily="18" charset="0"/>
                <a:cs typeface="Times New Roman" panose="02020603050405020304" pitchFamily="18" charset="0"/>
              </a:endParaRPr>
            </a:p>
            <a:p>
              <a:pPr algn="ctr"/>
              <a:endParaRPr lang="en-US" sz="6600" b="1" i="1" dirty="0">
                <a:solidFill>
                  <a:schemeClr val="tx1"/>
                </a:solidFill>
                <a:latin typeface="Times New Roman" panose="02020603050405020304" pitchFamily="18" charset="0"/>
                <a:cs typeface="Times New Roman" panose="02020603050405020304" pitchFamily="18" charset="0"/>
              </a:endParaRPr>
            </a:p>
            <a:p>
              <a:pPr algn="ctr"/>
              <a:r>
                <a:rPr lang="en-US" sz="6600" b="1" i="1" dirty="0">
                  <a:solidFill>
                    <a:schemeClr val="tx1"/>
                  </a:solidFill>
                  <a:latin typeface="Times New Roman" panose="02020603050405020304" pitchFamily="18" charset="0"/>
                  <a:cs typeface="Times New Roman" panose="02020603050405020304" pitchFamily="18" charset="0"/>
                </a:rPr>
                <a:t>Fusarium</a:t>
              </a:r>
              <a:r>
                <a:rPr lang="en-US" sz="6600" b="1" dirty="0">
                  <a:solidFill>
                    <a:schemeClr val="tx1"/>
                  </a:solidFill>
                  <a:latin typeface="Times New Roman" panose="02020603050405020304" pitchFamily="18" charset="0"/>
                  <a:cs typeface="Times New Roman" panose="02020603050405020304" pitchFamily="18" charset="0"/>
                </a:rPr>
                <a:t> Assembly Effector Profiles</a:t>
              </a: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302E1D62-D046-16D5-4954-F8F1AE12AEEE}"/>
                </a:ext>
              </a:extLst>
            </p:cNvPr>
            <p:cNvCxnSpPr>
              <a:cxnSpLocks/>
              <a:endCxn id="12" idx="0"/>
            </p:cNvCxnSpPr>
            <p:nvPr/>
          </p:nvCxnSpPr>
          <p:spPr>
            <a:xfrm flipH="1">
              <a:off x="4970623" y="10336300"/>
              <a:ext cx="1" cy="139552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EC5CE9F-FDBB-F2B1-8FC4-E1EEFC38CFDA}"/>
                </a:ext>
              </a:extLst>
            </p:cNvPr>
            <p:cNvSpPr txBox="1"/>
            <p:nvPr/>
          </p:nvSpPr>
          <p:spPr>
            <a:xfrm>
              <a:off x="4592752" y="17002586"/>
              <a:ext cx="4030227" cy="280085"/>
            </a:xfrm>
            <a:prstGeom prst="rect">
              <a:avLst/>
            </a:prstGeom>
            <a:noFill/>
            <a:ln w="38100">
              <a:noFill/>
            </a:ln>
          </p:spPr>
          <p:txBody>
            <a:bodyPr wrap="square" rtlCol="0">
              <a:spAutoFit/>
            </a:bodyPr>
            <a:lstStyle/>
            <a:p>
              <a:pPr algn="ctr"/>
              <a:r>
                <a:rPr lang="en-US" sz="1200" dirty="0">
                  <a:solidFill>
                    <a:schemeClr val="bg2">
                      <a:lumMod val="50000"/>
                    </a:schemeClr>
                  </a:solidFill>
                  <a:latin typeface="Times New Roman" panose="02020603050405020304" pitchFamily="18" charset="0"/>
                  <a:cs typeface="Times New Roman" panose="02020603050405020304" pitchFamily="18" charset="0"/>
                </a:rPr>
                <a:t>Candidate effectors clusters</a:t>
              </a:r>
            </a:p>
          </p:txBody>
        </p:sp>
        <p:sp>
          <p:nvSpPr>
            <p:cNvPr id="15" name="TextBox 14">
              <a:extLst>
                <a:ext uri="{FF2B5EF4-FFF2-40B4-BE49-F238E27FC236}">
                  <a16:creationId xmlns:a16="http://schemas.microsoft.com/office/drawing/2014/main" id="{7E36E673-34EE-0040-852C-AB6A1C3169AD}"/>
                </a:ext>
              </a:extLst>
            </p:cNvPr>
            <p:cNvSpPr txBox="1"/>
            <p:nvPr/>
          </p:nvSpPr>
          <p:spPr>
            <a:xfrm rot="16200000">
              <a:off x="-354232" y="14950375"/>
              <a:ext cx="3163480" cy="276999"/>
            </a:xfrm>
            <a:prstGeom prst="rect">
              <a:avLst/>
            </a:prstGeom>
            <a:noFill/>
            <a:ln w="38100">
              <a:noFill/>
            </a:ln>
          </p:spPr>
          <p:txBody>
            <a:bodyPr wrap="square" rtlCol="0">
              <a:spAutoFit/>
            </a:bodyPr>
            <a:lstStyle/>
            <a:p>
              <a:pPr algn="ctr"/>
              <a:r>
                <a:rPr lang="en-US" sz="1200" i="1" dirty="0">
                  <a:solidFill>
                    <a:schemeClr val="bg2">
                      <a:lumMod val="50000"/>
                    </a:schemeClr>
                  </a:solidFill>
                  <a:latin typeface="Times New Roman" panose="02020603050405020304" pitchFamily="18" charset="0"/>
                  <a:cs typeface="Times New Roman" panose="02020603050405020304" pitchFamily="18" charset="0"/>
                </a:rPr>
                <a:t>Fusarium</a:t>
              </a:r>
              <a:r>
                <a:rPr lang="en-US" sz="1200" dirty="0">
                  <a:solidFill>
                    <a:schemeClr val="bg2">
                      <a:lumMod val="50000"/>
                    </a:schemeClr>
                  </a:solidFill>
                  <a:latin typeface="Times New Roman" panose="02020603050405020304" pitchFamily="18" charset="0"/>
                  <a:cs typeface="Times New Roman" panose="02020603050405020304" pitchFamily="18" charset="0"/>
                </a:rPr>
                <a:t> assembly clusters</a:t>
              </a:r>
            </a:p>
          </p:txBody>
        </p:sp>
        <p:pic>
          <p:nvPicPr>
            <p:cNvPr id="16" name="Picture 15">
              <a:extLst>
                <a:ext uri="{FF2B5EF4-FFF2-40B4-BE49-F238E27FC236}">
                  <a16:creationId xmlns:a16="http://schemas.microsoft.com/office/drawing/2014/main" id="{0D3AFE9F-DCB2-15A3-33E4-AFF2DB8BD475}"/>
                </a:ext>
              </a:extLst>
            </p:cNvPr>
            <p:cNvPicPr>
              <a:picLocks noChangeAspect="1"/>
            </p:cNvPicPr>
            <p:nvPr/>
          </p:nvPicPr>
          <p:blipFill rotWithShape="1">
            <a:blip r:embed="rId2"/>
            <a:srcRect l="33804" t="29574" r="33926" b="31888"/>
            <a:stretch/>
          </p:blipFill>
          <p:spPr>
            <a:xfrm>
              <a:off x="2209564" y="13507133"/>
              <a:ext cx="6413415" cy="3452385"/>
            </a:xfrm>
            <a:prstGeom prst="rect">
              <a:avLst/>
            </a:prstGeom>
          </p:spPr>
        </p:pic>
      </p:grpSp>
      <p:sp>
        <p:nvSpPr>
          <p:cNvPr id="24" name="TextBox 23">
            <a:extLst>
              <a:ext uri="{FF2B5EF4-FFF2-40B4-BE49-F238E27FC236}">
                <a16:creationId xmlns:a16="http://schemas.microsoft.com/office/drawing/2014/main" id="{3AD162D0-E31A-2439-44E7-6C2617AD67ED}"/>
              </a:ext>
            </a:extLst>
          </p:cNvPr>
          <p:cNvSpPr txBox="1"/>
          <p:nvPr/>
        </p:nvSpPr>
        <p:spPr>
          <a:xfrm>
            <a:off x="15403188" y="6918862"/>
            <a:ext cx="6637682" cy="1323439"/>
          </a:xfrm>
          <a:prstGeom prst="rect">
            <a:avLst/>
          </a:prstGeom>
          <a:noFill/>
          <a:ln>
            <a:solidFill>
              <a:schemeClr val="accent5"/>
            </a:solidFill>
          </a:ln>
        </p:spPr>
        <p:txBody>
          <a:bodyPr wrap="square">
            <a:spAutoFit/>
          </a:bodyPr>
          <a:lstStyle/>
          <a:p>
            <a:pPr algn="ctr"/>
            <a:r>
              <a:rPr lang="en-GB" sz="4000" b="1" i="1" dirty="0">
                <a:latin typeface="Times New Roman" panose="02020603050405020304" pitchFamily="18" charset="0"/>
                <a:cs typeface="Times New Roman" panose="02020603050405020304" pitchFamily="18" charset="0"/>
              </a:rPr>
              <a:t>F. oxysporum </a:t>
            </a:r>
            <a:r>
              <a:rPr lang="en-GB" sz="4000" b="1" dirty="0">
                <a:latin typeface="Times New Roman" panose="02020603050405020304" pitchFamily="18" charset="0"/>
                <a:cs typeface="Times New Roman" panose="02020603050405020304" pitchFamily="18" charset="0"/>
              </a:rPr>
              <a:t>f. sp. </a:t>
            </a:r>
            <a:r>
              <a:rPr lang="en-GB" sz="4000" b="1" i="1" dirty="0">
                <a:latin typeface="Times New Roman" panose="02020603050405020304" pitchFamily="18" charset="0"/>
                <a:cs typeface="Times New Roman" panose="02020603050405020304" pitchFamily="18" charset="0"/>
              </a:rPr>
              <a:t>cubense </a:t>
            </a:r>
            <a:r>
              <a:rPr lang="en-GB" sz="4000" b="1" dirty="0">
                <a:latin typeface="Times New Roman" panose="02020603050405020304" pitchFamily="18" charset="0"/>
                <a:cs typeface="Times New Roman" panose="02020603050405020304" pitchFamily="18" charset="0"/>
              </a:rPr>
              <a:t>160527 Assembly</a:t>
            </a:r>
          </a:p>
        </p:txBody>
      </p:sp>
      <p:sp>
        <p:nvSpPr>
          <p:cNvPr id="25" name="TextBox 24">
            <a:extLst>
              <a:ext uri="{FF2B5EF4-FFF2-40B4-BE49-F238E27FC236}">
                <a16:creationId xmlns:a16="http://schemas.microsoft.com/office/drawing/2014/main" id="{6C2838E5-B624-3F8B-6747-8F0DD740B02E}"/>
              </a:ext>
            </a:extLst>
          </p:cNvPr>
          <p:cNvSpPr txBox="1"/>
          <p:nvPr/>
        </p:nvSpPr>
        <p:spPr>
          <a:xfrm>
            <a:off x="23157162" y="6908751"/>
            <a:ext cx="6637682" cy="1323439"/>
          </a:xfrm>
          <a:prstGeom prst="rect">
            <a:avLst/>
          </a:prstGeom>
          <a:noFill/>
          <a:ln>
            <a:solidFill>
              <a:schemeClr val="accent5"/>
            </a:solidFill>
          </a:ln>
        </p:spPr>
        <p:txBody>
          <a:bodyPr wrap="square">
            <a:spAutoFit/>
          </a:bodyPr>
          <a:lstStyle/>
          <a:p>
            <a:pPr algn="ctr"/>
            <a:r>
              <a:rPr lang="en-GB" sz="4000" b="1" i="1" dirty="0">
                <a:latin typeface="Times New Roman" panose="02020603050405020304" pitchFamily="18" charset="0"/>
                <a:cs typeface="Times New Roman" panose="02020603050405020304" pitchFamily="18" charset="0"/>
              </a:rPr>
              <a:t>F. oxysporum </a:t>
            </a:r>
            <a:r>
              <a:rPr lang="en-GB" sz="4000" b="1" dirty="0">
                <a:latin typeface="Times New Roman" panose="02020603050405020304" pitchFamily="18" charset="0"/>
                <a:cs typeface="Times New Roman" panose="02020603050405020304" pitchFamily="18" charset="0"/>
              </a:rPr>
              <a:t>f. sp. </a:t>
            </a:r>
            <a:r>
              <a:rPr lang="en-GB" sz="4000" b="1" i="1" dirty="0">
                <a:latin typeface="Times New Roman" panose="02020603050405020304" pitchFamily="18" charset="0"/>
                <a:cs typeface="Times New Roman" panose="02020603050405020304" pitchFamily="18" charset="0"/>
              </a:rPr>
              <a:t>cubense </a:t>
            </a:r>
            <a:r>
              <a:rPr lang="en-GB" sz="4000" b="1" dirty="0">
                <a:latin typeface="Times New Roman" panose="02020603050405020304" pitchFamily="18" charset="0"/>
                <a:cs typeface="Times New Roman" panose="02020603050405020304" pitchFamily="18" charset="0"/>
              </a:rPr>
              <a:t>UK0001 Assembly</a:t>
            </a:r>
          </a:p>
        </p:txBody>
      </p:sp>
      <p:sp>
        <p:nvSpPr>
          <p:cNvPr id="26" name="TextBox 25">
            <a:extLst>
              <a:ext uri="{FF2B5EF4-FFF2-40B4-BE49-F238E27FC236}">
                <a16:creationId xmlns:a16="http://schemas.microsoft.com/office/drawing/2014/main" id="{0F170C4A-97FC-584C-A45C-5F39A84FEF18}"/>
              </a:ext>
            </a:extLst>
          </p:cNvPr>
          <p:cNvSpPr txBox="1"/>
          <p:nvPr/>
        </p:nvSpPr>
        <p:spPr>
          <a:xfrm>
            <a:off x="30911136" y="6908752"/>
            <a:ext cx="6637682" cy="1323439"/>
          </a:xfrm>
          <a:prstGeom prst="rect">
            <a:avLst/>
          </a:prstGeom>
          <a:noFill/>
          <a:ln>
            <a:solidFill>
              <a:schemeClr val="accent5"/>
            </a:solidFill>
          </a:ln>
        </p:spPr>
        <p:txBody>
          <a:bodyPr wrap="square">
            <a:spAutoFit/>
          </a:bodyPr>
          <a:lstStyle/>
          <a:p>
            <a:pPr algn="ctr"/>
            <a:r>
              <a:rPr lang="en-GB" sz="4000" b="1" i="1" dirty="0">
                <a:latin typeface="Times New Roman" panose="02020603050405020304" pitchFamily="18" charset="0"/>
                <a:cs typeface="Times New Roman" panose="02020603050405020304" pitchFamily="18" charset="0"/>
              </a:rPr>
              <a:t>F. oxysporum </a:t>
            </a:r>
            <a:r>
              <a:rPr lang="en-GB" sz="4000" b="1" dirty="0">
                <a:latin typeface="Times New Roman" panose="02020603050405020304" pitchFamily="18" charset="0"/>
                <a:cs typeface="Times New Roman" panose="02020603050405020304" pitchFamily="18" charset="0"/>
              </a:rPr>
              <a:t>f. sp. </a:t>
            </a:r>
            <a:r>
              <a:rPr lang="en-GB" sz="4000" b="1" i="1" dirty="0">
                <a:latin typeface="Times New Roman" panose="02020603050405020304" pitchFamily="18" charset="0"/>
                <a:cs typeface="Times New Roman" panose="02020603050405020304" pitchFamily="18" charset="0"/>
              </a:rPr>
              <a:t>cubense </a:t>
            </a:r>
            <a:r>
              <a:rPr lang="en-GB" sz="4000" b="1" dirty="0">
                <a:latin typeface="Times New Roman" panose="02020603050405020304" pitchFamily="18" charset="0"/>
                <a:cs typeface="Times New Roman" panose="02020603050405020304" pitchFamily="18" charset="0"/>
              </a:rPr>
              <a:t>UK0001 Assembly</a:t>
            </a:r>
          </a:p>
        </p:txBody>
      </p:sp>
      <p:sp>
        <p:nvSpPr>
          <p:cNvPr id="27" name="TextBox 26">
            <a:extLst>
              <a:ext uri="{FF2B5EF4-FFF2-40B4-BE49-F238E27FC236}">
                <a16:creationId xmlns:a16="http://schemas.microsoft.com/office/drawing/2014/main" id="{B326FE2C-F0E7-65E4-A1A9-296227EC0DE5}"/>
              </a:ext>
            </a:extLst>
          </p:cNvPr>
          <p:cNvSpPr txBox="1"/>
          <p:nvPr/>
        </p:nvSpPr>
        <p:spPr>
          <a:xfrm>
            <a:off x="15403188" y="5210516"/>
            <a:ext cx="22145630" cy="830997"/>
          </a:xfrm>
          <a:prstGeom prst="rect">
            <a:avLst/>
          </a:prstGeom>
          <a:noFill/>
          <a:ln w="38100">
            <a:solidFill>
              <a:schemeClr val="tx1"/>
            </a:solidFill>
          </a:ln>
        </p:spPr>
        <p:txBody>
          <a:bodyPr wrap="square" rtlCol="0">
            <a:spAutoFit/>
          </a:bodyPr>
          <a:lstStyle/>
          <a:p>
            <a:pPr algn="ctr"/>
            <a:r>
              <a:rPr lang="en-GB" sz="4800" b="1" dirty="0">
                <a:latin typeface="Times New Roman" panose="02020603050405020304" pitchFamily="18" charset="0"/>
                <a:cs typeface="Times New Roman" panose="02020603050405020304" pitchFamily="18" charset="0"/>
              </a:rPr>
              <a:t>TBLASTN Search</a:t>
            </a:r>
            <a:endParaRPr lang="en-GB" sz="4800" dirty="0">
              <a:latin typeface="Times New Roman" panose="02020603050405020304" pitchFamily="18" charset="0"/>
              <a:cs typeface="Times New Roman" panose="02020603050405020304" pitchFamily="18" charset="0"/>
            </a:endParaRPr>
          </a:p>
        </p:txBody>
      </p:sp>
      <p:cxnSp>
        <p:nvCxnSpPr>
          <p:cNvPr id="38" name="Straight Arrow Connector 37">
            <a:extLst>
              <a:ext uri="{FF2B5EF4-FFF2-40B4-BE49-F238E27FC236}">
                <a16:creationId xmlns:a16="http://schemas.microsoft.com/office/drawing/2014/main" id="{BD0CF1DC-20CF-C16E-032A-9507CD375CEA}"/>
              </a:ext>
            </a:extLst>
          </p:cNvPr>
          <p:cNvCxnSpPr>
            <a:cxnSpLocks/>
            <a:endCxn id="27" idx="0"/>
          </p:cNvCxnSpPr>
          <p:nvPr/>
        </p:nvCxnSpPr>
        <p:spPr>
          <a:xfrm>
            <a:off x="26476003" y="4337139"/>
            <a:ext cx="0" cy="873377"/>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8DD479D-96C8-41CE-3EA1-05A83892B571}"/>
              </a:ext>
            </a:extLst>
          </p:cNvPr>
          <p:cNvCxnSpPr>
            <a:cxnSpLocks/>
            <a:stCxn id="27" idx="2"/>
          </p:cNvCxnSpPr>
          <p:nvPr/>
        </p:nvCxnSpPr>
        <p:spPr>
          <a:xfrm flipH="1">
            <a:off x="18722029" y="6041513"/>
            <a:ext cx="7753974" cy="923069"/>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71CA3F6-9EEE-EC3F-3ACB-50AFAD3534AE}"/>
              </a:ext>
            </a:extLst>
          </p:cNvPr>
          <p:cNvCxnSpPr>
            <a:cxnSpLocks/>
            <a:stCxn id="27" idx="2"/>
            <a:endCxn id="25" idx="0"/>
          </p:cNvCxnSpPr>
          <p:nvPr/>
        </p:nvCxnSpPr>
        <p:spPr>
          <a:xfrm>
            <a:off x="26476003" y="6041513"/>
            <a:ext cx="0" cy="867238"/>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6CF976A-2E99-3605-4C60-F110FFDDEFC9}"/>
              </a:ext>
            </a:extLst>
          </p:cNvPr>
          <p:cNvCxnSpPr>
            <a:cxnSpLocks/>
            <a:stCxn id="27" idx="2"/>
          </p:cNvCxnSpPr>
          <p:nvPr/>
        </p:nvCxnSpPr>
        <p:spPr>
          <a:xfrm>
            <a:off x="26476003" y="6041513"/>
            <a:ext cx="7753974" cy="923069"/>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02A42A3-A032-86F4-426D-A17293360A70}"/>
              </a:ext>
            </a:extLst>
          </p:cNvPr>
          <p:cNvSpPr txBox="1"/>
          <p:nvPr/>
        </p:nvSpPr>
        <p:spPr>
          <a:xfrm>
            <a:off x="15403188" y="9445307"/>
            <a:ext cx="4435129" cy="1323439"/>
          </a:xfrm>
          <a:prstGeom prst="rect">
            <a:avLst/>
          </a:prstGeom>
          <a:solidFill>
            <a:schemeClr val="accent1"/>
          </a:solidFill>
          <a:ln>
            <a:solidFill>
              <a:schemeClr val="tx1"/>
            </a:solidFill>
          </a:ln>
        </p:spPr>
        <p:txBody>
          <a:bodyPr wrap="square">
            <a:spAutoFit/>
          </a:bodyPr>
          <a:lstStyle/>
          <a:p>
            <a:pPr algn="ctr"/>
            <a:r>
              <a:rPr lang="en-GB" sz="4000" b="1" dirty="0">
                <a:latin typeface="Times New Roman" panose="02020603050405020304" pitchFamily="18" charset="0"/>
                <a:cs typeface="Times New Roman" panose="02020603050405020304" pitchFamily="18" charset="0"/>
              </a:rPr>
              <a:t>Locations recorded in .bed file</a:t>
            </a:r>
          </a:p>
        </p:txBody>
      </p:sp>
      <p:sp>
        <p:nvSpPr>
          <p:cNvPr id="55" name="TextBox 54">
            <a:extLst>
              <a:ext uri="{FF2B5EF4-FFF2-40B4-BE49-F238E27FC236}">
                <a16:creationId xmlns:a16="http://schemas.microsoft.com/office/drawing/2014/main" id="{8F2DEF8C-12F3-4888-4459-A467A785C6D7}"/>
              </a:ext>
            </a:extLst>
          </p:cNvPr>
          <p:cNvSpPr txBox="1"/>
          <p:nvPr/>
        </p:nvSpPr>
        <p:spPr>
          <a:xfrm>
            <a:off x="23157162" y="9445307"/>
            <a:ext cx="4586565" cy="1323439"/>
          </a:xfrm>
          <a:prstGeom prst="rect">
            <a:avLst/>
          </a:prstGeom>
          <a:solidFill>
            <a:schemeClr val="accent1"/>
          </a:solidFill>
          <a:ln>
            <a:solidFill>
              <a:schemeClr val="tx1"/>
            </a:solidFill>
          </a:ln>
        </p:spPr>
        <p:txBody>
          <a:bodyPr wrap="square">
            <a:spAutoFit/>
          </a:bodyPr>
          <a:lstStyle/>
          <a:p>
            <a:pPr algn="ctr"/>
            <a:r>
              <a:rPr lang="en-GB" sz="4000" b="1" dirty="0">
                <a:latin typeface="Times New Roman" panose="02020603050405020304" pitchFamily="18" charset="0"/>
                <a:cs typeface="Times New Roman" panose="02020603050405020304" pitchFamily="18" charset="0"/>
              </a:rPr>
              <a:t>Locations recorded in .bed file</a:t>
            </a:r>
          </a:p>
        </p:txBody>
      </p:sp>
      <p:sp>
        <p:nvSpPr>
          <p:cNvPr id="56" name="TextBox 55">
            <a:extLst>
              <a:ext uri="{FF2B5EF4-FFF2-40B4-BE49-F238E27FC236}">
                <a16:creationId xmlns:a16="http://schemas.microsoft.com/office/drawing/2014/main" id="{F4DBBAC2-F3A1-9112-70B5-8E45EC827D37}"/>
              </a:ext>
            </a:extLst>
          </p:cNvPr>
          <p:cNvSpPr txBox="1"/>
          <p:nvPr/>
        </p:nvSpPr>
        <p:spPr>
          <a:xfrm>
            <a:off x="30911136" y="9445306"/>
            <a:ext cx="4586565" cy="1323439"/>
          </a:xfrm>
          <a:prstGeom prst="rect">
            <a:avLst/>
          </a:prstGeom>
          <a:solidFill>
            <a:schemeClr val="accent1"/>
          </a:solidFill>
          <a:ln>
            <a:solidFill>
              <a:schemeClr val="tx1"/>
            </a:solidFill>
          </a:ln>
        </p:spPr>
        <p:txBody>
          <a:bodyPr wrap="square">
            <a:spAutoFit/>
          </a:bodyPr>
          <a:lstStyle/>
          <a:p>
            <a:pPr algn="ctr"/>
            <a:r>
              <a:rPr lang="en-GB" sz="4000" b="1" dirty="0">
                <a:latin typeface="Times New Roman" panose="02020603050405020304" pitchFamily="18" charset="0"/>
                <a:cs typeface="Times New Roman" panose="02020603050405020304" pitchFamily="18" charset="0"/>
              </a:rPr>
              <a:t>Locations recorded in .bed file</a:t>
            </a:r>
          </a:p>
        </p:txBody>
      </p:sp>
      <p:cxnSp>
        <p:nvCxnSpPr>
          <p:cNvPr id="57" name="Straight Arrow Connector 56">
            <a:extLst>
              <a:ext uri="{FF2B5EF4-FFF2-40B4-BE49-F238E27FC236}">
                <a16:creationId xmlns:a16="http://schemas.microsoft.com/office/drawing/2014/main" id="{5B031D2C-5DC3-189C-B566-38EA1ED6C972}"/>
              </a:ext>
            </a:extLst>
          </p:cNvPr>
          <p:cNvCxnSpPr>
            <a:cxnSpLocks/>
            <a:endCxn id="52" idx="0"/>
          </p:cNvCxnSpPr>
          <p:nvPr/>
        </p:nvCxnSpPr>
        <p:spPr>
          <a:xfrm flipH="1">
            <a:off x="17620753" y="8232190"/>
            <a:ext cx="1" cy="1213117"/>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CE88EF2-5EC1-9BB1-C5BB-BDA5228DDE4D}"/>
              </a:ext>
            </a:extLst>
          </p:cNvPr>
          <p:cNvCxnSpPr>
            <a:cxnSpLocks/>
            <a:endCxn id="55" idx="0"/>
          </p:cNvCxnSpPr>
          <p:nvPr/>
        </p:nvCxnSpPr>
        <p:spPr>
          <a:xfrm>
            <a:off x="25450445" y="8232190"/>
            <a:ext cx="0" cy="1213117"/>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B96E1C8-2025-E0F1-ABA2-DADCB4E36F73}"/>
              </a:ext>
            </a:extLst>
          </p:cNvPr>
          <p:cNvCxnSpPr>
            <a:cxnSpLocks/>
            <a:endCxn id="56" idx="0"/>
          </p:cNvCxnSpPr>
          <p:nvPr/>
        </p:nvCxnSpPr>
        <p:spPr>
          <a:xfrm>
            <a:off x="33204419" y="8232189"/>
            <a:ext cx="0" cy="1213117"/>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719FC660-3E50-C8EE-6F60-0E8F9ADEA8D1}"/>
              </a:ext>
            </a:extLst>
          </p:cNvPr>
          <p:cNvCxnSpPr>
            <a:cxnSpLocks/>
          </p:cNvCxnSpPr>
          <p:nvPr/>
        </p:nvCxnSpPr>
        <p:spPr>
          <a:xfrm>
            <a:off x="36356051" y="8242301"/>
            <a:ext cx="0" cy="3111499"/>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76" name="Picture 75">
            <a:extLst>
              <a:ext uri="{FF2B5EF4-FFF2-40B4-BE49-F238E27FC236}">
                <a16:creationId xmlns:a16="http://schemas.microsoft.com/office/drawing/2014/main" id="{E9527C74-CFA6-2F67-D1B5-54770E77BA03}"/>
              </a:ext>
            </a:extLst>
          </p:cNvPr>
          <p:cNvPicPr>
            <a:picLocks noChangeAspect="1"/>
          </p:cNvPicPr>
          <p:nvPr/>
        </p:nvPicPr>
        <p:blipFill rotWithShape="1">
          <a:blip r:embed="rId3"/>
          <a:srcRect b="19442"/>
          <a:stretch/>
        </p:blipFill>
        <p:spPr>
          <a:xfrm>
            <a:off x="15440638" y="12213332"/>
            <a:ext cx="22145622" cy="7451469"/>
          </a:xfrm>
          <a:prstGeom prst="rect">
            <a:avLst/>
          </a:prstGeom>
        </p:spPr>
      </p:pic>
      <p:sp>
        <p:nvSpPr>
          <p:cNvPr id="80" name="TextBox 79">
            <a:extLst>
              <a:ext uri="{FF2B5EF4-FFF2-40B4-BE49-F238E27FC236}">
                <a16:creationId xmlns:a16="http://schemas.microsoft.com/office/drawing/2014/main" id="{ED85FE34-4E00-2EE1-275D-FADB3B2C410E}"/>
              </a:ext>
            </a:extLst>
          </p:cNvPr>
          <p:cNvSpPr txBox="1"/>
          <p:nvPr/>
        </p:nvSpPr>
        <p:spPr>
          <a:xfrm>
            <a:off x="15403188" y="11417036"/>
            <a:ext cx="22145630" cy="830997"/>
          </a:xfrm>
          <a:prstGeom prst="rect">
            <a:avLst/>
          </a:prstGeom>
          <a:noFill/>
          <a:ln w="38100">
            <a:solidFill>
              <a:schemeClr val="tx1"/>
            </a:solidFill>
          </a:ln>
        </p:spPr>
        <p:txBody>
          <a:bodyPr wrap="square" rtlCol="0">
            <a:spAutoFit/>
          </a:bodyPr>
          <a:lstStyle/>
          <a:p>
            <a:pPr algn="ctr"/>
            <a:r>
              <a:rPr lang="en-GB" sz="4800" b="1" dirty="0">
                <a:latin typeface="Times New Roman" panose="02020603050405020304" pitchFamily="18" charset="0"/>
                <a:cs typeface="Times New Roman" panose="02020603050405020304" pitchFamily="18" charset="0"/>
              </a:rPr>
              <a:t>Number of hits within threshold per sequence </a:t>
            </a:r>
            <a:endParaRPr lang="en-GB" sz="4800" dirty="0">
              <a:latin typeface="Times New Roman" panose="02020603050405020304" pitchFamily="18" charset="0"/>
              <a:cs typeface="Times New Roman" panose="02020603050405020304" pitchFamily="18" charset="0"/>
            </a:endParaRPr>
          </a:p>
        </p:txBody>
      </p:sp>
      <p:cxnSp>
        <p:nvCxnSpPr>
          <p:cNvPr id="82" name="Straight Arrow Connector 81">
            <a:extLst>
              <a:ext uri="{FF2B5EF4-FFF2-40B4-BE49-F238E27FC236}">
                <a16:creationId xmlns:a16="http://schemas.microsoft.com/office/drawing/2014/main" id="{74CECBDE-64DD-273B-54D7-F59C121420CC}"/>
              </a:ext>
            </a:extLst>
          </p:cNvPr>
          <p:cNvCxnSpPr>
            <a:cxnSpLocks/>
          </p:cNvCxnSpPr>
          <p:nvPr/>
        </p:nvCxnSpPr>
        <p:spPr>
          <a:xfrm>
            <a:off x="28850351" y="8242301"/>
            <a:ext cx="0" cy="3111499"/>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2C49601-C0F8-4971-412B-A8A7A150188F}"/>
              </a:ext>
            </a:extLst>
          </p:cNvPr>
          <p:cNvCxnSpPr>
            <a:cxnSpLocks/>
          </p:cNvCxnSpPr>
          <p:nvPr/>
        </p:nvCxnSpPr>
        <p:spPr>
          <a:xfrm>
            <a:off x="21039851" y="8242301"/>
            <a:ext cx="0" cy="3111499"/>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A24785F6-B0F1-A248-F092-DB5D7B5D2B32}"/>
              </a:ext>
            </a:extLst>
          </p:cNvPr>
          <p:cNvSpPr txBox="1"/>
          <p:nvPr/>
        </p:nvSpPr>
        <p:spPr>
          <a:xfrm>
            <a:off x="15440638" y="20384468"/>
            <a:ext cx="22145630" cy="830997"/>
          </a:xfrm>
          <a:prstGeom prst="rect">
            <a:avLst/>
          </a:prstGeom>
          <a:noFill/>
          <a:ln w="38100">
            <a:solidFill>
              <a:schemeClr val="tx1"/>
            </a:solidFill>
          </a:ln>
        </p:spPr>
        <p:txBody>
          <a:bodyPr wrap="square" rtlCol="0">
            <a:spAutoFit/>
          </a:bodyPr>
          <a:lstStyle/>
          <a:p>
            <a:pPr algn="ctr"/>
            <a:r>
              <a:rPr lang="en-GB" sz="4800" b="1" dirty="0">
                <a:latin typeface="Times New Roman" panose="02020603050405020304" pitchFamily="18" charset="0"/>
                <a:cs typeface="Times New Roman" panose="02020603050405020304" pitchFamily="18" charset="0"/>
              </a:rPr>
              <a:t>Heatmap generated using R package, Pheatmap</a:t>
            </a:r>
            <a:endParaRPr lang="en-GB" sz="4800" dirty="0">
              <a:latin typeface="Times New Roman" panose="02020603050405020304" pitchFamily="18" charset="0"/>
              <a:cs typeface="Times New Roman" panose="02020603050405020304" pitchFamily="18" charset="0"/>
            </a:endParaRPr>
          </a:p>
        </p:txBody>
      </p:sp>
      <p:cxnSp>
        <p:nvCxnSpPr>
          <p:cNvPr id="86" name="Straight Arrow Connector 85">
            <a:extLst>
              <a:ext uri="{FF2B5EF4-FFF2-40B4-BE49-F238E27FC236}">
                <a16:creationId xmlns:a16="http://schemas.microsoft.com/office/drawing/2014/main" id="{83C9E7F5-DC32-B6DE-6204-E58E036BF6B0}"/>
              </a:ext>
            </a:extLst>
          </p:cNvPr>
          <p:cNvCxnSpPr>
            <a:cxnSpLocks/>
          </p:cNvCxnSpPr>
          <p:nvPr/>
        </p:nvCxnSpPr>
        <p:spPr>
          <a:xfrm>
            <a:off x="26476003" y="19830433"/>
            <a:ext cx="0" cy="55403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AB16C63-3FFB-B70B-1A39-EFE5A63BD6F9}"/>
              </a:ext>
            </a:extLst>
          </p:cNvPr>
          <p:cNvCxnSpPr>
            <a:cxnSpLocks/>
          </p:cNvCxnSpPr>
          <p:nvPr/>
        </p:nvCxnSpPr>
        <p:spPr>
          <a:xfrm flipV="1">
            <a:off x="15403188" y="19806396"/>
            <a:ext cx="22183072" cy="2403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9464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52" grpId="0" animBg="1"/>
      <p:bldP spid="55" grpId="0" animBg="1"/>
      <p:bldP spid="56" grpId="0" animBg="1"/>
      <p:bldP spid="80" grpId="0" animBg="1"/>
      <p:bldP spid="8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ctangle 151">
            <a:extLst>
              <a:ext uri="{FF2B5EF4-FFF2-40B4-BE49-F238E27FC236}">
                <a16:creationId xmlns:a16="http://schemas.microsoft.com/office/drawing/2014/main" id="{0C4A87C9-EDFD-AC1A-8DCC-27FFD17EB8A6}"/>
              </a:ext>
            </a:extLst>
          </p:cNvPr>
          <p:cNvSpPr/>
          <p:nvPr/>
        </p:nvSpPr>
        <p:spPr>
          <a:xfrm>
            <a:off x="3270243" y="1519723"/>
            <a:ext cx="16516327" cy="2332957"/>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i="1" dirty="0">
                <a:solidFill>
                  <a:schemeClr val="tx1"/>
                </a:solidFill>
                <a:latin typeface="Times New Roman" panose="02020603050405020304" pitchFamily="18" charset="0"/>
                <a:cs typeface="Times New Roman" panose="02020603050405020304" pitchFamily="18" charset="0"/>
              </a:rPr>
              <a:t>Fusarium</a:t>
            </a:r>
            <a:r>
              <a:rPr lang="en-US" sz="6600" b="1" dirty="0">
                <a:solidFill>
                  <a:schemeClr val="tx1"/>
                </a:solidFill>
                <a:latin typeface="Times New Roman" panose="02020603050405020304" pitchFamily="18" charset="0"/>
                <a:cs typeface="Times New Roman" panose="02020603050405020304" pitchFamily="18" charset="0"/>
              </a:rPr>
              <a:t> Assemblies</a:t>
            </a:r>
          </a:p>
          <a:p>
            <a:pPr algn="ctr"/>
            <a:r>
              <a:rPr lang="en-US" sz="2800" dirty="0">
                <a:solidFill>
                  <a:schemeClr val="tx1"/>
                </a:solidFill>
                <a:latin typeface="Times New Roman" panose="02020603050405020304" pitchFamily="18" charset="0"/>
                <a:cs typeface="Times New Roman" panose="02020603050405020304" pitchFamily="18" charset="0"/>
              </a:rPr>
              <a:t>Fusarium species assemblies in FASTA format, as well as a list of assemblies and a </a:t>
            </a:r>
            <a:r>
              <a:rPr lang="en-US" sz="2800" i="1" dirty="0">
                <a:solidFill>
                  <a:schemeClr val="tx1"/>
                </a:solidFill>
                <a:latin typeface="Times New Roman" panose="02020603050405020304" pitchFamily="18" charset="0"/>
                <a:cs typeface="Times New Roman" panose="02020603050405020304" pitchFamily="18" charset="0"/>
              </a:rPr>
              <a:t>mimp </a:t>
            </a:r>
            <a:r>
              <a:rPr lang="en-US" sz="2800" dirty="0">
                <a:solidFill>
                  <a:schemeClr val="tx1"/>
                </a:solidFill>
                <a:latin typeface="Times New Roman" panose="02020603050405020304" pitchFamily="18" charset="0"/>
                <a:cs typeface="Times New Roman" panose="02020603050405020304" pitchFamily="18" charset="0"/>
              </a:rPr>
              <a:t>profile HMM, are prepared as input. </a:t>
            </a:r>
          </a:p>
        </p:txBody>
      </p:sp>
      <p:sp>
        <p:nvSpPr>
          <p:cNvPr id="4" name="TextBox 3">
            <a:extLst>
              <a:ext uri="{FF2B5EF4-FFF2-40B4-BE49-F238E27FC236}">
                <a16:creationId xmlns:a16="http://schemas.microsoft.com/office/drawing/2014/main" id="{BDFEC738-8424-DE81-6843-4945645EBFEC}"/>
              </a:ext>
            </a:extLst>
          </p:cNvPr>
          <p:cNvSpPr txBox="1"/>
          <p:nvPr/>
        </p:nvSpPr>
        <p:spPr>
          <a:xfrm>
            <a:off x="3259796" y="4280216"/>
            <a:ext cx="16515446" cy="1384995"/>
          </a:xfrm>
          <a:prstGeom prst="rect">
            <a:avLst/>
          </a:prstGeom>
          <a:noFill/>
          <a:ln w="38100">
            <a:solidFill>
              <a:schemeClr val="accent4"/>
            </a:solidFill>
          </a:ln>
        </p:spPr>
        <p:txBody>
          <a:bodyPr wrap="square" rtlCol="0">
            <a:spAutoFit/>
          </a:bodyPr>
          <a:lstStyle/>
          <a:p>
            <a:pPr algn="ctr"/>
            <a:r>
              <a:rPr lang="en-US" sz="2800" b="1" i="1" dirty="0">
                <a:latin typeface="Times New Roman" panose="02020603050405020304" pitchFamily="18" charset="0"/>
                <a:cs typeface="Times New Roman" panose="02020603050405020304" pitchFamily="18" charset="0"/>
              </a:rPr>
              <a:t>Mimp </a:t>
            </a:r>
            <a:r>
              <a:rPr lang="en-US" sz="2800" b="1" dirty="0">
                <a:latin typeface="Times New Roman" panose="02020603050405020304" pitchFamily="18" charset="0"/>
                <a:cs typeface="Times New Roman" panose="02020603050405020304" pitchFamily="18" charset="0"/>
              </a:rPr>
              <a:t>identification</a:t>
            </a:r>
          </a:p>
          <a:p>
            <a:pPr algn="ctr"/>
            <a:r>
              <a:rPr lang="en-US" sz="2800" dirty="0">
                <a:latin typeface="Times New Roman" panose="02020603050405020304" pitchFamily="18" charset="0"/>
                <a:cs typeface="Times New Roman" panose="02020603050405020304" pitchFamily="18" charset="0"/>
              </a:rPr>
              <a:t>Each </a:t>
            </a:r>
            <a:r>
              <a:rPr lang="en-US" sz="2800" i="1" dirty="0">
                <a:latin typeface="Times New Roman" panose="02020603050405020304" pitchFamily="18" charset="0"/>
                <a:cs typeface="Times New Roman" panose="02020603050405020304" pitchFamily="18" charset="0"/>
              </a:rPr>
              <a:t>Fusarium</a:t>
            </a:r>
            <a:r>
              <a:rPr lang="en-US" sz="2800" dirty="0">
                <a:latin typeface="Times New Roman" panose="02020603050405020304" pitchFamily="18" charset="0"/>
                <a:cs typeface="Times New Roman" panose="02020603050405020304" pitchFamily="18" charset="0"/>
              </a:rPr>
              <a:t> assembly is searched for </a:t>
            </a:r>
            <a:r>
              <a:rPr lang="en-US" sz="2800" i="1" dirty="0">
                <a:latin typeface="Times New Roman" panose="02020603050405020304" pitchFamily="18" charset="0"/>
                <a:cs typeface="Times New Roman" panose="02020603050405020304" pitchFamily="18" charset="0"/>
              </a:rPr>
              <a:t>mimps </a:t>
            </a:r>
            <a:r>
              <a:rPr lang="en-US" sz="2800" dirty="0">
                <a:latin typeface="Times New Roman" panose="02020603050405020304" pitchFamily="18" charset="0"/>
                <a:cs typeface="Times New Roman" panose="02020603050405020304" pitchFamily="18" charset="0"/>
              </a:rPr>
              <a:t>using a custom python script (using </a:t>
            </a:r>
            <a:r>
              <a:rPr lang="en-US" sz="2800" i="1" dirty="0">
                <a:latin typeface="Times New Roman" panose="02020603050405020304" pitchFamily="18" charset="0"/>
                <a:cs typeface="Times New Roman" panose="02020603050405020304" pitchFamily="18" charset="0"/>
              </a:rPr>
              <a:t>mimp </a:t>
            </a:r>
            <a:r>
              <a:rPr lang="en-US" sz="2800" dirty="0">
                <a:latin typeface="Times New Roman" panose="02020603050405020304" pitchFamily="18" charset="0"/>
                <a:cs typeface="Times New Roman" panose="02020603050405020304" pitchFamily="18" charset="0"/>
              </a:rPr>
              <a:t>TIRs) and NHMMER </a:t>
            </a:r>
            <a:r>
              <a:rPr lang="en-GB" sz="2800" dirty="0">
                <a:solidFill>
                  <a:srgbClr val="000000"/>
                </a:solidFill>
                <a:latin typeface="Times New Roman" panose="02020603050405020304" pitchFamily="18" charset="0"/>
                <a:ea typeface="Times New Roman" panose="02020603050405020304" pitchFamily="18" charset="0"/>
              </a:rPr>
              <a:t>(3.3.1) (</a:t>
            </a:r>
            <a:r>
              <a:rPr lang="en-US" sz="2800" dirty="0">
                <a:latin typeface="Times New Roman" panose="02020603050405020304" pitchFamily="18" charset="0"/>
                <a:cs typeface="Times New Roman" panose="02020603050405020304" pitchFamily="18" charset="0"/>
              </a:rPr>
              <a:t>using a </a:t>
            </a:r>
            <a:r>
              <a:rPr lang="en-US" sz="2800" i="1" dirty="0">
                <a:latin typeface="Times New Roman" panose="02020603050405020304" pitchFamily="18" charset="0"/>
                <a:cs typeface="Times New Roman" panose="02020603050405020304" pitchFamily="18" charset="0"/>
              </a:rPr>
              <a:t>mimp </a:t>
            </a:r>
            <a:r>
              <a:rPr lang="en-US" sz="2800" dirty="0">
                <a:latin typeface="Times New Roman" panose="02020603050405020304" pitchFamily="18" charset="0"/>
                <a:cs typeface="Times New Roman" panose="02020603050405020304" pitchFamily="18" charset="0"/>
              </a:rPr>
              <a:t>profile-HMM).</a:t>
            </a:r>
          </a:p>
        </p:txBody>
      </p:sp>
      <p:sp>
        <p:nvSpPr>
          <p:cNvPr id="5" name="TextBox 4">
            <a:extLst>
              <a:ext uri="{FF2B5EF4-FFF2-40B4-BE49-F238E27FC236}">
                <a16:creationId xmlns:a16="http://schemas.microsoft.com/office/drawing/2014/main" id="{FD6F4D29-CBCF-4E76-9985-03FE0B2F252C}"/>
              </a:ext>
            </a:extLst>
          </p:cNvPr>
          <p:cNvSpPr txBox="1"/>
          <p:nvPr/>
        </p:nvSpPr>
        <p:spPr>
          <a:xfrm>
            <a:off x="3285498" y="6400556"/>
            <a:ext cx="16515479" cy="954107"/>
          </a:xfrm>
          <a:prstGeom prst="rect">
            <a:avLst/>
          </a:prstGeom>
          <a:noFill/>
          <a:ln w="38100">
            <a:solidFill>
              <a:schemeClr val="accent4"/>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Sequence Expansion</a:t>
            </a:r>
          </a:p>
          <a:p>
            <a:pPr algn="ctr"/>
            <a:r>
              <a:rPr lang="en-US" sz="2800" dirty="0">
                <a:latin typeface="Times New Roman" panose="02020603050405020304" pitchFamily="18" charset="0"/>
                <a:cs typeface="Times New Roman" panose="02020603050405020304" pitchFamily="18" charset="0"/>
              </a:rPr>
              <a:t>Sequences 2.5kb upstream and downstream of </a:t>
            </a:r>
            <a:r>
              <a:rPr lang="en-US" sz="2800" i="1" dirty="0">
                <a:latin typeface="Times New Roman" panose="02020603050405020304" pitchFamily="18" charset="0"/>
                <a:cs typeface="Times New Roman" panose="02020603050405020304" pitchFamily="18" charset="0"/>
              </a:rPr>
              <a:t>mimps </a:t>
            </a:r>
            <a:r>
              <a:rPr lang="en-US" sz="2800" dirty="0">
                <a:latin typeface="Times New Roman" panose="02020603050405020304" pitchFamily="18" charset="0"/>
                <a:cs typeface="Times New Roman" panose="02020603050405020304" pitchFamily="18" charset="0"/>
              </a:rPr>
              <a:t>identified are</a:t>
            </a:r>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extracted.</a:t>
            </a:r>
          </a:p>
        </p:txBody>
      </p:sp>
      <p:sp>
        <p:nvSpPr>
          <p:cNvPr id="6" name="TextBox 5">
            <a:extLst>
              <a:ext uri="{FF2B5EF4-FFF2-40B4-BE49-F238E27FC236}">
                <a16:creationId xmlns:a16="http://schemas.microsoft.com/office/drawing/2014/main" id="{774BD4B8-B228-127A-4CD1-5DE0C8381C08}"/>
              </a:ext>
            </a:extLst>
          </p:cNvPr>
          <p:cNvSpPr txBox="1"/>
          <p:nvPr/>
        </p:nvSpPr>
        <p:spPr>
          <a:xfrm>
            <a:off x="3285224" y="8279577"/>
            <a:ext cx="7902356" cy="1815882"/>
          </a:xfrm>
          <a:prstGeom prst="rect">
            <a:avLst/>
          </a:prstGeom>
          <a:noFill/>
          <a:ln w="38100">
            <a:solidFill>
              <a:srgbClr val="0070C0"/>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Gene Prediction</a:t>
            </a:r>
          </a:p>
          <a:p>
            <a:pPr algn="ctr"/>
            <a:r>
              <a:rPr lang="en-US" sz="2800" dirty="0">
                <a:latin typeface="Times New Roman" panose="02020603050405020304" pitchFamily="18" charset="0"/>
                <a:cs typeface="Times New Roman" panose="02020603050405020304" pitchFamily="18" charset="0"/>
              </a:rPr>
              <a:t>The extracted 2.5kb </a:t>
            </a:r>
            <a:r>
              <a:rPr lang="en-US" sz="2800" i="1" dirty="0">
                <a:latin typeface="Times New Roman" panose="02020603050405020304" pitchFamily="18" charset="0"/>
                <a:cs typeface="Times New Roman" panose="02020603050405020304" pitchFamily="18" charset="0"/>
              </a:rPr>
              <a:t>mimp-</a:t>
            </a:r>
            <a:r>
              <a:rPr lang="en-US" sz="2800" dirty="0">
                <a:latin typeface="Times New Roman" panose="02020603050405020304" pitchFamily="18" charset="0"/>
                <a:cs typeface="Times New Roman" panose="02020603050405020304" pitchFamily="18" charset="0"/>
              </a:rPr>
              <a:t>associated sequences are submitted to Augustus (3.3.3) for gene prediction with the “fusarium” species parameter selected.</a:t>
            </a:r>
          </a:p>
        </p:txBody>
      </p:sp>
      <p:sp>
        <p:nvSpPr>
          <p:cNvPr id="7" name="TextBox 6">
            <a:extLst>
              <a:ext uri="{FF2B5EF4-FFF2-40B4-BE49-F238E27FC236}">
                <a16:creationId xmlns:a16="http://schemas.microsoft.com/office/drawing/2014/main" id="{D922CCCA-9235-7C25-2270-3002A83A414A}"/>
              </a:ext>
            </a:extLst>
          </p:cNvPr>
          <p:cNvSpPr txBox="1"/>
          <p:nvPr/>
        </p:nvSpPr>
        <p:spPr>
          <a:xfrm>
            <a:off x="11772020" y="8279577"/>
            <a:ext cx="8028958" cy="1384995"/>
          </a:xfrm>
          <a:prstGeom prst="rect">
            <a:avLst/>
          </a:prstGeom>
          <a:noFill/>
          <a:ln w="38100">
            <a:solidFill>
              <a:srgbClr val="0070C0"/>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ORF identification</a:t>
            </a:r>
          </a:p>
          <a:p>
            <a:pPr algn="ctr"/>
            <a:r>
              <a:rPr lang="en-US" sz="2800" dirty="0">
                <a:latin typeface="Times New Roman" panose="02020603050405020304" pitchFamily="18" charset="0"/>
                <a:cs typeface="Times New Roman" panose="02020603050405020304" pitchFamily="18" charset="0"/>
              </a:rPr>
              <a:t>Getorf from Emboss (6.6.0.0) is used to find open reading frames (ORFs) in the 2.5kb region. </a:t>
            </a:r>
          </a:p>
        </p:txBody>
      </p:sp>
      <p:sp>
        <p:nvSpPr>
          <p:cNvPr id="8" name="TextBox 7">
            <a:extLst>
              <a:ext uri="{FF2B5EF4-FFF2-40B4-BE49-F238E27FC236}">
                <a16:creationId xmlns:a16="http://schemas.microsoft.com/office/drawing/2014/main" id="{73D83FF5-DC0F-4F5B-D79F-9E0C90FE1B74}"/>
              </a:ext>
            </a:extLst>
          </p:cNvPr>
          <p:cNvSpPr txBox="1"/>
          <p:nvPr/>
        </p:nvSpPr>
        <p:spPr>
          <a:xfrm>
            <a:off x="11772019" y="10670583"/>
            <a:ext cx="8028960" cy="1384995"/>
          </a:xfrm>
          <a:prstGeom prst="rect">
            <a:avLst/>
          </a:prstGeom>
          <a:noFill/>
          <a:ln w="38100">
            <a:solidFill>
              <a:srgbClr val="0070C0"/>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ORF Parsing </a:t>
            </a:r>
          </a:p>
          <a:p>
            <a:pPr algn="ctr"/>
            <a:r>
              <a:rPr lang="en-US" sz="2800" dirty="0">
                <a:latin typeface="Times New Roman" panose="02020603050405020304" pitchFamily="18" charset="0"/>
                <a:cs typeface="Times New Roman" panose="02020603050405020304" pitchFamily="18" charset="0"/>
              </a:rPr>
              <a:t>Custom script is used to extract smaller ORFs from within each predicted ORF. </a:t>
            </a:r>
          </a:p>
        </p:txBody>
      </p:sp>
      <p:sp>
        <p:nvSpPr>
          <p:cNvPr id="9" name="TextBox 8">
            <a:extLst>
              <a:ext uri="{FF2B5EF4-FFF2-40B4-BE49-F238E27FC236}">
                <a16:creationId xmlns:a16="http://schemas.microsoft.com/office/drawing/2014/main" id="{76863FFD-4A95-4E66-357E-C00DFD584A9E}"/>
              </a:ext>
            </a:extLst>
          </p:cNvPr>
          <p:cNvSpPr txBox="1"/>
          <p:nvPr/>
        </p:nvSpPr>
        <p:spPr>
          <a:xfrm>
            <a:off x="11746282" y="12690166"/>
            <a:ext cx="8028960" cy="1384995"/>
          </a:xfrm>
          <a:prstGeom prst="rect">
            <a:avLst/>
          </a:prstGeom>
          <a:noFill/>
          <a:ln w="38100">
            <a:solidFill>
              <a:srgbClr val="0070C0"/>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Signal Peptide Filtering</a:t>
            </a:r>
          </a:p>
          <a:p>
            <a:pPr algn="ctr"/>
            <a:r>
              <a:rPr lang="en-US" sz="2800" dirty="0">
                <a:latin typeface="Times New Roman" panose="02020603050405020304" pitchFamily="18" charset="0"/>
                <a:cs typeface="Times New Roman" panose="02020603050405020304" pitchFamily="18" charset="0"/>
              </a:rPr>
              <a:t>SignalP (4.1) is used search all ORFs for a signal peptide.</a:t>
            </a:r>
          </a:p>
        </p:txBody>
      </p:sp>
      <p:sp>
        <p:nvSpPr>
          <p:cNvPr id="10" name="TextBox 9">
            <a:extLst>
              <a:ext uri="{FF2B5EF4-FFF2-40B4-BE49-F238E27FC236}">
                <a16:creationId xmlns:a16="http://schemas.microsoft.com/office/drawing/2014/main" id="{10317BC3-FAE6-9271-6B0E-F554336BB750}"/>
              </a:ext>
            </a:extLst>
          </p:cNvPr>
          <p:cNvSpPr txBox="1"/>
          <p:nvPr/>
        </p:nvSpPr>
        <p:spPr>
          <a:xfrm>
            <a:off x="3285191" y="11926195"/>
            <a:ext cx="7902389" cy="1384995"/>
          </a:xfrm>
          <a:prstGeom prst="rect">
            <a:avLst/>
          </a:prstGeom>
          <a:noFill/>
          <a:ln w="38100">
            <a:solidFill>
              <a:srgbClr val="0070C0"/>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Signal Peptide Filtering</a:t>
            </a:r>
          </a:p>
          <a:p>
            <a:pPr algn="ctr"/>
            <a:r>
              <a:rPr lang="en-US" sz="2800" dirty="0">
                <a:latin typeface="Times New Roman" panose="02020603050405020304" pitchFamily="18" charset="0"/>
                <a:cs typeface="Times New Roman" panose="02020603050405020304" pitchFamily="18" charset="0"/>
              </a:rPr>
              <a:t>Predicted genes are then searched for the presented of predicted signal peptide using SignalP (4.1). </a:t>
            </a:r>
          </a:p>
        </p:txBody>
      </p:sp>
      <p:sp>
        <p:nvSpPr>
          <p:cNvPr id="11" name="TextBox 10">
            <a:extLst>
              <a:ext uri="{FF2B5EF4-FFF2-40B4-BE49-F238E27FC236}">
                <a16:creationId xmlns:a16="http://schemas.microsoft.com/office/drawing/2014/main" id="{CFCB7BEA-AC0C-EE5D-CD5E-991941E8FFE3}"/>
              </a:ext>
            </a:extLst>
          </p:cNvPr>
          <p:cNvSpPr txBox="1"/>
          <p:nvPr/>
        </p:nvSpPr>
        <p:spPr>
          <a:xfrm>
            <a:off x="3285193" y="14499073"/>
            <a:ext cx="16515750" cy="1384995"/>
          </a:xfrm>
          <a:prstGeom prst="rect">
            <a:avLst/>
          </a:prstGeom>
          <a:noFill/>
          <a:ln w="38100">
            <a:solidFill>
              <a:srgbClr val="0070C0"/>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Non-redundant Protein Sets Generated</a:t>
            </a:r>
          </a:p>
          <a:p>
            <a:pPr algn="ctr"/>
            <a:r>
              <a:rPr lang="en-US" sz="2800" dirty="0">
                <a:latin typeface="Times New Roman" panose="02020603050405020304" pitchFamily="18" charset="0"/>
                <a:cs typeface="Times New Roman" panose="02020603050405020304" pitchFamily="18" charset="0"/>
              </a:rPr>
              <a:t>	All predicted genes and ORFs with a signal peptide from each assembly are then clustered using CD-HIT (4.8.1) generating a non-redundant protein set for each </a:t>
            </a:r>
            <a:r>
              <a:rPr lang="en-US" sz="2800" i="1" dirty="0">
                <a:latin typeface="Times New Roman" panose="02020603050405020304" pitchFamily="18" charset="0"/>
                <a:cs typeface="Times New Roman" panose="02020603050405020304" pitchFamily="18" charset="0"/>
              </a:rPr>
              <a:t>Fusarium</a:t>
            </a:r>
            <a:r>
              <a:rPr lang="en-US" sz="2800" dirty="0">
                <a:latin typeface="Times New Roman" panose="02020603050405020304" pitchFamily="18" charset="0"/>
                <a:cs typeface="Times New Roman" panose="02020603050405020304" pitchFamily="18" charset="0"/>
              </a:rPr>
              <a:t> assembly. </a:t>
            </a:r>
          </a:p>
        </p:txBody>
      </p:sp>
      <p:sp>
        <p:nvSpPr>
          <p:cNvPr id="12" name="TextBox 11">
            <a:extLst>
              <a:ext uri="{FF2B5EF4-FFF2-40B4-BE49-F238E27FC236}">
                <a16:creationId xmlns:a16="http://schemas.microsoft.com/office/drawing/2014/main" id="{C90FD48A-366A-8BB4-5D94-823BB3FE8237}"/>
              </a:ext>
            </a:extLst>
          </p:cNvPr>
          <p:cNvSpPr txBox="1"/>
          <p:nvPr/>
        </p:nvSpPr>
        <p:spPr>
          <a:xfrm>
            <a:off x="3285193" y="16899394"/>
            <a:ext cx="16515816" cy="1457294"/>
          </a:xfrm>
          <a:prstGeom prst="rect">
            <a:avLst/>
          </a:prstGeom>
          <a:noFill/>
          <a:ln w="38100">
            <a:solidFill>
              <a:schemeClr val="accent5">
                <a:lumMod val="75000"/>
              </a:schemeClr>
            </a:solidFill>
          </a:ln>
        </p:spPr>
        <p:txBody>
          <a:bodyPr wrap="square" lIns="163041" tIns="81520" rIns="163041" bIns="81520" rtlCol="0" anchor="t">
            <a:spAutoFit/>
          </a:bodyPr>
          <a:lstStyle/>
          <a:p>
            <a:pPr algn="ctr"/>
            <a:r>
              <a:rPr lang="en-US" sz="2800" b="1" dirty="0">
                <a:latin typeface="Times New Roman" panose="02020603050405020304" pitchFamily="18" charset="0"/>
                <a:cs typeface="Times New Roman" panose="02020603050405020304" pitchFamily="18" charset="0"/>
              </a:rPr>
              <a:t> Putative Effectors Combined and Clustered</a:t>
            </a:r>
          </a:p>
          <a:p>
            <a:pPr algn="ctr"/>
            <a:r>
              <a:rPr lang="en-US" sz="2800" dirty="0">
                <a:latin typeface="Times New Roman"/>
                <a:cs typeface="Times New Roman"/>
              </a:rPr>
              <a:t>Non-redundant protein sequences (&lt;300aa) across all assemblies are combined into one FASTA and clustered using CD-HIT (4.8.1) (80% identity).   </a:t>
            </a:r>
            <a:endParaRPr lang="en-US"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9251B29-E3BA-FCAE-BBAD-DE9AB0DCFBBA}"/>
              </a:ext>
            </a:extLst>
          </p:cNvPr>
          <p:cNvSpPr txBox="1"/>
          <p:nvPr/>
        </p:nvSpPr>
        <p:spPr>
          <a:xfrm>
            <a:off x="3270242" y="18893510"/>
            <a:ext cx="16515446" cy="954107"/>
          </a:xfrm>
          <a:prstGeom prst="rect">
            <a:avLst/>
          </a:prstGeom>
          <a:noFill/>
          <a:ln w="38100">
            <a:solidFill>
              <a:schemeClr val="accent5">
                <a:lumMod val="75000"/>
              </a:schemeClr>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 EffectorP Scan for Likely Effectors</a:t>
            </a:r>
          </a:p>
          <a:p>
            <a:pPr algn="ctr"/>
            <a:r>
              <a:rPr lang="en-US" sz="2800" dirty="0">
                <a:latin typeface="Times New Roman" panose="02020603050405020304" pitchFamily="18" charset="0"/>
                <a:cs typeface="Times New Roman" panose="02020603050405020304" pitchFamily="18" charset="0"/>
              </a:rPr>
              <a:t>The longest sequence from each cluster is then submitted to EffectorP (2.0.1) for fungal effector prediction. </a:t>
            </a:r>
          </a:p>
        </p:txBody>
      </p:sp>
      <p:cxnSp>
        <p:nvCxnSpPr>
          <p:cNvPr id="18" name="Straight Arrow Connector 39">
            <a:extLst>
              <a:ext uri="{FF2B5EF4-FFF2-40B4-BE49-F238E27FC236}">
                <a16:creationId xmlns:a16="http://schemas.microsoft.com/office/drawing/2014/main" id="{EBCB6742-8038-43F5-1678-7A96CEEAC73A}"/>
              </a:ext>
            </a:extLst>
          </p:cNvPr>
          <p:cNvCxnSpPr>
            <a:cxnSpLocks/>
            <a:stCxn id="5" idx="2"/>
            <a:endCxn id="6" idx="0"/>
          </p:cNvCxnSpPr>
          <p:nvPr/>
        </p:nvCxnSpPr>
        <p:spPr>
          <a:xfrm rot="5400000">
            <a:off x="8927364" y="5663702"/>
            <a:ext cx="924914" cy="4306837"/>
          </a:xfrm>
          <a:prstGeom prst="bentConnector3">
            <a:avLst>
              <a:gd name="adj1" fmla="val 50000"/>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58E7F38-F096-28F4-96C4-8739541D2E43}"/>
              </a:ext>
            </a:extLst>
          </p:cNvPr>
          <p:cNvCxnSpPr>
            <a:cxnSpLocks/>
            <a:stCxn id="6" idx="2"/>
            <a:endCxn id="10" idx="0"/>
          </p:cNvCxnSpPr>
          <p:nvPr/>
        </p:nvCxnSpPr>
        <p:spPr>
          <a:xfrm flipH="1">
            <a:off x="7236385" y="10095459"/>
            <a:ext cx="16" cy="1830736"/>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99080EA-63E7-4946-6385-51E866DC83BF}"/>
              </a:ext>
            </a:extLst>
          </p:cNvPr>
          <p:cNvCxnSpPr>
            <a:cxnSpLocks/>
            <a:stCxn id="8" idx="2"/>
            <a:endCxn id="9" idx="0"/>
          </p:cNvCxnSpPr>
          <p:nvPr/>
        </p:nvCxnSpPr>
        <p:spPr>
          <a:xfrm flipH="1">
            <a:off x="15760762" y="12055578"/>
            <a:ext cx="25737" cy="634588"/>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B6C4FAA-DA08-295B-0EEB-CC90B2D8F976}"/>
              </a:ext>
            </a:extLst>
          </p:cNvPr>
          <p:cNvCxnSpPr>
            <a:cxnSpLocks/>
            <a:stCxn id="7" idx="2"/>
            <a:endCxn id="8" idx="0"/>
          </p:cNvCxnSpPr>
          <p:nvPr/>
        </p:nvCxnSpPr>
        <p:spPr>
          <a:xfrm>
            <a:off x="15786498" y="9664572"/>
            <a:ext cx="0" cy="1006011"/>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2CE0C89-EAC4-6CF5-1C87-38667695298D}"/>
              </a:ext>
            </a:extLst>
          </p:cNvPr>
          <p:cNvSpPr txBox="1"/>
          <p:nvPr/>
        </p:nvSpPr>
        <p:spPr>
          <a:xfrm>
            <a:off x="22601345" y="1436914"/>
            <a:ext cx="14935548" cy="3600986"/>
          </a:xfrm>
          <a:prstGeom prst="rect">
            <a:avLst/>
          </a:prstGeom>
          <a:noFill/>
          <a:ln w="38100">
            <a:solidFill>
              <a:schemeClr val="tx1"/>
            </a:solidFill>
          </a:ln>
        </p:spPr>
        <p:txBody>
          <a:bodyPr wrap="square" rtlCol="0">
            <a:spAutoFit/>
          </a:bodyPr>
          <a:lstStyle/>
          <a:p>
            <a:pPr algn="ctr"/>
            <a:endParaRPr lang="en-US" sz="2800" b="1" dirty="0">
              <a:latin typeface="Times New Roman" panose="02020603050405020304" pitchFamily="18" charset="0"/>
              <a:cs typeface="Times New Roman" panose="02020603050405020304" pitchFamily="18" charset="0"/>
            </a:endParaRPr>
          </a:p>
          <a:p>
            <a:pPr algn="ctr"/>
            <a:r>
              <a:rPr lang="en-US" sz="3200" b="1" dirty="0">
                <a:latin typeface="Times New Roman" panose="02020603050405020304" pitchFamily="18" charset="0"/>
                <a:cs typeface="Times New Roman" panose="02020603050405020304" pitchFamily="18" charset="0"/>
              </a:rPr>
              <a:t>Final Candidate Effector Set Generated</a:t>
            </a:r>
          </a:p>
          <a:p>
            <a:pPr algn="ctr"/>
            <a:endParaRPr lang="en-US" sz="2800" b="1"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A FASTA file containing the candidate effectors predicted across the </a:t>
            </a:r>
            <a:r>
              <a:rPr lang="en-US" sz="2800" i="1" dirty="0">
                <a:latin typeface="Times New Roman" panose="02020603050405020304" pitchFamily="18" charset="0"/>
                <a:cs typeface="Times New Roman" panose="02020603050405020304" pitchFamily="18" charset="0"/>
              </a:rPr>
              <a:t>Fusarium</a:t>
            </a:r>
            <a:r>
              <a:rPr lang="en-US" sz="2800" dirty="0">
                <a:latin typeface="Times New Roman" panose="02020603050405020304" pitchFamily="18" charset="0"/>
                <a:cs typeface="Times New Roman" panose="02020603050405020304" pitchFamily="18" charset="0"/>
              </a:rPr>
              <a:t> assemblies is produced.</a:t>
            </a:r>
          </a:p>
          <a:p>
            <a:pPr algn="ct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 </a:t>
            </a:r>
          </a:p>
        </p:txBody>
      </p:sp>
      <p:cxnSp>
        <p:nvCxnSpPr>
          <p:cNvPr id="29" name="Straight Arrow Connector 28">
            <a:extLst>
              <a:ext uri="{FF2B5EF4-FFF2-40B4-BE49-F238E27FC236}">
                <a16:creationId xmlns:a16="http://schemas.microsoft.com/office/drawing/2014/main" id="{342327B9-7F11-15B6-716C-5C541C6FDC95}"/>
              </a:ext>
            </a:extLst>
          </p:cNvPr>
          <p:cNvCxnSpPr>
            <a:cxnSpLocks/>
            <a:stCxn id="12" idx="2"/>
            <a:endCxn id="13" idx="0"/>
          </p:cNvCxnSpPr>
          <p:nvPr/>
        </p:nvCxnSpPr>
        <p:spPr>
          <a:xfrm flipH="1">
            <a:off x="11527965" y="18356688"/>
            <a:ext cx="15136" cy="536822"/>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C958A444-B816-35DD-7080-7DECD49DCF2E}"/>
              </a:ext>
            </a:extLst>
          </p:cNvPr>
          <p:cNvSpPr txBox="1"/>
          <p:nvPr/>
        </p:nvSpPr>
        <p:spPr>
          <a:xfrm>
            <a:off x="22601343" y="5605771"/>
            <a:ext cx="14935548" cy="1384995"/>
          </a:xfrm>
          <a:prstGeom prst="rect">
            <a:avLst/>
          </a:prstGeom>
          <a:noFill/>
          <a:ln w="38100">
            <a:solidFill>
              <a:schemeClr val="accent6">
                <a:lumMod val="75000"/>
              </a:schemeClr>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Effector Search</a:t>
            </a:r>
          </a:p>
          <a:p>
            <a:pPr algn="ctr"/>
            <a:r>
              <a:rPr lang="en-US" sz="2800" dirty="0">
                <a:latin typeface="Times New Roman" panose="02020603050405020304" pitchFamily="18" charset="0"/>
                <a:cs typeface="Times New Roman" panose="02020603050405020304" pitchFamily="18" charset="0"/>
              </a:rPr>
              <a:t>The candidate effector FASTA is queried against the </a:t>
            </a:r>
            <a:r>
              <a:rPr lang="en-GB" sz="2800" i="1" dirty="0">
                <a:latin typeface="Times New Roman" panose="02020603050405020304" pitchFamily="18" charset="0"/>
                <a:ea typeface="Times New Roman" panose="02020603050405020304" pitchFamily="18" charset="0"/>
              </a:rPr>
              <a:t>Fusarium</a:t>
            </a:r>
            <a:r>
              <a:rPr lang="en-GB" sz="2800" dirty="0">
                <a:latin typeface="Times New Roman" panose="02020603050405020304" pitchFamily="18" charset="0"/>
                <a:ea typeface="Times New Roman" panose="02020603050405020304" pitchFamily="18" charset="0"/>
              </a:rPr>
              <a:t> assemblies using TBLASTN, with a cut-off 1e-6 and a percentage identity and coverage threshold of 70% and 70%, respectively.</a:t>
            </a:r>
            <a:endParaRPr lang="en-US" sz="2800" dirty="0">
              <a:latin typeface="Times New Roman" panose="02020603050405020304" pitchFamily="18" charset="0"/>
              <a:cs typeface="Times New Roman" panose="02020603050405020304" pitchFamily="18" charset="0"/>
            </a:endParaRPr>
          </a:p>
        </p:txBody>
      </p:sp>
      <p:cxnSp>
        <p:nvCxnSpPr>
          <p:cNvPr id="130" name="Straight Arrow Connector 129">
            <a:extLst>
              <a:ext uri="{FF2B5EF4-FFF2-40B4-BE49-F238E27FC236}">
                <a16:creationId xmlns:a16="http://schemas.microsoft.com/office/drawing/2014/main" id="{0BC320E2-D52D-1264-D75C-8629AF6797A8}"/>
              </a:ext>
            </a:extLst>
          </p:cNvPr>
          <p:cNvCxnSpPr>
            <a:cxnSpLocks/>
            <a:stCxn id="4" idx="2"/>
            <a:endCxn id="5" idx="0"/>
          </p:cNvCxnSpPr>
          <p:nvPr/>
        </p:nvCxnSpPr>
        <p:spPr>
          <a:xfrm>
            <a:off x="11517519" y="5665211"/>
            <a:ext cx="25720" cy="735345"/>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0C901CD1-6FF2-E973-1768-135A15E28651}"/>
              </a:ext>
            </a:extLst>
          </p:cNvPr>
          <p:cNvSpPr txBox="1"/>
          <p:nvPr/>
        </p:nvSpPr>
        <p:spPr>
          <a:xfrm>
            <a:off x="22601347" y="8033536"/>
            <a:ext cx="14935547" cy="1457294"/>
          </a:xfrm>
          <a:prstGeom prst="rect">
            <a:avLst/>
          </a:prstGeom>
          <a:noFill/>
          <a:ln w="38100">
            <a:solidFill>
              <a:schemeClr val="accent6">
                <a:lumMod val="75000"/>
              </a:schemeClr>
            </a:solidFill>
          </a:ln>
        </p:spPr>
        <p:txBody>
          <a:bodyPr wrap="square" lIns="163041" tIns="81520" rIns="163041" bIns="81520" rtlCol="0" anchor="t">
            <a:spAutoFit/>
          </a:bodyPr>
          <a:lstStyle/>
          <a:p>
            <a:pPr algn="ctr"/>
            <a:r>
              <a:rPr lang="en-US" sz="2800" b="1" dirty="0">
                <a:latin typeface="Times New Roman"/>
                <a:cs typeface="Times New Roman"/>
              </a:rPr>
              <a:t>Data Matrix</a:t>
            </a:r>
          </a:p>
          <a:p>
            <a:pPr algn="ctr"/>
            <a:r>
              <a:rPr lang="en-GB" sz="2800" dirty="0">
                <a:latin typeface="Times New Roman"/>
                <a:ea typeface="Times New Roman" panose="02020603050405020304" pitchFamily="18" charset="0"/>
                <a:cs typeface="Times New Roman"/>
              </a:rPr>
              <a:t>A data matrix indicating total number of hits within the BLAST threshold is generated for the candidate effectors across the FOSC assemblies</a:t>
            </a:r>
            <a:r>
              <a:rPr lang="en-US" sz="2800" dirty="0">
                <a:latin typeface="Times New Roman"/>
                <a:cs typeface="Times New Roman"/>
              </a:rPr>
              <a:t>.  </a:t>
            </a:r>
            <a:endParaRPr lang="en-US" sz="2800" dirty="0">
              <a:latin typeface="Times New Roman" panose="02020603050405020304" pitchFamily="18" charset="0"/>
              <a:cs typeface="Times New Roman" panose="02020603050405020304" pitchFamily="18" charset="0"/>
            </a:endParaRPr>
          </a:p>
        </p:txBody>
      </p:sp>
      <p:sp>
        <p:nvSpPr>
          <p:cNvPr id="140" name="TextBox 139">
            <a:extLst>
              <a:ext uri="{FF2B5EF4-FFF2-40B4-BE49-F238E27FC236}">
                <a16:creationId xmlns:a16="http://schemas.microsoft.com/office/drawing/2014/main" id="{7B1EE02E-46B2-9ADC-35FD-C9011A9F33C1}"/>
              </a:ext>
            </a:extLst>
          </p:cNvPr>
          <p:cNvSpPr txBox="1"/>
          <p:nvPr/>
        </p:nvSpPr>
        <p:spPr>
          <a:xfrm>
            <a:off x="22563635" y="10509055"/>
            <a:ext cx="14935547" cy="1888181"/>
          </a:xfrm>
          <a:prstGeom prst="rect">
            <a:avLst/>
          </a:prstGeom>
          <a:noFill/>
          <a:ln w="38100">
            <a:solidFill>
              <a:schemeClr val="accent6">
                <a:lumMod val="75000"/>
              </a:schemeClr>
            </a:solidFill>
          </a:ln>
        </p:spPr>
        <p:txBody>
          <a:bodyPr wrap="square" lIns="163041" tIns="81520" rIns="163041" bIns="81520" rtlCol="0" anchor="t">
            <a:spAutoFit/>
          </a:bodyPr>
          <a:lstStyle/>
          <a:p>
            <a:pPr algn="ctr"/>
            <a:r>
              <a:rPr lang="en-US" sz="2800" b="1" dirty="0">
                <a:latin typeface="Times New Roman" panose="02020603050405020304" pitchFamily="18" charset="0"/>
                <a:cs typeface="Times New Roman" panose="02020603050405020304" pitchFamily="18" charset="0"/>
              </a:rPr>
              <a:t>Effector Profile Heatmap</a:t>
            </a:r>
          </a:p>
          <a:p>
            <a:pPr algn="ctr"/>
            <a:r>
              <a:rPr lang="en-US" sz="2800" dirty="0">
                <a:latin typeface="Times New Roman"/>
                <a:cs typeface="Times New Roman"/>
              </a:rPr>
              <a:t>An effector profile heatmap generated in R Studio (version 3.6.3), using the package </a:t>
            </a:r>
            <a:r>
              <a:rPr lang="en-US" sz="2800" err="1">
                <a:latin typeface="Times New Roman"/>
                <a:cs typeface="Times New Roman"/>
              </a:rPr>
              <a:t>Pheatmap</a:t>
            </a:r>
            <a:r>
              <a:rPr lang="en-US" sz="2800" dirty="0">
                <a:latin typeface="Times New Roman"/>
                <a:cs typeface="Times New Roman"/>
              </a:rPr>
              <a:t>  (version 1.0.12). Data can be converted to binary at this stage to </a:t>
            </a:r>
            <a:r>
              <a:rPr lang="en-US" sz="2800">
                <a:latin typeface="Times New Roman"/>
                <a:cs typeface="Times New Roman"/>
              </a:rPr>
              <a:t>only generate a presence/absence</a:t>
            </a:r>
            <a:r>
              <a:rPr lang="en-US" sz="2800" dirty="0">
                <a:latin typeface="Times New Roman"/>
                <a:cs typeface="Times New Roman"/>
              </a:rPr>
              <a:t> heatmap rather than hit frequency heatmap.</a:t>
            </a:r>
            <a:r>
              <a:rPr lang="en-US" sz="2800">
                <a:latin typeface="Times New Roman"/>
                <a:cs typeface="Times New Roman"/>
              </a:rPr>
              <a:t> </a:t>
            </a:r>
            <a:endParaRPr lang="en-US" sz="2800" dirty="0">
              <a:latin typeface="Times New Roman" panose="02020603050405020304" pitchFamily="18" charset="0"/>
              <a:cs typeface="Times New Roman" panose="02020603050405020304" pitchFamily="18" charset="0"/>
            </a:endParaRPr>
          </a:p>
        </p:txBody>
      </p:sp>
      <p:cxnSp>
        <p:nvCxnSpPr>
          <p:cNvPr id="141" name="Straight Arrow Connector 140">
            <a:extLst>
              <a:ext uri="{FF2B5EF4-FFF2-40B4-BE49-F238E27FC236}">
                <a16:creationId xmlns:a16="http://schemas.microsoft.com/office/drawing/2014/main" id="{222CCFF3-D005-918D-8F2B-6F3C8FB39D02}"/>
              </a:ext>
            </a:extLst>
          </p:cNvPr>
          <p:cNvCxnSpPr>
            <a:cxnSpLocks/>
            <a:stCxn id="129" idx="2"/>
            <a:endCxn id="139" idx="0"/>
          </p:cNvCxnSpPr>
          <p:nvPr/>
        </p:nvCxnSpPr>
        <p:spPr>
          <a:xfrm>
            <a:off x="30069118" y="6990766"/>
            <a:ext cx="4" cy="104277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1AA293B-118D-E3C0-3BAF-71090DB16859}"/>
              </a:ext>
            </a:extLst>
          </p:cNvPr>
          <p:cNvCxnSpPr>
            <a:cxnSpLocks/>
            <a:stCxn id="139" idx="2"/>
            <a:endCxn id="140" idx="0"/>
          </p:cNvCxnSpPr>
          <p:nvPr/>
        </p:nvCxnSpPr>
        <p:spPr>
          <a:xfrm flipH="1">
            <a:off x="30031409" y="9490830"/>
            <a:ext cx="37713" cy="1018225"/>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8" name="Straight Arrow Connector 39">
            <a:extLst>
              <a:ext uri="{FF2B5EF4-FFF2-40B4-BE49-F238E27FC236}">
                <a16:creationId xmlns:a16="http://schemas.microsoft.com/office/drawing/2014/main" id="{7A62196A-0AF3-D493-C84D-FCC82D66F0A6}"/>
              </a:ext>
            </a:extLst>
          </p:cNvPr>
          <p:cNvCxnSpPr>
            <a:cxnSpLocks/>
            <a:stCxn id="5" idx="2"/>
            <a:endCxn id="7" idx="0"/>
          </p:cNvCxnSpPr>
          <p:nvPr/>
        </p:nvCxnSpPr>
        <p:spPr>
          <a:xfrm rot="16200000" flipH="1">
            <a:off x="13202412" y="5695490"/>
            <a:ext cx="924914" cy="4243260"/>
          </a:xfrm>
          <a:prstGeom prst="bentConnector3">
            <a:avLst>
              <a:gd name="adj1" fmla="val 50000"/>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E1763037-9E68-0E1B-634A-8F50A0264DA6}"/>
              </a:ext>
            </a:extLst>
          </p:cNvPr>
          <p:cNvCxnSpPr>
            <a:cxnSpLocks/>
            <a:stCxn id="11" idx="2"/>
            <a:endCxn id="12" idx="0"/>
          </p:cNvCxnSpPr>
          <p:nvPr/>
        </p:nvCxnSpPr>
        <p:spPr>
          <a:xfrm>
            <a:off x="11543068" y="15884068"/>
            <a:ext cx="33" cy="1015326"/>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68EB0417-966E-99EA-85AB-50651C2F85D4}"/>
              </a:ext>
            </a:extLst>
          </p:cNvPr>
          <p:cNvCxnSpPr>
            <a:cxnSpLocks/>
            <a:stCxn id="152" idx="2"/>
            <a:endCxn id="4" idx="0"/>
          </p:cNvCxnSpPr>
          <p:nvPr/>
        </p:nvCxnSpPr>
        <p:spPr>
          <a:xfrm flipH="1">
            <a:off x="11517519" y="3852680"/>
            <a:ext cx="10888" cy="427536"/>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9">
            <a:extLst>
              <a:ext uri="{FF2B5EF4-FFF2-40B4-BE49-F238E27FC236}">
                <a16:creationId xmlns:a16="http://schemas.microsoft.com/office/drawing/2014/main" id="{346AE283-557A-67D9-9B38-77E9F8D67A20}"/>
              </a:ext>
            </a:extLst>
          </p:cNvPr>
          <p:cNvCxnSpPr>
            <a:cxnSpLocks/>
            <a:stCxn id="13" idx="3"/>
            <a:endCxn id="28" idx="1"/>
          </p:cNvCxnSpPr>
          <p:nvPr/>
        </p:nvCxnSpPr>
        <p:spPr>
          <a:xfrm flipV="1">
            <a:off x="19785687" y="3237407"/>
            <a:ext cx="2815659" cy="16133157"/>
          </a:xfrm>
          <a:prstGeom prst="bentConnector3">
            <a:avLst>
              <a:gd name="adj1" fmla="val 24484"/>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93231D78-D420-A9D3-64FB-DAC74C7620B6}"/>
              </a:ext>
            </a:extLst>
          </p:cNvPr>
          <p:cNvCxnSpPr>
            <a:cxnSpLocks/>
            <a:stCxn id="28" idx="2"/>
            <a:endCxn id="129" idx="0"/>
          </p:cNvCxnSpPr>
          <p:nvPr/>
        </p:nvCxnSpPr>
        <p:spPr>
          <a:xfrm flipH="1">
            <a:off x="30069118" y="5037900"/>
            <a:ext cx="2" cy="567871"/>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5" name="Oval 354">
            <a:extLst>
              <a:ext uri="{FF2B5EF4-FFF2-40B4-BE49-F238E27FC236}">
                <a16:creationId xmlns:a16="http://schemas.microsoft.com/office/drawing/2014/main" id="{9CE3A49D-08BB-58F6-568F-2498D3A2DAEF}"/>
              </a:ext>
            </a:extLst>
          </p:cNvPr>
          <p:cNvSpPr/>
          <p:nvPr/>
        </p:nvSpPr>
        <p:spPr>
          <a:xfrm>
            <a:off x="20732722" y="3581496"/>
            <a:ext cx="8795986" cy="1816926"/>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a:solidFill>
                  <a:schemeClr val="tx1"/>
                </a:solidFill>
                <a:latin typeface="Times New Roman" panose="02020603050405020304" pitchFamily="18" charset="0"/>
                <a:cs typeface="Times New Roman" panose="02020603050405020304" pitchFamily="18" charset="0"/>
              </a:rPr>
              <a:t>Fusarium</a:t>
            </a:r>
            <a:endParaRPr lang="en-US" sz="3600" b="1" dirty="0">
              <a:solidFill>
                <a:schemeClr val="tx1"/>
              </a:solidFill>
              <a:latin typeface="Times New Roman" panose="02020603050405020304" pitchFamily="18" charset="0"/>
              <a:cs typeface="Times New Roman" panose="02020603050405020304" pitchFamily="18" charset="0"/>
            </a:endParaRPr>
          </a:p>
          <a:p>
            <a:pPr algn="ctr"/>
            <a:r>
              <a:rPr lang="en-US" sz="3600" b="1" dirty="0">
                <a:solidFill>
                  <a:schemeClr val="tx1"/>
                </a:solidFill>
                <a:latin typeface="Times New Roman" panose="02020603050405020304" pitchFamily="18" charset="0"/>
                <a:cs typeface="Times New Roman" panose="02020603050405020304" pitchFamily="18" charset="0"/>
              </a:rPr>
              <a:t>pan-effectorome</a:t>
            </a:r>
          </a:p>
        </p:txBody>
      </p:sp>
      <p:sp>
        <p:nvSpPr>
          <p:cNvPr id="358" name="TextBox 357">
            <a:extLst>
              <a:ext uri="{FF2B5EF4-FFF2-40B4-BE49-F238E27FC236}">
                <a16:creationId xmlns:a16="http://schemas.microsoft.com/office/drawing/2014/main" id="{00C9A744-DFA0-FD36-E343-D5C1A09F6D71}"/>
              </a:ext>
            </a:extLst>
          </p:cNvPr>
          <p:cNvSpPr txBox="1"/>
          <p:nvPr/>
        </p:nvSpPr>
        <p:spPr>
          <a:xfrm rot="16200000">
            <a:off x="14135836" y="12500103"/>
            <a:ext cx="14558110" cy="769441"/>
          </a:xfrm>
          <a:prstGeom prst="rect">
            <a:avLst/>
          </a:prstGeom>
          <a:noFill/>
          <a:ln w="38100">
            <a:solidFill>
              <a:schemeClr val="accent6">
                <a:lumMod val="75000"/>
              </a:schemeClr>
            </a:solidFill>
          </a:ln>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Effector Profiling</a:t>
            </a:r>
            <a:r>
              <a:rPr lang="en-US" sz="4400" dirty="0">
                <a:latin typeface="Times New Roman" panose="02020603050405020304" pitchFamily="18" charset="0"/>
                <a:cs typeface="Times New Roman" panose="02020603050405020304" pitchFamily="18" charset="0"/>
              </a:rPr>
              <a:t> </a:t>
            </a:r>
          </a:p>
        </p:txBody>
      </p:sp>
      <p:sp>
        <p:nvSpPr>
          <p:cNvPr id="359" name="TextBox 358">
            <a:extLst>
              <a:ext uri="{FF2B5EF4-FFF2-40B4-BE49-F238E27FC236}">
                <a16:creationId xmlns:a16="http://schemas.microsoft.com/office/drawing/2014/main" id="{D5142A9F-E411-BB89-6C22-36EEA31128CE}"/>
              </a:ext>
            </a:extLst>
          </p:cNvPr>
          <p:cNvSpPr txBox="1"/>
          <p:nvPr/>
        </p:nvSpPr>
        <p:spPr>
          <a:xfrm rot="16200000">
            <a:off x="-3806336" y="13928503"/>
            <a:ext cx="11701318" cy="769441"/>
          </a:xfrm>
          <a:prstGeom prst="rect">
            <a:avLst/>
          </a:prstGeom>
          <a:noFill/>
          <a:ln w="38100">
            <a:solidFill>
              <a:srgbClr val="0070C0"/>
            </a:solidFill>
          </a:ln>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Effector Prediction</a:t>
            </a:r>
            <a:r>
              <a:rPr lang="en-US" sz="4400" dirty="0">
                <a:latin typeface="Times New Roman" panose="02020603050405020304" pitchFamily="18" charset="0"/>
                <a:cs typeface="Times New Roman" panose="02020603050405020304" pitchFamily="18" charset="0"/>
              </a:rPr>
              <a:t> </a:t>
            </a:r>
          </a:p>
        </p:txBody>
      </p:sp>
      <p:sp>
        <p:nvSpPr>
          <p:cNvPr id="360" name="TextBox 359">
            <a:extLst>
              <a:ext uri="{FF2B5EF4-FFF2-40B4-BE49-F238E27FC236}">
                <a16:creationId xmlns:a16="http://schemas.microsoft.com/office/drawing/2014/main" id="{25EC434A-B33C-1EDE-AAE1-341741230ECD}"/>
              </a:ext>
            </a:extLst>
          </p:cNvPr>
          <p:cNvSpPr txBox="1"/>
          <p:nvPr/>
        </p:nvSpPr>
        <p:spPr>
          <a:xfrm rot="16200000">
            <a:off x="-1054669" y="4210603"/>
            <a:ext cx="6151207" cy="769441"/>
          </a:xfrm>
          <a:prstGeom prst="rect">
            <a:avLst/>
          </a:prstGeom>
          <a:noFill/>
          <a:ln w="38100">
            <a:solidFill>
              <a:srgbClr val="FFC000"/>
            </a:solidFill>
          </a:ln>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Sequence identification</a:t>
            </a:r>
          </a:p>
        </p:txBody>
      </p:sp>
      <p:sp>
        <p:nvSpPr>
          <p:cNvPr id="391" name="Rectangle 390">
            <a:extLst>
              <a:ext uri="{FF2B5EF4-FFF2-40B4-BE49-F238E27FC236}">
                <a16:creationId xmlns:a16="http://schemas.microsoft.com/office/drawing/2014/main" id="{879FEE0A-730C-EBE4-D9E5-E867407C89DA}"/>
              </a:ext>
            </a:extLst>
          </p:cNvPr>
          <p:cNvSpPr/>
          <p:nvPr/>
        </p:nvSpPr>
        <p:spPr>
          <a:xfrm>
            <a:off x="22601345" y="13637347"/>
            <a:ext cx="14867931" cy="6527051"/>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b="1" i="1" dirty="0">
              <a:solidFill>
                <a:schemeClr val="tx1"/>
              </a:solidFill>
              <a:latin typeface="Times New Roman" panose="02020603050405020304" pitchFamily="18" charset="0"/>
              <a:cs typeface="Times New Roman" panose="02020603050405020304" pitchFamily="18" charset="0"/>
            </a:endParaRPr>
          </a:p>
          <a:p>
            <a:pPr algn="ctr"/>
            <a:endParaRPr lang="en-US" sz="6600" b="1" i="1" dirty="0">
              <a:solidFill>
                <a:schemeClr val="tx1"/>
              </a:solidFill>
              <a:latin typeface="Times New Roman" panose="02020603050405020304" pitchFamily="18" charset="0"/>
              <a:cs typeface="Times New Roman" panose="02020603050405020304" pitchFamily="18" charset="0"/>
            </a:endParaRPr>
          </a:p>
          <a:p>
            <a:pPr algn="ctr"/>
            <a:r>
              <a:rPr lang="en-US" sz="6600" b="1" i="1" dirty="0">
                <a:solidFill>
                  <a:schemeClr val="tx1"/>
                </a:solidFill>
                <a:latin typeface="Times New Roman" panose="02020603050405020304" pitchFamily="18" charset="0"/>
                <a:cs typeface="Times New Roman" panose="02020603050405020304" pitchFamily="18" charset="0"/>
              </a:rPr>
              <a:t>Fusarium</a:t>
            </a:r>
            <a:r>
              <a:rPr lang="en-US" sz="6600" b="1" dirty="0">
                <a:solidFill>
                  <a:schemeClr val="tx1"/>
                </a:solidFill>
                <a:latin typeface="Times New Roman" panose="02020603050405020304" pitchFamily="18" charset="0"/>
                <a:cs typeface="Times New Roman" panose="02020603050405020304" pitchFamily="18" charset="0"/>
              </a:rPr>
              <a:t> Assembly Effector Profiles</a:t>
            </a: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p:txBody>
      </p:sp>
      <p:cxnSp>
        <p:nvCxnSpPr>
          <p:cNvPr id="392" name="Straight Arrow Connector 391">
            <a:extLst>
              <a:ext uri="{FF2B5EF4-FFF2-40B4-BE49-F238E27FC236}">
                <a16:creationId xmlns:a16="http://schemas.microsoft.com/office/drawing/2014/main" id="{A4847749-733E-0D9D-F83A-EE29BABA3073}"/>
              </a:ext>
            </a:extLst>
          </p:cNvPr>
          <p:cNvCxnSpPr>
            <a:cxnSpLocks/>
            <a:stCxn id="140" idx="2"/>
            <a:endCxn id="391" idx="0"/>
          </p:cNvCxnSpPr>
          <p:nvPr/>
        </p:nvCxnSpPr>
        <p:spPr>
          <a:xfrm>
            <a:off x="30031409" y="12397236"/>
            <a:ext cx="3903" cy="1240111"/>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9" name="TextBox 428">
            <a:extLst>
              <a:ext uri="{FF2B5EF4-FFF2-40B4-BE49-F238E27FC236}">
                <a16:creationId xmlns:a16="http://schemas.microsoft.com/office/drawing/2014/main" id="{53BF7114-1C23-075C-FA74-F9BB7C826156}"/>
              </a:ext>
            </a:extLst>
          </p:cNvPr>
          <p:cNvSpPr txBox="1"/>
          <p:nvPr/>
        </p:nvSpPr>
        <p:spPr>
          <a:xfrm>
            <a:off x="26522472" y="19096077"/>
            <a:ext cx="7032585" cy="276999"/>
          </a:xfrm>
          <a:prstGeom prst="rect">
            <a:avLst/>
          </a:prstGeom>
          <a:noFill/>
          <a:ln w="38100">
            <a:noFill/>
          </a:ln>
        </p:spPr>
        <p:txBody>
          <a:bodyPr wrap="square" rtlCol="0">
            <a:spAutoFit/>
          </a:bodyPr>
          <a:lstStyle/>
          <a:p>
            <a:pPr algn="ctr"/>
            <a:r>
              <a:rPr lang="en-US" sz="1200" dirty="0">
                <a:solidFill>
                  <a:schemeClr val="bg2">
                    <a:lumMod val="50000"/>
                  </a:schemeClr>
                </a:solidFill>
                <a:latin typeface="Times New Roman" panose="02020603050405020304" pitchFamily="18" charset="0"/>
                <a:cs typeface="Times New Roman" panose="02020603050405020304" pitchFamily="18" charset="0"/>
              </a:rPr>
              <a:t>Candidate effectors clusters</a:t>
            </a:r>
          </a:p>
        </p:txBody>
      </p:sp>
      <p:sp>
        <p:nvSpPr>
          <p:cNvPr id="430" name="TextBox 429">
            <a:extLst>
              <a:ext uri="{FF2B5EF4-FFF2-40B4-BE49-F238E27FC236}">
                <a16:creationId xmlns:a16="http://schemas.microsoft.com/office/drawing/2014/main" id="{0FEBE84C-1E78-2683-0EAA-4ECBFBF14BCF}"/>
              </a:ext>
            </a:extLst>
          </p:cNvPr>
          <p:cNvSpPr txBox="1"/>
          <p:nvPr/>
        </p:nvSpPr>
        <p:spPr>
          <a:xfrm rot="16200000">
            <a:off x="21613569" y="17026438"/>
            <a:ext cx="3128624" cy="276999"/>
          </a:xfrm>
          <a:prstGeom prst="rect">
            <a:avLst/>
          </a:prstGeom>
          <a:noFill/>
          <a:ln w="38100">
            <a:noFill/>
          </a:ln>
        </p:spPr>
        <p:txBody>
          <a:bodyPr wrap="square" rtlCol="0">
            <a:spAutoFit/>
          </a:bodyPr>
          <a:lstStyle/>
          <a:p>
            <a:pPr algn="ctr"/>
            <a:r>
              <a:rPr lang="en-US" sz="1200" i="1" dirty="0">
                <a:solidFill>
                  <a:schemeClr val="bg2">
                    <a:lumMod val="50000"/>
                  </a:schemeClr>
                </a:solidFill>
                <a:latin typeface="Times New Roman" panose="02020603050405020304" pitchFamily="18" charset="0"/>
                <a:cs typeface="Times New Roman" panose="02020603050405020304" pitchFamily="18" charset="0"/>
              </a:rPr>
              <a:t>Fusarium</a:t>
            </a:r>
            <a:r>
              <a:rPr lang="en-US" sz="1200" dirty="0">
                <a:solidFill>
                  <a:schemeClr val="bg2">
                    <a:lumMod val="50000"/>
                  </a:schemeClr>
                </a:solidFill>
                <a:latin typeface="Times New Roman" panose="02020603050405020304" pitchFamily="18" charset="0"/>
                <a:cs typeface="Times New Roman" panose="02020603050405020304" pitchFamily="18" charset="0"/>
              </a:rPr>
              <a:t> assembly clusters</a:t>
            </a:r>
          </a:p>
        </p:txBody>
      </p:sp>
      <p:cxnSp>
        <p:nvCxnSpPr>
          <p:cNvPr id="21" name="Straight Arrow Connector 20">
            <a:extLst>
              <a:ext uri="{FF2B5EF4-FFF2-40B4-BE49-F238E27FC236}">
                <a16:creationId xmlns:a16="http://schemas.microsoft.com/office/drawing/2014/main" id="{6D953657-3598-88D1-CE98-C46A15FF51A4}"/>
              </a:ext>
            </a:extLst>
          </p:cNvPr>
          <p:cNvCxnSpPr>
            <a:cxnSpLocks/>
            <a:stCxn id="10" idx="2"/>
          </p:cNvCxnSpPr>
          <p:nvPr/>
        </p:nvCxnSpPr>
        <p:spPr>
          <a:xfrm>
            <a:off x="7236385" y="13311190"/>
            <a:ext cx="1" cy="1187883"/>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991FA84-FCD8-60C9-D7A9-6250591BB5C5}"/>
              </a:ext>
            </a:extLst>
          </p:cNvPr>
          <p:cNvCxnSpPr>
            <a:cxnSpLocks/>
            <a:stCxn id="9" idx="2"/>
          </p:cNvCxnSpPr>
          <p:nvPr/>
        </p:nvCxnSpPr>
        <p:spPr>
          <a:xfrm>
            <a:off x="15760762" y="14075161"/>
            <a:ext cx="0" cy="43916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ECF9A60-711F-06CA-EDB6-9A459191124F}"/>
              </a:ext>
            </a:extLst>
          </p:cNvPr>
          <p:cNvPicPr>
            <a:picLocks noChangeAspect="1"/>
          </p:cNvPicPr>
          <p:nvPr/>
        </p:nvPicPr>
        <p:blipFill rotWithShape="1">
          <a:blip r:embed="rId3"/>
          <a:srcRect l="33804" t="29574" r="33926" b="31888"/>
          <a:stretch/>
        </p:blipFill>
        <p:spPr>
          <a:xfrm>
            <a:off x="24139285" y="15600625"/>
            <a:ext cx="11430838" cy="3414348"/>
          </a:xfrm>
          <a:prstGeom prst="rect">
            <a:avLst/>
          </a:prstGeom>
        </p:spPr>
      </p:pic>
      <p:sp>
        <p:nvSpPr>
          <p:cNvPr id="14" name="TextBox 13">
            <a:extLst>
              <a:ext uri="{FF2B5EF4-FFF2-40B4-BE49-F238E27FC236}">
                <a16:creationId xmlns:a16="http://schemas.microsoft.com/office/drawing/2014/main" id="{70EA588C-43A7-CBAC-E81B-569D15CFABEB}"/>
              </a:ext>
            </a:extLst>
          </p:cNvPr>
          <p:cNvSpPr txBox="1"/>
          <p:nvPr/>
        </p:nvSpPr>
        <p:spPr>
          <a:xfrm>
            <a:off x="37829207" y="12547271"/>
            <a:ext cx="184731" cy="338554"/>
          </a:xfrm>
          <a:prstGeom prst="rect">
            <a:avLst/>
          </a:prstGeom>
          <a:noFill/>
        </p:spPr>
        <p:txBody>
          <a:bodyPr wrap="none" rtlCol="0">
            <a:spAutoFit/>
          </a:bodyPr>
          <a:lstStyle/>
          <a:p>
            <a:endParaRPr lang="en-US" sz="1600" dirty="0"/>
          </a:p>
        </p:txBody>
      </p:sp>
    </p:spTree>
    <p:extLst>
      <p:ext uri="{BB962C8B-B14F-4D97-AF65-F5344CB8AC3E}">
        <p14:creationId xmlns:p14="http://schemas.microsoft.com/office/powerpoint/2010/main" val="4169221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FF5B5-DF78-5273-B413-8EE8FD37C527}"/>
              </a:ext>
            </a:extLst>
          </p:cNvPr>
          <p:cNvSpPr>
            <a:spLocks noGrp="1"/>
          </p:cNvSpPr>
          <p:nvPr>
            <p:ph type="ctrTitle"/>
          </p:nvPr>
        </p:nvSpPr>
        <p:spPr/>
        <p:txBody>
          <a:bodyPr>
            <a:normAutofit/>
          </a:bodyPr>
          <a:lstStyle/>
          <a:p>
            <a:r>
              <a:rPr lang="en-US" dirty="0">
                <a:latin typeface="Times New Roman" panose="02020603050405020304" pitchFamily="18" charset="0"/>
                <a:cs typeface="Times New Roman" panose="02020603050405020304" pitchFamily="18" charset="0"/>
              </a:rPr>
              <a:t>Version 5 Update</a:t>
            </a:r>
          </a:p>
        </p:txBody>
      </p:sp>
      <p:sp>
        <p:nvSpPr>
          <p:cNvPr id="5" name="Subtitle 4">
            <a:extLst>
              <a:ext uri="{FF2B5EF4-FFF2-40B4-BE49-F238E27FC236}">
                <a16:creationId xmlns:a16="http://schemas.microsoft.com/office/drawing/2014/main" id="{FCF2B5BE-A0EC-9850-A187-993FED09A26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94982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ctangle 151">
            <a:extLst>
              <a:ext uri="{FF2B5EF4-FFF2-40B4-BE49-F238E27FC236}">
                <a16:creationId xmlns:a16="http://schemas.microsoft.com/office/drawing/2014/main" id="{0C4A87C9-EDFD-AC1A-8DCC-27FFD17EB8A6}"/>
              </a:ext>
            </a:extLst>
          </p:cNvPr>
          <p:cNvSpPr/>
          <p:nvPr/>
        </p:nvSpPr>
        <p:spPr>
          <a:xfrm>
            <a:off x="3270243" y="1519723"/>
            <a:ext cx="16516327" cy="2332957"/>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i="1" dirty="0">
                <a:solidFill>
                  <a:schemeClr val="tx1"/>
                </a:solidFill>
                <a:latin typeface="Times New Roman" panose="02020603050405020304" pitchFamily="18" charset="0"/>
                <a:cs typeface="Times New Roman" panose="02020603050405020304" pitchFamily="18" charset="0"/>
              </a:rPr>
              <a:t>Fusarium</a:t>
            </a:r>
            <a:r>
              <a:rPr lang="en-US" sz="6600" b="1" dirty="0">
                <a:solidFill>
                  <a:schemeClr val="tx1"/>
                </a:solidFill>
                <a:latin typeface="Times New Roman" panose="02020603050405020304" pitchFamily="18" charset="0"/>
                <a:cs typeface="Times New Roman" panose="02020603050405020304" pitchFamily="18" charset="0"/>
              </a:rPr>
              <a:t> Assemblies</a:t>
            </a:r>
          </a:p>
          <a:p>
            <a:pPr algn="ctr"/>
            <a:r>
              <a:rPr lang="en-US" sz="2800" dirty="0">
                <a:solidFill>
                  <a:schemeClr val="tx1"/>
                </a:solidFill>
                <a:latin typeface="Times New Roman" panose="02020603050405020304" pitchFamily="18" charset="0"/>
                <a:cs typeface="Times New Roman" panose="02020603050405020304" pitchFamily="18" charset="0"/>
              </a:rPr>
              <a:t>Fusarium species assemblies in FASTA format, as well as a list of assemblies and a </a:t>
            </a:r>
            <a:r>
              <a:rPr lang="en-US" sz="2800" i="1" dirty="0">
                <a:solidFill>
                  <a:schemeClr val="tx1"/>
                </a:solidFill>
                <a:latin typeface="Times New Roman" panose="02020603050405020304" pitchFamily="18" charset="0"/>
                <a:cs typeface="Times New Roman" panose="02020603050405020304" pitchFamily="18" charset="0"/>
              </a:rPr>
              <a:t>mimp </a:t>
            </a:r>
            <a:r>
              <a:rPr lang="en-US" sz="2800" dirty="0">
                <a:solidFill>
                  <a:schemeClr val="tx1"/>
                </a:solidFill>
                <a:latin typeface="Times New Roman" panose="02020603050405020304" pitchFamily="18" charset="0"/>
                <a:cs typeface="Times New Roman" panose="02020603050405020304" pitchFamily="18" charset="0"/>
              </a:rPr>
              <a:t>profile HMM, are prepared as input. </a:t>
            </a:r>
          </a:p>
        </p:txBody>
      </p:sp>
      <p:sp>
        <p:nvSpPr>
          <p:cNvPr id="4" name="TextBox 3">
            <a:extLst>
              <a:ext uri="{FF2B5EF4-FFF2-40B4-BE49-F238E27FC236}">
                <a16:creationId xmlns:a16="http://schemas.microsoft.com/office/drawing/2014/main" id="{BDFEC738-8424-DE81-6843-4945645EBFEC}"/>
              </a:ext>
            </a:extLst>
          </p:cNvPr>
          <p:cNvSpPr txBox="1"/>
          <p:nvPr/>
        </p:nvSpPr>
        <p:spPr>
          <a:xfrm>
            <a:off x="3259796" y="4280216"/>
            <a:ext cx="16515446" cy="1384995"/>
          </a:xfrm>
          <a:prstGeom prst="rect">
            <a:avLst/>
          </a:prstGeom>
          <a:noFill/>
          <a:ln w="38100">
            <a:solidFill>
              <a:schemeClr val="accent4"/>
            </a:solidFill>
          </a:ln>
        </p:spPr>
        <p:txBody>
          <a:bodyPr wrap="square" rtlCol="0">
            <a:spAutoFit/>
          </a:bodyPr>
          <a:lstStyle/>
          <a:p>
            <a:pPr algn="ctr"/>
            <a:r>
              <a:rPr lang="en-US" sz="2800" b="1" i="1" dirty="0">
                <a:latin typeface="Times New Roman" panose="02020603050405020304" pitchFamily="18" charset="0"/>
                <a:cs typeface="Times New Roman" panose="02020603050405020304" pitchFamily="18" charset="0"/>
              </a:rPr>
              <a:t>Mimp </a:t>
            </a:r>
            <a:r>
              <a:rPr lang="en-US" sz="2800" b="1" dirty="0">
                <a:latin typeface="Times New Roman" panose="02020603050405020304" pitchFamily="18" charset="0"/>
                <a:cs typeface="Times New Roman" panose="02020603050405020304" pitchFamily="18" charset="0"/>
              </a:rPr>
              <a:t>identification</a:t>
            </a:r>
          </a:p>
          <a:p>
            <a:pPr algn="ctr"/>
            <a:r>
              <a:rPr lang="en-US" sz="2800" dirty="0">
                <a:latin typeface="Times New Roman" panose="02020603050405020304" pitchFamily="18" charset="0"/>
                <a:cs typeface="Times New Roman" panose="02020603050405020304" pitchFamily="18" charset="0"/>
              </a:rPr>
              <a:t>Each </a:t>
            </a:r>
            <a:r>
              <a:rPr lang="en-US" sz="2800" i="1" dirty="0">
                <a:latin typeface="Times New Roman" panose="02020603050405020304" pitchFamily="18" charset="0"/>
                <a:cs typeface="Times New Roman" panose="02020603050405020304" pitchFamily="18" charset="0"/>
              </a:rPr>
              <a:t>Fusarium</a:t>
            </a:r>
            <a:r>
              <a:rPr lang="en-US" sz="2800" dirty="0">
                <a:latin typeface="Times New Roman" panose="02020603050405020304" pitchFamily="18" charset="0"/>
                <a:cs typeface="Times New Roman" panose="02020603050405020304" pitchFamily="18" charset="0"/>
              </a:rPr>
              <a:t> assembly is searched for </a:t>
            </a:r>
            <a:r>
              <a:rPr lang="en-US" sz="2800" i="1" dirty="0">
                <a:latin typeface="Times New Roman" panose="02020603050405020304" pitchFamily="18" charset="0"/>
                <a:cs typeface="Times New Roman" panose="02020603050405020304" pitchFamily="18" charset="0"/>
              </a:rPr>
              <a:t>mimps </a:t>
            </a:r>
            <a:r>
              <a:rPr lang="en-US" sz="2800" dirty="0">
                <a:latin typeface="Times New Roman" panose="02020603050405020304" pitchFamily="18" charset="0"/>
                <a:cs typeface="Times New Roman" panose="02020603050405020304" pitchFamily="18" charset="0"/>
              </a:rPr>
              <a:t>using a custom python script (using </a:t>
            </a:r>
            <a:r>
              <a:rPr lang="en-US" sz="2800" i="1" dirty="0">
                <a:latin typeface="Times New Roman" panose="02020603050405020304" pitchFamily="18" charset="0"/>
                <a:cs typeface="Times New Roman" panose="02020603050405020304" pitchFamily="18" charset="0"/>
              </a:rPr>
              <a:t>mimp </a:t>
            </a:r>
            <a:r>
              <a:rPr lang="en-US" sz="2800" dirty="0">
                <a:latin typeface="Times New Roman" panose="02020603050405020304" pitchFamily="18" charset="0"/>
                <a:cs typeface="Times New Roman" panose="02020603050405020304" pitchFamily="18" charset="0"/>
              </a:rPr>
              <a:t>TIRs) and NHMMER </a:t>
            </a:r>
            <a:r>
              <a:rPr lang="en-GB" sz="2800" dirty="0">
                <a:solidFill>
                  <a:srgbClr val="000000"/>
                </a:solidFill>
                <a:latin typeface="Times New Roman" panose="02020603050405020304" pitchFamily="18" charset="0"/>
                <a:ea typeface="Times New Roman" panose="02020603050405020304" pitchFamily="18" charset="0"/>
              </a:rPr>
              <a:t>(3.3.1) (</a:t>
            </a:r>
            <a:r>
              <a:rPr lang="en-US" sz="2800" dirty="0">
                <a:latin typeface="Times New Roman" panose="02020603050405020304" pitchFamily="18" charset="0"/>
                <a:cs typeface="Times New Roman" panose="02020603050405020304" pitchFamily="18" charset="0"/>
              </a:rPr>
              <a:t>using a </a:t>
            </a:r>
            <a:r>
              <a:rPr lang="en-US" sz="2800" i="1" dirty="0">
                <a:latin typeface="Times New Roman" panose="02020603050405020304" pitchFamily="18" charset="0"/>
                <a:cs typeface="Times New Roman" panose="02020603050405020304" pitchFamily="18" charset="0"/>
              </a:rPr>
              <a:t>mimp </a:t>
            </a:r>
            <a:r>
              <a:rPr lang="en-US" sz="2800" dirty="0">
                <a:latin typeface="Times New Roman" panose="02020603050405020304" pitchFamily="18" charset="0"/>
                <a:cs typeface="Times New Roman" panose="02020603050405020304" pitchFamily="18" charset="0"/>
              </a:rPr>
              <a:t>profile-HMM).</a:t>
            </a:r>
          </a:p>
        </p:txBody>
      </p:sp>
      <p:sp>
        <p:nvSpPr>
          <p:cNvPr id="5" name="TextBox 4">
            <a:extLst>
              <a:ext uri="{FF2B5EF4-FFF2-40B4-BE49-F238E27FC236}">
                <a16:creationId xmlns:a16="http://schemas.microsoft.com/office/drawing/2014/main" id="{FD6F4D29-CBCF-4E76-9985-03FE0B2F252C}"/>
              </a:ext>
            </a:extLst>
          </p:cNvPr>
          <p:cNvSpPr txBox="1"/>
          <p:nvPr/>
        </p:nvSpPr>
        <p:spPr>
          <a:xfrm>
            <a:off x="3285498" y="6400556"/>
            <a:ext cx="16515479" cy="954107"/>
          </a:xfrm>
          <a:prstGeom prst="rect">
            <a:avLst/>
          </a:prstGeom>
          <a:noFill/>
          <a:ln w="38100">
            <a:solidFill>
              <a:schemeClr val="accent4"/>
            </a:solidFill>
          </a:ln>
        </p:spPr>
        <p:txBody>
          <a:bodyPr wrap="square" rtlCol="0">
            <a:spAutoFit/>
          </a:bodyPr>
          <a:lstStyle/>
          <a:p>
            <a:pPr algn="ctr"/>
            <a:r>
              <a:rPr lang="en-US" sz="2800" b="1" i="1" dirty="0">
                <a:latin typeface="Times New Roman" panose="02020603050405020304" pitchFamily="18" charset="0"/>
                <a:cs typeface="Times New Roman" panose="02020603050405020304" pitchFamily="18" charset="0"/>
              </a:rPr>
              <a:t>Mimp </a:t>
            </a:r>
            <a:r>
              <a:rPr lang="en-US" sz="2800" b="1" dirty="0">
                <a:latin typeface="Times New Roman" panose="02020603050405020304" pitchFamily="18" charset="0"/>
                <a:cs typeface="Times New Roman" panose="02020603050405020304" pitchFamily="18" charset="0"/>
              </a:rPr>
              <a:t>region Sequence identification</a:t>
            </a:r>
          </a:p>
          <a:p>
            <a:pPr algn="ctr"/>
            <a:r>
              <a:rPr lang="en-US" sz="2800" dirty="0">
                <a:latin typeface="Times New Roman" panose="02020603050405020304" pitchFamily="18" charset="0"/>
                <a:cs typeface="Times New Roman" panose="02020603050405020304" pitchFamily="18" charset="0"/>
              </a:rPr>
              <a:t>Identify regions 2.5kb either side of a </a:t>
            </a:r>
            <a:r>
              <a:rPr lang="en-US" sz="2800" i="1" dirty="0">
                <a:latin typeface="Times New Roman" panose="02020603050405020304" pitchFamily="18" charset="0"/>
                <a:cs typeface="Times New Roman" panose="02020603050405020304" pitchFamily="18" charset="0"/>
              </a:rPr>
              <a:t>mimp </a:t>
            </a: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mimp</a:t>
            </a:r>
            <a:r>
              <a:rPr lang="en-US" sz="2800" dirty="0">
                <a:latin typeface="Times New Roman" panose="02020603050405020304" pitchFamily="18" charset="0"/>
                <a:cs typeface="Times New Roman" panose="02020603050405020304" pitchFamily="18" charset="0"/>
              </a:rPr>
              <a:t> region), </a:t>
            </a:r>
            <a:r>
              <a:rPr lang="en-US" sz="2800" dirty="0">
                <a:solidFill>
                  <a:srgbClr val="FF0000"/>
                </a:solidFill>
                <a:latin typeface="Times New Roman" panose="02020603050405020304" pitchFamily="18" charset="0"/>
                <a:cs typeface="Times New Roman" panose="02020603050405020304" pitchFamily="18" charset="0"/>
              </a:rPr>
              <a:t>generating a </a:t>
            </a:r>
            <a:r>
              <a:rPr lang="en-US" sz="2800" i="1" dirty="0">
                <a:solidFill>
                  <a:srgbClr val="FF0000"/>
                </a:solidFill>
                <a:latin typeface="Times New Roman" panose="02020603050405020304" pitchFamily="18" charset="0"/>
                <a:cs typeface="Times New Roman" panose="02020603050405020304" pitchFamily="18" charset="0"/>
              </a:rPr>
              <a:t>mimp </a:t>
            </a:r>
            <a:r>
              <a:rPr lang="en-US" sz="2800" dirty="0">
                <a:solidFill>
                  <a:srgbClr val="FF0000"/>
                </a:solidFill>
                <a:latin typeface="Times New Roman" panose="02020603050405020304" pitchFamily="18" charset="0"/>
                <a:cs typeface="Times New Roman" panose="02020603050405020304" pitchFamily="18" charset="0"/>
              </a:rPr>
              <a:t>region </a:t>
            </a:r>
            <a:r>
              <a:rPr lang="en-US" sz="2800" dirty="0" err="1">
                <a:solidFill>
                  <a:srgbClr val="FF0000"/>
                </a:solidFill>
                <a:latin typeface="Times New Roman" panose="02020603050405020304" pitchFamily="18" charset="0"/>
                <a:cs typeface="Times New Roman" panose="02020603050405020304" pitchFamily="18" charset="0"/>
              </a:rPr>
              <a:t>gff</a:t>
            </a:r>
            <a:r>
              <a:rPr lang="en-US" sz="2800"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774BD4B8-B228-127A-4CD1-5DE0C8381C08}"/>
              </a:ext>
            </a:extLst>
          </p:cNvPr>
          <p:cNvSpPr txBox="1"/>
          <p:nvPr/>
        </p:nvSpPr>
        <p:spPr>
          <a:xfrm>
            <a:off x="3285224" y="8279577"/>
            <a:ext cx="7902356" cy="2246769"/>
          </a:xfrm>
          <a:prstGeom prst="rect">
            <a:avLst/>
          </a:prstGeom>
          <a:solidFill>
            <a:schemeClr val="accent2">
              <a:lumMod val="20000"/>
              <a:lumOff val="80000"/>
            </a:schemeClr>
          </a:solidFill>
          <a:ln w="38100">
            <a:solidFill>
              <a:schemeClr val="accent4"/>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Augustus regions identification</a:t>
            </a:r>
          </a:p>
          <a:p>
            <a:pPr algn="ctr"/>
            <a:r>
              <a:rPr lang="en-US" sz="2800" dirty="0">
                <a:latin typeface="Times New Roman" panose="02020603050405020304" pitchFamily="18" charset="0"/>
                <a:cs typeface="Times New Roman" panose="02020603050405020304" pitchFamily="18" charset="0"/>
              </a:rPr>
              <a:t>Expand 20kb either side of the </a:t>
            </a:r>
            <a:r>
              <a:rPr lang="en-US" sz="2800" i="1" dirty="0">
                <a:latin typeface="Times New Roman" panose="02020603050405020304" pitchFamily="18" charset="0"/>
                <a:cs typeface="Times New Roman" panose="02020603050405020304" pitchFamily="18" charset="0"/>
              </a:rPr>
              <a:t>mimp </a:t>
            </a:r>
            <a:r>
              <a:rPr lang="en-US" sz="2800" dirty="0">
                <a:latin typeface="Times New Roman" panose="02020603050405020304" pitchFamily="18" charset="0"/>
                <a:cs typeface="Times New Roman" panose="02020603050405020304" pitchFamily="18" charset="0"/>
              </a:rPr>
              <a:t>regions to identify regions for Augustus annotation. Generate an Augustus region </a:t>
            </a:r>
            <a:r>
              <a:rPr lang="en-US" sz="2800" dirty="0" err="1">
                <a:latin typeface="Times New Roman" panose="02020603050405020304" pitchFamily="18" charset="0"/>
                <a:cs typeface="Times New Roman" panose="02020603050405020304" pitchFamily="18" charset="0"/>
              </a:rPr>
              <a:t>gff</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fastas</a:t>
            </a:r>
            <a:r>
              <a:rPr lang="en-US" sz="2800" dirty="0">
                <a:latin typeface="Times New Roman" panose="02020603050405020304" pitchFamily="18" charset="0"/>
                <a:cs typeface="Times New Roman" panose="02020603050405020304" pitchFamily="18" charset="0"/>
              </a:rPr>
              <a:t> where all non-Augustus have been hard masked.   </a:t>
            </a:r>
          </a:p>
        </p:txBody>
      </p:sp>
      <p:sp>
        <p:nvSpPr>
          <p:cNvPr id="7" name="TextBox 6">
            <a:extLst>
              <a:ext uri="{FF2B5EF4-FFF2-40B4-BE49-F238E27FC236}">
                <a16:creationId xmlns:a16="http://schemas.microsoft.com/office/drawing/2014/main" id="{D922CCCA-9235-7C25-2270-3002A83A414A}"/>
              </a:ext>
            </a:extLst>
          </p:cNvPr>
          <p:cNvSpPr txBox="1"/>
          <p:nvPr/>
        </p:nvSpPr>
        <p:spPr>
          <a:xfrm>
            <a:off x="11772020" y="8279577"/>
            <a:ext cx="8028958" cy="2246769"/>
          </a:xfrm>
          <a:prstGeom prst="rect">
            <a:avLst/>
          </a:prstGeom>
          <a:solidFill>
            <a:schemeClr val="accent2">
              <a:lumMod val="20000"/>
              <a:lumOff val="80000"/>
            </a:schemeClr>
          </a:solidFill>
          <a:ln w="38100">
            <a:solidFill>
              <a:schemeClr val="accent4"/>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Mask non-</a:t>
            </a:r>
            <a:r>
              <a:rPr lang="en-US" sz="2800" b="1" i="1" dirty="0">
                <a:latin typeface="Times New Roman" panose="02020603050405020304" pitchFamily="18" charset="0"/>
                <a:cs typeface="Times New Roman" panose="02020603050405020304" pitchFamily="18" charset="0"/>
              </a:rPr>
              <a:t>mimp</a:t>
            </a:r>
            <a:r>
              <a:rPr lang="en-US" sz="2800" b="1" dirty="0">
                <a:latin typeface="Times New Roman" panose="02020603050405020304" pitchFamily="18" charset="0"/>
                <a:cs typeface="Times New Roman" panose="02020603050405020304" pitchFamily="18" charset="0"/>
              </a:rPr>
              <a:t> regions</a:t>
            </a:r>
          </a:p>
          <a:p>
            <a:pPr algn="ctr"/>
            <a:r>
              <a:rPr lang="en-US" sz="2800" dirty="0">
                <a:latin typeface="Times New Roman" panose="02020603050405020304" pitchFamily="18" charset="0"/>
                <a:cs typeface="Times New Roman" panose="02020603050405020304" pitchFamily="18" charset="0"/>
              </a:rPr>
              <a:t>Using the </a:t>
            </a:r>
            <a:r>
              <a:rPr lang="en-US" sz="2800" i="1" dirty="0">
                <a:latin typeface="Times New Roman" panose="02020603050405020304" pitchFamily="18" charset="0"/>
                <a:cs typeface="Times New Roman" panose="02020603050405020304" pitchFamily="18" charset="0"/>
              </a:rPr>
              <a:t>mimp </a:t>
            </a:r>
            <a:r>
              <a:rPr lang="en-US" sz="2800" dirty="0">
                <a:latin typeface="Times New Roman" panose="02020603050405020304" pitchFamily="18" charset="0"/>
                <a:cs typeface="Times New Roman" panose="02020603050405020304" pitchFamily="18" charset="0"/>
              </a:rPr>
              <a:t>region </a:t>
            </a:r>
            <a:r>
              <a:rPr lang="en-US" sz="2800" dirty="0" err="1">
                <a:latin typeface="Times New Roman" panose="02020603050405020304" pitchFamily="18" charset="0"/>
                <a:cs typeface="Times New Roman" panose="02020603050405020304" pitchFamily="18" charset="0"/>
              </a:rPr>
              <a:t>gff</a:t>
            </a:r>
            <a:r>
              <a:rPr lang="en-US" sz="2800" dirty="0">
                <a:latin typeface="Times New Roman" panose="02020603050405020304" pitchFamily="18" charset="0"/>
                <a:cs typeface="Times New Roman" panose="02020603050405020304" pitchFamily="18" charset="0"/>
              </a:rPr>
              <a:t>, create a </a:t>
            </a:r>
            <a:r>
              <a:rPr lang="en-US" sz="2800" i="1" dirty="0">
                <a:latin typeface="Times New Roman" panose="02020603050405020304" pitchFamily="18" charset="0"/>
                <a:cs typeface="Times New Roman" panose="02020603050405020304" pitchFamily="18" charset="0"/>
              </a:rPr>
              <a:t>mimp</a:t>
            </a:r>
            <a:r>
              <a:rPr lang="en-US" sz="2800" dirty="0">
                <a:latin typeface="Times New Roman" panose="02020603050405020304" pitchFamily="18" charset="0"/>
                <a:cs typeface="Times New Roman" panose="02020603050405020304" pitchFamily="18" charset="0"/>
              </a:rPr>
              <a:t> region </a:t>
            </a:r>
            <a:r>
              <a:rPr lang="en-US" sz="2800" dirty="0" err="1">
                <a:latin typeface="Times New Roman" panose="02020603050405020304" pitchFamily="18" charset="0"/>
                <a:cs typeface="Times New Roman" panose="02020603050405020304" pitchFamily="18" charset="0"/>
              </a:rPr>
              <a:t>fastas</a:t>
            </a:r>
            <a:r>
              <a:rPr lang="en-US" sz="2800" dirty="0">
                <a:latin typeface="Times New Roman" panose="02020603050405020304" pitchFamily="18" charset="0"/>
                <a:cs typeface="Times New Roman" panose="02020603050405020304" pitchFamily="18" charset="0"/>
              </a:rPr>
              <a:t>, where all non-</a:t>
            </a:r>
            <a:r>
              <a:rPr lang="en-US" sz="2800" i="1" dirty="0">
                <a:latin typeface="Times New Roman" panose="02020603050405020304" pitchFamily="18" charset="0"/>
                <a:cs typeface="Times New Roman" panose="02020603050405020304" pitchFamily="18" charset="0"/>
              </a:rPr>
              <a:t>mimp </a:t>
            </a:r>
            <a:r>
              <a:rPr lang="en-US" sz="2800" dirty="0">
                <a:latin typeface="Times New Roman" panose="02020603050405020304" pitchFamily="18" charset="0"/>
                <a:cs typeface="Times New Roman" panose="02020603050405020304" pitchFamily="18" charset="0"/>
              </a:rPr>
              <a:t>regions have been hard masked.</a:t>
            </a:r>
          </a:p>
          <a:p>
            <a:pPr algn="ctr"/>
            <a:endParaRPr lang="en-US" sz="2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3D83FF5-DC0F-4F5B-D79F-9E0C90FE1B74}"/>
              </a:ext>
            </a:extLst>
          </p:cNvPr>
          <p:cNvSpPr txBox="1"/>
          <p:nvPr/>
        </p:nvSpPr>
        <p:spPr>
          <a:xfrm>
            <a:off x="11772017" y="10999511"/>
            <a:ext cx="8028960" cy="1384995"/>
          </a:xfrm>
          <a:prstGeom prst="rect">
            <a:avLst/>
          </a:prstGeom>
          <a:noFill/>
          <a:ln w="38100">
            <a:solidFill>
              <a:srgbClr val="0070C0"/>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ORF Prediction </a:t>
            </a:r>
          </a:p>
          <a:p>
            <a:pPr algn="ctr"/>
            <a:r>
              <a:rPr lang="en-US" sz="2800" dirty="0">
                <a:latin typeface="Times New Roman" panose="02020603050405020304" pitchFamily="18" charset="0"/>
                <a:cs typeface="Times New Roman" panose="02020603050405020304" pitchFamily="18" charset="0"/>
              </a:rPr>
              <a:t>Getorf from Emboss (6.6.0.0) is used to find open reading frames (ORFs) in the 2.5kb region. </a:t>
            </a:r>
          </a:p>
        </p:txBody>
      </p:sp>
      <p:sp>
        <p:nvSpPr>
          <p:cNvPr id="9" name="TextBox 8">
            <a:extLst>
              <a:ext uri="{FF2B5EF4-FFF2-40B4-BE49-F238E27FC236}">
                <a16:creationId xmlns:a16="http://schemas.microsoft.com/office/drawing/2014/main" id="{76863FFD-4A95-4E66-357E-C00DFD584A9E}"/>
              </a:ext>
            </a:extLst>
          </p:cNvPr>
          <p:cNvSpPr txBox="1"/>
          <p:nvPr/>
        </p:nvSpPr>
        <p:spPr>
          <a:xfrm>
            <a:off x="3310925" y="13773262"/>
            <a:ext cx="16490052" cy="954107"/>
          </a:xfrm>
          <a:prstGeom prst="rect">
            <a:avLst/>
          </a:prstGeom>
          <a:noFill/>
          <a:ln w="38100">
            <a:solidFill>
              <a:srgbClr val="0070C0"/>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Signal Peptide Filtering</a:t>
            </a:r>
          </a:p>
          <a:p>
            <a:pPr algn="ctr"/>
            <a:r>
              <a:rPr lang="en-US" sz="2800" dirty="0">
                <a:latin typeface="Times New Roman" panose="02020603050405020304" pitchFamily="18" charset="0"/>
                <a:cs typeface="Times New Roman" panose="02020603050405020304" pitchFamily="18" charset="0"/>
              </a:rPr>
              <a:t>SignalP (4.1) is used search all Augustus gene models and ORFs for a signal peptide.</a:t>
            </a:r>
          </a:p>
        </p:txBody>
      </p:sp>
      <p:sp>
        <p:nvSpPr>
          <p:cNvPr id="10" name="TextBox 9">
            <a:extLst>
              <a:ext uri="{FF2B5EF4-FFF2-40B4-BE49-F238E27FC236}">
                <a16:creationId xmlns:a16="http://schemas.microsoft.com/office/drawing/2014/main" id="{10317BC3-FAE6-9271-6B0E-F554336BB750}"/>
              </a:ext>
            </a:extLst>
          </p:cNvPr>
          <p:cNvSpPr txBox="1"/>
          <p:nvPr/>
        </p:nvSpPr>
        <p:spPr>
          <a:xfrm>
            <a:off x="3255016" y="11032466"/>
            <a:ext cx="7902389" cy="1815882"/>
          </a:xfrm>
          <a:prstGeom prst="rect">
            <a:avLst/>
          </a:prstGeom>
          <a:noFill/>
          <a:ln w="38100">
            <a:solidFill>
              <a:srgbClr val="0070C0"/>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Augustus Gene Prediction</a:t>
            </a:r>
          </a:p>
          <a:p>
            <a:pPr algn="ctr"/>
            <a:r>
              <a:rPr lang="en-US" sz="2800" dirty="0">
                <a:latin typeface="Times New Roman" panose="02020603050405020304" pitchFamily="18" charset="0"/>
                <a:cs typeface="Times New Roman" panose="02020603050405020304" pitchFamily="18" charset="0"/>
              </a:rPr>
              <a:t>The Augustus region </a:t>
            </a:r>
            <a:r>
              <a:rPr lang="en-US" sz="2800" dirty="0" err="1">
                <a:latin typeface="Times New Roman" panose="02020603050405020304" pitchFamily="18" charset="0"/>
                <a:cs typeface="Times New Roman" panose="02020603050405020304" pitchFamily="18" charset="0"/>
              </a:rPr>
              <a:t>fasta</a:t>
            </a:r>
            <a:r>
              <a:rPr lang="en-US" sz="2800" dirty="0">
                <a:latin typeface="Times New Roman" panose="02020603050405020304" pitchFamily="18" charset="0"/>
                <a:cs typeface="Times New Roman" panose="02020603050405020304" pitchFamily="18" charset="0"/>
              </a:rPr>
              <a:t> is submitted to Augustus (3.3.3) for gene prediction with the “fusarium” species parameter selected.</a:t>
            </a:r>
          </a:p>
        </p:txBody>
      </p:sp>
      <p:sp>
        <p:nvSpPr>
          <p:cNvPr id="12" name="TextBox 11">
            <a:extLst>
              <a:ext uri="{FF2B5EF4-FFF2-40B4-BE49-F238E27FC236}">
                <a16:creationId xmlns:a16="http://schemas.microsoft.com/office/drawing/2014/main" id="{C90FD48A-366A-8BB4-5D94-823BB3FE8237}"/>
              </a:ext>
            </a:extLst>
          </p:cNvPr>
          <p:cNvSpPr txBox="1"/>
          <p:nvPr/>
        </p:nvSpPr>
        <p:spPr>
          <a:xfrm>
            <a:off x="3259796" y="15291384"/>
            <a:ext cx="16515816" cy="1457294"/>
          </a:xfrm>
          <a:prstGeom prst="rect">
            <a:avLst/>
          </a:prstGeom>
          <a:solidFill>
            <a:schemeClr val="accent2">
              <a:lumMod val="20000"/>
              <a:lumOff val="80000"/>
            </a:schemeClr>
          </a:solidFill>
          <a:ln w="38100">
            <a:solidFill>
              <a:schemeClr val="accent5">
                <a:lumMod val="75000"/>
              </a:schemeClr>
            </a:solidFill>
          </a:ln>
        </p:spPr>
        <p:txBody>
          <a:bodyPr wrap="square" lIns="163041" tIns="81520" rIns="163041" bIns="81520" rtlCol="0" anchor="t">
            <a:spAutoFit/>
          </a:bodyPr>
          <a:lstStyle/>
          <a:p>
            <a:pPr algn="ctr"/>
            <a:r>
              <a:rPr lang="en-US" sz="2800" b="1" dirty="0">
                <a:latin typeface="Times New Roman" panose="02020603050405020304" pitchFamily="18" charset="0"/>
                <a:cs typeface="Times New Roman" panose="02020603050405020304" pitchFamily="18" charset="0"/>
              </a:rPr>
              <a:t>Size Filter.</a:t>
            </a:r>
          </a:p>
          <a:p>
            <a:pPr algn="ctr"/>
            <a:r>
              <a:rPr lang="en-US" sz="2800" dirty="0">
                <a:latin typeface="Times New Roman"/>
                <a:cs typeface="Times New Roman"/>
              </a:rPr>
              <a:t>Protein sequences containing a signal peptide predicted by SignalP are filtered based on size, with sequences &lt;450aa and &gt;30aa kept for effector prediction.  </a:t>
            </a:r>
            <a:endParaRPr lang="en-US"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9251B29-E3BA-FCAE-BBAD-DE9AB0DCFBBA}"/>
              </a:ext>
            </a:extLst>
          </p:cNvPr>
          <p:cNvSpPr txBox="1"/>
          <p:nvPr/>
        </p:nvSpPr>
        <p:spPr>
          <a:xfrm>
            <a:off x="3238037" y="17258946"/>
            <a:ext cx="16515446" cy="954107"/>
          </a:xfrm>
          <a:prstGeom prst="rect">
            <a:avLst/>
          </a:prstGeom>
          <a:noFill/>
          <a:ln w="38100">
            <a:solidFill>
              <a:schemeClr val="accent5">
                <a:lumMod val="75000"/>
              </a:schemeClr>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 EffectorP Scan for Likely Effectors</a:t>
            </a:r>
          </a:p>
          <a:p>
            <a:pPr algn="ctr"/>
            <a:r>
              <a:rPr lang="en-US" sz="2800" dirty="0">
                <a:latin typeface="Times New Roman" panose="02020603050405020304" pitchFamily="18" charset="0"/>
                <a:cs typeface="Times New Roman" panose="02020603050405020304" pitchFamily="18" charset="0"/>
              </a:rPr>
              <a:t>Each signal peptide and size filtered sequences is submitted to EffectorP (2.0.1) for fungal effector prediction. </a:t>
            </a:r>
          </a:p>
        </p:txBody>
      </p:sp>
      <p:cxnSp>
        <p:nvCxnSpPr>
          <p:cNvPr id="18" name="Straight Arrow Connector 39">
            <a:extLst>
              <a:ext uri="{FF2B5EF4-FFF2-40B4-BE49-F238E27FC236}">
                <a16:creationId xmlns:a16="http://schemas.microsoft.com/office/drawing/2014/main" id="{EBCB6742-8038-43F5-1678-7A96CEEAC73A}"/>
              </a:ext>
            </a:extLst>
          </p:cNvPr>
          <p:cNvCxnSpPr>
            <a:cxnSpLocks/>
            <a:stCxn id="5" idx="2"/>
            <a:endCxn id="6" idx="0"/>
          </p:cNvCxnSpPr>
          <p:nvPr/>
        </p:nvCxnSpPr>
        <p:spPr>
          <a:xfrm rot="5400000">
            <a:off x="8927363" y="5663702"/>
            <a:ext cx="924914" cy="4306836"/>
          </a:xfrm>
          <a:prstGeom prst="bentConnector3">
            <a:avLst>
              <a:gd name="adj1" fmla="val 50000"/>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58E7F38-F096-28F4-96C4-8739541D2E43}"/>
              </a:ext>
            </a:extLst>
          </p:cNvPr>
          <p:cNvCxnSpPr>
            <a:cxnSpLocks/>
            <a:stCxn id="6" idx="2"/>
            <a:endCxn id="10" idx="0"/>
          </p:cNvCxnSpPr>
          <p:nvPr/>
        </p:nvCxnSpPr>
        <p:spPr>
          <a:xfrm flipH="1">
            <a:off x="7206211" y="10526346"/>
            <a:ext cx="30191" cy="50612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99080EA-63E7-4946-6385-51E866DC83BF}"/>
              </a:ext>
            </a:extLst>
          </p:cNvPr>
          <p:cNvCxnSpPr>
            <a:cxnSpLocks/>
            <a:stCxn id="8" idx="2"/>
          </p:cNvCxnSpPr>
          <p:nvPr/>
        </p:nvCxnSpPr>
        <p:spPr>
          <a:xfrm>
            <a:off x="15786497" y="12384506"/>
            <a:ext cx="43896" cy="1355801"/>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B6C4FAA-DA08-295B-0EEB-CC90B2D8F976}"/>
              </a:ext>
            </a:extLst>
          </p:cNvPr>
          <p:cNvCxnSpPr>
            <a:cxnSpLocks/>
            <a:stCxn id="7" idx="2"/>
            <a:endCxn id="8" idx="0"/>
          </p:cNvCxnSpPr>
          <p:nvPr/>
        </p:nvCxnSpPr>
        <p:spPr>
          <a:xfrm flipH="1">
            <a:off x="15786497" y="10526346"/>
            <a:ext cx="2" cy="473165"/>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2CE0C89-EAC4-6CF5-1C87-38667695298D}"/>
              </a:ext>
            </a:extLst>
          </p:cNvPr>
          <p:cNvSpPr txBox="1"/>
          <p:nvPr/>
        </p:nvSpPr>
        <p:spPr>
          <a:xfrm>
            <a:off x="22601345" y="1436914"/>
            <a:ext cx="14935548" cy="3539430"/>
          </a:xfrm>
          <a:prstGeom prst="rect">
            <a:avLst/>
          </a:prstGeom>
          <a:solidFill>
            <a:schemeClr val="accent2">
              <a:lumMod val="20000"/>
              <a:lumOff val="80000"/>
            </a:schemeClr>
          </a:solidFill>
          <a:ln w="38100">
            <a:solidFill>
              <a:schemeClr val="tx1"/>
            </a:solidFill>
          </a:ln>
        </p:spPr>
        <p:txBody>
          <a:bodyPr wrap="square" rtlCol="0">
            <a:spAutoFit/>
          </a:bodyPr>
          <a:lstStyle/>
          <a:p>
            <a:pPr algn="ctr"/>
            <a:r>
              <a:rPr lang="en-GB" sz="2800" b="1" dirty="0">
                <a:latin typeface="Times New Roman" panose="02020603050405020304" pitchFamily="18" charset="0"/>
                <a:cs typeface="Times New Roman" panose="02020603050405020304" pitchFamily="18" charset="0"/>
              </a:rPr>
              <a:t>Effector Clustering</a:t>
            </a:r>
          </a:p>
          <a:p>
            <a:pPr algn="ctr"/>
            <a:endParaRPr lang="en-GB" sz="2800" b="1" dirty="0">
              <a:latin typeface="Times New Roman" panose="02020603050405020304" pitchFamily="18" charset="0"/>
              <a:cs typeface="Times New Roman" panose="02020603050405020304" pitchFamily="18" charset="0"/>
            </a:endParaRPr>
          </a:p>
          <a:p>
            <a:pPr algn="ctr"/>
            <a:r>
              <a:rPr lang="en-US" sz="2800" dirty="0">
                <a:latin typeface="Times New Roman"/>
                <a:cs typeface="Times New Roman"/>
              </a:rPr>
              <a:t>Candidate effector sequences are from all assemblies are combined into one FASTA and clustered using CD-HIT (4.8.1) (80% identity (optional using command line input)). </a:t>
            </a:r>
          </a:p>
          <a:p>
            <a:pPr algn="ctr"/>
            <a:endParaRPr lang="en-US" sz="2800" dirty="0">
              <a:latin typeface="Times New Roman"/>
              <a:cs typeface="Times New Roman"/>
            </a:endParaRPr>
          </a:p>
          <a:p>
            <a:pPr algn="ctr"/>
            <a:endParaRPr lang="en-US" sz="2800" dirty="0">
              <a:latin typeface="Times New Roman"/>
              <a:cs typeface="Times New Roman"/>
            </a:endParaRPr>
          </a:p>
          <a:p>
            <a:pPr algn="ctr"/>
            <a:endParaRPr lang="en-US" sz="2800" dirty="0">
              <a:latin typeface="Times New Roman"/>
              <a:cs typeface="Times New Roman"/>
            </a:endParaRPr>
          </a:p>
          <a:p>
            <a:pPr algn="ctr"/>
            <a:r>
              <a:rPr lang="en-US" sz="2800" dirty="0">
                <a:latin typeface="Times New Roman"/>
                <a:cs typeface="Times New Roman"/>
              </a:rPr>
              <a:t>  </a:t>
            </a:r>
            <a:endParaRPr lang="en-US" sz="2800" dirty="0">
              <a:latin typeface="Times New Roman" panose="02020603050405020304" pitchFamily="18" charset="0"/>
              <a:cs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342327B9-7F11-15B6-716C-5C541C6FDC95}"/>
              </a:ext>
            </a:extLst>
          </p:cNvPr>
          <p:cNvCxnSpPr>
            <a:cxnSpLocks/>
            <a:stCxn id="12" idx="2"/>
            <a:endCxn id="13" idx="0"/>
          </p:cNvCxnSpPr>
          <p:nvPr/>
        </p:nvCxnSpPr>
        <p:spPr>
          <a:xfrm flipH="1">
            <a:off x="11495760" y="16748678"/>
            <a:ext cx="21944" cy="510268"/>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0BC320E2-D52D-1264-D75C-8629AF6797A8}"/>
              </a:ext>
            </a:extLst>
          </p:cNvPr>
          <p:cNvCxnSpPr>
            <a:cxnSpLocks/>
            <a:stCxn id="4" idx="2"/>
            <a:endCxn id="5" idx="0"/>
          </p:cNvCxnSpPr>
          <p:nvPr/>
        </p:nvCxnSpPr>
        <p:spPr>
          <a:xfrm>
            <a:off x="11517519" y="5665211"/>
            <a:ext cx="25719" cy="735345"/>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0C901CD1-6FF2-E973-1768-135A15E28651}"/>
              </a:ext>
            </a:extLst>
          </p:cNvPr>
          <p:cNvSpPr txBox="1"/>
          <p:nvPr/>
        </p:nvSpPr>
        <p:spPr>
          <a:xfrm>
            <a:off x="22583440" y="5897368"/>
            <a:ext cx="14935547" cy="1888181"/>
          </a:xfrm>
          <a:prstGeom prst="rect">
            <a:avLst/>
          </a:prstGeom>
          <a:solidFill>
            <a:schemeClr val="accent2">
              <a:lumMod val="20000"/>
              <a:lumOff val="80000"/>
            </a:schemeClr>
          </a:solidFill>
          <a:ln w="38100">
            <a:solidFill>
              <a:schemeClr val="accent6">
                <a:lumMod val="75000"/>
              </a:schemeClr>
            </a:solidFill>
          </a:ln>
        </p:spPr>
        <p:txBody>
          <a:bodyPr wrap="square" lIns="163041" tIns="81520" rIns="163041" bIns="81520" rtlCol="0" anchor="t">
            <a:spAutoFit/>
          </a:bodyPr>
          <a:lstStyle/>
          <a:p>
            <a:pPr algn="ctr"/>
            <a:r>
              <a:rPr lang="en-US" sz="2800" b="1" dirty="0">
                <a:latin typeface="Times New Roman"/>
                <a:cs typeface="Times New Roman"/>
              </a:rPr>
              <a:t>Cluster Analysis</a:t>
            </a:r>
          </a:p>
          <a:p>
            <a:pPr algn="ctr"/>
            <a:r>
              <a:rPr lang="en-GB" sz="2800" dirty="0">
                <a:latin typeface="Times New Roman"/>
                <a:ea typeface="Times New Roman" panose="02020603050405020304" pitchFamily="18" charset="0"/>
                <a:cs typeface="Times New Roman"/>
              </a:rPr>
              <a:t>A custom python script is used to generate a table of effector clusters, containing details on the sequences in each cluster, the assembly from which each sequence originated, and the percentage identity of each sequence within the cluster to the cluster reference.</a:t>
            </a:r>
            <a:endParaRPr lang="en-US" sz="2800" dirty="0">
              <a:latin typeface="Times New Roman" panose="02020603050405020304" pitchFamily="18" charset="0"/>
              <a:cs typeface="Times New Roman" panose="02020603050405020304" pitchFamily="18" charset="0"/>
            </a:endParaRPr>
          </a:p>
        </p:txBody>
      </p:sp>
      <p:sp>
        <p:nvSpPr>
          <p:cNvPr id="140" name="TextBox 139">
            <a:extLst>
              <a:ext uri="{FF2B5EF4-FFF2-40B4-BE49-F238E27FC236}">
                <a16:creationId xmlns:a16="http://schemas.microsoft.com/office/drawing/2014/main" id="{7B1EE02E-46B2-9ADC-35FD-C9011A9F33C1}"/>
              </a:ext>
            </a:extLst>
          </p:cNvPr>
          <p:cNvSpPr txBox="1"/>
          <p:nvPr/>
        </p:nvSpPr>
        <p:spPr>
          <a:xfrm>
            <a:off x="22612405" y="8852229"/>
            <a:ext cx="14935547" cy="1888181"/>
          </a:xfrm>
          <a:prstGeom prst="rect">
            <a:avLst/>
          </a:prstGeom>
          <a:noFill/>
          <a:ln w="38100">
            <a:solidFill>
              <a:schemeClr val="accent6">
                <a:lumMod val="75000"/>
              </a:schemeClr>
            </a:solidFill>
          </a:ln>
        </p:spPr>
        <p:txBody>
          <a:bodyPr wrap="square" lIns="163041" tIns="81520" rIns="163041" bIns="81520" rtlCol="0" anchor="t">
            <a:spAutoFit/>
          </a:bodyPr>
          <a:lstStyle/>
          <a:p>
            <a:pPr algn="ctr"/>
            <a:r>
              <a:rPr lang="en-US" sz="2800" b="1" dirty="0">
                <a:latin typeface="Times New Roman" panose="02020603050405020304" pitchFamily="18" charset="0"/>
                <a:cs typeface="Times New Roman" panose="02020603050405020304" pitchFamily="18" charset="0"/>
              </a:rPr>
              <a:t>Effector Profile Heatmap</a:t>
            </a:r>
          </a:p>
          <a:p>
            <a:pPr algn="ctr"/>
            <a:r>
              <a:rPr lang="en-US" sz="2800" dirty="0">
                <a:latin typeface="Times New Roman"/>
                <a:cs typeface="Times New Roman"/>
              </a:rPr>
              <a:t>An effector profile heatmap generated in R Studio (version 3.6.3), using the package </a:t>
            </a:r>
            <a:r>
              <a:rPr lang="en-US" sz="2800" err="1">
                <a:latin typeface="Times New Roman"/>
                <a:cs typeface="Times New Roman"/>
              </a:rPr>
              <a:t>Pheatmap</a:t>
            </a:r>
            <a:r>
              <a:rPr lang="en-US" sz="2800" dirty="0">
                <a:latin typeface="Times New Roman"/>
                <a:cs typeface="Times New Roman"/>
              </a:rPr>
              <a:t>  (version 1.0.12). Data can be converted to binary at this stage to </a:t>
            </a:r>
            <a:r>
              <a:rPr lang="en-US" sz="2800">
                <a:latin typeface="Times New Roman"/>
                <a:cs typeface="Times New Roman"/>
              </a:rPr>
              <a:t>only generate a presence/absence</a:t>
            </a:r>
            <a:r>
              <a:rPr lang="en-US" sz="2800" dirty="0">
                <a:latin typeface="Times New Roman"/>
                <a:cs typeface="Times New Roman"/>
              </a:rPr>
              <a:t> heatmap rather than hit frequency heatmap.</a:t>
            </a:r>
            <a:r>
              <a:rPr lang="en-US" sz="2800">
                <a:latin typeface="Times New Roman"/>
                <a:cs typeface="Times New Roman"/>
              </a:rPr>
              <a:t> </a:t>
            </a:r>
            <a:endParaRPr lang="en-US" sz="2800" dirty="0">
              <a:latin typeface="Times New Roman" panose="02020603050405020304" pitchFamily="18" charset="0"/>
              <a:cs typeface="Times New Roman" panose="02020603050405020304" pitchFamily="18" charset="0"/>
            </a:endParaRPr>
          </a:p>
        </p:txBody>
      </p:sp>
      <p:cxnSp>
        <p:nvCxnSpPr>
          <p:cNvPr id="144" name="Straight Arrow Connector 143">
            <a:extLst>
              <a:ext uri="{FF2B5EF4-FFF2-40B4-BE49-F238E27FC236}">
                <a16:creationId xmlns:a16="http://schemas.microsoft.com/office/drawing/2014/main" id="{61AA293B-118D-E3C0-3BAF-71090DB16859}"/>
              </a:ext>
            </a:extLst>
          </p:cNvPr>
          <p:cNvCxnSpPr>
            <a:cxnSpLocks/>
            <a:stCxn id="139" idx="2"/>
            <a:endCxn id="140" idx="0"/>
          </p:cNvCxnSpPr>
          <p:nvPr/>
        </p:nvCxnSpPr>
        <p:spPr>
          <a:xfrm>
            <a:off x="30051214" y="7785549"/>
            <a:ext cx="28965" cy="106668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8" name="Straight Arrow Connector 39">
            <a:extLst>
              <a:ext uri="{FF2B5EF4-FFF2-40B4-BE49-F238E27FC236}">
                <a16:creationId xmlns:a16="http://schemas.microsoft.com/office/drawing/2014/main" id="{7A62196A-0AF3-D493-C84D-FCC82D66F0A6}"/>
              </a:ext>
            </a:extLst>
          </p:cNvPr>
          <p:cNvCxnSpPr>
            <a:cxnSpLocks/>
            <a:stCxn id="5" idx="2"/>
            <a:endCxn id="7" idx="0"/>
          </p:cNvCxnSpPr>
          <p:nvPr/>
        </p:nvCxnSpPr>
        <p:spPr>
          <a:xfrm rot="16200000" flipH="1">
            <a:off x="13202411" y="5695489"/>
            <a:ext cx="924914" cy="4243261"/>
          </a:xfrm>
          <a:prstGeom prst="bentConnector3">
            <a:avLst>
              <a:gd name="adj1" fmla="val 50000"/>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E1763037-9E68-0E1B-634A-8F50A0264DA6}"/>
              </a:ext>
            </a:extLst>
          </p:cNvPr>
          <p:cNvCxnSpPr>
            <a:cxnSpLocks/>
            <a:stCxn id="9" idx="2"/>
            <a:endCxn id="12" idx="0"/>
          </p:cNvCxnSpPr>
          <p:nvPr/>
        </p:nvCxnSpPr>
        <p:spPr>
          <a:xfrm flipH="1">
            <a:off x="11517704" y="14727369"/>
            <a:ext cx="38247" cy="564015"/>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68EB0417-966E-99EA-85AB-50651C2F85D4}"/>
              </a:ext>
            </a:extLst>
          </p:cNvPr>
          <p:cNvCxnSpPr>
            <a:cxnSpLocks/>
            <a:stCxn id="152" idx="2"/>
            <a:endCxn id="4" idx="0"/>
          </p:cNvCxnSpPr>
          <p:nvPr/>
        </p:nvCxnSpPr>
        <p:spPr>
          <a:xfrm flipH="1">
            <a:off x="11517519" y="3852680"/>
            <a:ext cx="10888" cy="427536"/>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9">
            <a:extLst>
              <a:ext uri="{FF2B5EF4-FFF2-40B4-BE49-F238E27FC236}">
                <a16:creationId xmlns:a16="http://schemas.microsoft.com/office/drawing/2014/main" id="{346AE283-557A-67D9-9B38-77E9F8D67A20}"/>
              </a:ext>
            </a:extLst>
          </p:cNvPr>
          <p:cNvCxnSpPr>
            <a:cxnSpLocks/>
            <a:stCxn id="47" idx="3"/>
            <a:endCxn id="28" idx="1"/>
          </p:cNvCxnSpPr>
          <p:nvPr/>
        </p:nvCxnSpPr>
        <p:spPr>
          <a:xfrm flipV="1">
            <a:off x="19746223" y="3206629"/>
            <a:ext cx="2855122" cy="16209190"/>
          </a:xfrm>
          <a:prstGeom prst="bentConnector3">
            <a:avLst>
              <a:gd name="adj1" fmla="val 24936"/>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93231D78-D420-A9D3-64FB-DAC74C7620B6}"/>
              </a:ext>
            </a:extLst>
          </p:cNvPr>
          <p:cNvCxnSpPr>
            <a:cxnSpLocks/>
            <a:stCxn id="28" idx="2"/>
            <a:endCxn id="139" idx="0"/>
          </p:cNvCxnSpPr>
          <p:nvPr/>
        </p:nvCxnSpPr>
        <p:spPr>
          <a:xfrm flipH="1">
            <a:off x="30051214" y="4976344"/>
            <a:ext cx="17905" cy="921024"/>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5" name="Oval 354">
            <a:extLst>
              <a:ext uri="{FF2B5EF4-FFF2-40B4-BE49-F238E27FC236}">
                <a16:creationId xmlns:a16="http://schemas.microsoft.com/office/drawing/2014/main" id="{9CE3A49D-08BB-58F6-568F-2498D3A2DAEF}"/>
              </a:ext>
            </a:extLst>
          </p:cNvPr>
          <p:cNvSpPr/>
          <p:nvPr/>
        </p:nvSpPr>
        <p:spPr>
          <a:xfrm>
            <a:off x="20732722" y="3581496"/>
            <a:ext cx="8795986" cy="1816926"/>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a:solidFill>
                  <a:schemeClr val="tx1"/>
                </a:solidFill>
                <a:latin typeface="Times New Roman" panose="02020603050405020304" pitchFamily="18" charset="0"/>
                <a:cs typeface="Times New Roman" panose="02020603050405020304" pitchFamily="18" charset="0"/>
              </a:rPr>
              <a:t>Fusarium</a:t>
            </a:r>
            <a:endParaRPr lang="en-US" sz="3600" b="1" dirty="0">
              <a:solidFill>
                <a:schemeClr val="tx1"/>
              </a:solidFill>
              <a:latin typeface="Times New Roman" panose="02020603050405020304" pitchFamily="18" charset="0"/>
              <a:cs typeface="Times New Roman" panose="02020603050405020304" pitchFamily="18" charset="0"/>
            </a:endParaRPr>
          </a:p>
          <a:p>
            <a:pPr algn="ctr"/>
            <a:r>
              <a:rPr lang="en-US" sz="3600" b="1" dirty="0">
                <a:solidFill>
                  <a:schemeClr val="tx1"/>
                </a:solidFill>
                <a:latin typeface="Times New Roman" panose="02020603050405020304" pitchFamily="18" charset="0"/>
                <a:cs typeface="Times New Roman" panose="02020603050405020304" pitchFamily="18" charset="0"/>
              </a:rPr>
              <a:t>pan-effectorome</a:t>
            </a:r>
          </a:p>
        </p:txBody>
      </p:sp>
      <p:sp>
        <p:nvSpPr>
          <p:cNvPr id="358" name="TextBox 357">
            <a:extLst>
              <a:ext uri="{FF2B5EF4-FFF2-40B4-BE49-F238E27FC236}">
                <a16:creationId xmlns:a16="http://schemas.microsoft.com/office/drawing/2014/main" id="{00C9A744-DFA0-FD36-E343-D5C1A09F6D71}"/>
              </a:ext>
            </a:extLst>
          </p:cNvPr>
          <p:cNvSpPr txBox="1"/>
          <p:nvPr/>
        </p:nvSpPr>
        <p:spPr>
          <a:xfrm rot="16200000">
            <a:off x="14135836" y="12500103"/>
            <a:ext cx="14558110" cy="769441"/>
          </a:xfrm>
          <a:prstGeom prst="rect">
            <a:avLst/>
          </a:prstGeom>
          <a:noFill/>
          <a:ln w="38100">
            <a:solidFill>
              <a:schemeClr val="accent6">
                <a:lumMod val="75000"/>
              </a:schemeClr>
            </a:solidFill>
          </a:ln>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Effector Profiling</a:t>
            </a:r>
            <a:r>
              <a:rPr lang="en-US" sz="4400" dirty="0">
                <a:latin typeface="Times New Roman" panose="02020603050405020304" pitchFamily="18" charset="0"/>
                <a:cs typeface="Times New Roman" panose="02020603050405020304" pitchFamily="18" charset="0"/>
              </a:rPr>
              <a:t> </a:t>
            </a:r>
          </a:p>
        </p:txBody>
      </p:sp>
      <p:sp>
        <p:nvSpPr>
          <p:cNvPr id="359" name="TextBox 358">
            <a:extLst>
              <a:ext uri="{FF2B5EF4-FFF2-40B4-BE49-F238E27FC236}">
                <a16:creationId xmlns:a16="http://schemas.microsoft.com/office/drawing/2014/main" id="{D5142A9F-E411-BB89-6C22-36EEA31128CE}"/>
              </a:ext>
            </a:extLst>
          </p:cNvPr>
          <p:cNvSpPr txBox="1"/>
          <p:nvPr/>
        </p:nvSpPr>
        <p:spPr>
          <a:xfrm rot="16200000">
            <a:off x="-2558491" y="15103727"/>
            <a:ext cx="9239739" cy="769441"/>
          </a:xfrm>
          <a:prstGeom prst="rect">
            <a:avLst/>
          </a:prstGeom>
          <a:noFill/>
          <a:ln w="38100">
            <a:solidFill>
              <a:srgbClr val="0070C0"/>
            </a:solidFill>
          </a:ln>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Effector Prediction</a:t>
            </a:r>
            <a:r>
              <a:rPr lang="en-US" sz="4400" dirty="0">
                <a:latin typeface="Times New Roman" panose="02020603050405020304" pitchFamily="18" charset="0"/>
                <a:cs typeface="Times New Roman" panose="02020603050405020304" pitchFamily="18" charset="0"/>
              </a:rPr>
              <a:t> </a:t>
            </a:r>
          </a:p>
        </p:txBody>
      </p:sp>
      <p:sp>
        <p:nvSpPr>
          <p:cNvPr id="360" name="TextBox 359">
            <a:extLst>
              <a:ext uri="{FF2B5EF4-FFF2-40B4-BE49-F238E27FC236}">
                <a16:creationId xmlns:a16="http://schemas.microsoft.com/office/drawing/2014/main" id="{25EC434A-B33C-1EDE-AAE1-341741230ECD}"/>
              </a:ext>
            </a:extLst>
          </p:cNvPr>
          <p:cNvSpPr txBox="1"/>
          <p:nvPr/>
        </p:nvSpPr>
        <p:spPr>
          <a:xfrm rot="16200000">
            <a:off x="-2482378" y="5638311"/>
            <a:ext cx="9006626" cy="769441"/>
          </a:xfrm>
          <a:prstGeom prst="rect">
            <a:avLst/>
          </a:prstGeom>
          <a:noFill/>
          <a:ln w="38100">
            <a:solidFill>
              <a:srgbClr val="FFC000"/>
            </a:solidFill>
          </a:ln>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Sequence identification</a:t>
            </a:r>
          </a:p>
        </p:txBody>
      </p:sp>
      <p:sp>
        <p:nvSpPr>
          <p:cNvPr id="391" name="Rectangle 390">
            <a:extLst>
              <a:ext uri="{FF2B5EF4-FFF2-40B4-BE49-F238E27FC236}">
                <a16:creationId xmlns:a16="http://schemas.microsoft.com/office/drawing/2014/main" id="{879FEE0A-730C-EBE4-D9E5-E867407C89DA}"/>
              </a:ext>
            </a:extLst>
          </p:cNvPr>
          <p:cNvSpPr/>
          <p:nvPr/>
        </p:nvSpPr>
        <p:spPr>
          <a:xfrm>
            <a:off x="22601345" y="12063429"/>
            <a:ext cx="14867931" cy="8100970"/>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b="1" i="1" dirty="0">
              <a:solidFill>
                <a:schemeClr val="tx1"/>
              </a:solidFill>
              <a:latin typeface="Times New Roman" panose="02020603050405020304" pitchFamily="18" charset="0"/>
              <a:cs typeface="Times New Roman" panose="02020603050405020304" pitchFamily="18" charset="0"/>
            </a:endParaRPr>
          </a:p>
          <a:p>
            <a:pPr algn="ctr"/>
            <a:endParaRPr lang="en-US" sz="6600" b="1" i="1" dirty="0">
              <a:solidFill>
                <a:schemeClr val="tx1"/>
              </a:solidFill>
              <a:latin typeface="Times New Roman" panose="02020603050405020304" pitchFamily="18" charset="0"/>
              <a:cs typeface="Times New Roman" panose="02020603050405020304" pitchFamily="18" charset="0"/>
            </a:endParaRPr>
          </a:p>
          <a:p>
            <a:pPr algn="ctr"/>
            <a:r>
              <a:rPr lang="en-US" sz="6600" b="1" i="1" dirty="0">
                <a:solidFill>
                  <a:schemeClr val="tx1"/>
                </a:solidFill>
                <a:latin typeface="Times New Roman" panose="02020603050405020304" pitchFamily="18" charset="0"/>
                <a:cs typeface="Times New Roman" panose="02020603050405020304" pitchFamily="18" charset="0"/>
              </a:rPr>
              <a:t>Fusarium</a:t>
            </a:r>
            <a:r>
              <a:rPr lang="en-US" sz="6600" b="1" dirty="0">
                <a:solidFill>
                  <a:schemeClr val="tx1"/>
                </a:solidFill>
                <a:latin typeface="Times New Roman" panose="02020603050405020304" pitchFamily="18" charset="0"/>
                <a:cs typeface="Times New Roman" panose="02020603050405020304" pitchFamily="18" charset="0"/>
              </a:rPr>
              <a:t> Assembly Effector Profiles</a:t>
            </a: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p:txBody>
      </p:sp>
      <p:cxnSp>
        <p:nvCxnSpPr>
          <p:cNvPr id="392" name="Straight Arrow Connector 391">
            <a:extLst>
              <a:ext uri="{FF2B5EF4-FFF2-40B4-BE49-F238E27FC236}">
                <a16:creationId xmlns:a16="http://schemas.microsoft.com/office/drawing/2014/main" id="{A4847749-733E-0D9D-F83A-EE29BABA3073}"/>
              </a:ext>
            </a:extLst>
          </p:cNvPr>
          <p:cNvCxnSpPr>
            <a:cxnSpLocks/>
            <a:stCxn id="140" idx="2"/>
            <a:endCxn id="391" idx="0"/>
          </p:cNvCxnSpPr>
          <p:nvPr/>
        </p:nvCxnSpPr>
        <p:spPr>
          <a:xfrm flipH="1">
            <a:off x="30035311" y="10740410"/>
            <a:ext cx="44868" cy="1323019"/>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9" name="TextBox 428">
            <a:extLst>
              <a:ext uri="{FF2B5EF4-FFF2-40B4-BE49-F238E27FC236}">
                <a16:creationId xmlns:a16="http://schemas.microsoft.com/office/drawing/2014/main" id="{53BF7114-1C23-075C-FA74-F9BB7C826156}"/>
              </a:ext>
            </a:extLst>
          </p:cNvPr>
          <p:cNvSpPr txBox="1"/>
          <p:nvPr/>
        </p:nvSpPr>
        <p:spPr>
          <a:xfrm>
            <a:off x="26522472" y="19096077"/>
            <a:ext cx="7032585" cy="276999"/>
          </a:xfrm>
          <a:prstGeom prst="rect">
            <a:avLst/>
          </a:prstGeom>
          <a:noFill/>
          <a:ln w="38100">
            <a:noFill/>
          </a:ln>
        </p:spPr>
        <p:txBody>
          <a:bodyPr wrap="square" rtlCol="0">
            <a:spAutoFit/>
          </a:bodyPr>
          <a:lstStyle/>
          <a:p>
            <a:pPr algn="ctr"/>
            <a:r>
              <a:rPr lang="en-US" sz="1200" dirty="0">
                <a:solidFill>
                  <a:schemeClr val="bg2">
                    <a:lumMod val="50000"/>
                  </a:schemeClr>
                </a:solidFill>
                <a:latin typeface="Times New Roman" panose="02020603050405020304" pitchFamily="18" charset="0"/>
                <a:cs typeface="Times New Roman" panose="02020603050405020304" pitchFamily="18" charset="0"/>
              </a:rPr>
              <a:t>Candidate effectors clusters</a:t>
            </a:r>
          </a:p>
        </p:txBody>
      </p:sp>
      <p:sp>
        <p:nvSpPr>
          <p:cNvPr id="430" name="TextBox 429">
            <a:extLst>
              <a:ext uri="{FF2B5EF4-FFF2-40B4-BE49-F238E27FC236}">
                <a16:creationId xmlns:a16="http://schemas.microsoft.com/office/drawing/2014/main" id="{0FEBE84C-1E78-2683-0EAA-4ECBFBF14BCF}"/>
              </a:ext>
            </a:extLst>
          </p:cNvPr>
          <p:cNvSpPr txBox="1"/>
          <p:nvPr/>
        </p:nvSpPr>
        <p:spPr>
          <a:xfrm rot="16200000">
            <a:off x="21613569" y="17026438"/>
            <a:ext cx="3128624" cy="276999"/>
          </a:xfrm>
          <a:prstGeom prst="rect">
            <a:avLst/>
          </a:prstGeom>
          <a:noFill/>
          <a:ln w="38100">
            <a:noFill/>
          </a:ln>
        </p:spPr>
        <p:txBody>
          <a:bodyPr wrap="square" rtlCol="0">
            <a:spAutoFit/>
          </a:bodyPr>
          <a:lstStyle/>
          <a:p>
            <a:pPr algn="ctr"/>
            <a:r>
              <a:rPr lang="en-US" sz="1200" i="1" dirty="0">
                <a:solidFill>
                  <a:schemeClr val="bg2">
                    <a:lumMod val="50000"/>
                  </a:schemeClr>
                </a:solidFill>
                <a:latin typeface="Times New Roman" panose="02020603050405020304" pitchFamily="18" charset="0"/>
                <a:cs typeface="Times New Roman" panose="02020603050405020304" pitchFamily="18" charset="0"/>
              </a:rPr>
              <a:t>Fusarium</a:t>
            </a:r>
            <a:r>
              <a:rPr lang="en-US" sz="1200" dirty="0">
                <a:solidFill>
                  <a:schemeClr val="bg2">
                    <a:lumMod val="50000"/>
                  </a:schemeClr>
                </a:solidFill>
                <a:latin typeface="Times New Roman" panose="02020603050405020304" pitchFamily="18" charset="0"/>
                <a:cs typeface="Times New Roman" panose="02020603050405020304" pitchFamily="18" charset="0"/>
              </a:rPr>
              <a:t> assembly clusters</a:t>
            </a:r>
          </a:p>
        </p:txBody>
      </p:sp>
      <p:cxnSp>
        <p:nvCxnSpPr>
          <p:cNvPr id="21" name="Straight Arrow Connector 20">
            <a:extLst>
              <a:ext uri="{FF2B5EF4-FFF2-40B4-BE49-F238E27FC236}">
                <a16:creationId xmlns:a16="http://schemas.microsoft.com/office/drawing/2014/main" id="{6D953657-3598-88D1-CE98-C46A15FF51A4}"/>
              </a:ext>
            </a:extLst>
          </p:cNvPr>
          <p:cNvCxnSpPr>
            <a:cxnSpLocks/>
            <a:stCxn id="10" idx="2"/>
          </p:cNvCxnSpPr>
          <p:nvPr/>
        </p:nvCxnSpPr>
        <p:spPr>
          <a:xfrm flipH="1">
            <a:off x="7206210" y="12848348"/>
            <a:ext cx="1" cy="1088801"/>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0EA588C-43A7-CBAC-E81B-569D15CFABEB}"/>
              </a:ext>
            </a:extLst>
          </p:cNvPr>
          <p:cNvSpPr txBox="1"/>
          <p:nvPr/>
        </p:nvSpPr>
        <p:spPr>
          <a:xfrm>
            <a:off x="37829207" y="12547271"/>
            <a:ext cx="184731" cy="338554"/>
          </a:xfrm>
          <a:prstGeom prst="rect">
            <a:avLst/>
          </a:prstGeom>
          <a:noFill/>
        </p:spPr>
        <p:txBody>
          <a:bodyPr wrap="none" rtlCol="0">
            <a:spAutoFit/>
          </a:bodyPr>
          <a:lstStyle/>
          <a:p>
            <a:endParaRPr lang="en-US" sz="1600" dirty="0"/>
          </a:p>
        </p:txBody>
      </p:sp>
      <p:sp>
        <p:nvSpPr>
          <p:cNvPr id="47" name="TextBox 46">
            <a:extLst>
              <a:ext uri="{FF2B5EF4-FFF2-40B4-BE49-F238E27FC236}">
                <a16:creationId xmlns:a16="http://schemas.microsoft.com/office/drawing/2014/main" id="{95733A53-B7AE-5AD3-3B12-9368D0C314FB}"/>
              </a:ext>
            </a:extLst>
          </p:cNvPr>
          <p:cNvSpPr txBox="1"/>
          <p:nvPr/>
        </p:nvSpPr>
        <p:spPr>
          <a:xfrm>
            <a:off x="3230777" y="18723321"/>
            <a:ext cx="16515446" cy="1384995"/>
          </a:xfrm>
          <a:prstGeom prst="rect">
            <a:avLst/>
          </a:prstGeom>
          <a:solidFill>
            <a:schemeClr val="accent2">
              <a:lumMod val="20000"/>
              <a:lumOff val="80000"/>
            </a:schemeClr>
          </a:solidFill>
          <a:ln w="38100">
            <a:solidFill>
              <a:schemeClr val="accent5">
                <a:lumMod val="75000"/>
              </a:schemeClr>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FASTA and GFF generated</a:t>
            </a:r>
          </a:p>
          <a:p>
            <a:pPr algn="ctr"/>
            <a:r>
              <a:rPr lang="en-US" sz="2800" dirty="0">
                <a:latin typeface="Times New Roman" panose="02020603050405020304" pitchFamily="18" charset="0"/>
                <a:cs typeface="Times New Roman" panose="02020603050405020304" pitchFamily="18" charset="0"/>
              </a:rPr>
              <a:t>For each </a:t>
            </a:r>
            <a:r>
              <a:rPr lang="en-US" sz="2800" i="1" dirty="0">
                <a:latin typeface="Times New Roman" panose="02020603050405020304" pitchFamily="18" charset="0"/>
                <a:cs typeface="Times New Roman" panose="02020603050405020304" pitchFamily="18" charset="0"/>
              </a:rPr>
              <a:t>Fusarium </a:t>
            </a:r>
            <a:r>
              <a:rPr lang="en-US" sz="2800" dirty="0">
                <a:latin typeface="Times New Roman" panose="02020603050405020304" pitchFamily="18" charset="0"/>
                <a:cs typeface="Times New Roman" panose="02020603050405020304" pitchFamily="18" charset="0"/>
              </a:rPr>
              <a:t>assembly included, a candidate effector </a:t>
            </a:r>
            <a:r>
              <a:rPr lang="en-US" sz="2800" dirty="0" err="1">
                <a:latin typeface="Times New Roman" panose="02020603050405020304" pitchFamily="18" charset="0"/>
                <a:cs typeface="Times New Roman" panose="02020603050405020304" pitchFamily="18" charset="0"/>
              </a:rPr>
              <a:t>fasta</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gff</a:t>
            </a:r>
            <a:r>
              <a:rPr lang="en-US" sz="2800" dirty="0">
                <a:latin typeface="Times New Roman" panose="02020603050405020304" pitchFamily="18" charset="0"/>
                <a:cs typeface="Times New Roman" panose="02020603050405020304" pitchFamily="18" charset="0"/>
              </a:rPr>
              <a:t> file is generated using various custom python scripts.. </a:t>
            </a:r>
          </a:p>
        </p:txBody>
      </p:sp>
      <p:cxnSp>
        <p:nvCxnSpPr>
          <p:cNvPr id="148" name="Straight Arrow Connector 147">
            <a:extLst>
              <a:ext uri="{FF2B5EF4-FFF2-40B4-BE49-F238E27FC236}">
                <a16:creationId xmlns:a16="http://schemas.microsoft.com/office/drawing/2014/main" id="{93C40AD6-6265-768C-F270-979EDB6F303B}"/>
              </a:ext>
            </a:extLst>
          </p:cNvPr>
          <p:cNvCxnSpPr>
            <a:cxnSpLocks/>
            <a:stCxn id="13" idx="2"/>
            <a:endCxn id="47" idx="0"/>
          </p:cNvCxnSpPr>
          <p:nvPr/>
        </p:nvCxnSpPr>
        <p:spPr>
          <a:xfrm flipH="1">
            <a:off x="11488500" y="18213053"/>
            <a:ext cx="7260" cy="510268"/>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51" name="Picture 150">
            <a:extLst>
              <a:ext uri="{FF2B5EF4-FFF2-40B4-BE49-F238E27FC236}">
                <a16:creationId xmlns:a16="http://schemas.microsoft.com/office/drawing/2014/main" id="{C7BD1CE7-CCE1-D3F3-E124-B717C268E8D6}"/>
              </a:ext>
            </a:extLst>
          </p:cNvPr>
          <p:cNvPicPr>
            <a:picLocks noChangeAspect="1"/>
          </p:cNvPicPr>
          <p:nvPr/>
        </p:nvPicPr>
        <p:blipFill>
          <a:blip r:embed="rId3"/>
          <a:stretch>
            <a:fillRect/>
          </a:stretch>
        </p:blipFill>
        <p:spPr>
          <a:xfrm>
            <a:off x="23316381" y="14185682"/>
            <a:ext cx="13253644" cy="5230137"/>
          </a:xfrm>
          <a:prstGeom prst="rect">
            <a:avLst/>
          </a:prstGeom>
        </p:spPr>
      </p:pic>
    </p:spTree>
    <p:extLst>
      <p:ext uri="{BB962C8B-B14F-4D97-AF65-F5344CB8AC3E}">
        <p14:creationId xmlns:p14="http://schemas.microsoft.com/office/powerpoint/2010/main" val="36582327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3318</TotalTime>
  <Words>2880</Words>
  <Application>Microsoft Macintosh PowerPoint</Application>
  <PresentationFormat>Custom</PresentationFormat>
  <Paragraphs>428</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Andale Mono</vt:lpstr>
      <vt:lpstr>Arial</vt:lpstr>
      <vt:lpstr>Calibri</vt:lpstr>
      <vt:lpstr>Calibri Light</vt:lpstr>
      <vt:lpstr>Monaco</vt:lpstr>
      <vt:lpstr>Times New Roman</vt:lpstr>
      <vt:lpstr>Office Theme</vt:lpstr>
      <vt:lpstr>Mimp-associated effector identification pipeline</vt:lpstr>
      <vt:lpstr>PowerPoint Presentation</vt:lpstr>
      <vt:lpstr>PowerPoint Presentation</vt:lpstr>
      <vt:lpstr>PowerPoint Presentation</vt:lpstr>
      <vt:lpstr>PowerPoint Presentation</vt:lpstr>
      <vt:lpstr>PowerPoint Presentation</vt:lpstr>
      <vt:lpstr>PowerPoint Presentation</vt:lpstr>
      <vt:lpstr>Version 5 Update</vt:lpstr>
      <vt:lpstr>PowerPoint Presentation</vt:lpstr>
      <vt:lpstr>PowerPoint Presentation</vt:lpstr>
      <vt:lpstr>PowerPoint Presentation</vt:lpstr>
      <vt:lpstr>PowerPoint Presentation</vt:lpstr>
      <vt:lpstr>PowerPoint Presentation</vt:lpstr>
      <vt:lpstr>MOCK FIGURE!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PIKE, JAMIE (PGR)</dc:creator>
  <cp:lastModifiedBy>PIKE, JAMIE (PGR)</cp:lastModifiedBy>
  <cp:revision>48</cp:revision>
  <dcterms:created xsi:type="dcterms:W3CDTF">2022-10-24T12:35:24Z</dcterms:created>
  <dcterms:modified xsi:type="dcterms:W3CDTF">2023-02-07T22:05:15Z</dcterms:modified>
</cp:coreProperties>
</file>