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6" r:id="rId2"/>
  </p:sldIdLst>
  <p:sldSz cx="1381125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2F2D6C-B3EB-1A4D-ACC5-52CB09DE0F02}" v="2" dt="2023-02-10T15:17:51.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61"/>
  </p:normalViewPr>
  <p:slideViewPr>
    <p:cSldViewPr snapToGrid="0">
      <p:cViewPr>
        <p:scale>
          <a:sx n="105" d="100"/>
          <a:sy n="105" d="100"/>
        </p:scale>
        <p:origin x="312"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CE753-FEAF-2346-94B7-4FCB79DBED48}" type="datetimeFigureOut">
              <a:rPr lang="en-US" smtClean="0"/>
              <a:t>2/10/23</a:t>
            </a:fld>
            <a:endParaRPr lang="en-US"/>
          </a:p>
        </p:txBody>
      </p:sp>
      <p:sp>
        <p:nvSpPr>
          <p:cNvPr id="4" name="Slide Image Placeholder 3"/>
          <p:cNvSpPr>
            <a:spLocks noGrp="1" noRot="1" noChangeAspect="1"/>
          </p:cNvSpPr>
          <p:nvPr>
            <p:ph type="sldImg" idx="2"/>
          </p:nvPr>
        </p:nvSpPr>
        <p:spPr>
          <a:xfrm>
            <a:off x="322263" y="1143000"/>
            <a:ext cx="6213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7360E-3F2C-3E48-B0D4-04FC35D183C1}" type="slidenum">
              <a:rPr lang="en-US" smtClean="0"/>
              <a:t>‹#›</a:t>
            </a:fld>
            <a:endParaRPr lang="en-US"/>
          </a:p>
        </p:txBody>
      </p:sp>
    </p:spTree>
    <p:extLst>
      <p:ext uri="{BB962C8B-B14F-4D97-AF65-F5344CB8AC3E}">
        <p14:creationId xmlns:p14="http://schemas.microsoft.com/office/powerpoint/2010/main" val="2373614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2263" y="1143000"/>
            <a:ext cx="62134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FBACB-5A33-E442-9383-B29CA25E1B4F}" type="slidenum">
              <a:rPr lang="en-US" smtClean="0"/>
              <a:t>1</a:t>
            </a:fld>
            <a:endParaRPr lang="en-US"/>
          </a:p>
        </p:txBody>
      </p:sp>
    </p:spTree>
    <p:extLst>
      <p:ext uri="{BB962C8B-B14F-4D97-AF65-F5344CB8AC3E}">
        <p14:creationId xmlns:p14="http://schemas.microsoft.com/office/powerpoint/2010/main" val="3517286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6406" y="1122363"/>
            <a:ext cx="10358438"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726406" y="3602038"/>
            <a:ext cx="1035843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7D8D008-64F1-FB47-AAE7-E5AAE46159A6}"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17140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7D8D008-64F1-FB47-AAE7-E5AAE46159A6}"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96211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3676" y="365125"/>
            <a:ext cx="2978051"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949523" y="365125"/>
            <a:ext cx="8761512"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7D8D008-64F1-FB47-AAE7-E5AAE46159A6}"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97446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7D8D008-64F1-FB47-AAE7-E5AAE46159A6}"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212990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330" y="1709739"/>
            <a:ext cx="11912203"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942330" y="4589464"/>
            <a:ext cx="1191220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7D8D008-64F1-FB47-AAE7-E5AAE46159A6}"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87568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49524" y="1825625"/>
            <a:ext cx="5869781"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991945" y="1825625"/>
            <a:ext cx="5869781"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7D8D008-64F1-FB47-AAE7-E5AAE46159A6}" type="datetimeFigureOut">
              <a:rPr lang="en-US" smtClean="0"/>
              <a:t>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120963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1322" y="365126"/>
            <a:ext cx="11912203"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951323" y="1681163"/>
            <a:ext cx="58428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951323" y="2505075"/>
            <a:ext cx="5842806"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991945" y="1681163"/>
            <a:ext cx="587158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991945" y="2505075"/>
            <a:ext cx="587158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7D8D008-64F1-FB47-AAE7-E5AAE46159A6}" type="datetimeFigureOut">
              <a:rPr lang="en-US" smtClean="0"/>
              <a:t>2/10/23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97948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7D8D008-64F1-FB47-AAE7-E5AAE46159A6}" type="datetimeFigureOut">
              <a:rPr lang="en-US" smtClean="0"/>
              <a:t>2/10/23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122224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8D008-64F1-FB47-AAE7-E5AAE46159A6}" type="datetimeFigureOut">
              <a:rPr lang="en-US" smtClean="0"/>
              <a:t>2/10/23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15475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323" y="457200"/>
            <a:ext cx="445448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871580" y="987426"/>
            <a:ext cx="69919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51323" y="2057400"/>
            <a:ext cx="44544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7D8D008-64F1-FB47-AAE7-E5AAE46159A6}" type="datetimeFigureOut">
              <a:rPr lang="en-US" smtClean="0"/>
              <a:t>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424101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323" y="457200"/>
            <a:ext cx="445448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871580" y="987426"/>
            <a:ext cx="699194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51323" y="2057400"/>
            <a:ext cx="44544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7D8D008-64F1-FB47-AAE7-E5AAE46159A6}" type="datetimeFigureOut">
              <a:rPr lang="en-US" smtClean="0"/>
              <a:t>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4B6C-9A66-C047-BDE1-40BF63C68CE5}" type="slidenum">
              <a:rPr lang="en-US" smtClean="0"/>
              <a:t>‹#›</a:t>
            </a:fld>
            <a:endParaRPr lang="en-US"/>
          </a:p>
        </p:txBody>
      </p:sp>
    </p:spTree>
    <p:extLst>
      <p:ext uri="{BB962C8B-B14F-4D97-AF65-F5344CB8AC3E}">
        <p14:creationId xmlns:p14="http://schemas.microsoft.com/office/powerpoint/2010/main" val="420021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9524" y="365126"/>
            <a:ext cx="11912203"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49524" y="1825625"/>
            <a:ext cx="11912203"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49524" y="6356351"/>
            <a:ext cx="310753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8D008-64F1-FB47-AAE7-E5AAE46159A6}" type="datetimeFigureOut">
              <a:rPr lang="en-US" smtClean="0"/>
              <a:t>2/10/23</a:t>
            </a:fld>
            <a:endParaRPr lang="en-US"/>
          </a:p>
        </p:txBody>
      </p:sp>
      <p:sp>
        <p:nvSpPr>
          <p:cNvPr id="5" name="Footer Placeholder 4"/>
          <p:cNvSpPr>
            <a:spLocks noGrp="1"/>
          </p:cNvSpPr>
          <p:nvPr>
            <p:ph type="ftr" sz="quarter" idx="3"/>
          </p:nvPr>
        </p:nvSpPr>
        <p:spPr>
          <a:xfrm>
            <a:off x="4574977" y="6356351"/>
            <a:ext cx="4661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754195" y="6356351"/>
            <a:ext cx="310753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64B6C-9A66-C047-BDE1-40BF63C68CE5}" type="slidenum">
              <a:rPr lang="en-US" smtClean="0"/>
              <a:t>‹#›</a:t>
            </a:fld>
            <a:endParaRPr lang="en-US"/>
          </a:p>
        </p:txBody>
      </p:sp>
    </p:spTree>
    <p:extLst>
      <p:ext uri="{BB962C8B-B14F-4D97-AF65-F5344CB8AC3E}">
        <p14:creationId xmlns:p14="http://schemas.microsoft.com/office/powerpoint/2010/main" val="1405654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C4A87C9-EDFD-AC1A-8DCC-27FFD17EB8A6}"/>
              </a:ext>
            </a:extLst>
          </p:cNvPr>
          <p:cNvSpPr/>
          <p:nvPr/>
        </p:nvSpPr>
        <p:spPr>
          <a:xfrm>
            <a:off x="1157972" y="193788"/>
            <a:ext cx="5847690" cy="714859"/>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37" b="1" i="1" dirty="0">
                <a:solidFill>
                  <a:schemeClr val="tx1"/>
                </a:solidFill>
                <a:latin typeface="Times New Roman" panose="02020603050405020304" pitchFamily="18" charset="0"/>
                <a:cs typeface="Times New Roman" panose="02020603050405020304" pitchFamily="18" charset="0"/>
              </a:rPr>
              <a:t>Fusarium</a:t>
            </a:r>
            <a:r>
              <a:rPr lang="en-US" sz="2337" b="1" dirty="0">
                <a:solidFill>
                  <a:schemeClr val="tx1"/>
                </a:solidFill>
                <a:latin typeface="Times New Roman" panose="02020603050405020304" pitchFamily="18" charset="0"/>
                <a:cs typeface="Times New Roman" panose="02020603050405020304" pitchFamily="18" charset="0"/>
              </a:rPr>
              <a:t> Assemblies</a:t>
            </a:r>
          </a:p>
          <a:p>
            <a:pPr algn="ctr"/>
            <a:r>
              <a:rPr lang="en-US" sz="991"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991" i="1" dirty="0">
                <a:solidFill>
                  <a:schemeClr val="tx1"/>
                </a:solidFill>
                <a:latin typeface="Times New Roman" panose="02020603050405020304" pitchFamily="18" charset="0"/>
                <a:cs typeface="Times New Roman" panose="02020603050405020304" pitchFamily="18" charset="0"/>
              </a:rPr>
              <a:t>mimp </a:t>
            </a:r>
            <a:r>
              <a:rPr lang="en-US" sz="991"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4" name="TextBox 3">
            <a:extLst>
              <a:ext uri="{FF2B5EF4-FFF2-40B4-BE49-F238E27FC236}">
                <a16:creationId xmlns:a16="http://schemas.microsoft.com/office/drawing/2014/main" id="{BDFEC738-8424-DE81-6843-4945645EBFEC}"/>
              </a:ext>
            </a:extLst>
          </p:cNvPr>
          <p:cNvSpPr txBox="1"/>
          <p:nvPr/>
        </p:nvSpPr>
        <p:spPr>
          <a:xfrm>
            <a:off x="1154272" y="1060018"/>
            <a:ext cx="5847379" cy="549766"/>
          </a:xfrm>
          <a:prstGeom prst="rect">
            <a:avLst/>
          </a:prstGeom>
          <a:noFill/>
          <a:ln w="19050">
            <a:solidFill>
              <a:schemeClr val="accent4"/>
            </a:solidFill>
          </a:ln>
        </p:spPr>
        <p:txBody>
          <a:bodyPr wrap="square" rtlCol="0">
            <a:spAutoFit/>
          </a:bodyPr>
          <a:lstStyle/>
          <a:p>
            <a:pPr algn="ctr"/>
            <a:r>
              <a:rPr lang="en-US" sz="991" b="1" i="1" dirty="0">
                <a:latin typeface="Times New Roman" panose="02020603050405020304" pitchFamily="18" charset="0"/>
                <a:cs typeface="Times New Roman" panose="02020603050405020304" pitchFamily="18" charset="0"/>
              </a:rPr>
              <a:t>Mimp </a:t>
            </a:r>
            <a:r>
              <a:rPr lang="en-US" sz="991" b="1" dirty="0">
                <a:latin typeface="Times New Roman" panose="02020603050405020304" pitchFamily="18" charset="0"/>
                <a:cs typeface="Times New Roman" panose="02020603050405020304" pitchFamily="18" charset="0"/>
              </a:rPr>
              <a:t>identification</a:t>
            </a:r>
          </a:p>
          <a:p>
            <a:pPr algn="ctr"/>
            <a:r>
              <a:rPr lang="en-US" sz="991" dirty="0">
                <a:latin typeface="Times New Roman" panose="02020603050405020304" pitchFamily="18" charset="0"/>
                <a:cs typeface="Times New Roman" panose="02020603050405020304" pitchFamily="18" charset="0"/>
              </a:rPr>
              <a:t>Each </a:t>
            </a:r>
            <a:r>
              <a:rPr lang="en-US" sz="991" i="1" dirty="0">
                <a:latin typeface="Times New Roman" panose="02020603050405020304" pitchFamily="18" charset="0"/>
                <a:cs typeface="Times New Roman" panose="02020603050405020304" pitchFamily="18" charset="0"/>
              </a:rPr>
              <a:t>Fusarium</a:t>
            </a:r>
            <a:r>
              <a:rPr lang="en-US" sz="991" dirty="0">
                <a:latin typeface="Times New Roman" panose="02020603050405020304" pitchFamily="18" charset="0"/>
                <a:cs typeface="Times New Roman" panose="02020603050405020304" pitchFamily="18" charset="0"/>
              </a:rPr>
              <a:t> assembly is searched for </a:t>
            </a:r>
            <a:r>
              <a:rPr lang="en-US" sz="991" i="1" dirty="0">
                <a:latin typeface="Times New Roman" panose="02020603050405020304" pitchFamily="18" charset="0"/>
                <a:cs typeface="Times New Roman" panose="02020603050405020304" pitchFamily="18" charset="0"/>
              </a:rPr>
              <a:t>mimps </a:t>
            </a:r>
            <a:r>
              <a:rPr lang="en-US" sz="991" dirty="0">
                <a:latin typeface="Times New Roman" panose="02020603050405020304" pitchFamily="18" charset="0"/>
                <a:cs typeface="Times New Roman" panose="02020603050405020304" pitchFamily="18" charset="0"/>
              </a:rPr>
              <a:t>using a custom python script (using </a:t>
            </a:r>
            <a:r>
              <a:rPr lang="en-US" sz="991" i="1" dirty="0">
                <a:latin typeface="Times New Roman" panose="02020603050405020304" pitchFamily="18" charset="0"/>
                <a:cs typeface="Times New Roman" panose="02020603050405020304" pitchFamily="18" charset="0"/>
              </a:rPr>
              <a:t>mimp </a:t>
            </a:r>
            <a:r>
              <a:rPr lang="en-US" sz="991" dirty="0">
                <a:latin typeface="Times New Roman" panose="02020603050405020304" pitchFamily="18" charset="0"/>
                <a:cs typeface="Times New Roman" panose="02020603050405020304" pitchFamily="18" charset="0"/>
              </a:rPr>
              <a:t>TIRs) and NHMMER </a:t>
            </a:r>
            <a:r>
              <a:rPr lang="en-GB" sz="991" dirty="0">
                <a:latin typeface="Times New Roman" panose="02020603050405020304" pitchFamily="18" charset="0"/>
                <a:ea typeface="Times New Roman" panose="02020603050405020304" pitchFamily="18" charset="0"/>
              </a:rPr>
              <a:t>(3.3.1) (</a:t>
            </a:r>
            <a:r>
              <a:rPr lang="en-US" sz="991" dirty="0">
                <a:latin typeface="Times New Roman" panose="02020603050405020304" pitchFamily="18" charset="0"/>
                <a:cs typeface="Times New Roman" panose="02020603050405020304" pitchFamily="18" charset="0"/>
              </a:rPr>
              <a:t>using a </a:t>
            </a:r>
            <a:r>
              <a:rPr lang="en-US" sz="991" i="1" dirty="0">
                <a:latin typeface="Times New Roman" panose="02020603050405020304" pitchFamily="18" charset="0"/>
                <a:cs typeface="Times New Roman" panose="02020603050405020304" pitchFamily="18" charset="0"/>
              </a:rPr>
              <a:t>mimp </a:t>
            </a:r>
            <a:r>
              <a:rPr lang="en-US" sz="991" dirty="0">
                <a:latin typeface="Times New Roman" panose="02020603050405020304" pitchFamily="18" charset="0"/>
                <a:cs typeface="Times New Roman" panose="02020603050405020304" pitchFamily="18" charset="0"/>
              </a:rPr>
              <a:t>profile-HMM).</a:t>
            </a:r>
          </a:p>
        </p:txBody>
      </p:sp>
      <p:sp>
        <p:nvSpPr>
          <p:cNvPr id="5" name="TextBox 4">
            <a:extLst>
              <a:ext uri="{FF2B5EF4-FFF2-40B4-BE49-F238E27FC236}">
                <a16:creationId xmlns:a16="http://schemas.microsoft.com/office/drawing/2014/main" id="{FD6F4D29-CBCF-4E76-9985-03FE0B2F252C}"/>
              </a:ext>
            </a:extLst>
          </p:cNvPr>
          <p:cNvSpPr txBox="1"/>
          <p:nvPr/>
        </p:nvSpPr>
        <p:spPr>
          <a:xfrm>
            <a:off x="1163372" y="1798543"/>
            <a:ext cx="5847390" cy="397288"/>
          </a:xfrm>
          <a:prstGeom prst="rect">
            <a:avLst/>
          </a:prstGeom>
          <a:noFill/>
          <a:ln w="19050">
            <a:solidFill>
              <a:schemeClr val="accent4"/>
            </a:solidFill>
          </a:ln>
        </p:spPr>
        <p:txBody>
          <a:bodyPr wrap="square" rtlCol="0">
            <a:spAutoFit/>
          </a:bodyPr>
          <a:lstStyle/>
          <a:p>
            <a:pPr algn="ctr"/>
            <a:r>
              <a:rPr lang="en-US" sz="991" b="1" i="1" dirty="0">
                <a:latin typeface="Times New Roman" panose="02020603050405020304" pitchFamily="18" charset="0"/>
                <a:cs typeface="Times New Roman" panose="02020603050405020304" pitchFamily="18" charset="0"/>
              </a:rPr>
              <a:t>Mimp </a:t>
            </a:r>
            <a:r>
              <a:rPr lang="en-US" sz="991" b="1" dirty="0">
                <a:latin typeface="Times New Roman" panose="02020603050405020304" pitchFamily="18" charset="0"/>
                <a:cs typeface="Times New Roman" panose="02020603050405020304" pitchFamily="18" charset="0"/>
              </a:rPr>
              <a:t>region Sequence identification</a:t>
            </a:r>
          </a:p>
          <a:p>
            <a:pPr algn="ctr"/>
            <a:r>
              <a:rPr lang="en-US" sz="991" dirty="0">
                <a:latin typeface="Times New Roman" panose="02020603050405020304" pitchFamily="18" charset="0"/>
                <a:cs typeface="Times New Roman" panose="02020603050405020304" pitchFamily="18" charset="0"/>
              </a:rPr>
              <a:t>Identify regions 2.5kb either side of a </a:t>
            </a:r>
            <a:r>
              <a:rPr lang="en-US" sz="991" i="1" dirty="0">
                <a:latin typeface="Times New Roman" panose="02020603050405020304" pitchFamily="18" charset="0"/>
                <a:cs typeface="Times New Roman" panose="02020603050405020304" pitchFamily="18" charset="0"/>
              </a:rPr>
              <a:t>mimp </a:t>
            </a:r>
            <a:r>
              <a:rPr lang="en-US" sz="991" dirty="0">
                <a:latin typeface="Times New Roman" panose="02020603050405020304" pitchFamily="18" charset="0"/>
                <a:cs typeface="Times New Roman" panose="02020603050405020304" pitchFamily="18" charset="0"/>
              </a:rPr>
              <a:t>(</a:t>
            </a:r>
            <a:r>
              <a:rPr lang="en-US" sz="991" i="1" dirty="0">
                <a:latin typeface="Times New Roman" panose="02020603050405020304" pitchFamily="18" charset="0"/>
                <a:cs typeface="Times New Roman" panose="02020603050405020304" pitchFamily="18" charset="0"/>
              </a:rPr>
              <a:t>mimp</a:t>
            </a:r>
            <a:r>
              <a:rPr lang="en-US" sz="991" dirty="0">
                <a:latin typeface="Times New Roman" panose="02020603050405020304" pitchFamily="18" charset="0"/>
                <a:cs typeface="Times New Roman" panose="02020603050405020304" pitchFamily="18" charset="0"/>
              </a:rPr>
              <a:t> region), generating a </a:t>
            </a:r>
            <a:r>
              <a:rPr lang="en-US" sz="991" i="1" dirty="0">
                <a:latin typeface="Times New Roman" panose="02020603050405020304" pitchFamily="18" charset="0"/>
                <a:cs typeface="Times New Roman" panose="02020603050405020304" pitchFamily="18" charset="0"/>
              </a:rPr>
              <a:t>mimp </a:t>
            </a:r>
            <a:r>
              <a:rPr lang="en-US" sz="991" dirty="0">
                <a:latin typeface="Times New Roman" panose="02020603050405020304" pitchFamily="18" charset="0"/>
                <a:cs typeface="Times New Roman" panose="02020603050405020304" pitchFamily="18" charset="0"/>
              </a:rPr>
              <a:t>region </a:t>
            </a:r>
            <a:r>
              <a:rPr lang="en-US" sz="991" dirty="0" err="1">
                <a:latin typeface="Times New Roman" panose="02020603050405020304" pitchFamily="18" charset="0"/>
                <a:cs typeface="Times New Roman" panose="02020603050405020304" pitchFamily="18" charset="0"/>
              </a:rPr>
              <a:t>gff</a:t>
            </a:r>
            <a:r>
              <a:rPr lang="en-US" sz="991"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774BD4B8-B228-127A-4CD1-5DE0C8381C08}"/>
              </a:ext>
            </a:extLst>
          </p:cNvPr>
          <p:cNvSpPr txBox="1"/>
          <p:nvPr/>
        </p:nvSpPr>
        <p:spPr>
          <a:xfrm>
            <a:off x="1163275" y="2476013"/>
            <a:ext cx="2797870" cy="854721"/>
          </a:xfrm>
          <a:prstGeom prst="rect">
            <a:avLst/>
          </a:prstGeom>
          <a:noFill/>
          <a:ln w="19050">
            <a:solidFill>
              <a:schemeClr val="accent4"/>
            </a:solidFill>
          </a:ln>
        </p:spPr>
        <p:txBody>
          <a:bodyPr wrap="square" rtlCol="0">
            <a:spAutoFit/>
          </a:bodyPr>
          <a:lstStyle/>
          <a:p>
            <a:pPr algn="ctr"/>
            <a:r>
              <a:rPr lang="en-US" sz="991" b="1" dirty="0">
                <a:latin typeface="Times New Roman" panose="02020603050405020304" pitchFamily="18" charset="0"/>
                <a:cs typeface="Times New Roman" panose="02020603050405020304" pitchFamily="18" charset="0"/>
              </a:rPr>
              <a:t>Augustus regions identification</a:t>
            </a:r>
          </a:p>
          <a:p>
            <a:pPr algn="ctr"/>
            <a:r>
              <a:rPr lang="en-US" sz="991" dirty="0">
                <a:latin typeface="Times New Roman" panose="02020603050405020304" pitchFamily="18" charset="0"/>
                <a:cs typeface="Times New Roman" panose="02020603050405020304" pitchFamily="18" charset="0"/>
              </a:rPr>
              <a:t>Expand 20kb either side of the </a:t>
            </a:r>
            <a:r>
              <a:rPr lang="en-US" sz="991" i="1" dirty="0">
                <a:latin typeface="Times New Roman" panose="02020603050405020304" pitchFamily="18" charset="0"/>
                <a:cs typeface="Times New Roman" panose="02020603050405020304" pitchFamily="18" charset="0"/>
              </a:rPr>
              <a:t>mimp </a:t>
            </a:r>
            <a:r>
              <a:rPr lang="en-US" sz="991" dirty="0">
                <a:latin typeface="Times New Roman" panose="02020603050405020304" pitchFamily="18" charset="0"/>
                <a:cs typeface="Times New Roman" panose="02020603050405020304" pitchFamily="18" charset="0"/>
              </a:rPr>
              <a:t>regions to identify regions for Augustus annotation. Generate an Augustus region </a:t>
            </a:r>
            <a:r>
              <a:rPr lang="en-US" sz="991" dirty="0" err="1">
                <a:latin typeface="Times New Roman" panose="02020603050405020304" pitchFamily="18" charset="0"/>
                <a:cs typeface="Times New Roman" panose="02020603050405020304" pitchFamily="18" charset="0"/>
              </a:rPr>
              <a:t>gff</a:t>
            </a:r>
            <a:r>
              <a:rPr lang="en-US" sz="991" dirty="0">
                <a:latin typeface="Times New Roman" panose="02020603050405020304" pitchFamily="18" charset="0"/>
                <a:cs typeface="Times New Roman" panose="02020603050405020304" pitchFamily="18" charset="0"/>
              </a:rPr>
              <a:t>, and </a:t>
            </a:r>
            <a:r>
              <a:rPr lang="en-US" sz="991" dirty="0" err="1">
                <a:latin typeface="Times New Roman" panose="02020603050405020304" pitchFamily="18" charset="0"/>
                <a:cs typeface="Times New Roman" panose="02020603050405020304" pitchFamily="18" charset="0"/>
              </a:rPr>
              <a:t>fastas</a:t>
            </a:r>
            <a:r>
              <a:rPr lang="en-US" sz="991" dirty="0">
                <a:latin typeface="Times New Roman" panose="02020603050405020304" pitchFamily="18" charset="0"/>
                <a:cs typeface="Times New Roman" panose="02020603050405020304" pitchFamily="18" charset="0"/>
              </a:rPr>
              <a:t> where all non-Augustus have been hard masked.   </a:t>
            </a:r>
          </a:p>
        </p:txBody>
      </p:sp>
      <p:sp>
        <p:nvSpPr>
          <p:cNvPr id="7" name="TextBox 6">
            <a:extLst>
              <a:ext uri="{FF2B5EF4-FFF2-40B4-BE49-F238E27FC236}">
                <a16:creationId xmlns:a16="http://schemas.microsoft.com/office/drawing/2014/main" id="{D922CCCA-9235-7C25-2270-3002A83A414A}"/>
              </a:ext>
            </a:extLst>
          </p:cNvPr>
          <p:cNvSpPr txBox="1"/>
          <p:nvPr/>
        </p:nvSpPr>
        <p:spPr>
          <a:xfrm>
            <a:off x="4168069" y="2476013"/>
            <a:ext cx="2842693" cy="854721"/>
          </a:xfrm>
          <a:prstGeom prst="rect">
            <a:avLst/>
          </a:prstGeom>
          <a:noFill/>
          <a:ln w="19050">
            <a:solidFill>
              <a:schemeClr val="accent4"/>
            </a:solidFill>
          </a:ln>
        </p:spPr>
        <p:txBody>
          <a:bodyPr wrap="square" rtlCol="0">
            <a:spAutoFit/>
          </a:bodyPr>
          <a:lstStyle/>
          <a:p>
            <a:pPr algn="ctr"/>
            <a:r>
              <a:rPr lang="en-US" sz="991" b="1" dirty="0">
                <a:latin typeface="Times New Roman" panose="02020603050405020304" pitchFamily="18" charset="0"/>
                <a:cs typeface="Times New Roman" panose="02020603050405020304" pitchFamily="18" charset="0"/>
              </a:rPr>
              <a:t>Mask non-</a:t>
            </a:r>
            <a:r>
              <a:rPr lang="en-US" sz="991" b="1" i="1" dirty="0">
                <a:latin typeface="Times New Roman" panose="02020603050405020304" pitchFamily="18" charset="0"/>
                <a:cs typeface="Times New Roman" panose="02020603050405020304" pitchFamily="18" charset="0"/>
              </a:rPr>
              <a:t>mimp</a:t>
            </a:r>
            <a:r>
              <a:rPr lang="en-US" sz="991" b="1" dirty="0">
                <a:latin typeface="Times New Roman" panose="02020603050405020304" pitchFamily="18" charset="0"/>
                <a:cs typeface="Times New Roman" panose="02020603050405020304" pitchFamily="18" charset="0"/>
              </a:rPr>
              <a:t> regions</a:t>
            </a:r>
          </a:p>
          <a:p>
            <a:pPr algn="ctr"/>
            <a:r>
              <a:rPr lang="en-US" sz="991" dirty="0">
                <a:latin typeface="Times New Roman" panose="02020603050405020304" pitchFamily="18" charset="0"/>
                <a:cs typeface="Times New Roman" panose="02020603050405020304" pitchFamily="18" charset="0"/>
              </a:rPr>
              <a:t>Using the </a:t>
            </a:r>
            <a:r>
              <a:rPr lang="en-US" sz="991" i="1" dirty="0">
                <a:latin typeface="Times New Roman" panose="02020603050405020304" pitchFamily="18" charset="0"/>
                <a:cs typeface="Times New Roman" panose="02020603050405020304" pitchFamily="18" charset="0"/>
              </a:rPr>
              <a:t>mimp </a:t>
            </a:r>
            <a:r>
              <a:rPr lang="en-US" sz="991" dirty="0">
                <a:latin typeface="Times New Roman" panose="02020603050405020304" pitchFamily="18" charset="0"/>
                <a:cs typeface="Times New Roman" panose="02020603050405020304" pitchFamily="18" charset="0"/>
              </a:rPr>
              <a:t>region </a:t>
            </a:r>
            <a:r>
              <a:rPr lang="en-US" sz="991" dirty="0" err="1">
                <a:latin typeface="Times New Roman" panose="02020603050405020304" pitchFamily="18" charset="0"/>
                <a:cs typeface="Times New Roman" panose="02020603050405020304" pitchFamily="18" charset="0"/>
              </a:rPr>
              <a:t>gff</a:t>
            </a:r>
            <a:r>
              <a:rPr lang="en-US" sz="991" dirty="0">
                <a:latin typeface="Times New Roman" panose="02020603050405020304" pitchFamily="18" charset="0"/>
                <a:cs typeface="Times New Roman" panose="02020603050405020304" pitchFamily="18" charset="0"/>
              </a:rPr>
              <a:t>, create a </a:t>
            </a:r>
            <a:r>
              <a:rPr lang="en-US" sz="991" i="1" dirty="0">
                <a:latin typeface="Times New Roman" panose="02020603050405020304" pitchFamily="18" charset="0"/>
                <a:cs typeface="Times New Roman" panose="02020603050405020304" pitchFamily="18" charset="0"/>
              </a:rPr>
              <a:t>mimp</a:t>
            </a:r>
            <a:r>
              <a:rPr lang="en-US" sz="991" dirty="0">
                <a:latin typeface="Times New Roman" panose="02020603050405020304" pitchFamily="18" charset="0"/>
                <a:cs typeface="Times New Roman" panose="02020603050405020304" pitchFamily="18" charset="0"/>
              </a:rPr>
              <a:t> region </a:t>
            </a:r>
            <a:r>
              <a:rPr lang="en-US" sz="991" dirty="0" err="1">
                <a:latin typeface="Times New Roman" panose="02020603050405020304" pitchFamily="18" charset="0"/>
                <a:cs typeface="Times New Roman" panose="02020603050405020304" pitchFamily="18" charset="0"/>
              </a:rPr>
              <a:t>fastas</a:t>
            </a:r>
            <a:r>
              <a:rPr lang="en-US" sz="991" dirty="0">
                <a:latin typeface="Times New Roman" panose="02020603050405020304" pitchFamily="18" charset="0"/>
                <a:cs typeface="Times New Roman" panose="02020603050405020304" pitchFamily="18" charset="0"/>
              </a:rPr>
              <a:t>, where all non-</a:t>
            </a:r>
            <a:r>
              <a:rPr lang="en-US" sz="991" i="1" dirty="0">
                <a:latin typeface="Times New Roman" panose="02020603050405020304" pitchFamily="18" charset="0"/>
                <a:cs typeface="Times New Roman" panose="02020603050405020304" pitchFamily="18" charset="0"/>
              </a:rPr>
              <a:t>mimp </a:t>
            </a:r>
            <a:r>
              <a:rPr lang="en-US" sz="991" dirty="0">
                <a:latin typeface="Times New Roman" panose="02020603050405020304" pitchFamily="18" charset="0"/>
                <a:cs typeface="Times New Roman" panose="02020603050405020304" pitchFamily="18" charset="0"/>
              </a:rPr>
              <a:t>regions have been hard masked.</a:t>
            </a:r>
          </a:p>
          <a:p>
            <a:pPr algn="ctr"/>
            <a:endParaRPr lang="en-US" sz="99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3D83FF5-DC0F-4F5B-D79F-9E0C90FE1B74}"/>
              </a:ext>
            </a:extLst>
          </p:cNvPr>
          <p:cNvSpPr txBox="1"/>
          <p:nvPr/>
        </p:nvSpPr>
        <p:spPr>
          <a:xfrm>
            <a:off x="4168069" y="3439020"/>
            <a:ext cx="2842694" cy="549766"/>
          </a:xfrm>
          <a:prstGeom prst="rect">
            <a:avLst/>
          </a:prstGeom>
          <a:noFill/>
          <a:ln w="19050">
            <a:solidFill>
              <a:srgbClr val="0070C0"/>
            </a:solidFill>
          </a:ln>
        </p:spPr>
        <p:txBody>
          <a:bodyPr wrap="square" rtlCol="0">
            <a:spAutoFit/>
          </a:bodyPr>
          <a:lstStyle/>
          <a:p>
            <a:pPr algn="ctr"/>
            <a:r>
              <a:rPr lang="en-US" sz="991" b="1" dirty="0">
                <a:latin typeface="Times New Roman" panose="02020603050405020304" pitchFamily="18" charset="0"/>
                <a:cs typeface="Times New Roman" panose="02020603050405020304" pitchFamily="18" charset="0"/>
              </a:rPr>
              <a:t>ORF Prediction </a:t>
            </a:r>
          </a:p>
          <a:p>
            <a:pPr algn="ctr"/>
            <a:r>
              <a:rPr lang="en-US" sz="991"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9" name="TextBox 8">
            <a:extLst>
              <a:ext uri="{FF2B5EF4-FFF2-40B4-BE49-F238E27FC236}">
                <a16:creationId xmlns:a16="http://schemas.microsoft.com/office/drawing/2014/main" id="{76863FFD-4A95-4E66-357E-C00DFD584A9E}"/>
              </a:ext>
            </a:extLst>
          </p:cNvPr>
          <p:cNvSpPr txBox="1"/>
          <p:nvPr/>
        </p:nvSpPr>
        <p:spPr>
          <a:xfrm>
            <a:off x="1172375" y="4421080"/>
            <a:ext cx="5838388" cy="397288"/>
          </a:xfrm>
          <a:prstGeom prst="rect">
            <a:avLst/>
          </a:prstGeom>
          <a:noFill/>
          <a:ln w="19050">
            <a:solidFill>
              <a:srgbClr val="0070C0"/>
            </a:solidFill>
          </a:ln>
        </p:spPr>
        <p:txBody>
          <a:bodyPr wrap="square" rtlCol="0">
            <a:spAutoFit/>
          </a:bodyPr>
          <a:lstStyle/>
          <a:p>
            <a:pPr algn="ctr"/>
            <a:r>
              <a:rPr lang="en-US" sz="991" b="1" dirty="0">
                <a:latin typeface="Times New Roman" panose="02020603050405020304" pitchFamily="18" charset="0"/>
                <a:cs typeface="Times New Roman" panose="02020603050405020304" pitchFamily="18" charset="0"/>
              </a:rPr>
              <a:t>Signal Peptide Filtering</a:t>
            </a:r>
          </a:p>
          <a:p>
            <a:pPr algn="ctr"/>
            <a:r>
              <a:rPr lang="en-US" sz="991" dirty="0">
                <a:latin typeface="Times New Roman" panose="02020603050405020304" pitchFamily="18" charset="0"/>
                <a:cs typeface="Times New Roman" panose="02020603050405020304" pitchFamily="18" charset="0"/>
              </a:rPr>
              <a:t>SignalP (4.1) is used search all Augustus gene models and ORFs for a signal peptide.</a:t>
            </a:r>
          </a:p>
        </p:txBody>
      </p:sp>
      <p:sp>
        <p:nvSpPr>
          <p:cNvPr id="10" name="TextBox 9">
            <a:extLst>
              <a:ext uri="{FF2B5EF4-FFF2-40B4-BE49-F238E27FC236}">
                <a16:creationId xmlns:a16="http://schemas.microsoft.com/office/drawing/2014/main" id="{10317BC3-FAE6-9271-6B0E-F554336BB750}"/>
              </a:ext>
            </a:extLst>
          </p:cNvPr>
          <p:cNvSpPr txBox="1"/>
          <p:nvPr/>
        </p:nvSpPr>
        <p:spPr>
          <a:xfrm>
            <a:off x="1152580" y="3450688"/>
            <a:ext cx="2797881" cy="702244"/>
          </a:xfrm>
          <a:prstGeom prst="rect">
            <a:avLst/>
          </a:prstGeom>
          <a:noFill/>
          <a:ln w="19050">
            <a:solidFill>
              <a:srgbClr val="0070C0"/>
            </a:solidFill>
          </a:ln>
        </p:spPr>
        <p:txBody>
          <a:bodyPr wrap="square" rtlCol="0">
            <a:spAutoFit/>
          </a:bodyPr>
          <a:lstStyle/>
          <a:p>
            <a:pPr algn="ctr"/>
            <a:r>
              <a:rPr lang="en-US" sz="991" b="1" dirty="0">
                <a:latin typeface="Times New Roman" panose="02020603050405020304" pitchFamily="18" charset="0"/>
                <a:cs typeface="Times New Roman" panose="02020603050405020304" pitchFamily="18" charset="0"/>
              </a:rPr>
              <a:t>Augustus Gene Prediction</a:t>
            </a:r>
          </a:p>
          <a:p>
            <a:pPr algn="ctr"/>
            <a:r>
              <a:rPr lang="en-US" sz="991" dirty="0">
                <a:latin typeface="Times New Roman" panose="02020603050405020304" pitchFamily="18" charset="0"/>
                <a:cs typeface="Times New Roman" panose="02020603050405020304" pitchFamily="18" charset="0"/>
              </a:rPr>
              <a:t>The Augustus region </a:t>
            </a:r>
            <a:r>
              <a:rPr lang="en-US" sz="991" dirty="0" err="1">
                <a:latin typeface="Times New Roman" panose="02020603050405020304" pitchFamily="18" charset="0"/>
                <a:cs typeface="Times New Roman" panose="02020603050405020304" pitchFamily="18" charset="0"/>
              </a:rPr>
              <a:t>fasta</a:t>
            </a:r>
            <a:r>
              <a:rPr lang="en-US" sz="991" dirty="0">
                <a:latin typeface="Times New Roman" panose="02020603050405020304" pitchFamily="18" charset="0"/>
                <a:cs typeface="Times New Roman" panose="02020603050405020304" pitchFamily="18" charset="0"/>
              </a:rPr>
              <a:t> is submitted to Augustus (3.3.3) for gene prediction with the “fusarium” species parameter selected.</a:t>
            </a:r>
          </a:p>
        </p:txBody>
      </p:sp>
      <p:sp>
        <p:nvSpPr>
          <p:cNvPr id="12" name="TextBox 11">
            <a:extLst>
              <a:ext uri="{FF2B5EF4-FFF2-40B4-BE49-F238E27FC236}">
                <a16:creationId xmlns:a16="http://schemas.microsoft.com/office/drawing/2014/main" id="{C90FD48A-366A-8BB4-5D94-823BB3FE8237}"/>
              </a:ext>
            </a:extLst>
          </p:cNvPr>
          <p:cNvSpPr txBox="1"/>
          <p:nvPr/>
        </p:nvSpPr>
        <p:spPr>
          <a:xfrm>
            <a:off x="1154273" y="4958579"/>
            <a:ext cx="5847509" cy="515723"/>
          </a:xfrm>
          <a:prstGeom prst="rect">
            <a:avLst/>
          </a:prstGeom>
          <a:noFill/>
          <a:ln w="19050">
            <a:solidFill>
              <a:schemeClr val="accent5">
                <a:lumMod val="75000"/>
              </a:schemeClr>
            </a:solidFill>
          </a:ln>
        </p:spPr>
        <p:txBody>
          <a:bodyPr wrap="square" lIns="57726" tIns="28863" rIns="57726" bIns="28863" rtlCol="0" anchor="t">
            <a:spAutoFit/>
          </a:bodyPr>
          <a:lstStyle/>
          <a:p>
            <a:pPr algn="ctr"/>
            <a:r>
              <a:rPr lang="en-US" sz="991" b="1" dirty="0">
                <a:latin typeface="Times New Roman" panose="02020603050405020304" pitchFamily="18" charset="0"/>
                <a:cs typeface="Times New Roman" panose="02020603050405020304" pitchFamily="18" charset="0"/>
              </a:rPr>
              <a:t>Size Filter.</a:t>
            </a:r>
          </a:p>
          <a:p>
            <a:pPr algn="ctr"/>
            <a:r>
              <a:rPr lang="en-US" sz="991" dirty="0">
                <a:latin typeface="Times New Roman"/>
                <a:cs typeface="Times New Roman"/>
              </a:rPr>
              <a:t>Protein sequences containing a signal peptide predicted by SignalP are filtered based on size, with sequences &lt;450aa and &gt;30aa kept for effector prediction.  </a:t>
            </a:r>
            <a:endParaRPr lang="en-US" sz="99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251B29-E3BA-FCAE-BBAD-DE9AB0DCFBBA}"/>
              </a:ext>
            </a:extLst>
          </p:cNvPr>
          <p:cNvSpPr txBox="1"/>
          <p:nvPr/>
        </p:nvSpPr>
        <p:spPr>
          <a:xfrm>
            <a:off x="1146568" y="5655204"/>
            <a:ext cx="5847379" cy="397288"/>
          </a:xfrm>
          <a:prstGeom prst="rect">
            <a:avLst/>
          </a:prstGeom>
          <a:noFill/>
          <a:ln w="19050">
            <a:solidFill>
              <a:schemeClr val="accent5">
                <a:lumMod val="75000"/>
              </a:schemeClr>
            </a:solidFill>
          </a:ln>
        </p:spPr>
        <p:txBody>
          <a:bodyPr wrap="square" rtlCol="0">
            <a:spAutoFit/>
          </a:bodyPr>
          <a:lstStyle/>
          <a:p>
            <a:pPr algn="ctr"/>
            <a:r>
              <a:rPr lang="en-US" sz="991" b="1" dirty="0">
                <a:latin typeface="Times New Roman" panose="02020603050405020304" pitchFamily="18" charset="0"/>
                <a:cs typeface="Times New Roman" panose="02020603050405020304" pitchFamily="18" charset="0"/>
              </a:rPr>
              <a:t> EffectorP Scan for Likely Effectors</a:t>
            </a:r>
          </a:p>
          <a:p>
            <a:pPr algn="ctr"/>
            <a:r>
              <a:rPr lang="en-US" sz="991" dirty="0">
                <a:latin typeface="Times New Roman" panose="02020603050405020304" pitchFamily="18" charset="0"/>
                <a:cs typeface="Times New Roman" panose="02020603050405020304" pitchFamily="18" charset="0"/>
              </a:rPr>
              <a:t>Each signal peptide and size filtered sequences is submitted to EffectorP (2.0.1) for fungal effector prediction. </a:t>
            </a:r>
          </a:p>
        </p:txBody>
      </p:sp>
      <p:cxnSp>
        <p:nvCxnSpPr>
          <p:cNvPr id="18" name="Straight Arrow Connector 39">
            <a:extLst>
              <a:ext uri="{FF2B5EF4-FFF2-40B4-BE49-F238E27FC236}">
                <a16:creationId xmlns:a16="http://schemas.microsoft.com/office/drawing/2014/main" id="{EBCB6742-8038-43F5-1678-7A96CEEAC73A}"/>
              </a:ext>
            </a:extLst>
          </p:cNvPr>
          <p:cNvCxnSpPr>
            <a:cxnSpLocks/>
            <a:stCxn id="5" idx="2"/>
            <a:endCxn id="6" idx="0"/>
          </p:cNvCxnSpPr>
          <p:nvPr/>
        </p:nvCxnSpPr>
        <p:spPr>
          <a:xfrm rot="5400000">
            <a:off x="3184548" y="1573494"/>
            <a:ext cx="280182" cy="1524857"/>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8E7F38-F096-28F4-96C4-8739541D2E43}"/>
              </a:ext>
            </a:extLst>
          </p:cNvPr>
          <p:cNvCxnSpPr>
            <a:cxnSpLocks/>
            <a:stCxn id="6" idx="2"/>
            <a:endCxn id="10" idx="0"/>
          </p:cNvCxnSpPr>
          <p:nvPr/>
        </p:nvCxnSpPr>
        <p:spPr>
          <a:xfrm flipH="1">
            <a:off x="2551521" y="3330734"/>
            <a:ext cx="10689" cy="11995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9080EA-63E7-4946-6385-51E866DC83BF}"/>
              </a:ext>
            </a:extLst>
          </p:cNvPr>
          <p:cNvCxnSpPr>
            <a:cxnSpLocks/>
            <a:stCxn id="8" idx="2"/>
          </p:cNvCxnSpPr>
          <p:nvPr/>
        </p:nvCxnSpPr>
        <p:spPr>
          <a:xfrm>
            <a:off x="5589416" y="3988786"/>
            <a:ext cx="15541" cy="4206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6C4FAA-DA08-295B-0EEB-CC90B2D8F976}"/>
              </a:ext>
            </a:extLst>
          </p:cNvPr>
          <p:cNvCxnSpPr>
            <a:cxnSpLocks/>
            <a:stCxn id="7" idx="2"/>
            <a:endCxn id="8" idx="0"/>
          </p:cNvCxnSpPr>
          <p:nvPr/>
        </p:nvCxnSpPr>
        <p:spPr>
          <a:xfrm>
            <a:off x="5589416" y="3330734"/>
            <a:ext cx="0" cy="1082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CE0C89-EAC4-6CF5-1C87-38667695298D}"/>
              </a:ext>
            </a:extLst>
          </p:cNvPr>
          <p:cNvSpPr txBox="1"/>
          <p:nvPr/>
        </p:nvSpPr>
        <p:spPr>
          <a:xfrm>
            <a:off x="8002248" y="154930"/>
            <a:ext cx="5288007" cy="1007199"/>
          </a:xfrm>
          <a:prstGeom prst="rect">
            <a:avLst/>
          </a:prstGeom>
          <a:noFill/>
          <a:ln w="19050">
            <a:solidFill>
              <a:schemeClr val="tx1"/>
            </a:solidFill>
          </a:ln>
        </p:spPr>
        <p:txBody>
          <a:bodyPr wrap="square" rtlCol="0">
            <a:spAutoFit/>
          </a:bodyPr>
          <a:lstStyle/>
          <a:p>
            <a:pPr algn="ctr"/>
            <a:r>
              <a:rPr lang="en-GB" sz="991" b="1" dirty="0">
                <a:latin typeface="Times New Roman" panose="02020603050405020304" pitchFamily="18" charset="0"/>
                <a:cs typeface="Times New Roman" panose="02020603050405020304" pitchFamily="18" charset="0"/>
              </a:rPr>
              <a:t>Effector Clustering</a:t>
            </a:r>
          </a:p>
          <a:p>
            <a:pPr algn="ctr"/>
            <a:endParaRPr lang="en-GB" sz="991" b="1" dirty="0">
              <a:latin typeface="Times New Roman" panose="02020603050405020304" pitchFamily="18" charset="0"/>
              <a:cs typeface="Times New Roman" panose="02020603050405020304" pitchFamily="18" charset="0"/>
            </a:endParaRPr>
          </a:p>
          <a:p>
            <a:pPr algn="ctr"/>
            <a:r>
              <a:rPr lang="en-US" sz="991" dirty="0">
                <a:latin typeface="Times New Roman"/>
                <a:cs typeface="Times New Roman"/>
              </a:rPr>
              <a:t>Candidate effector sequences are from all assemblies are combined into one FASTA and clustered using CD-HIT (4.8.1) (80% identity (optional using command line input)). </a:t>
            </a:r>
          </a:p>
          <a:p>
            <a:pPr algn="ctr"/>
            <a:endParaRPr lang="en-US" sz="991" dirty="0">
              <a:latin typeface="Times New Roman"/>
              <a:cs typeface="Times New Roman"/>
            </a:endParaRPr>
          </a:p>
          <a:p>
            <a:pPr algn="ctr"/>
            <a:r>
              <a:rPr lang="en-US" sz="991" dirty="0">
                <a:latin typeface="Times New Roman"/>
                <a:cs typeface="Times New Roman"/>
              </a:rPr>
              <a:t>  </a:t>
            </a:r>
            <a:endParaRPr lang="en-US" sz="991"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342327B9-7F11-15B6-716C-5C541C6FDC95}"/>
              </a:ext>
            </a:extLst>
          </p:cNvPr>
          <p:cNvCxnSpPr>
            <a:cxnSpLocks/>
            <a:stCxn id="12" idx="2"/>
            <a:endCxn id="13" idx="0"/>
          </p:cNvCxnSpPr>
          <p:nvPr/>
        </p:nvCxnSpPr>
        <p:spPr>
          <a:xfrm flipH="1">
            <a:off x="4070258" y="5474302"/>
            <a:ext cx="7770" cy="18090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BC320E2-D52D-1264-D75C-8629AF6797A8}"/>
              </a:ext>
            </a:extLst>
          </p:cNvPr>
          <p:cNvCxnSpPr>
            <a:cxnSpLocks/>
            <a:stCxn id="4" idx="2"/>
            <a:endCxn id="5" idx="0"/>
          </p:cNvCxnSpPr>
          <p:nvPr/>
        </p:nvCxnSpPr>
        <p:spPr>
          <a:xfrm>
            <a:off x="4077962" y="1609784"/>
            <a:ext cx="9105" cy="18875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C901CD1-6FF2-E973-1768-135A15E28651}"/>
              </a:ext>
            </a:extLst>
          </p:cNvPr>
          <p:cNvSpPr txBox="1"/>
          <p:nvPr/>
        </p:nvSpPr>
        <p:spPr>
          <a:xfrm>
            <a:off x="7995907" y="1632579"/>
            <a:ext cx="5288007" cy="668200"/>
          </a:xfrm>
          <a:prstGeom prst="rect">
            <a:avLst/>
          </a:prstGeom>
          <a:noFill/>
          <a:ln w="19050">
            <a:solidFill>
              <a:schemeClr val="accent6">
                <a:lumMod val="75000"/>
              </a:schemeClr>
            </a:solidFill>
          </a:ln>
        </p:spPr>
        <p:txBody>
          <a:bodyPr wrap="square" lIns="57726" tIns="28863" rIns="57726" bIns="28863" rtlCol="0" anchor="t">
            <a:spAutoFit/>
          </a:bodyPr>
          <a:lstStyle/>
          <a:p>
            <a:pPr algn="ctr"/>
            <a:r>
              <a:rPr lang="en-US" sz="991" b="1" dirty="0">
                <a:latin typeface="Times New Roman"/>
                <a:cs typeface="Times New Roman"/>
              </a:rPr>
              <a:t>Cluster Analysis</a:t>
            </a:r>
          </a:p>
          <a:p>
            <a:pPr algn="ctr"/>
            <a:r>
              <a:rPr lang="en-GB" sz="991" dirty="0">
                <a:latin typeface="Times New Roman"/>
                <a:ea typeface="Times New Roman" panose="02020603050405020304" pitchFamily="18" charset="0"/>
                <a:cs typeface="Times New Roman"/>
              </a:rPr>
              <a:t>A custom python script is used to generate a table of effector clusters, containing details on the sequences in each cluster, the assembly from which each sequence originated, and the percentage identity of each sequence within the cluster to the cluster reference.</a:t>
            </a:r>
            <a:endParaRPr lang="en-US" sz="991" dirty="0">
              <a:latin typeface="Times New Roman" panose="02020603050405020304" pitchFamily="18" charset="0"/>
              <a:cs typeface="Times New Roman" panose="02020603050405020304" pitchFamily="18" charset="0"/>
            </a:endParaRPr>
          </a:p>
        </p:txBody>
      </p:sp>
      <p:sp>
        <p:nvSpPr>
          <p:cNvPr id="140" name="TextBox 139">
            <a:extLst>
              <a:ext uri="{FF2B5EF4-FFF2-40B4-BE49-F238E27FC236}">
                <a16:creationId xmlns:a16="http://schemas.microsoft.com/office/drawing/2014/main" id="{7B1EE02E-46B2-9ADC-35FD-C9011A9F33C1}"/>
              </a:ext>
            </a:extLst>
          </p:cNvPr>
          <p:cNvSpPr txBox="1"/>
          <p:nvPr/>
        </p:nvSpPr>
        <p:spPr>
          <a:xfrm>
            <a:off x="8006164" y="2678763"/>
            <a:ext cx="5288006" cy="668200"/>
          </a:xfrm>
          <a:prstGeom prst="rect">
            <a:avLst/>
          </a:prstGeom>
          <a:noFill/>
          <a:ln w="19050">
            <a:solidFill>
              <a:schemeClr val="accent6">
                <a:lumMod val="75000"/>
              </a:schemeClr>
            </a:solidFill>
          </a:ln>
        </p:spPr>
        <p:txBody>
          <a:bodyPr wrap="square" lIns="57726" tIns="28863" rIns="57726" bIns="28863" rtlCol="0" anchor="t">
            <a:spAutoFit/>
          </a:bodyPr>
          <a:lstStyle/>
          <a:p>
            <a:pPr algn="ctr"/>
            <a:r>
              <a:rPr lang="en-US" sz="991" b="1" dirty="0">
                <a:latin typeface="Times New Roman" panose="02020603050405020304" pitchFamily="18" charset="0"/>
                <a:cs typeface="Times New Roman" panose="02020603050405020304" pitchFamily="18" charset="0"/>
              </a:rPr>
              <a:t>Effector Profiling</a:t>
            </a:r>
          </a:p>
          <a:p>
            <a:pPr algn="ctr"/>
            <a:r>
              <a:rPr lang="en-US" sz="991" dirty="0">
                <a:latin typeface="Times New Roman"/>
                <a:cs typeface="Times New Roman"/>
              </a:rPr>
              <a:t>An effector profile generated in R Studio (version 3.6.3), using the package Pheatmap  (version 1.0.12). Data can be converted to binary at this stage to only generate a presence/absence heatmap rather than hit frequency heatmap. </a:t>
            </a:r>
            <a:endParaRPr lang="en-US" sz="991" dirty="0">
              <a:latin typeface="Times New Roman" panose="02020603050405020304" pitchFamily="18" charset="0"/>
              <a:cs typeface="Times New Roman" panose="02020603050405020304" pitchFamily="18" charset="0"/>
            </a:endParaRPr>
          </a:p>
        </p:txBody>
      </p:sp>
      <p:cxnSp>
        <p:nvCxnSpPr>
          <p:cNvPr id="144" name="Straight Arrow Connector 143">
            <a:extLst>
              <a:ext uri="{FF2B5EF4-FFF2-40B4-BE49-F238E27FC236}">
                <a16:creationId xmlns:a16="http://schemas.microsoft.com/office/drawing/2014/main" id="{61AA293B-118D-E3C0-3BAF-71090DB16859}"/>
              </a:ext>
            </a:extLst>
          </p:cNvPr>
          <p:cNvCxnSpPr>
            <a:cxnSpLocks/>
            <a:stCxn id="139" idx="2"/>
            <a:endCxn id="140" idx="0"/>
          </p:cNvCxnSpPr>
          <p:nvPr/>
        </p:nvCxnSpPr>
        <p:spPr>
          <a:xfrm>
            <a:off x="10639911" y="2300779"/>
            <a:ext cx="10256" cy="3779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39">
            <a:extLst>
              <a:ext uri="{FF2B5EF4-FFF2-40B4-BE49-F238E27FC236}">
                <a16:creationId xmlns:a16="http://schemas.microsoft.com/office/drawing/2014/main" id="{7A62196A-0AF3-D493-C84D-FCC82D66F0A6}"/>
              </a:ext>
            </a:extLst>
          </p:cNvPr>
          <p:cNvCxnSpPr>
            <a:cxnSpLocks/>
            <a:stCxn id="5" idx="2"/>
            <a:endCxn id="7" idx="0"/>
          </p:cNvCxnSpPr>
          <p:nvPr/>
        </p:nvCxnSpPr>
        <p:spPr>
          <a:xfrm rot="16200000" flipH="1">
            <a:off x="4698150" y="1584747"/>
            <a:ext cx="280182" cy="1502349"/>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1763037-9E68-0E1B-634A-8F50A0264DA6}"/>
              </a:ext>
            </a:extLst>
          </p:cNvPr>
          <p:cNvCxnSpPr>
            <a:cxnSpLocks/>
            <a:stCxn id="9" idx="2"/>
            <a:endCxn id="12" idx="0"/>
          </p:cNvCxnSpPr>
          <p:nvPr/>
        </p:nvCxnSpPr>
        <p:spPr>
          <a:xfrm flipH="1">
            <a:off x="4078028" y="4818368"/>
            <a:ext cx="13541" cy="1402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68EB0417-966E-99EA-85AB-50651C2F85D4}"/>
              </a:ext>
            </a:extLst>
          </p:cNvPr>
          <p:cNvCxnSpPr>
            <a:cxnSpLocks/>
            <a:stCxn id="152" idx="2"/>
            <a:endCxn id="4" idx="0"/>
          </p:cNvCxnSpPr>
          <p:nvPr/>
        </p:nvCxnSpPr>
        <p:spPr>
          <a:xfrm flipH="1">
            <a:off x="4077962" y="908647"/>
            <a:ext cx="3855" cy="15137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9">
            <a:extLst>
              <a:ext uri="{FF2B5EF4-FFF2-40B4-BE49-F238E27FC236}">
                <a16:creationId xmlns:a16="http://schemas.microsoft.com/office/drawing/2014/main" id="{346AE283-557A-67D9-9B38-77E9F8D67A20}"/>
              </a:ext>
            </a:extLst>
          </p:cNvPr>
          <p:cNvCxnSpPr>
            <a:cxnSpLocks/>
            <a:stCxn id="47" idx="3"/>
            <a:endCxn id="28" idx="1"/>
          </p:cNvCxnSpPr>
          <p:nvPr/>
        </p:nvCxnSpPr>
        <p:spPr>
          <a:xfrm flipV="1">
            <a:off x="6991377" y="658530"/>
            <a:ext cx="1010871" cy="5790027"/>
          </a:xfrm>
          <a:prstGeom prst="bentConnector3">
            <a:avLst>
              <a:gd name="adj1" fmla="val 2467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3231D78-D420-A9D3-64FB-DAC74C7620B6}"/>
              </a:ext>
            </a:extLst>
          </p:cNvPr>
          <p:cNvCxnSpPr>
            <a:cxnSpLocks/>
            <a:stCxn id="28" idx="2"/>
            <a:endCxn id="139" idx="0"/>
          </p:cNvCxnSpPr>
          <p:nvPr/>
        </p:nvCxnSpPr>
        <p:spPr>
          <a:xfrm flipH="1">
            <a:off x="10639911" y="1162129"/>
            <a:ext cx="6341" cy="47045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5" name="Oval 354">
            <a:extLst>
              <a:ext uri="{FF2B5EF4-FFF2-40B4-BE49-F238E27FC236}">
                <a16:creationId xmlns:a16="http://schemas.microsoft.com/office/drawing/2014/main" id="{9CE3A49D-08BB-58F6-568F-2498D3A2DAEF}"/>
              </a:ext>
            </a:extLst>
          </p:cNvPr>
          <p:cNvSpPr/>
          <p:nvPr/>
        </p:nvSpPr>
        <p:spPr>
          <a:xfrm>
            <a:off x="7340653" y="841660"/>
            <a:ext cx="3114264" cy="643293"/>
          </a:xfrm>
          <a:prstGeom prst="ellipse">
            <a:avLst/>
          </a:prstGeom>
          <a:solidFill>
            <a:schemeClr val="accent2">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74" b="1" i="1" dirty="0">
                <a:solidFill>
                  <a:schemeClr val="tx1"/>
                </a:solidFill>
                <a:latin typeface="Times New Roman" panose="02020603050405020304" pitchFamily="18" charset="0"/>
                <a:cs typeface="Times New Roman" panose="02020603050405020304" pitchFamily="18" charset="0"/>
              </a:rPr>
              <a:t>Fusarium</a:t>
            </a:r>
            <a:endParaRPr lang="en-US" sz="1274" b="1" dirty="0">
              <a:solidFill>
                <a:schemeClr val="tx1"/>
              </a:solidFill>
              <a:latin typeface="Times New Roman" panose="02020603050405020304" pitchFamily="18" charset="0"/>
              <a:cs typeface="Times New Roman" panose="02020603050405020304" pitchFamily="18" charset="0"/>
            </a:endParaRPr>
          </a:p>
          <a:p>
            <a:pPr algn="ctr"/>
            <a:r>
              <a:rPr lang="en-US" sz="1274" b="1" dirty="0">
                <a:solidFill>
                  <a:schemeClr val="tx1"/>
                </a:solidFill>
                <a:latin typeface="Times New Roman" panose="02020603050405020304" pitchFamily="18" charset="0"/>
                <a:cs typeface="Times New Roman" panose="02020603050405020304" pitchFamily="18" charset="0"/>
              </a:rPr>
              <a:t>pan-effectorome</a:t>
            </a:r>
          </a:p>
        </p:txBody>
      </p:sp>
      <p:sp>
        <p:nvSpPr>
          <p:cNvPr id="358" name="TextBox 357">
            <a:extLst>
              <a:ext uri="{FF2B5EF4-FFF2-40B4-BE49-F238E27FC236}">
                <a16:creationId xmlns:a16="http://schemas.microsoft.com/office/drawing/2014/main" id="{00C9A744-DFA0-FD36-E343-D5C1A09F6D71}"/>
              </a:ext>
            </a:extLst>
          </p:cNvPr>
          <p:cNvSpPr txBox="1"/>
          <p:nvPr/>
        </p:nvSpPr>
        <p:spPr>
          <a:xfrm rot="16200000">
            <a:off x="5045215" y="3980707"/>
            <a:ext cx="5073927" cy="332079"/>
          </a:xfrm>
          <a:prstGeom prst="rect">
            <a:avLst/>
          </a:prstGeom>
          <a:noFill/>
          <a:ln w="19050">
            <a:solidFill>
              <a:schemeClr val="accent6">
                <a:lumMod val="75000"/>
              </a:schemeClr>
            </a:solidFill>
          </a:ln>
        </p:spPr>
        <p:txBody>
          <a:bodyPr wrap="square" rtlCol="0">
            <a:spAutoFit/>
          </a:bodyPr>
          <a:lstStyle/>
          <a:p>
            <a:pPr algn="ctr"/>
            <a:r>
              <a:rPr lang="en-US" sz="1558" b="1" dirty="0">
                <a:latin typeface="Times New Roman" panose="02020603050405020304" pitchFamily="18" charset="0"/>
                <a:cs typeface="Times New Roman" panose="02020603050405020304" pitchFamily="18" charset="0"/>
              </a:rPr>
              <a:t>Effector Profiling</a:t>
            </a:r>
            <a:r>
              <a:rPr lang="en-US" sz="1558" dirty="0">
                <a:latin typeface="Times New Roman" panose="02020603050405020304" pitchFamily="18" charset="0"/>
                <a:cs typeface="Times New Roman" panose="02020603050405020304" pitchFamily="18" charset="0"/>
              </a:rPr>
              <a:t> </a:t>
            </a:r>
          </a:p>
        </p:txBody>
      </p:sp>
      <p:sp>
        <p:nvSpPr>
          <p:cNvPr id="359" name="TextBox 358">
            <a:extLst>
              <a:ext uri="{FF2B5EF4-FFF2-40B4-BE49-F238E27FC236}">
                <a16:creationId xmlns:a16="http://schemas.microsoft.com/office/drawing/2014/main" id="{D5142A9F-E411-BB89-6C22-36EEA31128CE}"/>
              </a:ext>
            </a:extLst>
          </p:cNvPr>
          <p:cNvSpPr txBox="1"/>
          <p:nvPr/>
        </p:nvSpPr>
        <p:spPr>
          <a:xfrm rot="16200000">
            <a:off x="-905722" y="4862313"/>
            <a:ext cx="3271377" cy="332079"/>
          </a:xfrm>
          <a:prstGeom prst="rect">
            <a:avLst/>
          </a:prstGeom>
          <a:noFill/>
          <a:ln w="19050">
            <a:solidFill>
              <a:srgbClr val="0070C0"/>
            </a:solidFill>
          </a:ln>
        </p:spPr>
        <p:txBody>
          <a:bodyPr wrap="square" rtlCol="0">
            <a:spAutoFit/>
          </a:bodyPr>
          <a:lstStyle/>
          <a:p>
            <a:pPr algn="ctr"/>
            <a:r>
              <a:rPr lang="en-US" sz="1558" b="1" dirty="0">
                <a:latin typeface="Times New Roman" panose="02020603050405020304" pitchFamily="18" charset="0"/>
                <a:cs typeface="Times New Roman" panose="02020603050405020304" pitchFamily="18" charset="0"/>
              </a:rPr>
              <a:t>Effector Prediction</a:t>
            </a:r>
            <a:r>
              <a:rPr lang="en-US" sz="1558" dirty="0">
                <a:latin typeface="Times New Roman" panose="02020603050405020304" pitchFamily="18" charset="0"/>
                <a:cs typeface="Times New Roman" panose="02020603050405020304" pitchFamily="18" charset="0"/>
              </a:rPr>
              <a:t> </a:t>
            </a:r>
          </a:p>
        </p:txBody>
      </p:sp>
      <p:sp>
        <p:nvSpPr>
          <p:cNvPr id="360" name="TextBox 359">
            <a:extLst>
              <a:ext uri="{FF2B5EF4-FFF2-40B4-BE49-F238E27FC236}">
                <a16:creationId xmlns:a16="http://schemas.microsoft.com/office/drawing/2014/main" id="{25EC434A-B33C-1EDE-AAE1-341741230ECD}"/>
              </a:ext>
            </a:extLst>
          </p:cNvPr>
          <p:cNvSpPr txBox="1"/>
          <p:nvPr/>
        </p:nvSpPr>
        <p:spPr>
          <a:xfrm rot="16200000">
            <a:off x="-878774" y="1511033"/>
            <a:ext cx="3188842" cy="332079"/>
          </a:xfrm>
          <a:prstGeom prst="rect">
            <a:avLst/>
          </a:prstGeom>
          <a:noFill/>
          <a:ln w="19050">
            <a:solidFill>
              <a:srgbClr val="FFC000"/>
            </a:solidFill>
          </a:ln>
        </p:spPr>
        <p:txBody>
          <a:bodyPr wrap="square" rtlCol="0">
            <a:spAutoFit/>
          </a:bodyPr>
          <a:lstStyle/>
          <a:p>
            <a:pPr algn="ctr"/>
            <a:r>
              <a:rPr lang="en-US" sz="1558" b="1" dirty="0">
                <a:latin typeface="Times New Roman" panose="02020603050405020304" pitchFamily="18" charset="0"/>
                <a:cs typeface="Times New Roman" panose="02020603050405020304" pitchFamily="18" charset="0"/>
              </a:rPr>
              <a:t>Sequence identification</a:t>
            </a:r>
          </a:p>
        </p:txBody>
      </p:sp>
      <p:sp>
        <p:nvSpPr>
          <p:cNvPr id="391" name="Rectangle 390">
            <a:extLst>
              <a:ext uri="{FF2B5EF4-FFF2-40B4-BE49-F238E27FC236}">
                <a16:creationId xmlns:a16="http://schemas.microsoft.com/office/drawing/2014/main" id="{879FEE0A-730C-EBE4-D9E5-E867407C89DA}"/>
              </a:ext>
            </a:extLst>
          </p:cNvPr>
          <p:cNvSpPr/>
          <p:nvPr/>
        </p:nvSpPr>
        <p:spPr>
          <a:xfrm>
            <a:off x="8006162" y="3815706"/>
            <a:ext cx="5288007" cy="2868189"/>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7" b="1" i="1" dirty="0">
              <a:solidFill>
                <a:schemeClr val="tx1"/>
              </a:solidFill>
              <a:latin typeface="Times New Roman" panose="02020603050405020304" pitchFamily="18" charset="0"/>
              <a:cs typeface="Times New Roman" panose="02020603050405020304" pitchFamily="18" charset="0"/>
            </a:endParaRPr>
          </a:p>
          <a:p>
            <a:pPr algn="ctr"/>
            <a:r>
              <a:rPr lang="en-US" sz="2337" b="1" i="1" dirty="0">
                <a:solidFill>
                  <a:schemeClr val="tx1"/>
                </a:solidFill>
                <a:latin typeface="Times New Roman" panose="02020603050405020304" pitchFamily="18" charset="0"/>
                <a:cs typeface="Times New Roman" panose="02020603050405020304" pitchFamily="18" charset="0"/>
              </a:rPr>
              <a:t>Fusarium</a:t>
            </a:r>
            <a:r>
              <a:rPr lang="en-US" sz="2337" b="1" dirty="0">
                <a:solidFill>
                  <a:schemeClr val="tx1"/>
                </a:solidFill>
                <a:latin typeface="Times New Roman" panose="02020603050405020304" pitchFamily="18" charset="0"/>
                <a:cs typeface="Times New Roman" panose="02020603050405020304" pitchFamily="18" charset="0"/>
              </a:rPr>
              <a:t> Effector Cluster Profiles</a:t>
            </a:r>
          </a:p>
          <a:p>
            <a:pPr algn="ctr"/>
            <a:endParaRPr lang="en-US" sz="2337" b="1" dirty="0">
              <a:solidFill>
                <a:schemeClr val="tx1"/>
              </a:solidFill>
              <a:latin typeface="Times New Roman" panose="02020603050405020304" pitchFamily="18" charset="0"/>
              <a:cs typeface="Times New Roman" panose="02020603050405020304" pitchFamily="18" charset="0"/>
            </a:endParaRPr>
          </a:p>
          <a:p>
            <a:pPr algn="ctr"/>
            <a:endParaRPr lang="en-US" sz="2337" b="1" dirty="0">
              <a:solidFill>
                <a:schemeClr val="tx1"/>
              </a:solidFill>
              <a:latin typeface="Times New Roman" panose="02020603050405020304" pitchFamily="18" charset="0"/>
              <a:cs typeface="Times New Roman" panose="02020603050405020304" pitchFamily="18" charset="0"/>
            </a:endParaRPr>
          </a:p>
          <a:p>
            <a:pPr algn="ctr"/>
            <a:endParaRPr lang="en-US" sz="2337" b="1" dirty="0">
              <a:solidFill>
                <a:schemeClr val="tx1"/>
              </a:solidFill>
              <a:latin typeface="Times New Roman" panose="02020603050405020304" pitchFamily="18" charset="0"/>
              <a:cs typeface="Times New Roman" panose="02020603050405020304" pitchFamily="18" charset="0"/>
            </a:endParaRPr>
          </a:p>
          <a:p>
            <a:pPr algn="ctr"/>
            <a:endParaRPr lang="en-US" sz="2337" b="1" dirty="0">
              <a:solidFill>
                <a:schemeClr val="tx1"/>
              </a:solidFill>
              <a:latin typeface="Times New Roman" panose="02020603050405020304" pitchFamily="18" charset="0"/>
              <a:cs typeface="Times New Roman" panose="02020603050405020304" pitchFamily="18" charset="0"/>
            </a:endParaRPr>
          </a:p>
          <a:p>
            <a:pPr algn="ctr"/>
            <a:endParaRPr lang="en-US" sz="2337" b="1" dirty="0">
              <a:solidFill>
                <a:schemeClr val="tx1"/>
              </a:solidFill>
              <a:latin typeface="Times New Roman" panose="02020603050405020304" pitchFamily="18" charset="0"/>
              <a:cs typeface="Times New Roman" panose="02020603050405020304" pitchFamily="18" charset="0"/>
            </a:endParaRPr>
          </a:p>
          <a:p>
            <a:pPr algn="ctr"/>
            <a:endParaRPr lang="en-US" sz="2337" b="1" dirty="0">
              <a:solidFill>
                <a:schemeClr val="tx1"/>
              </a:solidFill>
              <a:latin typeface="Times New Roman" panose="02020603050405020304" pitchFamily="18" charset="0"/>
              <a:cs typeface="Times New Roman" panose="02020603050405020304" pitchFamily="18" charset="0"/>
            </a:endParaRPr>
          </a:p>
          <a:p>
            <a:pPr algn="ctr"/>
            <a:endParaRPr lang="en-US" sz="2337" b="1" dirty="0">
              <a:solidFill>
                <a:schemeClr val="tx1"/>
              </a:solidFill>
              <a:latin typeface="Times New Roman" panose="02020603050405020304" pitchFamily="18" charset="0"/>
              <a:cs typeface="Times New Roman" panose="02020603050405020304" pitchFamily="18" charset="0"/>
            </a:endParaRPr>
          </a:p>
        </p:txBody>
      </p:sp>
      <p:cxnSp>
        <p:nvCxnSpPr>
          <p:cNvPr id="392" name="Straight Arrow Connector 391">
            <a:extLst>
              <a:ext uri="{FF2B5EF4-FFF2-40B4-BE49-F238E27FC236}">
                <a16:creationId xmlns:a16="http://schemas.microsoft.com/office/drawing/2014/main" id="{A4847749-733E-0D9D-F83A-EE29BABA3073}"/>
              </a:ext>
            </a:extLst>
          </p:cNvPr>
          <p:cNvCxnSpPr>
            <a:cxnSpLocks/>
            <a:stCxn id="140" idx="2"/>
            <a:endCxn id="391" idx="0"/>
          </p:cNvCxnSpPr>
          <p:nvPr/>
        </p:nvCxnSpPr>
        <p:spPr>
          <a:xfrm flipH="1">
            <a:off x="10650166" y="3346963"/>
            <a:ext cx="1" cy="46874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953657-3598-88D1-CE98-C46A15FF51A4}"/>
              </a:ext>
            </a:extLst>
          </p:cNvPr>
          <p:cNvCxnSpPr>
            <a:cxnSpLocks/>
            <a:stCxn id="10" idx="2"/>
          </p:cNvCxnSpPr>
          <p:nvPr/>
        </p:nvCxnSpPr>
        <p:spPr>
          <a:xfrm>
            <a:off x="2551521" y="4152932"/>
            <a:ext cx="0" cy="32617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5733A53-B7AE-5AD3-3B12-9368D0C314FB}"/>
              </a:ext>
            </a:extLst>
          </p:cNvPr>
          <p:cNvSpPr txBox="1"/>
          <p:nvPr/>
        </p:nvSpPr>
        <p:spPr>
          <a:xfrm>
            <a:off x="1143998" y="6173674"/>
            <a:ext cx="5847379" cy="549766"/>
          </a:xfrm>
          <a:prstGeom prst="rect">
            <a:avLst/>
          </a:prstGeom>
          <a:noFill/>
          <a:ln w="19050">
            <a:solidFill>
              <a:schemeClr val="accent5">
                <a:lumMod val="75000"/>
              </a:schemeClr>
            </a:solidFill>
          </a:ln>
        </p:spPr>
        <p:txBody>
          <a:bodyPr wrap="square" rtlCol="0">
            <a:spAutoFit/>
          </a:bodyPr>
          <a:lstStyle/>
          <a:p>
            <a:pPr algn="ctr"/>
            <a:r>
              <a:rPr lang="en-US" sz="991" b="1" dirty="0">
                <a:latin typeface="Times New Roman" panose="02020603050405020304" pitchFamily="18" charset="0"/>
                <a:cs typeface="Times New Roman" panose="02020603050405020304" pitchFamily="18" charset="0"/>
              </a:rPr>
              <a:t>FASTA and GFF generated</a:t>
            </a:r>
          </a:p>
          <a:p>
            <a:pPr algn="ctr"/>
            <a:r>
              <a:rPr lang="en-US" sz="991" dirty="0">
                <a:latin typeface="Times New Roman" panose="02020603050405020304" pitchFamily="18" charset="0"/>
                <a:cs typeface="Times New Roman" panose="02020603050405020304" pitchFamily="18" charset="0"/>
              </a:rPr>
              <a:t>For each </a:t>
            </a:r>
            <a:r>
              <a:rPr lang="en-US" sz="991" i="1" dirty="0">
                <a:latin typeface="Times New Roman" panose="02020603050405020304" pitchFamily="18" charset="0"/>
                <a:cs typeface="Times New Roman" panose="02020603050405020304" pitchFamily="18" charset="0"/>
              </a:rPr>
              <a:t>Fusarium </a:t>
            </a:r>
            <a:r>
              <a:rPr lang="en-US" sz="991" dirty="0">
                <a:latin typeface="Times New Roman" panose="02020603050405020304" pitchFamily="18" charset="0"/>
                <a:cs typeface="Times New Roman" panose="02020603050405020304" pitchFamily="18" charset="0"/>
              </a:rPr>
              <a:t>assembly included, a candidate effector </a:t>
            </a:r>
            <a:r>
              <a:rPr lang="en-US" sz="991" dirty="0" err="1">
                <a:latin typeface="Times New Roman" panose="02020603050405020304" pitchFamily="18" charset="0"/>
                <a:cs typeface="Times New Roman" panose="02020603050405020304" pitchFamily="18" charset="0"/>
              </a:rPr>
              <a:t>fasta</a:t>
            </a:r>
            <a:r>
              <a:rPr lang="en-US" sz="991" dirty="0">
                <a:latin typeface="Times New Roman" panose="02020603050405020304" pitchFamily="18" charset="0"/>
                <a:cs typeface="Times New Roman" panose="02020603050405020304" pitchFamily="18" charset="0"/>
              </a:rPr>
              <a:t> and </a:t>
            </a:r>
            <a:r>
              <a:rPr lang="en-US" sz="991" dirty="0" err="1">
                <a:latin typeface="Times New Roman" panose="02020603050405020304" pitchFamily="18" charset="0"/>
                <a:cs typeface="Times New Roman" panose="02020603050405020304" pitchFamily="18" charset="0"/>
              </a:rPr>
              <a:t>gff</a:t>
            </a:r>
            <a:r>
              <a:rPr lang="en-US" sz="991" dirty="0">
                <a:latin typeface="Times New Roman" panose="02020603050405020304" pitchFamily="18" charset="0"/>
                <a:cs typeface="Times New Roman" panose="02020603050405020304" pitchFamily="18" charset="0"/>
              </a:rPr>
              <a:t> file is generated using various custom python scripts.. </a:t>
            </a:r>
          </a:p>
        </p:txBody>
      </p:sp>
      <p:cxnSp>
        <p:nvCxnSpPr>
          <p:cNvPr id="148" name="Straight Arrow Connector 147">
            <a:extLst>
              <a:ext uri="{FF2B5EF4-FFF2-40B4-BE49-F238E27FC236}">
                <a16:creationId xmlns:a16="http://schemas.microsoft.com/office/drawing/2014/main" id="{93C40AD6-6265-768C-F270-979EDB6F303B}"/>
              </a:ext>
            </a:extLst>
          </p:cNvPr>
          <p:cNvCxnSpPr>
            <a:cxnSpLocks/>
            <a:stCxn id="13" idx="2"/>
            <a:endCxn id="47" idx="0"/>
          </p:cNvCxnSpPr>
          <p:nvPr/>
        </p:nvCxnSpPr>
        <p:spPr>
          <a:xfrm flipH="1">
            <a:off x="4067688" y="6052492"/>
            <a:ext cx="2570" cy="12118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2FC347-5A00-FAD1-E83D-8E38F4C2E1A5}"/>
              </a:ext>
            </a:extLst>
          </p:cNvPr>
          <p:cNvPicPr>
            <a:picLocks noChangeAspect="1"/>
          </p:cNvPicPr>
          <p:nvPr/>
        </p:nvPicPr>
        <p:blipFill>
          <a:blip r:embed="rId3"/>
          <a:stretch>
            <a:fillRect/>
          </a:stretch>
        </p:blipFill>
        <p:spPr>
          <a:xfrm>
            <a:off x="8162572" y="4546571"/>
            <a:ext cx="4972242" cy="1986089"/>
          </a:xfrm>
          <a:prstGeom prst="rect">
            <a:avLst/>
          </a:prstGeom>
          <a:noFill/>
          <a:ln w="19050">
            <a:noFill/>
          </a:ln>
        </p:spPr>
      </p:pic>
    </p:spTree>
    <p:extLst>
      <p:ext uri="{BB962C8B-B14F-4D97-AF65-F5344CB8AC3E}">
        <p14:creationId xmlns:p14="http://schemas.microsoft.com/office/powerpoint/2010/main" val="36582327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TotalTime>
  <Words>425</Words>
  <Application>Microsoft Macintosh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PIKE, JAMIE (PGR)</dc:creator>
  <cp:lastModifiedBy>PIKE, JAMIE (PGR)</cp:lastModifiedBy>
  <cp:revision>1</cp:revision>
  <dcterms:created xsi:type="dcterms:W3CDTF">2023-02-10T15:15:11Z</dcterms:created>
  <dcterms:modified xsi:type="dcterms:W3CDTF">2023-02-10T15:21:45Z</dcterms:modified>
</cp:coreProperties>
</file>