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3891200"/>
  <p:notesSz cx="31940500" cy="443611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DFF"/>
    <a:srgbClr val="FA8F00"/>
    <a:srgbClr val="19FE0E"/>
    <a:srgbClr val="000000"/>
    <a:srgbClr val="333333"/>
    <a:srgbClr val="DA0000"/>
    <a:srgbClr val="EAF8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 d="100"/>
          <a:sy n="12" d="100"/>
        </p:scale>
        <p:origin x="2561" y="137"/>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840883" cy="2218055"/>
          </a:xfrm>
          <a:prstGeom prst="rect">
            <a:avLst/>
          </a:prstGeom>
        </p:spPr>
        <p:txBody>
          <a:bodyPr vert="horz" lIns="436004" tIns="218002" rIns="436004" bIns="218002" rtlCol="0"/>
          <a:lstStyle>
            <a:lvl1pPr algn="l">
              <a:defRPr sz="5700"/>
            </a:lvl1pPr>
          </a:lstStyle>
          <a:p>
            <a:endParaRPr lang="en-US"/>
          </a:p>
        </p:txBody>
      </p:sp>
      <p:sp>
        <p:nvSpPr>
          <p:cNvPr id="3" name="Date Placeholder 2"/>
          <p:cNvSpPr>
            <a:spLocks noGrp="1"/>
          </p:cNvSpPr>
          <p:nvPr>
            <p:ph type="dt" idx="1"/>
          </p:nvPr>
        </p:nvSpPr>
        <p:spPr>
          <a:xfrm>
            <a:off x="18092226" y="0"/>
            <a:ext cx="13840883" cy="2218055"/>
          </a:xfrm>
          <a:prstGeom prst="rect">
            <a:avLst/>
          </a:prstGeom>
        </p:spPr>
        <p:txBody>
          <a:bodyPr vert="horz" lIns="436004" tIns="218002" rIns="436004" bIns="218002" rtlCol="0"/>
          <a:lstStyle>
            <a:lvl1pPr algn="r">
              <a:defRPr sz="5700"/>
            </a:lvl1pPr>
          </a:lstStyle>
          <a:p>
            <a:fld id="{DCA15321-D945-4C39-A0F1-0189193F3860}" type="datetimeFigureOut">
              <a:rPr lang="en-US" smtClean="0"/>
              <a:t>12/9/2019</a:t>
            </a:fld>
            <a:endParaRPr lang="en-US"/>
          </a:p>
        </p:txBody>
      </p:sp>
      <p:sp>
        <p:nvSpPr>
          <p:cNvPr id="4" name="Slide Image Placeholder 3"/>
          <p:cNvSpPr>
            <a:spLocks noGrp="1" noRot="1" noChangeAspect="1"/>
          </p:cNvSpPr>
          <p:nvPr>
            <p:ph type="sldImg" idx="2"/>
          </p:nvPr>
        </p:nvSpPr>
        <p:spPr>
          <a:xfrm>
            <a:off x="9732963" y="3327400"/>
            <a:ext cx="12474575" cy="16635413"/>
          </a:xfrm>
          <a:prstGeom prst="rect">
            <a:avLst/>
          </a:prstGeom>
          <a:noFill/>
          <a:ln w="12700">
            <a:solidFill>
              <a:prstClr val="black"/>
            </a:solidFill>
          </a:ln>
        </p:spPr>
        <p:txBody>
          <a:bodyPr vert="horz" lIns="436004" tIns="218002" rIns="436004" bIns="218002" rtlCol="0" anchor="ctr"/>
          <a:lstStyle/>
          <a:p>
            <a:endParaRPr lang="en-US"/>
          </a:p>
        </p:txBody>
      </p:sp>
      <p:sp>
        <p:nvSpPr>
          <p:cNvPr id="5" name="Notes Placeholder 4"/>
          <p:cNvSpPr>
            <a:spLocks noGrp="1"/>
          </p:cNvSpPr>
          <p:nvPr>
            <p:ph type="body" sz="quarter" idx="3"/>
          </p:nvPr>
        </p:nvSpPr>
        <p:spPr>
          <a:xfrm>
            <a:off x="3194050" y="21071522"/>
            <a:ext cx="25552400" cy="19962495"/>
          </a:xfrm>
          <a:prstGeom prst="rect">
            <a:avLst/>
          </a:prstGeom>
        </p:spPr>
        <p:txBody>
          <a:bodyPr vert="horz" lIns="436004" tIns="218002" rIns="436004" bIns="21800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2135346"/>
            <a:ext cx="13840883" cy="2218055"/>
          </a:xfrm>
          <a:prstGeom prst="rect">
            <a:avLst/>
          </a:prstGeom>
        </p:spPr>
        <p:txBody>
          <a:bodyPr vert="horz" lIns="436004" tIns="218002" rIns="436004" bIns="218002" rtlCol="0" anchor="b"/>
          <a:lstStyle>
            <a:lvl1pPr algn="l">
              <a:defRPr sz="5700"/>
            </a:lvl1pPr>
          </a:lstStyle>
          <a:p>
            <a:endParaRPr lang="en-US"/>
          </a:p>
        </p:txBody>
      </p:sp>
      <p:sp>
        <p:nvSpPr>
          <p:cNvPr id="7" name="Slide Number Placeholder 6"/>
          <p:cNvSpPr>
            <a:spLocks noGrp="1"/>
          </p:cNvSpPr>
          <p:nvPr>
            <p:ph type="sldNum" sz="quarter" idx="5"/>
          </p:nvPr>
        </p:nvSpPr>
        <p:spPr>
          <a:xfrm>
            <a:off x="18092226" y="42135346"/>
            <a:ext cx="13840883" cy="2218055"/>
          </a:xfrm>
          <a:prstGeom prst="rect">
            <a:avLst/>
          </a:prstGeom>
        </p:spPr>
        <p:txBody>
          <a:bodyPr vert="horz" lIns="436004" tIns="218002" rIns="436004" bIns="218002" rtlCol="0" anchor="b"/>
          <a:lstStyle>
            <a:lvl1pPr algn="r">
              <a:defRPr sz="5700"/>
            </a:lvl1pPr>
          </a:lstStyle>
          <a:p>
            <a:fld id="{E4DFC77E-6122-4711-9FB6-8C1F6743A1BD}" type="slidenum">
              <a:rPr lang="en-US" smtClean="0"/>
              <a:t>‹#›</a:t>
            </a:fld>
            <a:endParaRPr lang="en-US"/>
          </a:p>
        </p:txBody>
      </p:sp>
    </p:spTree>
    <p:extLst>
      <p:ext uri="{BB962C8B-B14F-4D97-AF65-F5344CB8AC3E}">
        <p14:creationId xmlns:p14="http://schemas.microsoft.com/office/powerpoint/2010/main" val="614426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4DFC77E-6122-4711-9FB6-8C1F6743A1BD}"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3"/>
            <a:ext cx="27980640" cy="9408160"/>
          </a:xfrm>
        </p:spPr>
        <p:txBody>
          <a:bodyPr/>
          <a:lstStyle/>
          <a:p>
            <a:r>
              <a:rPr lang="en-US"/>
              <a:t>Click to edit Master title style</a:t>
            </a:r>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876F7F0-7CB2-44DF-8187-F3931CF59CB8}" type="datetimeFigureOut">
              <a:rPr lang="en-US" smtClean="0"/>
              <a:pPr/>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76F7F0-7CB2-44DF-8187-F3931CF59CB8}" type="datetimeFigureOut">
              <a:rPr lang="en-US" smtClean="0"/>
              <a:pPr/>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757687"/>
            <a:ext cx="7406640" cy="37449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45920" y="1757687"/>
            <a:ext cx="21671280" cy="37449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76F7F0-7CB2-44DF-8187-F3931CF59CB8}" type="datetimeFigureOut">
              <a:rPr lang="en-US" smtClean="0"/>
              <a:pPr/>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76F7F0-7CB2-44DF-8187-F3931CF59CB8}" type="datetimeFigureOut">
              <a:rPr lang="en-US" smtClean="0"/>
              <a:pPr/>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8204163"/>
            <a:ext cx="27980640" cy="871728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2600327" y="18602967"/>
            <a:ext cx="27980640" cy="9601197"/>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6F7F0-7CB2-44DF-8187-F3931CF59CB8}" type="datetimeFigureOut">
              <a:rPr lang="en-US" smtClean="0"/>
              <a:pPr/>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45920" y="10241284"/>
            <a:ext cx="14538960" cy="2896616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733520" y="10241284"/>
            <a:ext cx="14538960" cy="2896616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76F7F0-7CB2-44DF-8187-F3931CF59CB8}" type="datetimeFigureOut">
              <a:rPr lang="en-US" smtClean="0"/>
              <a:pPr/>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1" y="9824724"/>
            <a:ext cx="14544677"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1645921" y="13919201"/>
            <a:ext cx="14544677"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9824724"/>
            <a:ext cx="14550390"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16722092" y="13919201"/>
            <a:ext cx="14550390"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76F7F0-7CB2-44DF-8187-F3931CF59CB8}" type="datetimeFigureOut">
              <a:rPr lang="en-US" smtClean="0"/>
              <a:pPr/>
              <a:t>12/9/2019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76F7F0-7CB2-44DF-8187-F3931CF59CB8}" type="datetimeFigureOut">
              <a:rPr lang="en-US" smtClean="0"/>
              <a:pPr/>
              <a:t>12/9/2019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76F7F0-7CB2-44DF-8187-F3931CF59CB8}" type="datetimeFigureOut">
              <a:rPr lang="en-US" smtClean="0"/>
              <a:pPr/>
              <a:t>12/9/2019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3" y="1747520"/>
            <a:ext cx="10829927" cy="743712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2870180" y="1747524"/>
            <a:ext cx="18402300" cy="37459923"/>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3" y="9184644"/>
            <a:ext cx="10829927" cy="30022803"/>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9876F7F0-7CB2-44DF-8187-F3931CF59CB8}" type="datetimeFigureOut">
              <a:rPr lang="en-US" smtClean="0"/>
              <a:pPr/>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1"/>
            <a:ext cx="19751040" cy="3627123"/>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6452237" y="3921760"/>
            <a:ext cx="19751040" cy="2633472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6452237" y="34350964"/>
            <a:ext cx="19751040" cy="5151117"/>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9876F7F0-7CB2-44DF-8187-F3931CF59CB8}" type="datetimeFigureOut">
              <a:rPr lang="en-US" smtClean="0"/>
              <a:pPr/>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1645920" y="10241284"/>
            <a:ext cx="29626560" cy="28966163"/>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40680643"/>
            <a:ext cx="7680960" cy="23368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876F7F0-7CB2-44DF-8187-F3931CF59CB8}" type="datetimeFigureOut">
              <a:rPr lang="en-US" smtClean="0"/>
              <a:pPr/>
              <a:t>12/9/2019</a:t>
            </a:fld>
            <a:endParaRPr lang="en-US"/>
          </a:p>
        </p:txBody>
      </p:sp>
      <p:sp>
        <p:nvSpPr>
          <p:cNvPr id="5" name="Footer Placeholder 4"/>
          <p:cNvSpPr>
            <a:spLocks noGrp="1"/>
          </p:cNvSpPr>
          <p:nvPr>
            <p:ph type="ftr" sz="quarter" idx="3"/>
          </p:nvPr>
        </p:nvSpPr>
        <p:spPr>
          <a:xfrm>
            <a:off x="11247120" y="40680643"/>
            <a:ext cx="10424160" cy="23368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40680643"/>
            <a:ext cx="7680960" cy="23368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17B1FAE6-746E-41C0-9C0A-2823F914F8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A5F4ABEC-343A-40BA-AC41-D78CB596EB69}"/>
              </a:ext>
            </a:extLst>
          </p:cNvPr>
          <p:cNvSpPr/>
          <p:nvPr/>
        </p:nvSpPr>
        <p:spPr>
          <a:xfrm>
            <a:off x="489987" y="15629167"/>
            <a:ext cx="9360932" cy="9176423"/>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EC2585F5-2E40-47C7-BE95-8CFF332F6B7A}"/>
              </a:ext>
            </a:extLst>
          </p:cNvPr>
          <p:cNvSpPr/>
          <p:nvPr/>
        </p:nvSpPr>
        <p:spPr>
          <a:xfrm>
            <a:off x="3041429" y="17865089"/>
            <a:ext cx="26622774" cy="2555968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B514EDC2-8C31-43BC-BBD4-64F7C4388D75}"/>
              </a:ext>
            </a:extLst>
          </p:cNvPr>
          <p:cNvSpPr/>
          <p:nvPr/>
        </p:nvSpPr>
        <p:spPr>
          <a:xfrm>
            <a:off x="11811000" y="5404093"/>
            <a:ext cx="20520232" cy="2113955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466426"/>
            <a:ext cx="32918400" cy="3170099"/>
          </a:xfrm>
          <a:prstGeom prst="rect">
            <a:avLst/>
          </a:prstGeom>
          <a:noFill/>
        </p:spPr>
        <p:txBody>
          <a:bodyPr wrap="square" lIns="91440" tIns="45720" rIns="91440" bIns="45720">
            <a:spAutoFit/>
          </a:bodyPr>
          <a:lstStyle/>
          <a:p>
            <a:pPr algn="ctr"/>
            <a:r>
              <a:rPr lang="en-US" sz="20000" b="1" dirty="0" err="1">
                <a:ln w="12700">
                  <a:solidFill>
                    <a:schemeClr val="bg1">
                      <a:lumMod val="50000"/>
                    </a:schemeClr>
                  </a:solidFill>
                  <a:prstDash val="solid"/>
                </a:ln>
                <a:solidFill>
                  <a:srgbClr val="00B0F0"/>
                </a:solidFill>
                <a:effectLst>
                  <a:outerShdw blurRad="41275" dist="20320" dir="1800000" algn="tl" rotWithShape="0">
                    <a:srgbClr val="000000">
                      <a:alpha val="40000"/>
                    </a:srgbClr>
                  </a:outerShdw>
                </a:effectLst>
              </a:rPr>
              <a:t>eventXpert</a:t>
            </a:r>
            <a:endParaRPr lang="en-US" sz="20000" b="1" cap="none" spc="0" dirty="0">
              <a:ln w="12700">
                <a:solidFill>
                  <a:schemeClr val="bg1">
                    <a:lumMod val="50000"/>
                  </a:schemeClr>
                </a:solidFill>
                <a:prstDash val="solid"/>
              </a:ln>
              <a:solidFill>
                <a:srgbClr val="00B0F0"/>
              </a:solidFill>
              <a:effectLst>
                <a:outerShdw blurRad="41275" dist="20320" dir="1800000" algn="tl" rotWithShape="0">
                  <a:srgbClr val="000000">
                    <a:alpha val="40000"/>
                  </a:srgbClr>
                </a:outerShdw>
              </a:effectLst>
            </a:endParaRPr>
          </a:p>
        </p:txBody>
      </p:sp>
      <p:sp>
        <p:nvSpPr>
          <p:cNvPr id="8" name="TextBox 7"/>
          <p:cNvSpPr txBox="1"/>
          <p:nvPr/>
        </p:nvSpPr>
        <p:spPr>
          <a:xfrm>
            <a:off x="0" y="2979553"/>
            <a:ext cx="32918400" cy="4062651"/>
          </a:xfrm>
          <a:prstGeom prst="rect">
            <a:avLst/>
          </a:prstGeom>
          <a:noFill/>
        </p:spPr>
        <p:txBody>
          <a:bodyPr wrap="square" rtlCol="0">
            <a:spAutoFit/>
          </a:bodyPr>
          <a:lstStyle/>
          <a:p>
            <a:pPr algn="ctr"/>
            <a:r>
              <a:rPr lang="en-US" dirty="0"/>
              <a:t>Ellie Bair (</a:t>
            </a:r>
            <a:r>
              <a:rPr lang="en-US" dirty="0" err="1"/>
              <a:t>CprE</a:t>
            </a:r>
            <a:r>
              <a:rPr lang="en-US" dirty="0"/>
              <a:t> Jr) | Jamie Sampson (SE Jr) | Megan Hill (SE Jr)</a:t>
            </a:r>
          </a:p>
          <a:p>
            <a:pPr algn="ctr"/>
            <a:r>
              <a:rPr lang="en-US" dirty="0"/>
              <a:t>COM S 309 FALL 2019 </a:t>
            </a:r>
          </a:p>
          <a:p>
            <a:pPr algn="ctr"/>
            <a:endParaRPr lang="en-US" dirty="0"/>
          </a:p>
        </p:txBody>
      </p:sp>
      <p:sp>
        <p:nvSpPr>
          <p:cNvPr id="7" name="Oval 6">
            <a:extLst>
              <a:ext uri="{FF2B5EF4-FFF2-40B4-BE49-F238E27FC236}">
                <a16:creationId xmlns:a16="http://schemas.microsoft.com/office/drawing/2014/main" id="{CBE4C165-637F-4960-8B38-C43F5F83F67E}"/>
              </a:ext>
            </a:extLst>
          </p:cNvPr>
          <p:cNvSpPr/>
          <p:nvPr/>
        </p:nvSpPr>
        <p:spPr>
          <a:xfrm>
            <a:off x="838199" y="4951346"/>
            <a:ext cx="13764037" cy="13764037"/>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group of people posing for the camera&#10;&#10;Description automatically generated">
            <a:extLst>
              <a:ext uri="{FF2B5EF4-FFF2-40B4-BE49-F238E27FC236}">
                <a16:creationId xmlns:a16="http://schemas.microsoft.com/office/drawing/2014/main" id="{8BF79C72-E59C-4488-9786-DF462901E6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78800" y="36001756"/>
            <a:ext cx="11452432" cy="6863702"/>
          </a:xfrm>
          <a:prstGeom prst="rect">
            <a:avLst/>
          </a:prstGeom>
        </p:spPr>
      </p:pic>
      <p:sp>
        <p:nvSpPr>
          <p:cNvPr id="21" name="TextBox 20">
            <a:extLst>
              <a:ext uri="{FF2B5EF4-FFF2-40B4-BE49-F238E27FC236}">
                <a16:creationId xmlns:a16="http://schemas.microsoft.com/office/drawing/2014/main" id="{192CF226-2DB6-4C63-ACDB-E2C58A56870F}"/>
              </a:ext>
            </a:extLst>
          </p:cNvPr>
          <p:cNvSpPr txBox="1"/>
          <p:nvPr/>
        </p:nvSpPr>
        <p:spPr>
          <a:xfrm>
            <a:off x="2681792" y="9231036"/>
            <a:ext cx="11049000" cy="6740307"/>
          </a:xfrm>
          <a:prstGeom prst="rect">
            <a:avLst/>
          </a:prstGeom>
          <a:noFill/>
        </p:spPr>
        <p:txBody>
          <a:bodyPr wrap="square" rtlCol="0">
            <a:spAutoFit/>
          </a:bodyPr>
          <a:lstStyle/>
          <a:p>
            <a:r>
              <a:rPr lang="en-US" sz="5400" dirty="0" err="1"/>
              <a:t>eventXpert</a:t>
            </a:r>
            <a:r>
              <a:rPr lang="en-US" sz="5400" dirty="0"/>
              <a:t> is an Android app which allows users to create, sign up for, and check into events. This allows event creates to keep information about everyone who signed up for their event in one convenient place as well as allowing people to find events that may appeal to them.</a:t>
            </a:r>
          </a:p>
        </p:txBody>
      </p:sp>
      <p:sp>
        <p:nvSpPr>
          <p:cNvPr id="22" name="TextBox 21">
            <a:extLst>
              <a:ext uri="{FF2B5EF4-FFF2-40B4-BE49-F238E27FC236}">
                <a16:creationId xmlns:a16="http://schemas.microsoft.com/office/drawing/2014/main" id="{165047B9-2E91-45F0-BCF3-D7463F15B247}"/>
              </a:ext>
            </a:extLst>
          </p:cNvPr>
          <p:cNvSpPr txBox="1"/>
          <p:nvPr/>
        </p:nvSpPr>
        <p:spPr>
          <a:xfrm>
            <a:off x="3353510" y="7555881"/>
            <a:ext cx="9067800" cy="1415772"/>
          </a:xfrm>
          <a:prstGeom prst="rect">
            <a:avLst/>
          </a:prstGeom>
          <a:noFill/>
        </p:spPr>
        <p:txBody>
          <a:bodyPr wrap="square" rtlCol="0">
            <a:spAutoFit/>
          </a:bodyPr>
          <a:lstStyle/>
          <a:p>
            <a:r>
              <a:rPr lang="en-US" b="1" dirty="0"/>
              <a:t>Project</a:t>
            </a:r>
            <a:r>
              <a:rPr lang="en-US" dirty="0"/>
              <a:t> </a:t>
            </a:r>
            <a:r>
              <a:rPr lang="en-US" b="1" dirty="0"/>
              <a:t>Description</a:t>
            </a:r>
          </a:p>
        </p:txBody>
      </p:sp>
      <p:pic>
        <p:nvPicPr>
          <p:cNvPr id="3" name="Picture 2" descr="A close up of a map&#10;&#10;Description automatically generated">
            <a:extLst>
              <a:ext uri="{FF2B5EF4-FFF2-40B4-BE49-F238E27FC236}">
                <a16:creationId xmlns:a16="http://schemas.microsoft.com/office/drawing/2014/main" id="{B76A4557-36A5-48CD-B92D-01CDB86F7C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6292" y="17325521"/>
            <a:ext cx="14744743" cy="8462224"/>
          </a:xfrm>
          <a:prstGeom prst="rect">
            <a:avLst/>
          </a:prstGeom>
        </p:spPr>
      </p:pic>
      <p:sp>
        <p:nvSpPr>
          <p:cNvPr id="32" name="TextBox 31">
            <a:extLst>
              <a:ext uri="{FF2B5EF4-FFF2-40B4-BE49-F238E27FC236}">
                <a16:creationId xmlns:a16="http://schemas.microsoft.com/office/drawing/2014/main" id="{6AA66299-6B7A-4DD6-856A-EFF26AC0C5F5}"/>
              </a:ext>
            </a:extLst>
          </p:cNvPr>
          <p:cNvSpPr txBox="1"/>
          <p:nvPr/>
        </p:nvSpPr>
        <p:spPr>
          <a:xfrm>
            <a:off x="1460878" y="18629219"/>
            <a:ext cx="9067800" cy="1415772"/>
          </a:xfrm>
          <a:prstGeom prst="rect">
            <a:avLst/>
          </a:prstGeom>
          <a:noFill/>
        </p:spPr>
        <p:txBody>
          <a:bodyPr wrap="square" rtlCol="0">
            <a:spAutoFit/>
          </a:bodyPr>
          <a:lstStyle/>
          <a:p>
            <a:r>
              <a:rPr lang="en-US" b="1" dirty="0"/>
              <a:t>Users</a:t>
            </a:r>
          </a:p>
        </p:txBody>
      </p:sp>
      <p:sp>
        <p:nvSpPr>
          <p:cNvPr id="33" name="TextBox 32">
            <a:extLst>
              <a:ext uri="{FF2B5EF4-FFF2-40B4-BE49-F238E27FC236}">
                <a16:creationId xmlns:a16="http://schemas.microsoft.com/office/drawing/2014/main" id="{835751D9-9909-495B-A653-2C32AF703843}"/>
              </a:ext>
            </a:extLst>
          </p:cNvPr>
          <p:cNvSpPr txBox="1"/>
          <p:nvPr/>
        </p:nvSpPr>
        <p:spPr>
          <a:xfrm>
            <a:off x="2372925" y="20026794"/>
            <a:ext cx="11049000" cy="1754326"/>
          </a:xfrm>
          <a:prstGeom prst="rect">
            <a:avLst/>
          </a:prstGeom>
          <a:noFill/>
        </p:spPr>
        <p:txBody>
          <a:bodyPr wrap="square" rtlCol="0">
            <a:spAutoFit/>
          </a:bodyPr>
          <a:lstStyle/>
          <a:p>
            <a:pPr marL="685800" indent="-685800" fontAlgn="base">
              <a:buFont typeface="Arial" panose="020B0604020202020204" pitchFamily="34" charset="0"/>
              <a:buChar char="•"/>
            </a:pPr>
            <a:r>
              <a:rPr lang="en-US" sz="5400" dirty="0"/>
              <a:t>Event Creators</a:t>
            </a:r>
          </a:p>
          <a:p>
            <a:pPr marL="685800" indent="-685800" fontAlgn="base">
              <a:buFont typeface="Arial" panose="020B0604020202020204" pitchFamily="34" charset="0"/>
              <a:buChar char="•"/>
            </a:pPr>
            <a:r>
              <a:rPr lang="en-US" sz="5400" dirty="0"/>
              <a:t>Event Attendees</a:t>
            </a:r>
          </a:p>
        </p:txBody>
      </p:sp>
      <p:pic>
        <p:nvPicPr>
          <p:cNvPr id="25" name="Picture 24" descr="A screenshot of a cell phone&#10;&#10;Description automatically generated">
            <a:extLst>
              <a:ext uri="{FF2B5EF4-FFF2-40B4-BE49-F238E27FC236}">
                <a16:creationId xmlns:a16="http://schemas.microsoft.com/office/drawing/2014/main" id="{5FC1E0EA-FE70-4752-903D-7EFC0514BB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94508" y="9192072"/>
            <a:ext cx="4282990" cy="7495233"/>
          </a:xfrm>
          <a:prstGeom prst="rect">
            <a:avLst/>
          </a:prstGeom>
        </p:spPr>
      </p:pic>
      <p:pic>
        <p:nvPicPr>
          <p:cNvPr id="27" name="Picture 26" descr="A screenshot of a cell phone&#10;&#10;Description automatically generated">
            <a:extLst>
              <a:ext uri="{FF2B5EF4-FFF2-40B4-BE49-F238E27FC236}">
                <a16:creationId xmlns:a16="http://schemas.microsoft.com/office/drawing/2014/main" id="{F0740A71-766C-4D04-BEAF-7FFDDCA703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402321" y="6447693"/>
            <a:ext cx="4451190" cy="7634030"/>
          </a:xfrm>
          <a:prstGeom prst="rect">
            <a:avLst/>
          </a:prstGeom>
        </p:spPr>
      </p:pic>
      <p:pic>
        <p:nvPicPr>
          <p:cNvPr id="29" name="Picture 28" descr="A screenshot of a cell phone&#10;&#10;Description automatically generated">
            <a:extLst>
              <a:ext uri="{FF2B5EF4-FFF2-40B4-BE49-F238E27FC236}">
                <a16:creationId xmlns:a16="http://schemas.microsoft.com/office/drawing/2014/main" id="{5D4AC58D-54D5-46FA-96A1-1FE8790D9CE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898637" y="16177076"/>
            <a:ext cx="4499182" cy="7794526"/>
          </a:xfrm>
          <a:prstGeom prst="rect">
            <a:avLst/>
          </a:prstGeom>
        </p:spPr>
      </p:pic>
      <p:pic>
        <p:nvPicPr>
          <p:cNvPr id="35" name="Picture 34" descr="A screenshot of a cat&#10;&#10;Description automatically generated">
            <a:extLst>
              <a:ext uri="{FF2B5EF4-FFF2-40B4-BE49-F238E27FC236}">
                <a16:creationId xmlns:a16="http://schemas.microsoft.com/office/drawing/2014/main" id="{CBCCFA4E-2B62-48C7-A42E-612E6C6749B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224369" y="8360982"/>
            <a:ext cx="4723553" cy="7261125"/>
          </a:xfrm>
          <a:prstGeom prst="rect">
            <a:avLst/>
          </a:prstGeom>
        </p:spPr>
      </p:pic>
      <p:sp>
        <p:nvSpPr>
          <p:cNvPr id="45" name="TextBox 44">
            <a:extLst>
              <a:ext uri="{FF2B5EF4-FFF2-40B4-BE49-F238E27FC236}">
                <a16:creationId xmlns:a16="http://schemas.microsoft.com/office/drawing/2014/main" id="{C3357FCF-B59F-4F27-A23C-346ABEDE4EE4}"/>
              </a:ext>
            </a:extLst>
          </p:cNvPr>
          <p:cNvSpPr txBox="1"/>
          <p:nvPr/>
        </p:nvSpPr>
        <p:spPr>
          <a:xfrm>
            <a:off x="10832192" y="26018496"/>
            <a:ext cx="9067800" cy="1415772"/>
          </a:xfrm>
          <a:prstGeom prst="rect">
            <a:avLst/>
          </a:prstGeom>
          <a:noFill/>
        </p:spPr>
        <p:txBody>
          <a:bodyPr wrap="square" rtlCol="0">
            <a:spAutoFit/>
          </a:bodyPr>
          <a:lstStyle/>
          <a:p>
            <a:r>
              <a:rPr lang="en-US" b="1" dirty="0"/>
              <a:t>Module</a:t>
            </a:r>
            <a:r>
              <a:rPr lang="en-US" dirty="0"/>
              <a:t> </a:t>
            </a:r>
            <a:r>
              <a:rPr lang="en-US" b="1" dirty="0"/>
              <a:t>Interfaces</a:t>
            </a:r>
          </a:p>
        </p:txBody>
      </p:sp>
      <p:sp>
        <p:nvSpPr>
          <p:cNvPr id="46" name="Oval 45">
            <a:extLst>
              <a:ext uri="{FF2B5EF4-FFF2-40B4-BE49-F238E27FC236}">
                <a16:creationId xmlns:a16="http://schemas.microsoft.com/office/drawing/2014/main" id="{76E3D329-499C-4197-800F-69166F3A7716}"/>
              </a:ext>
            </a:extLst>
          </p:cNvPr>
          <p:cNvSpPr/>
          <p:nvPr/>
        </p:nvSpPr>
        <p:spPr>
          <a:xfrm>
            <a:off x="304800" y="31517229"/>
            <a:ext cx="12092328" cy="11853982"/>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id="{4EA59E0F-6409-4A16-B865-1990CD6571CC}"/>
              </a:ext>
            </a:extLst>
          </p:cNvPr>
          <p:cNvSpPr txBox="1"/>
          <p:nvPr/>
        </p:nvSpPr>
        <p:spPr>
          <a:xfrm>
            <a:off x="2224407" y="33721420"/>
            <a:ext cx="8374717" cy="8125301"/>
          </a:xfrm>
          <a:prstGeom prst="rect">
            <a:avLst/>
          </a:prstGeom>
          <a:noFill/>
        </p:spPr>
        <p:txBody>
          <a:bodyPr wrap="square" rtlCol="0">
            <a:spAutoFit/>
          </a:bodyPr>
          <a:lstStyle/>
          <a:p>
            <a:pPr fontAlgn="base"/>
            <a:r>
              <a:rPr lang="en-US" sz="6600" b="1" dirty="0"/>
              <a:t>What went wrong:</a:t>
            </a:r>
          </a:p>
          <a:p>
            <a:pPr marL="1381125" lvl="1" indent="-466725" fontAlgn="base">
              <a:buFont typeface="Arial" panose="020B0604020202020204" pitchFamily="34" charset="0"/>
              <a:buChar char="•"/>
            </a:pPr>
            <a:r>
              <a:rPr lang="en-US" sz="5400" dirty="0"/>
              <a:t>Minimal Client Testing</a:t>
            </a:r>
          </a:p>
          <a:p>
            <a:pPr marL="1381125" lvl="1" indent="-466725" fontAlgn="base">
              <a:buFont typeface="Arial" panose="020B0604020202020204" pitchFamily="34" charset="0"/>
              <a:buChar char="•"/>
            </a:pPr>
            <a:r>
              <a:rPr lang="en-US" sz="5400" dirty="0"/>
              <a:t>Google Maps SDK</a:t>
            </a:r>
          </a:p>
          <a:p>
            <a:pPr fontAlgn="base"/>
            <a:r>
              <a:rPr lang="en-US" sz="6600" b="1" dirty="0"/>
              <a:t>What went right:</a:t>
            </a:r>
          </a:p>
          <a:p>
            <a:pPr marL="1320800" lvl="1" indent="-406400" fontAlgn="base">
              <a:buFont typeface="Arial" panose="020B0604020202020204" pitchFamily="34" charset="0"/>
              <a:buChar char="•"/>
            </a:pPr>
            <a:r>
              <a:rPr lang="en-US" sz="5400" dirty="0"/>
              <a:t>Communication</a:t>
            </a:r>
          </a:p>
          <a:p>
            <a:pPr marL="1320800" lvl="1" indent="-406400" fontAlgn="base">
              <a:buFont typeface="Arial" panose="020B0604020202020204" pitchFamily="34" charset="0"/>
              <a:buChar char="•"/>
            </a:pPr>
            <a:r>
              <a:rPr lang="en-US" sz="5400" dirty="0"/>
              <a:t>Code Reviews/Git</a:t>
            </a:r>
          </a:p>
          <a:p>
            <a:pPr fontAlgn="base"/>
            <a:r>
              <a:rPr lang="en-US" sz="6600" b="1" dirty="0"/>
              <a:t>Lessons Learned</a:t>
            </a:r>
          </a:p>
          <a:p>
            <a:pPr marL="1320800" lvl="1" indent="-346075" fontAlgn="base">
              <a:buFont typeface="Arial" panose="020B0604020202020204" pitchFamily="34" charset="0"/>
              <a:buChar char="•"/>
            </a:pPr>
            <a:r>
              <a:rPr lang="en-US" sz="5400" dirty="0"/>
              <a:t>Server &amp; Databases</a:t>
            </a:r>
          </a:p>
          <a:p>
            <a:pPr marL="1320800" lvl="1" indent="-346075" fontAlgn="base">
              <a:buFont typeface="Arial" panose="020B0604020202020204" pitchFamily="34" charset="0"/>
              <a:buChar char="•"/>
            </a:pPr>
            <a:r>
              <a:rPr lang="en-US" sz="5400" dirty="0"/>
              <a:t>Andriod &amp; Spring</a:t>
            </a:r>
          </a:p>
        </p:txBody>
      </p:sp>
      <p:sp>
        <p:nvSpPr>
          <p:cNvPr id="50" name="TextBox 49">
            <a:extLst>
              <a:ext uri="{FF2B5EF4-FFF2-40B4-BE49-F238E27FC236}">
                <a16:creationId xmlns:a16="http://schemas.microsoft.com/office/drawing/2014/main" id="{8D38C90D-0403-40CA-B606-FB9F1CDCCD21}"/>
              </a:ext>
            </a:extLst>
          </p:cNvPr>
          <p:cNvSpPr txBox="1"/>
          <p:nvPr/>
        </p:nvSpPr>
        <p:spPr>
          <a:xfrm>
            <a:off x="21009906" y="27653582"/>
            <a:ext cx="8497827" cy="7971413"/>
          </a:xfrm>
          <a:prstGeom prst="rect">
            <a:avLst/>
          </a:prstGeom>
          <a:noFill/>
        </p:spPr>
        <p:txBody>
          <a:bodyPr wrap="square" rtlCol="0">
            <a:spAutoFit/>
          </a:bodyPr>
          <a:lstStyle/>
          <a:p>
            <a:r>
              <a:rPr lang="en-US" sz="3200" b="1" dirty="0" err="1"/>
              <a:t>UserController</a:t>
            </a:r>
            <a:endParaRPr lang="en-US" sz="3200" dirty="0"/>
          </a:p>
          <a:p>
            <a:r>
              <a:rPr lang="en-US" sz="3200" u="sng" dirty="0" err="1"/>
              <a:t>getAllUsers</a:t>
            </a:r>
            <a:r>
              <a:rPr lang="en-US" sz="3200" u="sng" dirty="0"/>
              <a:t>(): </a:t>
            </a:r>
            <a:r>
              <a:rPr lang="en-US" sz="3200" dirty="0"/>
              <a:t>Gets a list of all users in the database</a:t>
            </a:r>
          </a:p>
          <a:p>
            <a:r>
              <a:rPr lang="en-US" sz="3200" u="sng" dirty="0" err="1"/>
              <a:t>getUserById</a:t>
            </a:r>
            <a:r>
              <a:rPr lang="en-US" sz="3200" u="sng" dirty="0"/>
              <a:t>(int id): </a:t>
            </a:r>
            <a:r>
              <a:rPr lang="en-US" sz="3200" dirty="0"/>
              <a:t>Returns the user in the database with the given id or a 404 if there is not user with that id</a:t>
            </a:r>
          </a:p>
          <a:p>
            <a:r>
              <a:rPr lang="en-US" sz="3200" u="sng" dirty="0" err="1"/>
              <a:t>addUser</a:t>
            </a:r>
            <a:r>
              <a:rPr lang="en-US" sz="3200" u="sng" dirty="0"/>
              <a:t>(User user): </a:t>
            </a:r>
            <a:r>
              <a:rPr lang="en-US" sz="3200" dirty="0"/>
              <a:t>Creates a new user and adds them to the database</a:t>
            </a:r>
          </a:p>
          <a:p>
            <a:r>
              <a:rPr lang="en-US" sz="3200" u="sng" dirty="0" err="1"/>
              <a:t>deleteUser</a:t>
            </a:r>
            <a:r>
              <a:rPr lang="en-US" sz="3200" u="sng" dirty="0"/>
              <a:t>(int id): </a:t>
            </a:r>
            <a:r>
              <a:rPr lang="en-US" sz="3200" dirty="0"/>
              <a:t>Removes the user in the database with the given id or throws a 404 if there is no user in the database with the given id.</a:t>
            </a:r>
          </a:p>
          <a:p>
            <a:r>
              <a:rPr lang="en-US" sz="3200" u="sng" dirty="0" err="1"/>
              <a:t>saveUser</a:t>
            </a:r>
            <a:r>
              <a:rPr lang="en-US" sz="3200" u="sng" dirty="0"/>
              <a:t>(User </a:t>
            </a:r>
            <a:r>
              <a:rPr lang="en-US" sz="3200" u="sng" dirty="0" err="1"/>
              <a:t>user</a:t>
            </a:r>
            <a:r>
              <a:rPr lang="en-US" sz="3200" u="sng" dirty="0"/>
              <a:t>, int </a:t>
            </a:r>
            <a:r>
              <a:rPr lang="en-US" sz="3200" u="sng" dirty="0" err="1"/>
              <a:t>userId</a:t>
            </a:r>
            <a:r>
              <a:rPr lang="en-US" sz="3200" u="sng" dirty="0"/>
              <a:t>): </a:t>
            </a:r>
            <a:r>
              <a:rPr lang="en-US" sz="3200" dirty="0"/>
              <a:t>Find the user with the given </a:t>
            </a:r>
            <a:r>
              <a:rPr lang="en-US" sz="3200" dirty="0" err="1"/>
              <a:t>userId</a:t>
            </a:r>
            <a:r>
              <a:rPr lang="en-US" sz="3200" dirty="0"/>
              <a:t> and updates them to have the properties of the passed in user.</a:t>
            </a:r>
          </a:p>
          <a:p>
            <a:br>
              <a:rPr lang="en-US" sz="3200" dirty="0"/>
            </a:br>
            <a:endParaRPr lang="en-US" sz="3200" dirty="0"/>
          </a:p>
        </p:txBody>
      </p:sp>
      <p:sp>
        <p:nvSpPr>
          <p:cNvPr id="51" name="TextBox 50">
            <a:extLst>
              <a:ext uri="{FF2B5EF4-FFF2-40B4-BE49-F238E27FC236}">
                <a16:creationId xmlns:a16="http://schemas.microsoft.com/office/drawing/2014/main" id="{3FCB9690-5412-4332-A325-6EF724FD2903}"/>
              </a:ext>
            </a:extLst>
          </p:cNvPr>
          <p:cNvSpPr txBox="1"/>
          <p:nvPr/>
        </p:nvSpPr>
        <p:spPr>
          <a:xfrm>
            <a:off x="11259254" y="37102421"/>
            <a:ext cx="9067800" cy="1415772"/>
          </a:xfrm>
          <a:prstGeom prst="rect">
            <a:avLst/>
          </a:prstGeom>
          <a:noFill/>
        </p:spPr>
        <p:txBody>
          <a:bodyPr wrap="square" rtlCol="0">
            <a:spAutoFit/>
          </a:bodyPr>
          <a:lstStyle/>
          <a:p>
            <a:r>
              <a:rPr lang="en-US" b="1" dirty="0"/>
              <a:t>Design</a:t>
            </a:r>
            <a:r>
              <a:rPr lang="en-US" dirty="0"/>
              <a:t> </a:t>
            </a:r>
            <a:r>
              <a:rPr lang="en-US" b="1" dirty="0"/>
              <a:t>Decisions</a:t>
            </a:r>
          </a:p>
        </p:txBody>
      </p:sp>
      <p:sp>
        <p:nvSpPr>
          <p:cNvPr id="53" name="TextBox 52">
            <a:extLst>
              <a:ext uri="{FF2B5EF4-FFF2-40B4-BE49-F238E27FC236}">
                <a16:creationId xmlns:a16="http://schemas.microsoft.com/office/drawing/2014/main" id="{94399C9B-E65A-4EFE-AA5D-04D39609C104}"/>
              </a:ext>
            </a:extLst>
          </p:cNvPr>
          <p:cNvSpPr txBox="1"/>
          <p:nvPr/>
        </p:nvSpPr>
        <p:spPr>
          <a:xfrm>
            <a:off x="12386968" y="38439307"/>
            <a:ext cx="11049000" cy="3416320"/>
          </a:xfrm>
          <a:prstGeom prst="rect">
            <a:avLst/>
          </a:prstGeom>
          <a:noFill/>
        </p:spPr>
        <p:txBody>
          <a:bodyPr wrap="square" rtlCol="0">
            <a:spAutoFit/>
          </a:bodyPr>
          <a:lstStyle/>
          <a:p>
            <a:pPr marL="685800" indent="-685800" fontAlgn="base">
              <a:buFont typeface="Arial" panose="020B0604020202020204" pitchFamily="34" charset="0"/>
              <a:buChar char="•"/>
            </a:pPr>
            <a:r>
              <a:rPr lang="en-US" sz="5400" dirty="0" err="1"/>
              <a:t>UserEvent</a:t>
            </a:r>
            <a:r>
              <a:rPr lang="en-US" sz="5400" dirty="0"/>
              <a:t> own entity</a:t>
            </a:r>
          </a:p>
          <a:p>
            <a:pPr marL="685800" indent="-685800" fontAlgn="base">
              <a:buFont typeface="Arial" panose="020B0604020202020204" pitchFamily="34" charset="0"/>
              <a:buChar char="•"/>
            </a:pPr>
            <a:r>
              <a:rPr lang="en-US" sz="5400" dirty="0"/>
              <a:t>Hamburger Menu</a:t>
            </a:r>
          </a:p>
          <a:p>
            <a:pPr marL="685800" indent="-685800" fontAlgn="base">
              <a:buFont typeface="Arial" panose="020B0604020202020204" pitchFamily="34" charset="0"/>
              <a:buChar char="•"/>
            </a:pPr>
            <a:r>
              <a:rPr lang="en-US" sz="5400" dirty="0" err="1"/>
              <a:t>OHttp</a:t>
            </a:r>
            <a:r>
              <a:rPr lang="en-US" sz="5400" dirty="0"/>
              <a:t> (Request Handler)</a:t>
            </a:r>
          </a:p>
          <a:p>
            <a:pPr marL="685800" indent="-685800" fontAlgn="base">
              <a:buFont typeface="Arial" panose="020B0604020202020204" pitchFamily="34" charset="0"/>
              <a:buChar char="•"/>
            </a:pPr>
            <a:r>
              <a:rPr lang="en-US" sz="5400" dirty="0" err="1"/>
              <a:t>ButterKnife</a:t>
            </a:r>
            <a:r>
              <a:rPr lang="en-US" sz="5400" dirty="0"/>
              <a:t> (Andriod)</a:t>
            </a:r>
          </a:p>
        </p:txBody>
      </p:sp>
      <p:sp>
        <p:nvSpPr>
          <p:cNvPr id="55" name="TextBox 54">
            <a:extLst>
              <a:ext uri="{FF2B5EF4-FFF2-40B4-BE49-F238E27FC236}">
                <a16:creationId xmlns:a16="http://schemas.microsoft.com/office/drawing/2014/main" id="{B90B7F1C-2478-4849-A190-4F0654ACD299}"/>
              </a:ext>
            </a:extLst>
          </p:cNvPr>
          <p:cNvSpPr txBox="1"/>
          <p:nvPr/>
        </p:nvSpPr>
        <p:spPr>
          <a:xfrm>
            <a:off x="12330927" y="27442344"/>
            <a:ext cx="8497827" cy="9448740"/>
          </a:xfrm>
          <a:prstGeom prst="rect">
            <a:avLst/>
          </a:prstGeom>
          <a:noFill/>
        </p:spPr>
        <p:txBody>
          <a:bodyPr wrap="square" rtlCol="0">
            <a:spAutoFit/>
          </a:bodyPr>
          <a:lstStyle/>
          <a:p>
            <a:r>
              <a:rPr lang="en-US" sz="3200" b="1" dirty="0" err="1"/>
              <a:t>UserEventController</a:t>
            </a:r>
            <a:endParaRPr lang="en-US" sz="3200" dirty="0"/>
          </a:p>
          <a:p>
            <a:r>
              <a:rPr lang="en-US" sz="3200" u="sng" dirty="0" err="1"/>
              <a:t>getAllUserEvents</a:t>
            </a:r>
            <a:r>
              <a:rPr lang="en-US" sz="3200" u="sng" dirty="0"/>
              <a:t>(): </a:t>
            </a:r>
            <a:r>
              <a:rPr lang="en-US" sz="3200" dirty="0"/>
              <a:t>Returns a list of all user/event relationships</a:t>
            </a:r>
          </a:p>
          <a:p>
            <a:r>
              <a:rPr lang="en-US" sz="3200" u="sng" dirty="0" err="1"/>
              <a:t>addUserEvent</a:t>
            </a:r>
            <a:r>
              <a:rPr lang="en-US" sz="3200" u="sng" dirty="0"/>
              <a:t>(int </a:t>
            </a:r>
            <a:r>
              <a:rPr lang="en-US" sz="3200" u="sng" dirty="0" err="1"/>
              <a:t>userId</a:t>
            </a:r>
            <a:r>
              <a:rPr lang="en-US" sz="3200" u="sng" dirty="0"/>
              <a:t>, int </a:t>
            </a:r>
            <a:r>
              <a:rPr lang="en-US" sz="3200" u="sng" dirty="0" err="1"/>
              <a:t>eventId</a:t>
            </a:r>
            <a:r>
              <a:rPr lang="en-US" sz="3200" u="sng" dirty="0"/>
              <a:t>, </a:t>
            </a:r>
            <a:r>
              <a:rPr lang="en-US" sz="3200" u="sng" dirty="0" err="1"/>
              <a:t>boolean</a:t>
            </a:r>
            <a:r>
              <a:rPr lang="en-US" sz="3200" u="sng" dirty="0"/>
              <a:t> </a:t>
            </a:r>
            <a:r>
              <a:rPr lang="en-US" sz="3200" u="sng" dirty="0" err="1"/>
              <a:t>isAdmin</a:t>
            </a:r>
            <a:r>
              <a:rPr lang="en-US" sz="3200" u="sng" dirty="0"/>
              <a:t>): </a:t>
            </a:r>
            <a:r>
              <a:rPr lang="en-US" sz="3200" dirty="0"/>
              <a:t>Adds a </a:t>
            </a:r>
            <a:r>
              <a:rPr lang="en-US" sz="3200" dirty="0" err="1"/>
              <a:t>userEvent</a:t>
            </a:r>
            <a:r>
              <a:rPr lang="en-US" sz="3200" dirty="0"/>
              <a:t> relationship to the database between the given user and event, throwing a 404 if either user or event do not exist.</a:t>
            </a:r>
          </a:p>
          <a:p>
            <a:r>
              <a:rPr lang="en-US" sz="3200" u="sng" dirty="0" err="1"/>
              <a:t>getUserEvent</a:t>
            </a:r>
            <a:r>
              <a:rPr lang="en-US" sz="3200" u="sng" dirty="0"/>
              <a:t>(int </a:t>
            </a:r>
            <a:r>
              <a:rPr lang="en-US" sz="3200" u="sng" dirty="0" err="1"/>
              <a:t>userId</a:t>
            </a:r>
            <a:r>
              <a:rPr lang="en-US" sz="3200" u="sng" dirty="0"/>
              <a:t>, int </a:t>
            </a:r>
            <a:r>
              <a:rPr lang="en-US" sz="3200" u="sng" dirty="0" err="1"/>
              <a:t>eventId</a:t>
            </a:r>
            <a:r>
              <a:rPr lang="en-US" sz="3200" u="sng" dirty="0"/>
              <a:t>): </a:t>
            </a:r>
            <a:r>
              <a:rPr lang="en-US" sz="3200" dirty="0"/>
              <a:t>Returns the </a:t>
            </a:r>
            <a:r>
              <a:rPr lang="en-US" sz="3200" dirty="0" err="1"/>
              <a:t>UserEvent</a:t>
            </a:r>
            <a:r>
              <a:rPr lang="en-US" sz="3200" dirty="0"/>
              <a:t> relationship between the given user and event if one exists else throws 404.</a:t>
            </a:r>
          </a:p>
          <a:p>
            <a:r>
              <a:rPr lang="en-US" sz="3200" u="sng" dirty="0" err="1"/>
              <a:t>getEventsByUserId</a:t>
            </a:r>
            <a:r>
              <a:rPr lang="en-US" sz="3200" u="sng" dirty="0"/>
              <a:t>(int </a:t>
            </a:r>
            <a:r>
              <a:rPr lang="en-US" sz="3200" u="sng" dirty="0" err="1"/>
              <a:t>userId</a:t>
            </a:r>
            <a:r>
              <a:rPr lang="en-US" sz="3200" u="sng" dirty="0"/>
              <a:t>): </a:t>
            </a:r>
            <a:r>
              <a:rPr lang="en-US" sz="3200" dirty="0"/>
              <a:t>Returns any events associated with the given user.</a:t>
            </a:r>
          </a:p>
          <a:p>
            <a:r>
              <a:rPr lang="en-US" sz="3200" u="sng" dirty="0" err="1"/>
              <a:t>getUsersByEventId</a:t>
            </a:r>
            <a:r>
              <a:rPr lang="en-US" sz="3200" u="sng" dirty="0"/>
              <a:t>(int </a:t>
            </a:r>
            <a:r>
              <a:rPr lang="en-US" sz="3200" u="sng" dirty="0" err="1"/>
              <a:t>eventId</a:t>
            </a:r>
            <a:r>
              <a:rPr lang="en-US" sz="3200" u="sng" dirty="0"/>
              <a:t>): </a:t>
            </a:r>
            <a:r>
              <a:rPr lang="en-US" sz="3200" dirty="0"/>
              <a:t>Returns any users who have registered for the given event</a:t>
            </a:r>
          </a:p>
          <a:p>
            <a:r>
              <a:rPr lang="en-US" sz="3200" u="sng" dirty="0" err="1"/>
              <a:t>saveUserEvent</a:t>
            </a:r>
            <a:r>
              <a:rPr lang="en-US" sz="3200" u="sng" dirty="0"/>
              <a:t>(</a:t>
            </a:r>
            <a:r>
              <a:rPr lang="en-US" sz="3200" u="sng" dirty="0" err="1"/>
              <a:t>UserEvent</a:t>
            </a:r>
            <a:r>
              <a:rPr lang="en-US" sz="3200" u="sng" dirty="0"/>
              <a:t> </a:t>
            </a:r>
            <a:r>
              <a:rPr lang="en-US" sz="3200" u="sng" dirty="0" err="1"/>
              <a:t>userEvent</a:t>
            </a:r>
            <a:r>
              <a:rPr lang="en-US" sz="3200" u="sng" dirty="0"/>
              <a:t>, int </a:t>
            </a:r>
            <a:r>
              <a:rPr lang="en-US" sz="3200" u="sng" dirty="0" err="1"/>
              <a:t>userEventId</a:t>
            </a:r>
            <a:r>
              <a:rPr lang="en-US" sz="3200" u="sng" dirty="0"/>
              <a:t>): </a:t>
            </a:r>
            <a:r>
              <a:rPr lang="en-US" sz="3200" dirty="0"/>
              <a:t>Finds the given </a:t>
            </a:r>
            <a:r>
              <a:rPr lang="en-US" sz="3200" dirty="0" err="1"/>
              <a:t>userEvent</a:t>
            </a:r>
            <a:r>
              <a:rPr lang="en-US" sz="3200" dirty="0"/>
              <a:t> in the database and updates it to the given </a:t>
            </a:r>
            <a:r>
              <a:rPr lang="en-US" sz="3200" dirty="0" err="1"/>
              <a:t>userEvent</a:t>
            </a:r>
            <a:endParaRPr lang="en-US" sz="3200" dirty="0"/>
          </a:p>
          <a:p>
            <a:br>
              <a:rPr lang="en-US" sz="3200" dirty="0"/>
            </a:br>
            <a:endParaRPr lang="en-US" sz="3200" dirty="0"/>
          </a:p>
        </p:txBody>
      </p:sp>
      <p:sp>
        <p:nvSpPr>
          <p:cNvPr id="56" name="TextBox 55">
            <a:extLst>
              <a:ext uri="{FF2B5EF4-FFF2-40B4-BE49-F238E27FC236}">
                <a16:creationId xmlns:a16="http://schemas.microsoft.com/office/drawing/2014/main" id="{03B9DD4E-E3AA-48BD-B1D5-CBD5D4204927}"/>
              </a:ext>
            </a:extLst>
          </p:cNvPr>
          <p:cNvSpPr txBox="1"/>
          <p:nvPr/>
        </p:nvSpPr>
        <p:spPr>
          <a:xfrm>
            <a:off x="3819369" y="27665019"/>
            <a:ext cx="8497827" cy="6986528"/>
          </a:xfrm>
          <a:prstGeom prst="rect">
            <a:avLst/>
          </a:prstGeom>
          <a:noFill/>
        </p:spPr>
        <p:txBody>
          <a:bodyPr wrap="square" rtlCol="0">
            <a:spAutoFit/>
          </a:bodyPr>
          <a:lstStyle/>
          <a:p>
            <a:r>
              <a:rPr lang="en-US" sz="3200" b="1" dirty="0"/>
              <a:t>Event Controller</a:t>
            </a:r>
            <a:endParaRPr lang="en-US" sz="3200" dirty="0"/>
          </a:p>
          <a:p>
            <a:r>
              <a:rPr lang="en-US" sz="3200" u="sng" dirty="0" err="1"/>
              <a:t>getAllEvents</a:t>
            </a:r>
            <a:r>
              <a:rPr lang="en-US" sz="3200" u="sng" dirty="0"/>
              <a:t>(String name, String sort): </a:t>
            </a:r>
            <a:r>
              <a:rPr lang="en-US" sz="3200" dirty="0"/>
              <a:t>Returns a list of events in the database with the given name sorted by the passed in sort parameter. If no name is passed in it returns all events.</a:t>
            </a:r>
          </a:p>
          <a:p>
            <a:r>
              <a:rPr lang="en-US" sz="3200" u="sng" dirty="0" err="1"/>
              <a:t>saveEvent</a:t>
            </a:r>
            <a:r>
              <a:rPr lang="en-US" sz="3200" u="sng" dirty="0"/>
              <a:t>(Event </a:t>
            </a:r>
            <a:r>
              <a:rPr lang="en-US" sz="3200" u="sng" dirty="0" err="1"/>
              <a:t>event</a:t>
            </a:r>
            <a:r>
              <a:rPr lang="en-US" sz="3200" u="sng" dirty="0"/>
              <a:t>, String </a:t>
            </a:r>
            <a:r>
              <a:rPr lang="en-US" sz="3200" u="sng" dirty="0" err="1"/>
              <a:t>eventId</a:t>
            </a:r>
            <a:r>
              <a:rPr lang="en-US" sz="3200" u="sng" dirty="0"/>
              <a:t>): </a:t>
            </a:r>
            <a:r>
              <a:rPr lang="en-US" sz="3200" dirty="0"/>
              <a:t>Finds the event with the given </a:t>
            </a:r>
            <a:r>
              <a:rPr lang="en-US" sz="3200" dirty="0" err="1"/>
              <a:t>eventId</a:t>
            </a:r>
            <a:r>
              <a:rPr lang="en-US" sz="3200" dirty="0"/>
              <a:t> and updates them to have the properties of the passed in event.</a:t>
            </a:r>
          </a:p>
          <a:p>
            <a:r>
              <a:rPr lang="en-US" sz="3200" u="sng" dirty="0" err="1"/>
              <a:t>getEventById</a:t>
            </a:r>
            <a:r>
              <a:rPr lang="en-US" sz="3200" u="sng" dirty="0"/>
              <a:t>(int </a:t>
            </a:r>
            <a:r>
              <a:rPr lang="en-US" sz="3200" u="sng" dirty="0" err="1"/>
              <a:t>eventId</a:t>
            </a:r>
            <a:r>
              <a:rPr lang="en-US" sz="3200" u="sng" dirty="0"/>
              <a:t>): </a:t>
            </a:r>
            <a:r>
              <a:rPr lang="en-US" sz="3200" dirty="0"/>
              <a:t>Returns the event in the database with the given id or throws a 404 if there is no event in the database with the given id.</a:t>
            </a:r>
          </a:p>
          <a:p>
            <a:br>
              <a:rPr lang="en-US" sz="3200" dirty="0"/>
            </a:br>
            <a:endParaRPr lang="en-US"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474</Words>
  <Application>Microsoft Office PowerPoint</Application>
  <PresentationFormat>Custom</PresentationFormat>
  <Paragraphs>44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Iowa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College of Engineering</dc:creator>
  <cp:lastModifiedBy>Jamie Sampson</cp:lastModifiedBy>
  <cp:revision>16</cp:revision>
  <dcterms:created xsi:type="dcterms:W3CDTF">2008-12-12T03:57:41Z</dcterms:created>
  <dcterms:modified xsi:type="dcterms:W3CDTF">2019-12-10T00:36:37Z</dcterms:modified>
</cp:coreProperties>
</file>