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3" r:id="rId17"/>
    <p:sldId id="268"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009" autoAdjust="0"/>
  </p:normalViewPr>
  <p:slideViewPr>
    <p:cSldViewPr>
      <p:cViewPr varScale="1">
        <p:scale>
          <a:sx n="69" d="100"/>
          <a:sy n="69" d="100"/>
        </p:scale>
        <p:origin x="-1162"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273F8B-0A81-430A-AE48-ED00AAA24648}" type="datetimeFigureOut">
              <a:rPr lang="en-US" smtClean="0"/>
              <a:t>11/26/2020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FF1462-1B44-4FEF-BBC6-6F619544FF5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python.org/downloads/windows/"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page.sourceforge.net/" TargetMode="External"/><Relationship Id="rId4" Type="http://schemas.openxmlformats.org/officeDocument/2006/relationships/hyperlink" Target="https://www.magicsplat.com/tcl-installer/index.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heesa.com/esa-research/2019-essential-facts-about-the-computer-and-video-game-industr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CS545</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shows the simple flow of a previous user</a:t>
            </a:r>
          </a:p>
          <a:p>
            <a:r>
              <a:rPr lang="en-US" baseline="0" dirty="0" smtClean="0"/>
              <a:t>Only takes to screens.</a:t>
            </a:r>
          </a:p>
          <a:p>
            <a:r>
              <a:rPr lang="en-US" baseline="0" dirty="0" smtClean="0"/>
              <a:t>The query criteria is pre-populated with profile info.</a:t>
            </a:r>
          </a:p>
          <a:p>
            <a:r>
              <a:rPr lang="en-US" baseline="0" dirty="0" smtClean="0"/>
              <a:t>But can be changed before search.</a:t>
            </a:r>
          </a:p>
          <a:p>
            <a:endParaRPr lang="en-US" baseline="0" dirty="0" smtClean="0"/>
          </a:p>
          <a:p>
            <a:r>
              <a:rPr lang="en-US" baseline="0" dirty="0" smtClean="0"/>
              <a:t>We add a line to each screen with instructions.</a:t>
            </a:r>
          </a:p>
          <a:p>
            <a:r>
              <a:rPr lang="en-US" baseline="0" dirty="0" smtClean="0"/>
              <a:t>This line is also where an error message would be printed.</a:t>
            </a:r>
          </a:p>
          <a:p>
            <a:r>
              <a:rPr lang="en-US" baseline="0" dirty="0" err="1" smtClean="0"/>
              <a:t>Exampe</a:t>
            </a:r>
            <a:r>
              <a:rPr lang="en-US" baseline="0" dirty="0" smtClean="0"/>
              <a:t>: User john does not exist.</a:t>
            </a: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flow</a:t>
            </a:r>
            <a:r>
              <a:rPr lang="en-US" baseline="0" dirty="0" smtClean="0"/>
              <a:t> the new user is asked to select a username and user combo box</a:t>
            </a:r>
          </a:p>
          <a:p>
            <a:r>
              <a:rPr lang="en-US" baseline="0" dirty="0" smtClean="0"/>
              <a:t>To select the best description of the user.</a:t>
            </a:r>
          </a:p>
          <a:p>
            <a:endParaRPr lang="en-US" baseline="0" dirty="0" smtClean="0"/>
          </a:p>
          <a:p>
            <a:r>
              <a:rPr lang="en-US" baseline="0" dirty="0" smtClean="0"/>
              <a:t>The instruction line is updated in case of error:</a:t>
            </a:r>
          </a:p>
          <a:p>
            <a:r>
              <a:rPr lang="en-US" baseline="0" dirty="0" smtClean="0"/>
              <a:t>Username Jamie is not available.</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Required packages to build UI</a:t>
            </a:r>
          </a:p>
          <a:p>
            <a:r>
              <a:rPr lang="en-US" sz="1200" b="0" i="0" kern="1200" dirty="0" smtClean="0">
                <a:solidFill>
                  <a:schemeClr val="tx1"/>
                </a:solidFill>
                <a:latin typeface="+mn-lt"/>
                <a:ea typeface="+mn-ea"/>
                <a:cs typeface="+mn-cs"/>
              </a:rPr>
              <a:t>python 3.7+</a:t>
            </a:r>
          </a:p>
          <a:p>
            <a:r>
              <a:rPr lang="en-US" sz="1200" b="0" i="0" u="none" strike="noStrike" kern="1200" dirty="0" smtClean="0">
                <a:solidFill>
                  <a:schemeClr val="tx1"/>
                </a:solidFill>
                <a:latin typeface="+mn-lt"/>
                <a:ea typeface="+mn-ea"/>
                <a:cs typeface="+mn-cs"/>
                <a:hlinkClick r:id="rId3"/>
              </a:rPr>
              <a:t>https://www.python.org/downloads/windows/</a:t>
            </a: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tcl</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tk</a:t>
            </a:r>
            <a:endParaRPr lang="en-US" sz="1200" b="0" i="0" kern="1200" dirty="0" smtClean="0">
              <a:solidFill>
                <a:schemeClr val="tx1"/>
              </a:solidFill>
              <a:latin typeface="+mn-lt"/>
              <a:ea typeface="+mn-ea"/>
              <a:cs typeface="+mn-cs"/>
            </a:endParaRPr>
          </a:p>
          <a:p>
            <a:r>
              <a:rPr lang="en-US" sz="1200" b="0" i="0" u="none" strike="noStrike" kern="1200" dirty="0" smtClean="0">
                <a:solidFill>
                  <a:schemeClr val="tx1"/>
                </a:solidFill>
                <a:latin typeface="+mn-lt"/>
                <a:ea typeface="+mn-ea"/>
                <a:cs typeface="+mn-cs"/>
                <a:hlinkClick r:id="rId4"/>
              </a:rPr>
              <a:t>https://www.magicsplat.com/tcl-installer/index.html#downloads</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page</a:t>
            </a:r>
          </a:p>
          <a:p>
            <a:r>
              <a:rPr lang="en-US" sz="1200" b="0" i="0" u="sng" kern="1200" dirty="0" smtClean="0">
                <a:solidFill>
                  <a:schemeClr val="tx1"/>
                </a:solidFill>
                <a:latin typeface="+mn-lt"/>
                <a:ea typeface="+mn-ea"/>
                <a:cs typeface="+mn-cs"/>
                <a:hlinkClick r:id="rId5"/>
              </a:rPr>
              <a:t>http://page.sourceforge.net/</a:t>
            </a: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github</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Video games are plentiful. There</a:t>
            </a:r>
            <a:r>
              <a:rPr lang="en-US" baseline="0" dirty="0" smtClean="0"/>
              <a:t> are thousands to choose from, whether in the </a:t>
            </a:r>
            <a:r>
              <a:rPr lang="en-US" baseline="0" dirty="0" err="1" smtClean="0"/>
              <a:t>iphone</a:t>
            </a:r>
            <a:r>
              <a:rPr lang="en-US" baseline="0" dirty="0" smtClean="0"/>
              <a:t> app store, android play store, Xbox store, </a:t>
            </a:r>
            <a:r>
              <a:rPr lang="en-US" baseline="0" dirty="0" err="1" smtClean="0"/>
              <a:t>playstation</a:t>
            </a:r>
            <a:r>
              <a:rPr lang="en-US" baseline="0" dirty="0" smtClean="0"/>
              <a:t> store or the </a:t>
            </a:r>
            <a:r>
              <a:rPr lang="en-US" baseline="0" dirty="0" err="1" smtClean="0"/>
              <a:t>microsoft</a:t>
            </a:r>
            <a:r>
              <a:rPr lang="en-US" baseline="0" dirty="0" smtClean="0"/>
              <a:t> windows store. The number of available games and platforms are too numerous to count.</a:t>
            </a:r>
          </a:p>
          <a:p>
            <a:r>
              <a:rPr lang="en-US" baseline="0" dirty="0" smtClean="0"/>
              <a:t>  </a:t>
            </a:r>
            <a:r>
              <a:rPr lang="en-US" dirty="0" smtClean="0"/>
              <a:t> </a:t>
            </a:r>
          </a:p>
          <a:p>
            <a:r>
              <a:rPr lang="en-US" dirty="0" smtClean="0"/>
              <a:t>The application is meant to help</a:t>
            </a:r>
            <a:r>
              <a:rPr lang="en-US" baseline="0" dirty="0" smtClean="0"/>
              <a:t> the user limit the list of games to a manageable set, that may interest the user.</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Easy to learn was our primary goal.</a:t>
            </a:r>
            <a:r>
              <a:rPr lang="en-US" baseline="0" dirty="0" smtClean="0"/>
              <a:t> We found that many websites that are available require you to know what you are looking for in advance. So you are guessing as to keywords in order to come up with a query.</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https://www.theesa.com/esa-research/2019-essential-facts-about-the-computer-and-video-game-industry/</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https://www.theesa.com/esa-research/2019-essential-facts-about-the-computer-and-video-game-industry/</a:t>
            </a:r>
          </a:p>
          <a:p>
            <a:endParaRPr lang="en-US" dirty="0" smtClean="0"/>
          </a:p>
          <a:p>
            <a:r>
              <a:rPr lang="en-US" sz="1200" b="0" i="0" u="none" strike="noStrike" kern="1200" dirty="0" smtClean="0">
                <a:solidFill>
                  <a:schemeClr val="tx1"/>
                </a:solidFill>
                <a:latin typeface="+mn-lt"/>
                <a:ea typeface="+mn-ea"/>
                <a:cs typeface="+mn-cs"/>
                <a:hlinkClick r:id="rId3"/>
              </a:rPr>
              <a:t>Millennial Gamers (18-34)</a:t>
            </a:r>
            <a:r>
              <a:rPr lang="en-US" sz="1200" b="0" i="1" kern="120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Entertainment Software Association, 2019</a:t>
            </a:r>
          </a:p>
          <a:p>
            <a:r>
              <a:rPr lang="en-US" sz="1200" b="0" i="0" u="none" strike="noStrike" kern="1200" dirty="0" smtClean="0">
                <a:solidFill>
                  <a:schemeClr val="tx1"/>
                </a:solidFill>
                <a:latin typeface="+mn-lt"/>
                <a:ea typeface="+mn-ea"/>
                <a:cs typeface="+mn-cs"/>
                <a:hlinkClick r:id="rId3"/>
              </a:rPr>
              <a:t>Gen X Gamers (35-54)</a:t>
            </a:r>
            <a:r>
              <a:rPr lang="en-US" sz="1200" b="0" i="1" kern="120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Entertainment Software Association, 2019</a:t>
            </a:r>
          </a:p>
          <a:p>
            <a:r>
              <a:rPr lang="en-US" sz="1200" b="0" i="0" u="none" strike="noStrike" kern="1200" dirty="0" smtClean="0">
                <a:solidFill>
                  <a:schemeClr val="tx1"/>
                </a:solidFill>
                <a:latin typeface="+mn-lt"/>
                <a:ea typeface="+mn-ea"/>
                <a:cs typeface="+mn-cs"/>
                <a:hlinkClick r:id="rId3"/>
              </a:rPr>
              <a:t>Baby boomer Gamers (55-64)</a:t>
            </a:r>
            <a:r>
              <a:rPr lang="en-US" sz="1200" b="0" i="0" kern="1200" dirty="0" smtClean="0">
                <a:solidFill>
                  <a:schemeClr val="tx1"/>
                </a:solidFill>
                <a:latin typeface="+mn-lt"/>
                <a:ea typeface="+mn-ea"/>
                <a:cs typeface="+mn-cs"/>
              </a:rPr>
              <a:t> -Entertainment Software Association, 2019</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dirty="0" smtClean="0"/>
              <a:t>https://www.gamingscan.com/gaming-statistics/</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John is casual gamer that does not play all the time and needs help to find games he might like. He mainly plays games on his phone. He plays games while on the Bus/Train and waiting for Bus and/or Trains. John also plays on his roommates Xbox system.</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John spends most of his commute time on his phone either on a social media site or playing games to pass the time. </a:t>
            </a:r>
          </a:p>
          <a:p>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Hand drawn menu system.</a:t>
            </a:r>
          </a:p>
          <a:p>
            <a:r>
              <a:rPr lang="en-US" dirty="0" smtClean="0"/>
              <a:t>Shows </a:t>
            </a:r>
          </a:p>
          <a:p>
            <a:r>
              <a:rPr lang="en-US" dirty="0" smtClean="0"/>
              <a:t>signup/</a:t>
            </a:r>
            <a:r>
              <a:rPr lang="en-US" dirty="0" err="1" smtClean="0"/>
              <a:t>signin</a:t>
            </a:r>
            <a:r>
              <a:rPr lang="en-US" dirty="0" smtClean="0"/>
              <a:t>/guest</a:t>
            </a:r>
            <a:r>
              <a:rPr lang="en-US" baseline="0" dirty="0" smtClean="0"/>
              <a:t> screen</a:t>
            </a:r>
          </a:p>
          <a:p>
            <a:r>
              <a:rPr lang="en-US" dirty="0" smtClean="0"/>
              <a:t>Profile completion</a:t>
            </a:r>
            <a:r>
              <a:rPr lang="en-US" baseline="0" dirty="0" smtClean="0"/>
              <a:t> screen</a:t>
            </a:r>
          </a:p>
          <a:p>
            <a:r>
              <a:rPr lang="en-US" baseline="0" dirty="0" smtClean="0"/>
              <a:t>Query form</a:t>
            </a:r>
          </a:p>
          <a:p>
            <a:r>
              <a:rPr lang="en-US" baseline="0" dirty="0" smtClean="0"/>
              <a:t>List output screen</a:t>
            </a: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second design was implemented with Apache</a:t>
            </a:r>
            <a:r>
              <a:rPr lang="en-US" baseline="0" dirty="0" smtClean="0"/>
              <a:t> </a:t>
            </a:r>
            <a:r>
              <a:rPr lang="en-US" baseline="0" dirty="0" err="1" smtClean="0"/>
              <a:t>Netbeans</a:t>
            </a:r>
            <a:r>
              <a:rPr lang="en-US" baseline="0" dirty="0" smtClean="0"/>
              <a:t> GUI builder for java language.</a:t>
            </a:r>
          </a:p>
          <a:p>
            <a:r>
              <a:rPr lang="en-US" baseline="0" dirty="0" smtClean="0"/>
              <a:t>Here was followed most of the first design but we see some questioning about how to execute the query and show the final list.</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Final design user the “PAGE” GUI builder which is based on </a:t>
            </a:r>
            <a:r>
              <a:rPr lang="en-US" dirty="0" err="1" smtClean="0"/>
              <a:t>Tkinter</a:t>
            </a:r>
            <a:r>
              <a:rPr lang="en-US" dirty="0" smtClean="0"/>
              <a:t> / Python</a:t>
            </a:r>
            <a:r>
              <a:rPr lang="en-US" baseline="0" dirty="0" smtClean="0"/>
              <a:t> libraries.</a:t>
            </a:r>
          </a:p>
          <a:p>
            <a:r>
              <a:rPr lang="en-US" dirty="0" smtClean="0"/>
              <a:t>We further</a:t>
            </a:r>
            <a:r>
              <a:rPr lang="en-US" baseline="0" dirty="0" smtClean="0"/>
              <a:t> simplified the design to only 3 screens.</a:t>
            </a:r>
          </a:p>
          <a:p>
            <a:r>
              <a:rPr lang="en-US" baseline="0" dirty="0" smtClean="0"/>
              <a:t>We removed the radio selection screen of platforms and added it as an extra combo box on the profile screen / query criteria</a:t>
            </a: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74A437-BCC5-41B8-9970-7953AC543813}"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6D973-989A-48E9-918B-E9430945A2A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74A437-BCC5-41B8-9970-7953AC543813}"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6D973-989A-48E9-918B-E9430945A2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74A437-BCC5-41B8-9970-7953AC543813}"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6D973-989A-48E9-918B-E9430945A2A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74A437-BCC5-41B8-9970-7953AC543813}"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6D973-989A-48E9-918B-E9430945A2A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74A437-BCC5-41B8-9970-7953AC543813}"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6D973-989A-48E9-918B-E9430945A2A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74A437-BCC5-41B8-9970-7953AC543813}"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6D973-989A-48E9-918B-E9430945A2A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74A437-BCC5-41B8-9970-7953AC543813}" type="datetimeFigureOut">
              <a:rPr lang="en-US" smtClean="0"/>
              <a:t>11/26/2020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46D973-989A-48E9-918B-E9430945A2A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74A437-BCC5-41B8-9970-7953AC543813}" type="datetimeFigureOut">
              <a:rPr lang="en-US" smtClean="0"/>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46D973-989A-48E9-918B-E9430945A2A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4A437-BCC5-41B8-9970-7953AC543813}" type="datetimeFigureOut">
              <a:rPr lang="en-US" smtClean="0"/>
              <a:t>11/26/2020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46D973-989A-48E9-918B-E9430945A2A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74A437-BCC5-41B8-9970-7953AC543813}"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6D973-989A-48E9-918B-E9430945A2A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74A437-BCC5-41B8-9970-7953AC543813}"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6D973-989A-48E9-918B-E9430945A2A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74A437-BCC5-41B8-9970-7953AC543813}" type="datetimeFigureOut">
              <a:rPr lang="en-US" smtClean="0"/>
              <a:t>11/26/2020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6D973-989A-48E9-918B-E9430945A2A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Gamer Selector/Organizer</a:t>
            </a:r>
            <a:endParaRPr lang="en-US" dirty="0"/>
          </a:p>
        </p:txBody>
      </p:sp>
      <p:sp>
        <p:nvSpPr>
          <p:cNvPr id="3" name="Subtitle 2"/>
          <p:cNvSpPr>
            <a:spLocks noGrp="1"/>
          </p:cNvSpPr>
          <p:nvPr>
            <p:ph type="subTitle" idx="1"/>
          </p:nvPr>
        </p:nvSpPr>
        <p:spPr/>
        <p:txBody>
          <a:bodyPr/>
          <a:lstStyle/>
          <a:p>
            <a:r>
              <a:rPr lang="en-US" dirty="0" smtClean="0"/>
              <a:t>Jamie Shamilian</a:t>
            </a:r>
          </a:p>
          <a:p>
            <a:r>
              <a:rPr lang="en-US" dirty="0" err="1" smtClean="0"/>
              <a:t>Pratim</a:t>
            </a:r>
            <a:r>
              <a:rPr lang="en-US" dirty="0" smtClean="0"/>
              <a:t> Patel</a:t>
            </a:r>
          </a:p>
          <a:p>
            <a:r>
              <a:rPr lang="en-US" dirty="0" smtClean="0"/>
              <a:t>Ryan </a:t>
            </a:r>
            <a:r>
              <a:rPr lang="en-US" dirty="0" err="1" smtClean="0"/>
              <a:t>Mccauley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Design / GUI builder</a:t>
            </a:r>
            <a:endParaRPr lang="en-US" dirty="0"/>
          </a:p>
        </p:txBody>
      </p:sp>
      <p:sp>
        <p:nvSpPr>
          <p:cNvPr id="3" name="Content Placeholder 2"/>
          <p:cNvSpPr>
            <a:spLocks noGrp="1"/>
          </p:cNvSpPr>
          <p:nvPr>
            <p:ph idx="1"/>
          </p:nvPr>
        </p:nvSpPr>
        <p:spPr/>
        <p:txBody>
          <a:bodyPr/>
          <a:lstStyle/>
          <a:p>
            <a:endParaRPr lang="en-US" dirty="0"/>
          </a:p>
        </p:txBody>
      </p:sp>
      <p:pic>
        <p:nvPicPr>
          <p:cNvPr id="28674" name="Picture 2" descr="C:\Users\john\Documents\Jamie\CS545\project\pageGamerlogin.jpg"/>
          <p:cNvPicPr>
            <a:picLocks noChangeAspect="1" noChangeArrowheads="1"/>
          </p:cNvPicPr>
          <p:nvPr/>
        </p:nvPicPr>
        <p:blipFill>
          <a:blip r:embed="rId3" cstate="print"/>
          <a:srcRect/>
          <a:stretch>
            <a:fillRect/>
          </a:stretch>
        </p:blipFill>
        <p:spPr bwMode="auto">
          <a:xfrm>
            <a:off x="838200" y="1981200"/>
            <a:ext cx="2083216" cy="3581400"/>
          </a:xfrm>
          <a:prstGeom prst="rect">
            <a:avLst/>
          </a:prstGeom>
          <a:noFill/>
        </p:spPr>
      </p:pic>
      <p:pic>
        <p:nvPicPr>
          <p:cNvPr id="28675" name="Picture 3" descr="C:\Users\john\Documents\Jamie\CS545\project\pageProfile.jpg"/>
          <p:cNvPicPr>
            <a:picLocks noChangeAspect="1" noChangeArrowheads="1"/>
          </p:cNvPicPr>
          <p:nvPr/>
        </p:nvPicPr>
        <p:blipFill>
          <a:blip r:embed="rId4" cstate="print"/>
          <a:srcRect/>
          <a:stretch>
            <a:fillRect/>
          </a:stretch>
        </p:blipFill>
        <p:spPr bwMode="auto">
          <a:xfrm>
            <a:off x="3200400" y="1981200"/>
            <a:ext cx="2221716" cy="3733800"/>
          </a:xfrm>
          <a:prstGeom prst="rect">
            <a:avLst/>
          </a:prstGeom>
          <a:noFill/>
        </p:spPr>
      </p:pic>
      <p:pic>
        <p:nvPicPr>
          <p:cNvPr id="28676" name="Picture 4" descr="C:\Users\john\Documents\Jamie\CS545\project\pageQuery.jpg"/>
          <p:cNvPicPr>
            <a:picLocks noChangeAspect="1" noChangeArrowheads="1"/>
          </p:cNvPicPr>
          <p:nvPr/>
        </p:nvPicPr>
        <p:blipFill>
          <a:blip r:embed="rId5" cstate="print"/>
          <a:srcRect/>
          <a:stretch>
            <a:fillRect/>
          </a:stretch>
        </p:blipFill>
        <p:spPr bwMode="auto">
          <a:xfrm>
            <a:off x="5791200" y="1905000"/>
            <a:ext cx="2478487" cy="3810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User Flow</a:t>
            </a:r>
            <a:endParaRPr lang="en-US" dirty="0"/>
          </a:p>
        </p:txBody>
      </p:sp>
      <p:pic>
        <p:nvPicPr>
          <p:cNvPr id="29698" name="Picture 2" descr="C:\Users\john\Documents\Jamie\CS545\project\Gamer Toplevel.jpg"/>
          <p:cNvPicPr>
            <a:picLocks noChangeAspect="1" noChangeArrowheads="1"/>
          </p:cNvPicPr>
          <p:nvPr/>
        </p:nvPicPr>
        <p:blipFill>
          <a:blip r:embed="rId3" cstate="print"/>
          <a:srcRect/>
          <a:stretch>
            <a:fillRect/>
          </a:stretch>
        </p:blipFill>
        <p:spPr bwMode="auto">
          <a:xfrm>
            <a:off x="990600" y="1905000"/>
            <a:ext cx="3133725" cy="2480866"/>
          </a:xfrm>
          <a:prstGeom prst="rect">
            <a:avLst/>
          </a:prstGeom>
          <a:noFill/>
        </p:spPr>
      </p:pic>
      <p:pic>
        <p:nvPicPr>
          <p:cNvPr id="29699" name="Picture 3" descr="C:\Users\john\Documents\Jamie\CS545\project\Query Toplevel.jpg"/>
          <p:cNvPicPr>
            <a:picLocks noChangeAspect="1" noChangeArrowheads="1"/>
          </p:cNvPicPr>
          <p:nvPr/>
        </p:nvPicPr>
        <p:blipFill>
          <a:blip r:embed="rId4" cstate="print"/>
          <a:srcRect/>
          <a:stretch>
            <a:fillRect/>
          </a:stretch>
        </p:blipFill>
        <p:spPr bwMode="auto">
          <a:xfrm>
            <a:off x="4495800" y="3352800"/>
            <a:ext cx="3589338" cy="255466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User Flow</a:t>
            </a:r>
            <a:endParaRPr lang="en-US" dirty="0"/>
          </a:p>
        </p:txBody>
      </p:sp>
      <p:sp>
        <p:nvSpPr>
          <p:cNvPr id="3" name="Content Placeholder 2"/>
          <p:cNvSpPr>
            <a:spLocks noGrp="1"/>
          </p:cNvSpPr>
          <p:nvPr>
            <p:ph idx="1"/>
          </p:nvPr>
        </p:nvSpPr>
        <p:spPr/>
        <p:txBody>
          <a:bodyPr/>
          <a:lstStyle/>
          <a:p>
            <a:endParaRPr lang="en-US" dirty="0"/>
          </a:p>
        </p:txBody>
      </p:sp>
      <p:pic>
        <p:nvPicPr>
          <p:cNvPr id="30724" name="Picture 4" descr="C:\Users\john\Documents\Jamie\CS545\project\GamerToplevelNewuser.jpg"/>
          <p:cNvPicPr>
            <a:picLocks noChangeAspect="1" noChangeArrowheads="1"/>
          </p:cNvPicPr>
          <p:nvPr/>
        </p:nvPicPr>
        <p:blipFill>
          <a:blip r:embed="rId3" cstate="print"/>
          <a:srcRect/>
          <a:stretch>
            <a:fillRect/>
          </a:stretch>
        </p:blipFill>
        <p:spPr bwMode="auto">
          <a:xfrm>
            <a:off x="457201" y="1219200"/>
            <a:ext cx="3200400" cy="2533649"/>
          </a:xfrm>
          <a:prstGeom prst="rect">
            <a:avLst/>
          </a:prstGeom>
          <a:noFill/>
        </p:spPr>
      </p:pic>
      <p:pic>
        <p:nvPicPr>
          <p:cNvPr id="30722" name="Picture 2" descr="C:\Users\john\Documents\Jamie\CS545\project\Profile Toplevel.jpg"/>
          <p:cNvPicPr>
            <a:picLocks noChangeAspect="1" noChangeArrowheads="1"/>
          </p:cNvPicPr>
          <p:nvPr/>
        </p:nvPicPr>
        <p:blipFill>
          <a:blip r:embed="rId4" cstate="print"/>
          <a:srcRect/>
          <a:stretch>
            <a:fillRect/>
          </a:stretch>
        </p:blipFill>
        <p:spPr bwMode="auto">
          <a:xfrm>
            <a:off x="2209800" y="1828800"/>
            <a:ext cx="3272589" cy="2590800"/>
          </a:xfrm>
          <a:prstGeom prst="rect">
            <a:avLst/>
          </a:prstGeom>
          <a:noFill/>
        </p:spPr>
      </p:pic>
      <p:pic>
        <p:nvPicPr>
          <p:cNvPr id="30725" name="Picture 5" descr="C:\Users\john\Documents\Jamie\CS545\project\QueryToplevelfromprofile.jpg"/>
          <p:cNvPicPr>
            <a:picLocks noChangeAspect="1" noChangeArrowheads="1"/>
          </p:cNvPicPr>
          <p:nvPr/>
        </p:nvPicPr>
        <p:blipFill>
          <a:blip r:embed="rId5" cstate="print"/>
          <a:srcRect/>
          <a:stretch>
            <a:fillRect/>
          </a:stretch>
        </p:blipFill>
        <p:spPr bwMode="auto">
          <a:xfrm>
            <a:off x="4572000" y="3276600"/>
            <a:ext cx="4122738" cy="293430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t>
            </a:r>
            <a:endParaRPr lang="en-US" dirty="0"/>
          </a:p>
        </p:txBody>
      </p:sp>
      <p:sp>
        <p:nvSpPr>
          <p:cNvPr id="3" name="Content Placeholder 2"/>
          <p:cNvSpPr>
            <a:spLocks noGrp="1"/>
          </p:cNvSpPr>
          <p:nvPr>
            <p:ph idx="1"/>
          </p:nvPr>
        </p:nvSpPr>
        <p:spPr/>
        <p:txBody>
          <a:bodyPr>
            <a:normAutofit lnSpcReduction="10000"/>
          </a:bodyPr>
          <a:lstStyle/>
          <a:p>
            <a:r>
              <a:rPr lang="en-US" dirty="0" smtClean="0"/>
              <a:t>Perception - grouping of class of </a:t>
            </a:r>
            <a:r>
              <a:rPr lang="en-US" dirty="0" err="1" smtClean="0"/>
              <a:t>pulldown</a:t>
            </a:r>
            <a:r>
              <a:rPr lang="en-US" dirty="0" smtClean="0"/>
              <a:t> selection categories together. Don't mix, genre with publishing dates since they are quite </a:t>
            </a:r>
            <a:r>
              <a:rPr lang="en-US" dirty="0" err="1" smtClean="0"/>
              <a:t>differentcategories</a:t>
            </a:r>
            <a:r>
              <a:rPr lang="en-US" dirty="0" smtClean="0"/>
              <a:t>.</a:t>
            </a:r>
          </a:p>
          <a:p>
            <a:r>
              <a:rPr lang="en-US" dirty="0" smtClean="0"/>
              <a:t>Attention - Highlighting the platform (PC/Xbox/Sony/Switch) selection </a:t>
            </a:r>
          </a:p>
          <a:p>
            <a:r>
              <a:rPr lang="en-US" dirty="0" smtClean="0"/>
              <a:t>Retention - use of pull down selection so the user does not have to remember the categories they are allowed to choose from.</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Laws Of Simplicity</a:t>
            </a:r>
            <a:endParaRPr lang="en-US" dirty="0"/>
          </a:p>
        </p:txBody>
      </p:sp>
      <p:sp>
        <p:nvSpPr>
          <p:cNvPr id="3" name="Content Placeholder 2"/>
          <p:cNvSpPr>
            <a:spLocks noGrp="1"/>
          </p:cNvSpPr>
          <p:nvPr>
            <p:ph idx="1"/>
          </p:nvPr>
        </p:nvSpPr>
        <p:spPr/>
        <p:txBody>
          <a:bodyPr>
            <a:normAutofit fontScale="77500" lnSpcReduction="20000"/>
          </a:bodyPr>
          <a:lstStyle/>
          <a:p>
            <a:r>
              <a:rPr lang="en-US" dirty="0"/>
              <a:t>R</a:t>
            </a:r>
            <a:r>
              <a:rPr lang="en-US" dirty="0" smtClean="0"/>
              <a:t>educe -  do not give to user too many choices, use of combo-box</a:t>
            </a:r>
          </a:p>
          <a:p>
            <a:r>
              <a:rPr lang="en-US" dirty="0"/>
              <a:t>O</a:t>
            </a:r>
            <a:r>
              <a:rPr lang="en-US" dirty="0" smtClean="0"/>
              <a:t>rganize  - keep similar items together on a screen </a:t>
            </a:r>
          </a:p>
          <a:p>
            <a:r>
              <a:rPr lang="en-US" dirty="0"/>
              <a:t>T</a:t>
            </a:r>
            <a:r>
              <a:rPr lang="en-US" dirty="0" smtClean="0"/>
              <a:t>ime - allow guest use app without username</a:t>
            </a:r>
          </a:p>
          <a:p>
            <a:r>
              <a:rPr lang="en-US" dirty="0" smtClean="0"/>
              <a:t>Learn -   </a:t>
            </a:r>
          </a:p>
          <a:p>
            <a:r>
              <a:rPr lang="en-US" dirty="0" smtClean="0"/>
              <a:t>differences</a:t>
            </a:r>
          </a:p>
          <a:p>
            <a:r>
              <a:rPr lang="en-US" dirty="0" smtClean="0"/>
              <a:t>context</a:t>
            </a:r>
          </a:p>
          <a:p>
            <a:r>
              <a:rPr lang="en-US" dirty="0" smtClean="0"/>
              <a:t>emotion</a:t>
            </a:r>
          </a:p>
          <a:p>
            <a:r>
              <a:rPr lang="en-US" dirty="0" smtClean="0"/>
              <a:t>trust</a:t>
            </a:r>
          </a:p>
          <a:p>
            <a:r>
              <a:rPr lang="en-US" dirty="0" smtClean="0"/>
              <a:t>failure</a:t>
            </a:r>
          </a:p>
          <a:p>
            <a:r>
              <a:rPr lang="en-US" dirty="0" smtClean="0"/>
              <a:t>the one – we removed a screen and added a combo-box</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a:t>
            </a:r>
            <a:endParaRPr lang="en-US" dirty="0"/>
          </a:p>
        </p:txBody>
      </p:sp>
      <p:sp>
        <p:nvSpPr>
          <p:cNvPr id="3" name="Content Placeholder 2"/>
          <p:cNvSpPr>
            <a:spLocks noGrp="1"/>
          </p:cNvSpPr>
          <p:nvPr>
            <p:ph idx="1"/>
          </p:nvPr>
        </p:nvSpPr>
        <p:spPr/>
        <p:txBody>
          <a:bodyPr/>
          <a:lstStyle/>
          <a:p>
            <a:r>
              <a:rPr lang="en-US" dirty="0" smtClean="0"/>
              <a:t>We produce an alternate version of the app or a mode for ease of reading.</a:t>
            </a:r>
          </a:p>
          <a:p>
            <a:pPr lvl="1"/>
            <a:r>
              <a:rPr lang="en-US" dirty="0" smtClean="0"/>
              <a:t>High contrast be removing grey background.</a:t>
            </a:r>
          </a:p>
          <a:p>
            <a:pPr lvl="1"/>
            <a:r>
              <a:rPr lang="en-US" dirty="0" smtClean="0"/>
              <a:t>We have minimal use of typing in the app</a:t>
            </a:r>
          </a:p>
          <a:p>
            <a:pPr lvl="1"/>
            <a:r>
              <a:rPr lang="en-US" dirty="0" smtClean="0"/>
              <a:t>Most of the app is point and click via </a:t>
            </a:r>
            <a:r>
              <a:rPr lang="en-US" dirty="0" err="1" smtClean="0"/>
              <a:t>combobox</a:t>
            </a:r>
            <a:r>
              <a:rPr lang="en-US" dirty="0" err="1"/>
              <a:t>s</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Heuristic Evaluation</a:t>
            </a:r>
            <a:endParaRPr lang="en-US" dirty="0"/>
          </a:p>
        </p:txBody>
      </p:sp>
      <p:sp>
        <p:nvSpPr>
          <p:cNvPr id="3" name="Content Placeholder 2"/>
          <p:cNvSpPr>
            <a:spLocks noGrp="1"/>
          </p:cNvSpPr>
          <p:nvPr>
            <p:ph idx="1"/>
          </p:nvPr>
        </p:nvSpPr>
        <p:spPr/>
        <p:txBody>
          <a:bodyPr/>
          <a:lstStyle/>
          <a:p>
            <a:r>
              <a:rPr lang="en-US" dirty="0" smtClean="0"/>
              <a:t>Using Kessler and Nielson’s Evaluation points</a:t>
            </a:r>
          </a:p>
          <a:p>
            <a:pPr lvl="1"/>
            <a:r>
              <a:rPr lang="en-US" dirty="0" smtClean="0"/>
              <a:t> Appropriate feedback </a:t>
            </a:r>
          </a:p>
          <a:p>
            <a:pPr lvl="2"/>
            <a:r>
              <a:rPr lang="en-US" dirty="0" smtClean="0"/>
              <a:t>When  user presses a button they see an </a:t>
            </a:r>
            <a:r>
              <a:rPr lang="en-US" dirty="0" err="1" smtClean="0"/>
              <a:t>appropraite</a:t>
            </a:r>
            <a:r>
              <a:rPr lang="en-US" dirty="0" smtClean="0"/>
              <a:t> and immediate response.</a:t>
            </a:r>
            <a:endParaRPr lang="en-US" dirty="0" smtClean="0"/>
          </a:p>
          <a:p>
            <a:pPr lvl="1"/>
            <a:r>
              <a:rPr lang="en-US" dirty="0" smtClean="0"/>
              <a:t>Prevent Errors</a:t>
            </a:r>
          </a:p>
          <a:p>
            <a:pPr lvl="2"/>
            <a:r>
              <a:rPr lang="en-US" dirty="0" smtClean="0"/>
              <a:t>Use of combo-box to limit response limits errors.</a:t>
            </a:r>
          </a:p>
          <a:p>
            <a:pPr lvl="1"/>
            <a:r>
              <a:rPr lang="en-US" dirty="0" smtClean="0"/>
              <a:t>Help</a:t>
            </a:r>
          </a:p>
          <a:p>
            <a:pPr lvl="2"/>
            <a:r>
              <a:rPr lang="en-US" dirty="0" smtClean="0"/>
              <a:t>An instruction line tells the user what is expected and when and error has occurred.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Demo/Build Repo</a:t>
            </a:r>
            <a:endParaRPr lang="en-US" dirty="0"/>
          </a:p>
        </p:txBody>
      </p:sp>
      <p:sp>
        <p:nvSpPr>
          <p:cNvPr id="3" name="Content Placeholder 2"/>
          <p:cNvSpPr>
            <a:spLocks noGrp="1"/>
          </p:cNvSpPr>
          <p:nvPr>
            <p:ph idx="1"/>
          </p:nvPr>
        </p:nvSpPr>
        <p:spPr/>
        <p:txBody>
          <a:bodyPr/>
          <a:lstStyle/>
          <a:p>
            <a:r>
              <a:rPr lang="en-US" dirty="0" smtClean="0"/>
              <a:t>https://github.com/JamieShamilian/gamer</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E </a:t>
            </a:r>
            <a:r>
              <a:rPr lang="en-US" smtClean="0"/>
              <a:t>– Revisited</a:t>
            </a:r>
            <a:endParaRPr lang="en-US" dirty="0"/>
          </a:p>
        </p:txBody>
      </p:sp>
      <p:sp>
        <p:nvSpPr>
          <p:cNvPr id="3" name="Content Placeholder 2"/>
          <p:cNvSpPr>
            <a:spLocks noGrp="1"/>
          </p:cNvSpPr>
          <p:nvPr>
            <p:ph idx="1"/>
          </p:nvPr>
        </p:nvSpPr>
        <p:spPr/>
        <p:txBody>
          <a:bodyPr/>
          <a:lstStyle/>
          <a:p>
            <a:r>
              <a:rPr lang="en-US" dirty="0" smtClean="0"/>
              <a:t>Easy to learn</a:t>
            </a:r>
          </a:p>
          <a:p>
            <a:pPr lvl="1"/>
            <a:r>
              <a:rPr lang="en-US" dirty="0" smtClean="0"/>
              <a:t>We have made the app Easy to learn, but we need to add more criteria categories in order to make the app none trivial.</a:t>
            </a:r>
          </a:p>
          <a:p>
            <a:pPr lvl="1"/>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Gamer Description</a:t>
            </a:r>
            <a:endParaRPr lang="en-US" dirty="0"/>
          </a:p>
        </p:txBody>
      </p:sp>
      <p:sp>
        <p:nvSpPr>
          <p:cNvPr id="3" name="Content Placeholder 2"/>
          <p:cNvSpPr>
            <a:spLocks noGrp="1"/>
          </p:cNvSpPr>
          <p:nvPr>
            <p:ph idx="1"/>
          </p:nvPr>
        </p:nvSpPr>
        <p:spPr/>
        <p:txBody>
          <a:bodyPr/>
          <a:lstStyle/>
          <a:p>
            <a:r>
              <a:rPr lang="en-US" dirty="0" smtClean="0"/>
              <a:t>An application that allows a user to indicate their Video Game preferences</a:t>
            </a:r>
          </a:p>
          <a:p>
            <a:r>
              <a:rPr lang="en-US" dirty="0" smtClean="0"/>
              <a:t>The application limits the huge list of available Games to a smaller list that may interest the user</a:t>
            </a:r>
          </a:p>
          <a:p>
            <a:r>
              <a:rPr lang="en-US" dirty="0" smtClean="0"/>
              <a:t>The application helps the user limit the interest list, by allowing predefined selection query categories.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E – Easy to learn</a:t>
            </a:r>
            <a:endParaRPr lang="en-US" dirty="0"/>
          </a:p>
        </p:txBody>
      </p:sp>
      <p:sp>
        <p:nvSpPr>
          <p:cNvPr id="3" name="Content Placeholder 2"/>
          <p:cNvSpPr>
            <a:spLocks noGrp="1"/>
          </p:cNvSpPr>
          <p:nvPr>
            <p:ph idx="1"/>
          </p:nvPr>
        </p:nvSpPr>
        <p:spPr/>
        <p:txBody>
          <a:bodyPr/>
          <a:lstStyle/>
          <a:p>
            <a:r>
              <a:rPr lang="en-US" dirty="0" smtClean="0"/>
              <a:t>The application is focused on ease of user</a:t>
            </a:r>
          </a:p>
          <a:p>
            <a:r>
              <a:rPr lang="en-US" dirty="0" smtClean="0"/>
              <a:t>The application allows for user profiles to be defined </a:t>
            </a:r>
          </a:p>
          <a:p>
            <a:r>
              <a:rPr lang="en-US" dirty="0" smtClean="0"/>
              <a:t>Guest profiles are allowed to </a:t>
            </a:r>
            <a:r>
              <a:rPr lang="en-US" dirty="0" err="1" smtClean="0"/>
              <a:t>encourge</a:t>
            </a:r>
            <a:r>
              <a:rPr lang="en-US" dirty="0" smtClean="0"/>
              <a:t> first time use</a:t>
            </a:r>
          </a:p>
          <a:p>
            <a:r>
              <a:rPr lang="en-US" dirty="0" smtClean="0"/>
              <a:t>The application limits the choices to predefined selections via combo box widget.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of Improvement</a:t>
            </a:r>
            <a:endParaRPr lang="en-US" dirty="0"/>
          </a:p>
        </p:txBody>
      </p:sp>
      <p:sp>
        <p:nvSpPr>
          <p:cNvPr id="3" name="Content Placeholder 2"/>
          <p:cNvSpPr>
            <a:spLocks noGrp="1"/>
          </p:cNvSpPr>
          <p:nvPr>
            <p:ph idx="1"/>
          </p:nvPr>
        </p:nvSpPr>
        <p:spPr/>
        <p:txBody>
          <a:bodyPr/>
          <a:lstStyle/>
          <a:p>
            <a:r>
              <a:rPr lang="en-US" dirty="0" smtClean="0"/>
              <a:t>Our application is easy to learn, but the limitation on easy to learn is completeness.</a:t>
            </a:r>
          </a:p>
          <a:p>
            <a:r>
              <a:rPr lang="en-US" dirty="0" smtClean="0"/>
              <a:t>We need to provide all possible selections that a user may be looking for.</a:t>
            </a:r>
          </a:p>
          <a:p>
            <a:r>
              <a:rPr lang="en-US" dirty="0" smtClean="0"/>
              <a:t>Our survey asks, “Did you find the selection criteria you were looking for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Population</a:t>
            </a:r>
            <a:endParaRPr lang="en-US" dirty="0"/>
          </a:p>
        </p:txBody>
      </p:sp>
      <p:sp>
        <p:nvSpPr>
          <p:cNvPr id="3" name="Content Placeholder 2"/>
          <p:cNvSpPr>
            <a:spLocks noGrp="1"/>
          </p:cNvSpPr>
          <p:nvPr>
            <p:ph idx="1"/>
          </p:nvPr>
        </p:nvSpPr>
        <p:spPr/>
        <p:txBody>
          <a:bodyPr/>
          <a:lstStyle/>
          <a:p>
            <a:r>
              <a:rPr lang="en-US" dirty="0" smtClean="0"/>
              <a:t>Our target populations are in the age group of 18-30 year old.</a:t>
            </a:r>
          </a:p>
          <a:p>
            <a:r>
              <a:rPr lang="en-US" dirty="0" smtClean="0"/>
              <a:t>The population has a reasonable disposable income.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Data</a:t>
            </a:r>
            <a:endParaRPr lang="en-US" dirty="0"/>
          </a:p>
        </p:txBody>
      </p:sp>
      <p:sp>
        <p:nvSpPr>
          <p:cNvPr id="3" name="Content Placeholder 2"/>
          <p:cNvSpPr>
            <a:spLocks noGrp="1"/>
          </p:cNvSpPr>
          <p:nvPr>
            <p:ph idx="1"/>
          </p:nvPr>
        </p:nvSpPr>
        <p:spPr>
          <a:xfrm>
            <a:off x="533400" y="2286000"/>
            <a:ext cx="4114800" cy="3154363"/>
          </a:xfrm>
        </p:spPr>
        <p:txBody>
          <a:bodyPr/>
          <a:lstStyle/>
          <a:p>
            <a:r>
              <a:rPr lang="en-US" sz="2800" dirty="0" smtClean="0"/>
              <a:t>60% of adults play video game</a:t>
            </a:r>
          </a:p>
          <a:p>
            <a:r>
              <a:rPr lang="en-US" sz="2800" dirty="0" smtClean="0"/>
              <a:t>60% on a </a:t>
            </a:r>
            <a:r>
              <a:rPr lang="en-US" sz="2800" dirty="0" err="1" smtClean="0"/>
              <a:t>smartphone</a:t>
            </a:r>
            <a:endParaRPr lang="en-US" sz="2800" dirty="0" smtClean="0"/>
          </a:p>
          <a:p>
            <a:r>
              <a:rPr lang="en-US" sz="2800" dirty="0" smtClean="0"/>
              <a:t>71% casual </a:t>
            </a:r>
          </a:p>
          <a:p>
            <a:r>
              <a:rPr lang="en-US" sz="2800" dirty="0" smtClean="0"/>
              <a:t>52% college education</a:t>
            </a: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800600" y="1371600"/>
            <a:ext cx="4054475" cy="530383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Persona</a:t>
            </a:r>
            <a:endParaRPr lang="en-US" dirty="0"/>
          </a:p>
        </p:txBody>
      </p:sp>
      <p:sp>
        <p:nvSpPr>
          <p:cNvPr id="3" name="Content Placeholder 2"/>
          <p:cNvSpPr>
            <a:spLocks noGrp="1"/>
          </p:cNvSpPr>
          <p:nvPr>
            <p:ph idx="1"/>
          </p:nvPr>
        </p:nvSpPr>
        <p:spPr>
          <a:xfrm>
            <a:off x="228600" y="1447800"/>
            <a:ext cx="8458200" cy="4678363"/>
          </a:xfrm>
        </p:spPr>
        <p:txBody>
          <a:bodyPr>
            <a:normAutofit fontScale="92500" lnSpcReduction="10000"/>
          </a:bodyPr>
          <a:lstStyle/>
          <a:p>
            <a:r>
              <a:rPr lang="en-US" dirty="0"/>
              <a:t>Name - John Smith</a:t>
            </a:r>
          </a:p>
          <a:p>
            <a:r>
              <a:rPr lang="en-US" dirty="0"/>
              <a:t>Age - 25</a:t>
            </a:r>
          </a:p>
          <a:p>
            <a:r>
              <a:rPr lang="en-US" dirty="0"/>
              <a:t>Family – Single</a:t>
            </a:r>
          </a:p>
          <a:p>
            <a:r>
              <a:rPr lang="en-US" dirty="0"/>
              <a:t>Education – 2 years at </a:t>
            </a:r>
            <a:r>
              <a:rPr lang="en-US" dirty="0" err="1"/>
              <a:t>Brookdale</a:t>
            </a:r>
            <a:r>
              <a:rPr lang="en-US" dirty="0"/>
              <a:t> Community College </a:t>
            </a:r>
          </a:p>
          <a:p>
            <a:r>
              <a:rPr lang="en-US" dirty="0"/>
              <a:t>Occupation – IT administration</a:t>
            </a:r>
          </a:p>
          <a:p>
            <a:r>
              <a:rPr lang="en-US" dirty="0"/>
              <a:t>Location – NYC - Brooklyn  </a:t>
            </a:r>
          </a:p>
          <a:p>
            <a:r>
              <a:rPr lang="en-US" dirty="0"/>
              <a:t>Household – lives with 2 room mates</a:t>
            </a:r>
          </a:p>
          <a:p>
            <a:r>
              <a:rPr lang="en-US" dirty="0"/>
              <a:t>Transportation - Uses Public Transit </a:t>
            </a:r>
          </a:p>
          <a:p>
            <a:endParaRPr lang="en-US" dirty="0"/>
          </a:p>
        </p:txBody>
      </p:sp>
      <p:pic>
        <p:nvPicPr>
          <p:cNvPr id="7" name="image1.png"/>
          <p:cNvPicPr/>
          <p:nvPr/>
        </p:nvPicPr>
        <p:blipFill>
          <a:blip r:embed="rId3" cstate="print"/>
          <a:srcRect/>
          <a:stretch>
            <a:fillRect/>
          </a:stretch>
        </p:blipFill>
        <p:spPr>
          <a:xfrm>
            <a:off x="4038600" y="228600"/>
            <a:ext cx="4556760" cy="2595880"/>
          </a:xfrm>
          <a:prstGeom prst="rect">
            <a:avLst/>
          </a:prstGeo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Design / Paper prototype</a:t>
            </a:r>
            <a:endParaRPr lang="en-US" dirty="0"/>
          </a:p>
        </p:txBody>
      </p:sp>
      <p:sp>
        <p:nvSpPr>
          <p:cNvPr id="3" name="Content Placeholder 2"/>
          <p:cNvSpPr>
            <a:spLocks noGrp="1"/>
          </p:cNvSpPr>
          <p:nvPr>
            <p:ph idx="1"/>
          </p:nvPr>
        </p:nvSpPr>
        <p:spPr/>
        <p:txBody>
          <a:bodyPr/>
          <a:lstStyle/>
          <a:p>
            <a:endParaRPr lang="en-US"/>
          </a:p>
        </p:txBody>
      </p:sp>
      <p:pic>
        <p:nvPicPr>
          <p:cNvPr id="26626" name="Picture 2" descr="C:\Users\john\Documents\Jamie\CS545\project\earlyDrawing.jpg"/>
          <p:cNvPicPr>
            <a:picLocks noChangeAspect="1" noChangeArrowheads="1"/>
          </p:cNvPicPr>
          <p:nvPr/>
        </p:nvPicPr>
        <p:blipFill>
          <a:blip r:embed="rId3" cstate="print"/>
          <a:srcRect/>
          <a:stretch>
            <a:fillRect/>
          </a:stretch>
        </p:blipFill>
        <p:spPr bwMode="auto">
          <a:xfrm>
            <a:off x="533400" y="1676400"/>
            <a:ext cx="7543800" cy="424338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Design / GUI builder </a:t>
            </a:r>
            <a:endParaRPr lang="en-US" dirty="0"/>
          </a:p>
        </p:txBody>
      </p:sp>
      <p:sp>
        <p:nvSpPr>
          <p:cNvPr id="3" name="Content Placeholder 2"/>
          <p:cNvSpPr>
            <a:spLocks noGrp="1"/>
          </p:cNvSpPr>
          <p:nvPr>
            <p:ph idx="1"/>
          </p:nvPr>
        </p:nvSpPr>
        <p:spPr/>
        <p:txBody>
          <a:bodyPr/>
          <a:lstStyle/>
          <a:p>
            <a:endParaRPr lang="en-US"/>
          </a:p>
        </p:txBody>
      </p:sp>
      <p:pic>
        <p:nvPicPr>
          <p:cNvPr id="27650" name="Picture 2" descr="C:\Users\john\Documents\Jamie\CS545\project\loginScreen.jpg"/>
          <p:cNvPicPr>
            <a:picLocks noChangeAspect="1" noChangeArrowheads="1"/>
          </p:cNvPicPr>
          <p:nvPr/>
        </p:nvPicPr>
        <p:blipFill>
          <a:blip r:embed="rId3" cstate="print"/>
          <a:srcRect/>
          <a:stretch>
            <a:fillRect/>
          </a:stretch>
        </p:blipFill>
        <p:spPr bwMode="auto">
          <a:xfrm>
            <a:off x="914400" y="1752600"/>
            <a:ext cx="2711385" cy="2100262"/>
          </a:xfrm>
          <a:prstGeom prst="rect">
            <a:avLst/>
          </a:prstGeom>
          <a:noFill/>
        </p:spPr>
      </p:pic>
      <p:pic>
        <p:nvPicPr>
          <p:cNvPr id="27651" name="Picture 3" descr="C:\Users\john\Documents\Jamie\CS545\project\PlatformSelect.jpg"/>
          <p:cNvPicPr>
            <a:picLocks noChangeAspect="1" noChangeArrowheads="1"/>
          </p:cNvPicPr>
          <p:nvPr/>
        </p:nvPicPr>
        <p:blipFill>
          <a:blip r:embed="rId4" cstate="print"/>
          <a:srcRect/>
          <a:stretch>
            <a:fillRect/>
          </a:stretch>
        </p:blipFill>
        <p:spPr bwMode="auto">
          <a:xfrm>
            <a:off x="990600" y="3733800"/>
            <a:ext cx="3079984" cy="2438400"/>
          </a:xfrm>
          <a:prstGeom prst="rect">
            <a:avLst/>
          </a:prstGeom>
          <a:noFill/>
        </p:spPr>
      </p:pic>
      <p:pic>
        <p:nvPicPr>
          <p:cNvPr id="27652" name="Picture 4" descr="C:\Users\john\Documents\Jamie\CS545\project\ProfileScreen.jpg"/>
          <p:cNvPicPr>
            <a:picLocks noChangeAspect="1" noChangeArrowheads="1"/>
          </p:cNvPicPr>
          <p:nvPr/>
        </p:nvPicPr>
        <p:blipFill>
          <a:blip r:embed="rId5" cstate="print"/>
          <a:srcRect/>
          <a:stretch>
            <a:fillRect/>
          </a:stretch>
        </p:blipFill>
        <p:spPr bwMode="auto">
          <a:xfrm>
            <a:off x="3505200" y="1524000"/>
            <a:ext cx="2622734" cy="2286000"/>
          </a:xfrm>
          <a:prstGeom prst="rect">
            <a:avLst/>
          </a:prstGeom>
          <a:noFill/>
        </p:spPr>
      </p:pic>
      <p:pic>
        <p:nvPicPr>
          <p:cNvPr id="27653" name="Picture 5" descr="C:\Users\john\Documents\Jamie\CS545\project\Querey.jpg"/>
          <p:cNvPicPr>
            <a:picLocks noChangeAspect="1" noChangeArrowheads="1"/>
          </p:cNvPicPr>
          <p:nvPr/>
        </p:nvPicPr>
        <p:blipFill>
          <a:blip r:embed="rId6" cstate="print"/>
          <a:srcRect/>
          <a:stretch>
            <a:fillRect/>
          </a:stretch>
        </p:blipFill>
        <p:spPr bwMode="auto">
          <a:xfrm>
            <a:off x="3657600" y="3810000"/>
            <a:ext cx="2554287" cy="2544470"/>
          </a:xfrm>
          <a:prstGeom prst="rect">
            <a:avLst/>
          </a:prstGeom>
          <a:noFill/>
        </p:spPr>
      </p:pic>
      <p:pic>
        <p:nvPicPr>
          <p:cNvPr id="27654" name="Picture 6" descr="C:\Users\john\Documents\Jamie\CS545\project\SelectGame.jpg"/>
          <p:cNvPicPr>
            <a:picLocks noChangeAspect="1" noChangeArrowheads="1"/>
          </p:cNvPicPr>
          <p:nvPr/>
        </p:nvPicPr>
        <p:blipFill>
          <a:blip r:embed="rId7" cstate="print"/>
          <a:srcRect/>
          <a:stretch>
            <a:fillRect/>
          </a:stretch>
        </p:blipFill>
        <p:spPr bwMode="auto">
          <a:xfrm>
            <a:off x="6400800" y="2895601"/>
            <a:ext cx="2311893" cy="19050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1813</TotalTime>
  <Words>926</Words>
  <Application>Microsoft Office PowerPoint</Application>
  <PresentationFormat>On-screen Show (4:3)</PresentationFormat>
  <Paragraphs>135</Paragraphs>
  <Slides>18</Slides>
  <Notes>13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Gamer Selector/Organizer</vt:lpstr>
      <vt:lpstr>Gamer Description</vt:lpstr>
      <vt:lpstr>Targeted E – Easy to learn</vt:lpstr>
      <vt:lpstr>Measurement of Improvement</vt:lpstr>
      <vt:lpstr>Target Population</vt:lpstr>
      <vt:lpstr>Industry Data</vt:lpstr>
      <vt:lpstr>Persona</vt:lpstr>
      <vt:lpstr>First Design / Paper prototype</vt:lpstr>
      <vt:lpstr>Second Design / GUI builder </vt:lpstr>
      <vt:lpstr>Final Design / GUI builder</vt:lpstr>
      <vt:lpstr>Previous User Flow</vt:lpstr>
      <vt:lpstr>New User Flow</vt:lpstr>
      <vt:lpstr>PAR</vt:lpstr>
      <vt:lpstr>Laws Of Simplicity</vt:lpstr>
      <vt:lpstr>Accessibility</vt:lpstr>
      <vt:lpstr>Heuristic Evaluation</vt:lpstr>
      <vt:lpstr>Demo/Build Repo</vt:lpstr>
      <vt:lpstr>Targeted E – Revisited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Gamer Select</dc:title>
  <dc:creator>john</dc:creator>
  <cp:lastModifiedBy>john</cp:lastModifiedBy>
  <cp:revision>193</cp:revision>
  <dcterms:created xsi:type="dcterms:W3CDTF">2020-11-26T13:21:01Z</dcterms:created>
  <dcterms:modified xsi:type="dcterms:W3CDTF">2020-11-27T19:34:28Z</dcterms:modified>
</cp:coreProperties>
</file>