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256" r:id="rId2"/>
    <p:sldId id="257" r:id="rId3"/>
    <p:sldId id="258" r:id="rId4"/>
    <p:sldId id="259" r:id="rId5"/>
    <p:sldId id="260" r:id="rId6"/>
    <p:sldId id="261" r:id="rId7"/>
    <p:sldId id="262" r:id="rId8"/>
    <p:sldId id="274" r:id="rId9"/>
    <p:sldId id="275" r:id="rId10"/>
    <p:sldId id="263" r:id="rId11"/>
    <p:sldId id="264" r:id="rId12"/>
    <p:sldId id="265" r:id="rId13"/>
    <p:sldId id="266" r:id="rId14"/>
    <p:sldId id="267" r:id="rId15"/>
    <p:sldId id="276" r:id="rId16"/>
    <p:sldId id="269" r:id="rId17"/>
    <p:sldId id="270" r:id="rId18"/>
    <p:sldId id="271" r:id="rId19"/>
    <p:sldId id="273" r:id="rId20"/>
    <p:sldId id="268" r:id="rId21"/>
    <p:sldId id="27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009" autoAdjust="0"/>
  </p:normalViewPr>
  <p:slideViewPr>
    <p:cSldViewPr>
      <p:cViewPr varScale="1">
        <p:scale>
          <a:sx n="69" d="100"/>
          <a:sy n="69" d="100"/>
        </p:scale>
        <p:origin x="-1162"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273F8B-0A81-430A-AE48-ED00AAA24648}" type="datetimeFigureOut">
              <a:rPr lang="en-US" smtClean="0"/>
              <a:pPr/>
              <a:t>12/3/2020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FF1462-1B44-4FEF-BBC6-6F619544FF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api.igdb.com/v4"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python.org/downloads/windows/"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page.sourceforge.net/" TargetMode="External"/><Relationship Id="rId4" Type="http://schemas.openxmlformats.org/officeDocument/2006/relationships/hyperlink" Target="https://www.magicsplat.com/tcl-installer/index.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theesa.com/esa-research/2019-essential-facts-about-the-computer-and-video-game-industry/"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alistdaily.com/strategy/different-generations-play-video-games-platforms-genres/"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heesa.com/esa-research/2019-essential-facts-about-the-computer-and-video-game-industr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pps.quanticfoundry.com/recommendations/gamerprofile/videogam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sites.google.com/site/gamedatalibrary/game-search"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CS545</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Hand drawn menu system.</a:t>
            </a:r>
          </a:p>
          <a:p>
            <a:r>
              <a:rPr lang="en-US" dirty="0" smtClean="0"/>
              <a:t>Shows </a:t>
            </a:r>
          </a:p>
          <a:p>
            <a:r>
              <a:rPr lang="en-US" dirty="0" smtClean="0"/>
              <a:t>	signup/</a:t>
            </a:r>
            <a:r>
              <a:rPr lang="en-US" dirty="0" err="1" smtClean="0"/>
              <a:t>signin</a:t>
            </a:r>
            <a:r>
              <a:rPr lang="en-US" dirty="0" smtClean="0"/>
              <a:t>/guest</a:t>
            </a:r>
            <a:r>
              <a:rPr lang="en-US" baseline="0" dirty="0" smtClean="0"/>
              <a:t> </a:t>
            </a:r>
            <a:r>
              <a:rPr lang="en-US" baseline="0" dirty="0" smtClean="0"/>
              <a:t>screen</a:t>
            </a:r>
          </a:p>
          <a:p>
            <a:r>
              <a:rPr lang="en-US" dirty="0" smtClean="0"/>
              <a:t>	Profile </a:t>
            </a:r>
            <a:r>
              <a:rPr lang="en-US" dirty="0" smtClean="0"/>
              <a:t>completion</a:t>
            </a:r>
            <a:r>
              <a:rPr lang="en-US" baseline="0" dirty="0" smtClean="0"/>
              <a:t> screen</a:t>
            </a:r>
          </a:p>
          <a:p>
            <a:r>
              <a:rPr lang="en-US" baseline="0" dirty="0" smtClean="0"/>
              <a:t>	Query </a:t>
            </a:r>
            <a:r>
              <a:rPr lang="en-US" baseline="0" dirty="0" smtClean="0"/>
              <a:t>form</a:t>
            </a:r>
          </a:p>
          <a:p>
            <a:r>
              <a:rPr lang="en-US" baseline="0" dirty="0" smtClean="0"/>
              <a:t>	List </a:t>
            </a:r>
            <a:r>
              <a:rPr lang="en-US" baseline="0" dirty="0" smtClean="0"/>
              <a:t>output screen</a:t>
            </a:r>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second design was implemented with Apache</a:t>
            </a:r>
            <a:r>
              <a:rPr lang="en-US" baseline="0" dirty="0" smtClean="0"/>
              <a:t> </a:t>
            </a:r>
            <a:r>
              <a:rPr lang="en-US" baseline="0" dirty="0" err="1" smtClean="0"/>
              <a:t>Netbeans</a:t>
            </a:r>
            <a:r>
              <a:rPr lang="en-US" baseline="0" dirty="0" smtClean="0"/>
              <a:t> GUI builder for java language.</a:t>
            </a:r>
          </a:p>
          <a:p>
            <a:r>
              <a:rPr lang="en-US" baseline="0" dirty="0" smtClean="0"/>
              <a:t>Here </a:t>
            </a:r>
            <a:r>
              <a:rPr lang="en-US" baseline="0" dirty="0" smtClean="0"/>
              <a:t>we </a:t>
            </a:r>
            <a:r>
              <a:rPr lang="en-US" baseline="0" dirty="0" smtClean="0"/>
              <a:t>followed most of the first design but we see some questioning about how to execute the query and show the final list</a:t>
            </a:r>
            <a:r>
              <a:rPr lang="en-US" baseline="0" dirty="0" smtClean="0"/>
              <a:t>.</a:t>
            </a:r>
          </a:p>
          <a:p>
            <a:r>
              <a:rPr lang="en-US" baseline="0" dirty="0" smtClean="0"/>
              <a:t>We were not sure how to show the final, whether to add another screen at the end or just show in the query page.</a:t>
            </a: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Final design user the “PAGE” GUI builder which is based on </a:t>
            </a:r>
            <a:r>
              <a:rPr lang="en-US" dirty="0" err="1" smtClean="0"/>
              <a:t>Tkinter</a:t>
            </a:r>
            <a:r>
              <a:rPr lang="en-US" dirty="0" smtClean="0"/>
              <a:t> / Python</a:t>
            </a:r>
            <a:r>
              <a:rPr lang="en-US" baseline="0" dirty="0" smtClean="0"/>
              <a:t> libraries.</a:t>
            </a:r>
          </a:p>
          <a:p>
            <a:r>
              <a:rPr lang="en-US" dirty="0" smtClean="0"/>
              <a:t>We further</a:t>
            </a:r>
            <a:r>
              <a:rPr lang="en-US" baseline="0" dirty="0" smtClean="0"/>
              <a:t> simplified the design to only 3 screens.</a:t>
            </a:r>
          </a:p>
          <a:p>
            <a:r>
              <a:rPr lang="en-US" baseline="0" dirty="0" smtClean="0"/>
              <a:t>We removed the radio selection screen of platforms and added it as an extra combo box on the profile screen / query criteria</a:t>
            </a:r>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shows the simple flow of a previous user</a:t>
            </a:r>
          </a:p>
          <a:p>
            <a:r>
              <a:rPr lang="en-US" baseline="0" dirty="0" smtClean="0"/>
              <a:t>Only takes to screens.</a:t>
            </a:r>
          </a:p>
          <a:p>
            <a:r>
              <a:rPr lang="en-US" baseline="0" dirty="0" smtClean="0"/>
              <a:t>The query criteria is pre-populated with profile info.</a:t>
            </a:r>
          </a:p>
          <a:p>
            <a:r>
              <a:rPr lang="en-US" baseline="0" dirty="0" smtClean="0"/>
              <a:t>But can be changed before search.</a:t>
            </a:r>
          </a:p>
          <a:p>
            <a:endParaRPr lang="en-US" baseline="0" dirty="0" smtClean="0"/>
          </a:p>
          <a:p>
            <a:r>
              <a:rPr lang="en-US" baseline="0" dirty="0" smtClean="0"/>
              <a:t>We add a line to each screen with instructions.</a:t>
            </a:r>
          </a:p>
          <a:p>
            <a:r>
              <a:rPr lang="en-US" baseline="0" dirty="0" smtClean="0"/>
              <a:t>This line is also where an error message would be printed.</a:t>
            </a:r>
          </a:p>
          <a:p>
            <a:r>
              <a:rPr lang="en-US" baseline="0" dirty="0" err="1" smtClean="0"/>
              <a:t>Exampe</a:t>
            </a:r>
            <a:r>
              <a:rPr lang="en-US" baseline="0" dirty="0" smtClean="0"/>
              <a:t>: User john does not exist.</a:t>
            </a:r>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flow</a:t>
            </a:r>
            <a:r>
              <a:rPr lang="en-US" baseline="0" dirty="0" smtClean="0"/>
              <a:t> the new user is asked to select a username and user combo box</a:t>
            </a:r>
          </a:p>
          <a:p>
            <a:r>
              <a:rPr lang="en-US" baseline="0" dirty="0" smtClean="0"/>
              <a:t>To select the best description of the user.</a:t>
            </a:r>
          </a:p>
          <a:p>
            <a:endParaRPr lang="en-US" baseline="0" dirty="0" smtClean="0"/>
          </a:p>
          <a:p>
            <a:r>
              <a:rPr lang="en-US" baseline="0" dirty="0" smtClean="0"/>
              <a:t>The instruction line is updated in case of error:</a:t>
            </a:r>
          </a:p>
          <a:p>
            <a:r>
              <a:rPr lang="en-US" baseline="0" dirty="0" smtClean="0"/>
              <a:t>Username Jamie is not available.</a:t>
            </a: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Non-commercial db access via twitch</a:t>
            </a:r>
            <a:r>
              <a:rPr lang="en-US" baseline="0" dirty="0" smtClean="0"/>
              <a:t> developers account</a:t>
            </a:r>
          </a:p>
          <a:p>
            <a:r>
              <a:rPr lang="en-US" baseline="0" dirty="0" smtClean="0"/>
              <a:t>Via igdb.com: </a:t>
            </a:r>
            <a:r>
              <a:rPr lang="en-US" sz="1200" b="1" i="0" kern="1200" dirty="0" smtClean="0">
                <a:solidFill>
                  <a:schemeClr val="tx1"/>
                </a:solidFill>
                <a:latin typeface="+mn-lt"/>
                <a:ea typeface="+mn-ea"/>
                <a:cs typeface="+mn-cs"/>
                <a:hlinkClick r:id="rId3"/>
              </a:rPr>
              <a:t>https://api.igdb.com/v4</a:t>
            </a:r>
            <a:endParaRPr lang="en-US" baseline="0" dirty="0" smtClean="0"/>
          </a:p>
          <a:p>
            <a:r>
              <a:rPr lang="en-US" baseline="0" dirty="0" smtClean="0"/>
              <a:t>Python library access via igdb-api-v4 </a:t>
            </a:r>
            <a:endParaRPr lang="en-US" baseline="0" dirty="0" smtClean="0"/>
          </a:p>
          <a:p>
            <a:endParaRPr lang="en-US" baseline="0" dirty="0" smtClean="0"/>
          </a:p>
          <a:p>
            <a:r>
              <a:rPr lang="en-US" baseline="0" dirty="0" smtClean="0"/>
              <a:t>Authorization tokens are needed from a valid twitch developer account </a:t>
            </a:r>
          </a:p>
          <a:p>
            <a:r>
              <a:rPr lang="en-US" baseline="0" dirty="0" smtClean="0"/>
              <a:t>For an application/access token.</a:t>
            </a:r>
          </a:p>
          <a:p>
            <a:endParaRPr lang="en-US" baseline="0" dirty="0" smtClean="0"/>
          </a:p>
          <a:p>
            <a:r>
              <a:rPr lang="en-US" baseline="0" dirty="0" smtClean="0"/>
              <a:t>At run time we provide the </a:t>
            </a:r>
            <a:r>
              <a:rPr lang="en-US" baseline="0" dirty="0" err="1" smtClean="0"/>
              <a:t>clientid</a:t>
            </a:r>
            <a:r>
              <a:rPr lang="en-US" baseline="0" dirty="0" smtClean="0"/>
              <a:t> and the access token.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Required packages to build UI</a:t>
            </a:r>
          </a:p>
          <a:p>
            <a:r>
              <a:rPr lang="en-US" sz="1200" b="0" i="0" kern="1200" dirty="0" smtClean="0">
                <a:solidFill>
                  <a:schemeClr val="tx1"/>
                </a:solidFill>
                <a:latin typeface="+mn-lt"/>
                <a:ea typeface="+mn-ea"/>
                <a:cs typeface="+mn-cs"/>
              </a:rPr>
              <a:t>python 3.7+</a:t>
            </a:r>
          </a:p>
          <a:p>
            <a:r>
              <a:rPr lang="en-US" sz="1200" b="0" i="0" u="none" strike="noStrike" kern="1200" dirty="0" smtClean="0">
                <a:solidFill>
                  <a:schemeClr val="tx1"/>
                </a:solidFill>
                <a:latin typeface="+mn-lt"/>
                <a:ea typeface="+mn-ea"/>
                <a:cs typeface="+mn-cs"/>
                <a:hlinkClick r:id="rId3"/>
              </a:rPr>
              <a:t>https://www.python.org/downloads/windows/</a:t>
            </a:r>
            <a:endParaRPr lang="en-US" sz="1200" b="0" i="0" kern="1200" dirty="0" smtClean="0">
              <a:solidFill>
                <a:schemeClr val="tx1"/>
              </a:solidFill>
              <a:latin typeface="+mn-lt"/>
              <a:ea typeface="+mn-ea"/>
              <a:cs typeface="+mn-cs"/>
            </a:endParaRPr>
          </a:p>
          <a:p>
            <a:r>
              <a:rPr lang="en-US" sz="1200" b="0" i="0" kern="1200" dirty="0" err="1" smtClean="0">
                <a:solidFill>
                  <a:schemeClr val="tx1"/>
                </a:solidFill>
                <a:latin typeface="+mn-lt"/>
                <a:ea typeface="+mn-ea"/>
                <a:cs typeface="+mn-cs"/>
              </a:rPr>
              <a:t>tcl</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tk</a:t>
            </a:r>
            <a:endParaRPr lang="en-US" sz="1200" b="0" i="0" kern="1200" dirty="0" smtClean="0">
              <a:solidFill>
                <a:schemeClr val="tx1"/>
              </a:solidFill>
              <a:latin typeface="+mn-lt"/>
              <a:ea typeface="+mn-ea"/>
              <a:cs typeface="+mn-cs"/>
            </a:endParaRPr>
          </a:p>
          <a:p>
            <a:r>
              <a:rPr lang="en-US" sz="1200" b="0" i="0" u="none" strike="noStrike" kern="1200" dirty="0" smtClean="0">
                <a:solidFill>
                  <a:schemeClr val="tx1"/>
                </a:solidFill>
                <a:latin typeface="+mn-lt"/>
                <a:ea typeface="+mn-ea"/>
                <a:cs typeface="+mn-cs"/>
                <a:hlinkClick r:id="rId4"/>
              </a:rPr>
              <a:t>https://www.magicsplat.com/tcl-installer/index.html#downloads</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page</a:t>
            </a:r>
          </a:p>
          <a:p>
            <a:r>
              <a:rPr lang="en-US" sz="1200" b="0" i="0" u="sng" kern="1200" dirty="0" smtClean="0">
                <a:solidFill>
                  <a:schemeClr val="tx1"/>
                </a:solidFill>
                <a:latin typeface="+mn-lt"/>
                <a:ea typeface="+mn-ea"/>
                <a:cs typeface="+mn-cs"/>
                <a:hlinkClick r:id="rId5"/>
              </a:rPr>
              <a:t>http://page.sourceforge.net/</a:t>
            </a:r>
            <a:endParaRPr lang="en-US" sz="1200" b="0" i="0" kern="1200" dirty="0" smtClean="0">
              <a:solidFill>
                <a:schemeClr val="tx1"/>
              </a:solidFill>
              <a:latin typeface="+mn-lt"/>
              <a:ea typeface="+mn-ea"/>
              <a:cs typeface="+mn-cs"/>
            </a:endParaRPr>
          </a:p>
          <a:p>
            <a:r>
              <a:rPr lang="en-US" sz="1200" b="0" i="0" kern="1200" dirty="0" err="1" smtClean="0">
                <a:solidFill>
                  <a:schemeClr val="tx1"/>
                </a:solidFill>
                <a:latin typeface="+mn-lt"/>
                <a:ea typeface="+mn-ea"/>
                <a:cs typeface="+mn-cs"/>
              </a:rPr>
              <a:t>github</a:t>
            </a:r>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Video games are plentiful. There</a:t>
            </a:r>
            <a:r>
              <a:rPr lang="en-US" baseline="0" dirty="0" smtClean="0"/>
              <a:t> are thousands to choose from, whether in the </a:t>
            </a:r>
            <a:r>
              <a:rPr lang="en-US" baseline="0" dirty="0" err="1" smtClean="0"/>
              <a:t>iphone</a:t>
            </a:r>
            <a:r>
              <a:rPr lang="en-US" baseline="0" dirty="0" smtClean="0"/>
              <a:t> app store, android play store, Xbox store, </a:t>
            </a:r>
            <a:r>
              <a:rPr lang="en-US" baseline="0" dirty="0" err="1" smtClean="0"/>
              <a:t>playstation</a:t>
            </a:r>
            <a:r>
              <a:rPr lang="en-US" baseline="0" dirty="0" smtClean="0"/>
              <a:t> store or the </a:t>
            </a:r>
            <a:r>
              <a:rPr lang="en-US" baseline="0" dirty="0" err="1" smtClean="0"/>
              <a:t>microsoft</a:t>
            </a:r>
            <a:r>
              <a:rPr lang="en-US" baseline="0" dirty="0" smtClean="0"/>
              <a:t> windows store. The number of available games and platforms are too numerous to count.</a:t>
            </a:r>
          </a:p>
          <a:p>
            <a:r>
              <a:rPr lang="en-US" baseline="0" dirty="0" smtClean="0"/>
              <a:t>  </a:t>
            </a:r>
            <a:r>
              <a:rPr lang="en-US" dirty="0" smtClean="0"/>
              <a:t> </a:t>
            </a:r>
          </a:p>
          <a:p>
            <a:r>
              <a:rPr lang="en-US" dirty="0" smtClean="0"/>
              <a:t>The application is meant to help</a:t>
            </a:r>
            <a:r>
              <a:rPr lang="en-US" baseline="0" dirty="0" smtClean="0"/>
              <a:t> the user limit the list of games to a manageable set, that may interest the user</a:t>
            </a:r>
            <a:r>
              <a:rPr lang="en-US" baseline="0" dirty="0" smtClean="0"/>
              <a:t>.</a:t>
            </a:r>
          </a:p>
          <a:p>
            <a:endParaRPr lang="en-US" baseline="0" dirty="0" smtClean="0"/>
          </a:p>
          <a:p>
            <a:pPr rtl="0"/>
            <a:r>
              <a:rPr lang="en-US" sz="1200" b="0" i="0" u="none" strike="noStrike" kern="1200" dirty="0" smtClean="0">
                <a:solidFill>
                  <a:schemeClr val="tx1"/>
                </a:solidFill>
                <a:latin typeface="+mn-lt"/>
                <a:ea typeface="+mn-ea"/>
                <a:cs typeface="+mn-cs"/>
              </a:rPr>
              <a:t>Our goal with the Gamer Selector is to create an easy to use and fun method for people to find games that may interest them based on their general interests and preferences. This is accomplished by the user first indicating their Video Game preferences. There are a plethora of different genres and video games available, and our goal is to limit that list and show the user a succinct list of video games that may interest them. By limiting the choices to predefined categories, our application helps the user limit their interest list in an easy and inviting manner. These categories include the date range of how recent games they want to play, a cost range of how much they want to spend, a game platform or what systems they have available to use, and a game type that indicates what genres of games they enjoy.</a:t>
            </a:r>
            <a:endParaRPr lang="en-US" b="0" dirty="0" smtClean="0"/>
          </a:p>
          <a:p>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Easy to learn was our primary goal.</a:t>
            </a:r>
            <a:r>
              <a:rPr lang="en-US" baseline="0" dirty="0" smtClean="0"/>
              <a:t> We found that many websites that are available require you to know what you are looking for in advance. So you are guessing as to </a:t>
            </a:r>
            <a:r>
              <a:rPr lang="en-US" baseline="0" dirty="0" smtClean="0"/>
              <a:t>keywords </a:t>
            </a:r>
            <a:r>
              <a:rPr lang="en-US" baseline="0" dirty="0" smtClean="0"/>
              <a:t>in order to come </a:t>
            </a:r>
            <a:r>
              <a:rPr lang="en-US" baseline="0" dirty="0" smtClean="0"/>
              <a:t>up with </a:t>
            </a:r>
            <a:r>
              <a:rPr lang="en-US" baseline="0" dirty="0" smtClean="0"/>
              <a:t>a query</a:t>
            </a:r>
            <a:r>
              <a:rPr lang="en-US" baseline="0" dirty="0" smtClean="0"/>
              <a:t>.</a:t>
            </a:r>
          </a:p>
          <a:p>
            <a:endParaRPr lang="en-US" baseline="0" dirty="0" smtClean="0"/>
          </a:p>
          <a:p>
            <a:pPr rtl="0"/>
            <a:r>
              <a:rPr lang="en-US" sz="1200" b="0" i="0" u="none" strike="noStrike" kern="1200" dirty="0" smtClean="0">
                <a:solidFill>
                  <a:schemeClr val="tx1"/>
                </a:solidFill>
                <a:latin typeface="+mn-lt"/>
                <a:ea typeface="+mn-ea"/>
                <a:cs typeface="+mn-cs"/>
              </a:rPr>
              <a:t>The E that we chose was obvious to us. We wanted our application to be as easy to learn for the user as possible. The less friction that exists between the user and our program, the more likely they are to continue to use our program to discover more games. User profiles can be defined so that their preferences can be tracked, but if a user does not want to go through the hassle of creating an account, they have the option of choosing to use a Guest profile so that their first experience is as easy to use as possible. Furthermore, instead of having to search through endless lists of video games mindlessly, our application will limit the user’s choices to certain predefined selections in the combo box widget. By making our application easy to learn, and simple to use, our idea is that they will continue to return to our application.</a:t>
            </a:r>
            <a:endParaRPr lang="en-US" b="0"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latin typeface="+mn-lt"/>
                <a:ea typeface="+mn-ea"/>
                <a:cs typeface="+mn-cs"/>
              </a:rPr>
              <a:t>While our application is certainly easy to learn, one of the limitations on this is how complete our application can be. We want to ensure that even though we have predefined selection options, we have the ability to expose the user to any possible selections that they are interested in, based on what is being offered in the industry. In order to do this, we constantly update the selections based on industry data, and the different criteria that are being offered. To track improvements, we constantly ask our users if they found the game that they were looking for. As our application improves, and our selection criteria and methodologies get better, we expect the answers to this survey question to lean more and more towards a “Yes” answer. In addition to finding the right game for the user, we want to ensure that our application is constantly as easy to learn and as easy to use as possible. One measurement for this can be through seeing how long a user spends on each page of our application. If we see that users are getting stuck at a certain portion of the application, then we know that there is friction there, and something needs to change. In order to track this, we can use various analytic platforms, such as Google Analytics. If we see a certain part of our application is taking longer for users to get through, we can change that aspect, and measure through the analytics how much less time the users take in the changed version. If there is a decrease in time, then we know that we are improving.</a:t>
            </a:r>
            <a:endParaRPr lang="en-US" b="0"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https://www.theesa.com/esa-research/2019-essential-facts-about-the-computer-and-video-game-industry/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latin typeface="+mn-lt"/>
                <a:ea typeface="+mn-ea"/>
                <a:cs typeface="+mn-cs"/>
                <a:hlinkClick r:id="rId3"/>
              </a:rPr>
              <a:t>Millennial Gamers (18-34)</a:t>
            </a:r>
            <a:r>
              <a:rPr lang="en-US" sz="1200" b="0" i="1" kern="1200" dirty="0" smtClean="0">
                <a:solidFill>
                  <a:schemeClr val="tx1"/>
                </a:solidFill>
                <a:latin typeface="+mn-lt"/>
                <a:ea typeface="+mn-ea"/>
                <a:cs typeface="+mn-cs"/>
              </a:rPr>
              <a:t>  – </a:t>
            </a:r>
            <a:r>
              <a:rPr lang="en-US" sz="1200" b="0" i="0" kern="1200" dirty="0" smtClean="0">
                <a:solidFill>
                  <a:schemeClr val="tx1"/>
                </a:solidFill>
                <a:latin typeface="+mn-lt"/>
                <a:ea typeface="+mn-ea"/>
                <a:cs typeface="+mn-cs"/>
              </a:rPr>
              <a:t>Entertainment Software Association, 2019</a:t>
            </a:r>
          </a:p>
          <a:p>
            <a:endParaRPr lang="en-US" dirty="0" smtClean="0"/>
          </a:p>
          <a:p>
            <a:endParaRPr lang="en-US" dirty="0" smtClean="0"/>
          </a:p>
          <a:p>
            <a:pPr rtl="0"/>
            <a:r>
              <a:rPr lang="en-US" sz="1200" b="0" i="0" u="none" strike="noStrike" kern="1200" dirty="0" smtClean="0">
                <a:solidFill>
                  <a:schemeClr val="tx1"/>
                </a:solidFill>
                <a:latin typeface="+mn-lt"/>
                <a:ea typeface="+mn-ea"/>
                <a:cs typeface="+mn-cs"/>
              </a:rPr>
              <a:t>Millennial Gamers, those aged between 18 and 34, are our targeted population. According to a pew research study, 67% of respondents between the ages of 18-30 play video games. Furthermore, </a:t>
            </a:r>
            <a:r>
              <a:rPr lang="en-US" sz="1200" b="0" i="0" u="none" strike="noStrike" kern="1200" dirty="0" err="1" smtClean="0">
                <a:solidFill>
                  <a:schemeClr val="tx1"/>
                </a:solidFill>
                <a:latin typeface="+mn-lt"/>
                <a:ea typeface="+mn-ea"/>
                <a:cs typeface="+mn-cs"/>
              </a:rPr>
              <a:t>millennials</a:t>
            </a:r>
            <a:r>
              <a:rPr lang="en-US" sz="1200" b="0" i="0" u="none" strike="noStrike" kern="1200" dirty="0" smtClean="0">
                <a:solidFill>
                  <a:schemeClr val="tx1"/>
                </a:solidFill>
                <a:latin typeface="+mn-lt"/>
                <a:ea typeface="+mn-ea"/>
                <a:cs typeface="+mn-cs"/>
              </a:rPr>
              <a:t> have a reasonable disposable income, allowing them to spend money on things that they enjoy, including video games. Our hope is to give </a:t>
            </a:r>
            <a:r>
              <a:rPr lang="en-US" sz="1200" b="0" i="0" u="none" strike="noStrike" kern="1200" dirty="0" err="1" smtClean="0">
                <a:solidFill>
                  <a:schemeClr val="tx1"/>
                </a:solidFill>
                <a:latin typeface="+mn-lt"/>
                <a:ea typeface="+mn-ea"/>
                <a:cs typeface="+mn-cs"/>
              </a:rPr>
              <a:t>Millennials</a:t>
            </a:r>
            <a:r>
              <a:rPr lang="en-US" sz="1200" b="0" i="0" u="none" strike="noStrike" kern="1200" dirty="0" smtClean="0">
                <a:solidFill>
                  <a:schemeClr val="tx1"/>
                </a:solidFill>
                <a:latin typeface="+mn-lt"/>
                <a:ea typeface="+mn-ea"/>
                <a:cs typeface="+mn-cs"/>
              </a:rPr>
              <a:t> the tools to find video games that they enjoy, that they would not have otherwise found, in as easy and efficient a manner as possible.</a:t>
            </a:r>
            <a:endParaRPr lang="en-US" b="0" dirty="0" smtClean="0"/>
          </a:p>
          <a:p>
            <a:pPr rtl="0"/>
            <a:r>
              <a:rPr lang="en-US" b="0" dirty="0" smtClean="0"/>
              <a:t/>
            </a:r>
            <a:br>
              <a:rPr lang="en-US" b="0" dirty="0" smtClean="0"/>
            </a:br>
            <a:r>
              <a:rPr lang="en-US" b="0" dirty="0" smtClean="0"/>
              <a:t/>
            </a:r>
            <a:br>
              <a:rPr lang="en-US" b="0" dirty="0" smtClean="0"/>
            </a:br>
            <a:r>
              <a:rPr lang="en-US" sz="1200" b="0" i="0" u="none" strike="noStrike" kern="1200" dirty="0" smtClean="0">
                <a:solidFill>
                  <a:schemeClr val="tx1"/>
                </a:solidFill>
                <a:latin typeface="+mn-lt"/>
                <a:ea typeface="+mn-ea"/>
                <a:cs typeface="+mn-cs"/>
              </a:rPr>
              <a:t>https://www.nielsen.com/us/en/insights/article/2019/game-on-video-games-are-a-staple-among-millennials-media-diets/</a:t>
            </a:r>
            <a:endParaRPr lang="en-US" b="0" dirty="0" smtClean="0"/>
          </a:p>
          <a:p>
            <a:pPr rtl="0"/>
            <a:r>
              <a:rPr lang="en-US" sz="1200" b="0" i="0" u="sng" strike="noStrike" kern="1200" dirty="0" smtClean="0">
                <a:solidFill>
                  <a:schemeClr val="tx1"/>
                </a:solidFill>
                <a:latin typeface="+mn-lt"/>
                <a:ea typeface="+mn-ea"/>
                <a:cs typeface="+mn-cs"/>
                <a:hlinkClick r:id="rId4"/>
              </a:rPr>
              <a:t>https://www.alistdaily.com/strategy/different-generations-play-video-games-platforms-genres/</a:t>
            </a:r>
            <a:endParaRPr lang="en-US" b="0" dirty="0" smtClean="0"/>
          </a:p>
          <a:p>
            <a:r>
              <a:rPr lang="en-US" b="0" dirty="0" smtClean="0"/>
              <a:t/>
            </a:r>
            <a:br>
              <a:rPr lang="en-US" b="0" dirty="0" smtClean="0"/>
            </a:br>
            <a:r>
              <a:rPr lang="en-US" b="0" dirty="0" smtClean="0"/>
              <a:t/>
            </a:r>
            <a:br>
              <a:rPr lang="en-US" b="0" dirty="0" smtClean="0"/>
            </a:b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https://www.theesa.com/esa-research/2019-essential-facts-about-the-computer-and-video-game-industry/</a:t>
            </a:r>
          </a:p>
          <a:p>
            <a:endParaRPr lang="en-US" dirty="0" smtClean="0"/>
          </a:p>
          <a:p>
            <a:r>
              <a:rPr lang="en-US" sz="1200" b="0" i="0" u="none" strike="noStrike" kern="1200" dirty="0" smtClean="0">
                <a:solidFill>
                  <a:schemeClr val="tx1"/>
                </a:solidFill>
                <a:latin typeface="+mn-lt"/>
                <a:ea typeface="+mn-ea"/>
                <a:cs typeface="+mn-cs"/>
                <a:hlinkClick r:id="rId3"/>
              </a:rPr>
              <a:t>Millennial Gamers (18-34)</a:t>
            </a:r>
            <a:r>
              <a:rPr lang="en-US" sz="1200" b="0" i="1" kern="1200" dirty="0" smtClean="0">
                <a:solidFill>
                  <a:schemeClr val="tx1"/>
                </a:solidFill>
                <a:latin typeface="+mn-lt"/>
                <a:ea typeface="+mn-ea"/>
                <a:cs typeface="+mn-cs"/>
              </a:rPr>
              <a:t>  – </a:t>
            </a:r>
            <a:r>
              <a:rPr lang="en-US" sz="1200" b="0" i="0" kern="1200" dirty="0" smtClean="0">
                <a:solidFill>
                  <a:schemeClr val="tx1"/>
                </a:solidFill>
                <a:latin typeface="+mn-lt"/>
                <a:ea typeface="+mn-ea"/>
                <a:cs typeface="+mn-cs"/>
              </a:rPr>
              <a:t>Entertainment Software Association, 2019</a:t>
            </a:r>
          </a:p>
          <a:p>
            <a:r>
              <a:rPr lang="en-US" sz="1200" b="0" i="0" u="none" strike="noStrike" kern="1200" dirty="0" smtClean="0">
                <a:solidFill>
                  <a:schemeClr val="tx1"/>
                </a:solidFill>
                <a:latin typeface="+mn-lt"/>
                <a:ea typeface="+mn-ea"/>
                <a:cs typeface="+mn-cs"/>
                <a:hlinkClick r:id="rId3"/>
              </a:rPr>
              <a:t>Gen X Gamers (35-54)</a:t>
            </a:r>
            <a:r>
              <a:rPr lang="en-US" sz="1200" b="0" i="1" kern="1200" dirty="0" smtClean="0">
                <a:solidFill>
                  <a:schemeClr val="tx1"/>
                </a:solidFill>
                <a:latin typeface="+mn-lt"/>
                <a:ea typeface="+mn-ea"/>
                <a:cs typeface="+mn-cs"/>
              </a:rPr>
              <a:t>  – </a:t>
            </a:r>
            <a:r>
              <a:rPr lang="en-US" sz="1200" b="0" i="0" kern="1200" dirty="0" smtClean="0">
                <a:solidFill>
                  <a:schemeClr val="tx1"/>
                </a:solidFill>
                <a:latin typeface="+mn-lt"/>
                <a:ea typeface="+mn-ea"/>
                <a:cs typeface="+mn-cs"/>
              </a:rPr>
              <a:t>Entertainment Software Association, 2019</a:t>
            </a:r>
          </a:p>
          <a:p>
            <a:r>
              <a:rPr lang="en-US" sz="1200" b="0" i="0" u="none" strike="noStrike" kern="1200" dirty="0" smtClean="0">
                <a:solidFill>
                  <a:schemeClr val="tx1"/>
                </a:solidFill>
                <a:latin typeface="+mn-lt"/>
                <a:ea typeface="+mn-ea"/>
                <a:cs typeface="+mn-cs"/>
                <a:hlinkClick r:id="rId3"/>
              </a:rPr>
              <a:t>Baby boomer Gamers (55-64)</a:t>
            </a:r>
            <a:r>
              <a:rPr lang="en-US" sz="1200" b="0" i="0" kern="1200" dirty="0" smtClean="0">
                <a:solidFill>
                  <a:schemeClr val="tx1"/>
                </a:solidFill>
                <a:latin typeface="+mn-lt"/>
                <a:ea typeface="+mn-ea"/>
                <a:cs typeface="+mn-cs"/>
              </a:rPr>
              <a:t> -Entertainment Software Association, </a:t>
            </a:r>
            <a:r>
              <a:rPr lang="en-US" sz="1200" b="0" i="0" kern="1200" dirty="0" smtClean="0">
                <a:solidFill>
                  <a:schemeClr val="tx1"/>
                </a:solidFill>
                <a:latin typeface="+mn-lt"/>
                <a:ea typeface="+mn-ea"/>
                <a:cs typeface="+mn-cs"/>
              </a:rPr>
              <a:t>2019</a:t>
            </a:r>
            <a:endParaRPr lang="en-US" sz="1200" b="0" i="0" kern="1200" dirty="0" smtClean="0">
              <a:solidFill>
                <a:schemeClr val="tx1"/>
              </a:solidFill>
              <a:latin typeface="+mn-lt"/>
              <a:ea typeface="+mn-ea"/>
              <a:cs typeface="+mn-cs"/>
            </a:endParaRPr>
          </a:p>
          <a:p>
            <a:r>
              <a:rPr lang="en-US" dirty="0" smtClean="0"/>
              <a:t>https://www.gamingscan.com/gaming-statistics</a:t>
            </a:r>
            <a:r>
              <a:rPr lang="en-US" dirty="0" smtClean="0"/>
              <a:t>/</a:t>
            </a:r>
          </a:p>
          <a:p>
            <a:endParaRPr lang="en-US" dirty="0" smtClean="0"/>
          </a:p>
          <a:p>
            <a:endParaRPr lang="en-US" dirty="0" smtClean="0"/>
          </a:p>
          <a:p>
            <a:endParaRPr lang="en-US" dirty="0" smtClean="0"/>
          </a:p>
          <a:p>
            <a:r>
              <a:rPr lang="en-US" sz="1200" b="0" i="0" u="none" strike="noStrike" kern="1200" dirty="0" smtClean="0">
                <a:solidFill>
                  <a:schemeClr val="tx1"/>
                </a:solidFill>
                <a:latin typeface="+mn-lt"/>
                <a:ea typeface="+mn-ea"/>
                <a:cs typeface="+mn-cs"/>
              </a:rPr>
              <a:t>We put out a survey that attempted to ascertain demographic information, as well as questions about video game playtime, interest, and spending habits. There were a total of 15 responses, 73% were from those between the ages of 18 and 25, 27% were from those between the ages of 26 and 34. Of those between the ages of 18 and 25, 100% said that they played at least 5 hours of video games each week. Furthermore, 81% of those between the ages of 18 and 25 said that they were constantly looking for new video games to play, as well as 66% of those between the ages of 26 and 34. These results were extremely helpful in us finding our target audience. We found that there was a large population of people in this age group that played video games constantly, and wanted to find new video games to play. This meant there was a clear need for something like our Game Selector. This questionnaire was completed using Google Forms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John is casual gamer that does not play all the time and needs help to find games he might like. He mainly plays games on his phone. He plays games while on the Bus/Train and waiting for Bus and/or Trains. John also plays on his roommates Xbox system</a:t>
            </a:r>
            <a:r>
              <a:rPr lang="en-US" sz="120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John spends most of his commute time on his phone either on a social media site or playing games to pass the time. </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pPr rtl="0"/>
            <a:r>
              <a:rPr lang="en-US" sz="1200" b="0" i="0" u="none" strike="noStrike" kern="1200" dirty="0" smtClean="0">
                <a:solidFill>
                  <a:schemeClr val="tx1"/>
                </a:solidFill>
                <a:latin typeface="+mn-lt"/>
                <a:ea typeface="+mn-ea"/>
                <a:cs typeface="+mn-cs"/>
              </a:rPr>
              <a:t>John Smith is a 25 year old IT administrator that lives in Brooklyn, New York. He is single, lives with two roommates, and uses public transportation to get to work. John has a stable job, and a relatively large amount of disposable income. Because John uses public transportation to work each day, he often finds himself playing video games on his phone during his commute. John has been playing video games since he was a child, and sees them as a part of his life and daily routine. </a:t>
            </a:r>
            <a:endParaRPr lang="en-US" b="0" dirty="0" smtClean="0"/>
          </a:p>
          <a:p>
            <a:pPr rtl="0"/>
            <a:r>
              <a:rPr lang="en-US" b="0" dirty="0" smtClean="0"/>
              <a:t/>
            </a:r>
            <a:br>
              <a:rPr lang="en-US" b="0" dirty="0" smtClean="0"/>
            </a:br>
            <a:r>
              <a:rPr lang="en-US" sz="1200" b="0" i="0" u="none" strike="noStrike" kern="1200" dirty="0" smtClean="0">
                <a:solidFill>
                  <a:schemeClr val="tx1"/>
                </a:solidFill>
                <a:latin typeface="+mn-lt"/>
                <a:ea typeface="+mn-ea"/>
                <a:cs typeface="+mn-cs"/>
              </a:rPr>
              <a:t>John is the perfect example of our target audience for the Game Selector. He has a job, a love of video games, and enough free time to play games. John is constantly looking for new games to play to pass his time on his commute, but doesn't have the time to constantly be looking for new games to play. Game Selector would be perfect for him, as it gives him an easy and quick way of finding new games that he can play during his commute. Because he doesn't want to put in a lot of time in actually finding a game to play, nor does he want to exhaust a lot of effort, Game selector is the ideal choice, because it quickly chooses games for him in a frictionless manner that is not hard to navigate and learn how to use. John fits with our E, easy to learn, perfectly, as it is the quickest and easiest way for him to find new things to play.</a:t>
            </a:r>
            <a:endParaRPr lang="en-US" b="0"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hlinkClick r:id="rId3"/>
              </a:rPr>
              <a:t>Game Data Library</a:t>
            </a:r>
          </a:p>
          <a:p>
            <a:endParaRPr lang="en-US" sz="1200" b="0" i="0" kern="1200" dirty="0" smtClean="0">
              <a:solidFill>
                <a:schemeClr val="tx1"/>
              </a:solidFill>
              <a:latin typeface="+mn-lt"/>
              <a:ea typeface="+mn-ea"/>
              <a:cs typeface="+mn-cs"/>
              <a:hlinkClick r:id="rId3"/>
            </a:endParaRPr>
          </a:p>
          <a:p>
            <a:r>
              <a:rPr lang="en-US" sz="1200" b="0" i="0" kern="1200" dirty="0" smtClean="0">
                <a:solidFill>
                  <a:schemeClr val="tx1"/>
                </a:solidFill>
                <a:latin typeface="+mn-lt"/>
                <a:ea typeface="+mn-ea"/>
                <a:cs typeface="+mn-cs"/>
                <a:hlinkClick r:id="rId4"/>
              </a:rPr>
              <a:t>https://sites.google.com/site/gamedatalibrary/game-search</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hlinkClick r:id="rId3"/>
            </a:endParaRPr>
          </a:p>
          <a:p>
            <a:endParaRPr lang="en-US" sz="1200" b="0" i="0" kern="1200" dirty="0" smtClean="0">
              <a:solidFill>
                <a:schemeClr val="tx1"/>
              </a:solidFill>
              <a:latin typeface="+mn-lt"/>
              <a:ea typeface="+mn-ea"/>
              <a:cs typeface="+mn-cs"/>
              <a:hlinkClick r:id="rId3"/>
            </a:endParaRPr>
          </a:p>
          <a:p>
            <a:r>
              <a:rPr lang="en-US" sz="1200" b="0" i="0" kern="1200" dirty="0" smtClean="0">
                <a:solidFill>
                  <a:schemeClr val="tx1"/>
                </a:solidFill>
                <a:latin typeface="+mn-lt"/>
                <a:ea typeface="+mn-ea"/>
                <a:cs typeface="+mn-cs"/>
                <a:hlinkClick r:id="rId3"/>
              </a:rPr>
              <a:t>https://apps.quanticfoundry.com/recommendations/gamerprofile/videogame/</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Game Search Library – only has platform games and only by title and publisher</a:t>
            </a:r>
          </a:p>
          <a:p>
            <a:endParaRPr lang="en-US" dirty="0" smtClean="0"/>
          </a:p>
          <a:p>
            <a:r>
              <a:rPr lang="en-US" dirty="0" smtClean="0"/>
              <a:t>Video</a:t>
            </a:r>
            <a:r>
              <a:rPr lang="en-US" baseline="0" dirty="0" smtClean="0"/>
              <a:t> Game Recommendation Engine – just asks for names of games you like and gives a list response</a:t>
            </a:r>
          </a:p>
          <a:p>
            <a:r>
              <a:rPr lang="en-US" baseline="0" dirty="0" smtClean="0"/>
              <a:t>	Without date of publishing, or cost info, or type of game….. </a:t>
            </a:r>
            <a:endParaRPr lang="en-US" baseline="0" dirty="0" smtClean="0"/>
          </a:p>
          <a:p>
            <a:endParaRPr lang="en-US" baseline="0" dirty="0" smtClean="0"/>
          </a:p>
          <a:p>
            <a:pPr rtl="0"/>
            <a:r>
              <a:rPr lang="en-US" sz="1200" b="0" i="0" u="none" strike="noStrike" kern="1200" dirty="0" smtClean="0">
                <a:solidFill>
                  <a:schemeClr val="tx1"/>
                </a:solidFill>
                <a:latin typeface="+mn-lt"/>
                <a:ea typeface="+mn-ea"/>
                <a:cs typeface="+mn-cs"/>
              </a:rPr>
              <a:t>Currently, there are a few competitors in the market, namely </a:t>
            </a:r>
            <a:r>
              <a:rPr lang="en-US" sz="1200" b="0" i="0" u="none" strike="noStrike" kern="1200" dirty="0" err="1" smtClean="0">
                <a:solidFill>
                  <a:schemeClr val="tx1"/>
                </a:solidFill>
                <a:latin typeface="+mn-lt"/>
                <a:ea typeface="+mn-ea"/>
                <a:cs typeface="+mn-cs"/>
              </a:rPr>
              <a:t>Quantric</a:t>
            </a:r>
            <a:r>
              <a:rPr lang="en-US" sz="1200" b="0" i="0" u="none" strike="noStrike" kern="1200" dirty="0" smtClean="0">
                <a:solidFill>
                  <a:schemeClr val="tx1"/>
                </a:solidFill>
                <a:latin typeface="+mn-lt"/>
                <a:ea typeface="+mn-ea"/>
                <a:cs typeface="+mn-cs"/>
              </a:rPr>
              <a:t> Foundry, and Game Search. However, we believe that we can easily distinguish ourselves from the competition, based on our E. Our application is designed to be as easy to learn as possible, and facilitate a user experience that is simple and time effective. Compared to our competitors who have multiple hoops to jump through in order to receive a game recommendation, or a profile, which must be then read, understood, and acted upon, our application is much more simple, and after only four decisions by the user, will display to them some possible games that we found may interest them. Our streamlined design, and ease of use truly differentiates us from the rest of the competition. </a:t>
            </a:r>
            <a:endParaRPr lang="en-US" b="0"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4C74A437-BCC5-41B8-9970-7953AC543813}" type="datetimeFigureOut">
              <a:rPr lang="en-US" smtClean="0"/>
              <a:pPr/>
              <a:t>12/3/2020</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5846D973-989A-48E9-918B-E9430945A2A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74A437-BCC5-41B8-9970-7953AC543813}" type="datetimeFigureOut">
              <a:rPr lang="en-US" smtClean="0"/>
              <a:pPr/>
              <a:t>12/3/2020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846D973-989A-48E9-918B-E9430945A2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4C74A437-BCC5-41B8-9970-7953AC543813}" type="datetimeFigureOut">
              <a:rPr lang="en-US" smtClean="0"/>
              <a:pPr/>
              <a:t>12/3/2020</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5846D973-989A-48E9-918B-E9430945A2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74A437-BCC5-41B8-9970-7953AC543813}" type="datetimeFigureOut">
              <a:rPr lang="en-US" smtClean="0"/>
              <a:pPr/>
              <a:t>12/3/2020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846D973-989A-48E9-918B-E9430945A2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4C74A437-BCC5-41B8-9970-7953AC543813}" type="datetimeFigureOut">
              <a:rPr lang="en-US" smtClean="0"/>
              <a:pPr/>
              <a:t>12/3/2020</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5846D973-989A-48E9-918B-E9430945A2A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C74A437-BCC5-41B8-9970-7953AC543813}" type="datetimeFigureOut">
              <a:rPr lang="en-US" smtClean="0"/>
              <a:pPr/>
              <a:t>12/3/2020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846D973-989A-48E9-918B-E9430945A2A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C74A437-BCC5-41B8-9970-7953AC543813}" type="datetimeFigureOut">
              <a:rPr lang="en-US" smtClean="0"/>
              <a:pPr/>
              <a:t>12/3/2020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846D973-989A-48E9-918B-E9430945A2A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C74A437-BCC5-41B8-9970-7953AC543813}" type="datetimeFigureOut">
              <a:rPr lang="en-US" smtClean="0"/>
              <a:pPr/>
              <a:t>12/3/2020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846D973-989A-48E9-918B-E9430945A2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4C74A437-BCC5-41B8-9970-7953AC543813}" type="datetimeFigureOut">
              <a:rPr lang="en-US" smtClean="0"/>
              <a:pPr/>
              <a:t>12/3/2020</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5846D973-989A-48E9-918B-E9430945A2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C74A437-BCC5-41B8-9970-7953AC543813}" type="datetimeFigureOut">
              <a:rPr lang="en-US" smtClean="0"/>
              <a:pPr/>
              <a:t>12/3/2020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846D973-989A-48E9-918B-E9430945A2A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4C74A437-BCC5-41B8-9970-7953AC543813}" type="datetimeFigureOut">
              <a:rPr lang="en-US" smtClean="0"/>
              <a:pPr/>
              <a:t>12/3/2020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846D973-989A-48E9-918B-E9430945A2AF}"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4C74A437-BCC5-41B8-9970-7953AC543813}" type="datetimeFigureOut">
              <a:rPr lang="en-US" smtClean="0"/>
              <a:pPr/>
              <a:t>12/3/2020</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5846D973-989A-48E9-918B-E9430945A2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hyperlink" Target="https://api-docs.igdb.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hyperlink" Target="https://pypi.org/project/igdb-api-v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JamieShamilian/gamer"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Gamer Selector / Organizer</a:t>
            </a:r>
            <a:endParaRPr lang="en-US" dirty="0"/>
          </a:p>
        </p:txBody>
      </p:sp>
      <p:sp>
        <p:nvSpPr>
          <p:cNvPr id="3" name="Subtitle 2"/>
          <p:cNvSpPr>
            <a:spLocks noGrp="1"/>
          </p:cNvSpPr>
          <p:nvPr>
            <p:ph type="subTitle" idx="1"/>
          </p:nvPr>
        </p:nvSpPr>
        <p:spPr/>
        <p:txBody>
          <a:bodyPr>
            <a:normAutofit lnSpcReduction="10000"/>
          </a:bodyPr>
          <a:lstStyle/>
          <a:p>
            <a:r>
              <a:rPr lang="en-US" dirty="0" smtClean="0"/>
              <a:t>Jamie Shamilian</a:t>
            </a:r>
          </a:p>
          <a:p>
            <a:r>
              <a:rPr lang="en-US" dirty="0" err="1" smtClean="0"/>
              <a:t>Pratim</a:t>
            </a:r>
            <a:r>
              <a:rPr lang="en-US" dirty="0" smtClean="0"/>
              <a:t> Patel</a:t>
            </a:r>
          </a:p>
          <a:p>
            <a:r>
              <a:rPr lang="en-US" dirty="0" smtClean="0"/>
              <a:t>Ryan </a:t>
            </a:r>
            <a:r>
              <a:rPr lang="en-US" dirty="0" err="1" smtClean="0"/>
              <a:t>Mccauley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First Design / Paper prototype</a:t>
            </a:r>
            <a:endParaRPr lang="en-US" dirty="0"/>
          </a:p>
        </p:txBody>
      </p:sp>
      <p:sp>
        <p:nvSpPr>
          <p:cNvPr id="3" name="Content Placeholder 2"/>
          <p:cNvSpPr>
            <a:spLocks noGrp="1"/>
          </p:cNvSpPr>
          <p:nvPr>
            <p:ph idx="1"/>
          </p:nvPr>
        </p:nvSpPr>
        <p:spPr/>
        <p:txBody>
          <a:bodyPr/>
          <a:lstStyle/>
          <a:p>
            <a:endParaRPr lang="en-US"/>
          </a:p>
        </p:txBody>
      </p:sp>
      <p:pic>
        <p:nvPicPr>
          <p:cNvPr id="26626" name="Picture 2" descr="C:\Users\john\Documents\Jamie\CS545\project\earlyDrawing.jpg"/>
          <p:cNvPicPr>
            <a:picLocks noChangeAspect="1" noChangeArrowheads="1"/>
          </p:cNvPicPr>
          <p:nvPr/>
        </p:nvPicPr>
        <p:blipFill>
          <a:blip r:embed="rId3" cstate="print"/>
          <a:srcRect/>
          <a:stretch>
            <a:fillRect/>
          </a:stretch>
        </p:blipFill>
        <p:spPr bwMode="auto">
          <a:xfrm>
            <a:off x="533400" y="1676400"/>
            <a:ext cx="7543800" cy="424338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Design / GUI builder </a:t>
            </a:r>
            <a:endParaRPr lang="en-US" dirty="0"/>
          </a:p>
        </p:txBody>
      </p:sp>
      <p:pic>
        <p:nvPicPr>
          <p:cNvPr id="27650" name="Picture 2" descr="C:\Users\john\Documents\Jamie\CS545\project\loginScreen.jpg"/>
          <p:cNvPicPr>
            <a:picLocks noChangeAspect="1" noChangeArrowheads="1"/>
          </p:cNvPicPr>
          <p:nvPr/>
        </p:nvPicPr>
        <p:blipFill>
          <a:blip r:embed="rId3" cstate="print"/>
          <a:srcRect/>
          <a:stretch>
            <a:fillRect/>
          </a:stretch>
        </p:blipFill>
        <p:spPr bwMode="auto">
          <a:xfrm>
            <a:off x="381000" y="1752600"/>
            <a:ext cx="2711385" cy="2100262"/>
          </a:xfrm>
          <a:prstGeom prst="rect">
            <a:avLst/>
          </a:prstGeom>
          <a:noFill/>
        </p:spPr>
      </p:pic>
      <p:pic>
        <p:nvPicPr>
          <p:cNvPr id="27651" name="Picture 3" descr="C:\Users\john\Documents\Jamie\CS545\project\PlatformSelect.jpg"/>
          <p:cNvPicPr>
            <a:picLocks noChangeAspect="1" noChangeArrowheads="1"/>
          </p:cNvPicPr>
          <p:nvPr/>
        </p:nvPicPr>
        <p:blipFill>
          <a:blip r:embed="rId4" cstate="print"/>
          <a:srcRect/>
          <a:stretch>
            <a:fillRect/>
          </a:stretch>
        </p:blipFill>
        <p:spPr bwMode="auto">
          <a:xfrm>
            <a:off x="5715000" y="1524000"/>
            <a:ext cx="3079984" cy="2438400"/>
          </a:xfrm>
          <a:prstGeom prst="rect">
            <a:avLst/>
          </a:prstGeom>
          <a:noFill/>
        </p:spPr>
      </p:pic>
      <p:pic>
        <p:nvPicPr>
          <p:cNvPr id="27652" name="Picture 4" descr="C:\Users\john\Documents\Jamie\CS545\project\ProfileScreen.jpg"/>
          <p:cNvPicPr>
            <a:picLocks noChangeAspect="1" noChangeArrowheads="1"/>
          </p:cNvPicPr>
          <p:nvPr/>
        </p:nvPicPr>
        <p:blipFill>
          <a:blip r:embed="rId5" cstate="print"/>
          <a:srcRect/>
          <a:stretch>
            <a:fillRect/>
          </a:stretch>
        </p:blipFill>
        <p:spPr bwMode="auto">
          <a:xfrm>
            <a:off x="3048000" y="1447800"/>
            <a:ext cx="2622734" cy="2286000"/>
          </a:xfrm>
          <a:prstGeom prst="rect">
            <a:avLst/>
          </a:prstGeom>
          <a:noFill/>
        </p:spPr>
      </p:pic>
      <p:pic>
        <p:nvPicPr>
          <p:cNvPr id="27653" name="Picture 5" descr="C:\Users\john\Documents\Jamie\CS545\project\Querey.jpg"/>
          <p:cNvPicPr>
            <a:picLocks noChangeAspect="1" noChangeArrowheads="1"/>
          </p:cNvPicPr>
          <p:nvPr/>
        </p:nvPicPr>
        <p:blipFill>
          <a:blip r:embed="rId6" cstate="print"/>
          <a:srcRect/>
          <a:stretch>
            <a:fillRect/>
          </a:stretch>
        </p:blipFill>
        <p:spPr bwMode="auto">
          <a:xfrm>
            <a:off x="1905000" y="4191000"/>
            <a:ext cx="2554287" cy="2544470"/>
          </a:xfrm>
          <a:prstGeom prst="rect">
            <a:avLst/>
          </a:prstGeom>
          <a:noFill/>
        </p:spPr>
      </p:pic>
      <p:pic>
        <p:nvPicPr>
          <p:cNvPr id="27654" name="Picture 6" descr="C:\Users\john\Documents\Jamie\CS545\project\SelectGame.jpg"/>
          <p:cNvPicPr>
            <a:picLocks noChangeAspect="1" noChangeArrowheads="1"/>
          </p:cNvPicPr>
          <p:nvPr/>
        </p:nvPicPr>
        <p:blipFill>
          <a:blip r:embed="rId7" cstate="print"/>
          <a:srcRect/>
          <a:stretch>
            <a:fillRect/>
          </a:stretch>
        </p:blipFill>
        <p:spPr bwMode="auto">
          <a:xfrm>
            <a:off x="4572000" y="4419600"/>
            <a:ext cx="2311893" cy="19050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Design / GUI builder</a:t>
            </a:r>
            <a:endParaRPr lang="en-US" dirty="0"/>
          </a:p>
        </p:txBody>
      </p:sp>
      <p:sp>
        <p:nvSpPr>
          <p:cNvPr id="3" name="Content Placeholder 2"/>
          <p:cNvSpPr>
            <a:spLocks noGrp="1"/>
          </p:cNvSpPr>
          <p:nvPr>
            <p:ph idx="1"/>
          </p:nvPr>
        </p:nvSpPr>
        <p:spPr/>
        <p:txBody>
          <a:bodyPr/>
          <a:lstStyle/>
          <a:p>
            <a:endParaRPr lang="en-US" dirty="0"/>
          </a:p>
        </p:txBody>
      </p:sp>
      <p:pic>
        <p:nvPicPr>
          <p:cNvPr id="28674" name="Picture 2" descr="C:\Users\john\Documents\Jamie\CS545\project\pageGamerlogin.jpg"/>
          <p:cNvPicPr>
            <a:picLocks noChangeAspect="1" noChangeArrowheads="1"/>
          </p:cNvPicPr>
          <p:nvPr/>
        </p:nvPicPr>
        <p:blipFill>
          <a:blip r:embed="rId3" cstate="print"/>
          <a:srcRect/>
          <a:stretch>
            <a:fillRect/>
          </a:stretch>
        </p:blipFill>
        <p:spPr bwMode="auto">
          <a:xfrm>
            <a:off x="838200" y="1981200"/>
            <a:ext cx="2083216" cy="3581400"/>
          </a:xfrm>
          <a:prstGeom prst="rect">
            <a:avLst/>
          </a:prstGeom>
          <a:noFill/>
        </p:spPr>
      </p:pic>
      <p:pic>
        <p:nvPicPr>
          <p:cNvPr id="28675" name="Picture 3" descr="C:\Users\john\Documents\Jamie\CS545\project\pageProfile.jpg"/>
          <p:cNvPicPr>
            <a:picLocks noChangeAspect="1" noChangeArrowheads="1"/>
          </p:cNvPicPr>
          <p:nvPr/>
        </p:nvPicPr>
        <p:blipFill>
          <a:blip r:embed="rId4" cstate="print"/>
          <a:srcRect/>
          <a:stretch>
            <a:fillRect/>
          </a:stretch>
        </p:blipFill>
        <p:spPr bwMode="auto">
          <a:xfrm>
            <a:off x="3200400" y="1981200"/>
            <a:ext cx="2221716" cy="3733800"/>
          </a:xfrm>
          <a:prstGeom prst="rect">
            <a:avLst/>
          </a:prstGeom>
          <a:noFill/>
        </p:spPr>
      </p:pic>
      <p:pic>
        <p:nvPicPr>
          <p:cNvPr id="28676" name="Picture 4" descr="C:\Users\john\Documents\Jamie\CS545\project\pageQuery.jpg"/>
          <p:cNvPicPr>
            <a:picLocks noChangeAspect="1" noChangeArrowheads="1"/>
          </p:cNvPicPr>
          <p:nvPr/>
        </p:nvPicPr>
        <p:blipFill>
          <a:blip r:embed="rId5" cstate="print"/>
          <a:srcRect/>
          <a:stretch>
            <a:fillRect/>
          </a:stretch>
        </p:blipFill>
        <p:spPr bwMode="auto">
          <a:xfrm>
            <a:off x="5791200" y="1905000"/>
            <a:ext cx="2478487" cy="3810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User Flow</a:t>
            </a:r>
            <a:endParaRPr lang="en-US" dirty="0"/>
          </a:p>
        </p:txBody>
      </p:sp>
      <p:pic>
        <p:nvPicPr>
          <p:cNvPr id="29698" name="Picture 2" descr="C:\Users\john\Documents\Jamie\CS545\project\Gamer Toplevel.jpg"/>
          <p:cNvPicPr>
            <a:picLocks noChangeAspect="1" noChangeArrowheads="1"/>
          </p:cNvPicPr>
          <p:nvPr/>
        </p:nvPicPr>
        <p:blipFill>
          <a:blip r:embed="rId3" cstate="print"/>
          <a:srcRect/>
          <a:stretch>
            <a:fillRect/>
          </a:stretch>
        </p:blipFill>
        <p:spPr bwMode="auto">
          <a:xfrm>
            <a:off x="990600" y="1905000"/>
            <a:ext cx="3133725" cy="2480866"/>
          </a:xfrm>
          <a:prstGeom prst="rect">
            <a:avLst/>
          </a:prstGeom>
          <a:noFill/>
        </p:spPr>
      </p:pic>
      <p:pic>
        <p:nvPicPr>
          <p:cNvPr id="29699" name="Picture 3" descr="C:\Users\john\Documents\Jamie\CS545\project\Query Toplevel.jpg"/>
          <p:cNvPicPr>
            <a:picLocks noChangeAspect="1" noChangeArrowheads="1"/>
          </p:cNvPicPr>
          <p:nvPr/>
        </p:nvPicPr>
        <p:blipFill>
          <a:blip r:embed="rId4" cstate="print"/>
          <a:srcRect/>
          <a:stretch>
            <a:fillRect/>
          </a:stretch>
        </p:blipFill>
        <p:spPr bwMode="auto">
          <a:xfrm>
            <a:off x="4495800" y="3352800"/>
            <a:ext cx="3589338" cy="2554663"/>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60"/>
          </a:xfrm>
        </p:spPr>
        <p:txBody>
          <a:bodyPr/>
          <a:lstStyle/>
          <a:p>
            <a:r>
              <a:rPr lang="en-US" dirty="0" smtClean="0"/>
              <a:t>New User Flow</a:t>
            </a:r>
            <a:endParaRPr lang="en-US" dirty="0"/>
          </a:p>
        </p:txBody>
      </p:sp>
      <p:pic>
        <p:nvPicPr>
          <p:cNvPr id="30724" name="Picture 4" descr="C:\Users\john\Documents\Jamie\CS545\project\GamerToplevelNewuser.jpg"/>
          <p:cNvPicPr>
            <a:picLocks noChangeAspect="1" noChangeArrowheads="1"/>
          </p:cNvPicPr>
          <p:nvPr/>
        </p:nvPicPr>
        <p:blipFill>
          <a:blip r:embed="rId3" cstate="print"/>
          <a:srcRect/>
          <a:stretch>
            <a:fillRect/>
          </a:stretch>
        </p:blipFill>
        <p:spPr bwMode="auto">
          <a:xfrm>
            <a:off x="457201" y="1219200"/>
            <a:ext cx="3200400" cy="2533649"/>
          </a:xfrm>
          <a:prstGeom prst="rect">
            <a:avLst/>
          </a:prstGeom>
          <a:noFill/>
        </p:spPr>
      </p:pic>
      <p:pic>
        <p:nvPicPr>
          <p:cNvPr id="30722" name="Picture 2" descr="C:\Users\john\Documents\Jamie\CS545\project\Profile Toplevel.jpg"/>
          <p:cNvPicPr>
            <a:picLocks noChangeAspect="1" noChangeArrowheads="1"/>
          </p:cNvPicPr>
          <p:nvPr/>
        </p:nvPicPr>
        <p:blipFill>
          <a:blip r:embed="rId4" cstate="print"/>
          <a:srcRect/>
          <a:stretch>
            <a:fillRect/>
          </a:stretch>
        </p:blipFill>
        <p:spPr bwMode="auto">
          <a:xfrm>
            <a:off x="2209800" y="1828800"/>
            <a:ext cx="3272589" cy="2590800"/>
          </a:xfrm>
          <a:prstGeom prst="rect">
            <a:avLst/>
          </a:prstGeom>
          <a:noFill/>
        </p:spPr>
      </p:pic>
      <p:pic>
        <p:nvPicPr>
          <p:cNvPr id="30725" name="Picture 5" descr="C:\Users\john\Documents\Jamie\CS545\project\QueryToplevelfromprofile.jpg"/>
          <p:cNvPicPr>
            <a:picLocks noChangeAspect="1" noChangeArrowheads="1"/>
          </p:cNvPicPr>
          <p:nvPr/>
        </p:nvPicPr>
        <p:blipFill>
          <a:blip r:embed="rId5" cstate="print"/>
          <a:srcRect/>
          <a:stretch>
            <a:fillRect/>
          </a:stretch>
        </p:blipFill>
        <p:spPr bwMode="auto">
          <a:xfrm>
            <a:off x="4572000" y="3276600"/>
            <a:ext cx="4122738" cy="2934303"/>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Backend – IGDB / Twitch</a:t>
            </a:r>
            <a:endParaRPr lang="en-US" dirty="0"/>
          </a:p>
        </p:txBody>
      </p:sp>
      <p:sp>
        <p:nvSpPr>
          <p:cNvPr id="3" name="Content Placeholder 2"/>
          <p:cNvSpPr>
            <a:spLocks noGrp="1"/>
          </p:cNvSpPr>
          <p:nvPr>
            <p:ph idx="1"/>
          </p:nvPr>
        </p:nvSpPr>
        <p:spPr>
          <a:xfrm>
            <a:off x="457200" y="1600200"/>
            <a:ext cx="4648200" cy="4855536"/>
          </a:xfrm>
        </p:spPr>
        <p:txBody>
          <a:bodyPr/>
          <a:lstStyle/>
          <a:p>
            <a:r>
              <a:rPr lang="en-US" dirty="0" smtClean="0"/>
              <a:t>Database access</a:t>
            </a:r>
          </a:p>
          <a:p>
            <a:pPr lvl="1"/>
            <a:r>
              <a:rPr lang="en-US" dirty="0" smtClean="0">
                <a:hlinkClick r:id="rId3"/>
              </a:rPr>
              <a:t>https://api-docs.igdb.com/#about</a:t>
            </a:r>
            <a:endParaRPr lang="en-US" dirty="0" smtClean="0"/>
          </a:p>
          <a:p>
            <a:pPr lvl="1"/>
            <a:r>
              <a:rPr lang="en-US" dirty="0" smtClean="0">
                <a:hlinkClick r:id="rId4"/>
              </a:rPr>
              <a:t>https://pypi.org/project/igdb-api-v4/</a:t>
            </a:r>
            <a:endParaRPr lang="en-US" dirty="0" smtClean="0"/>
          </a:p>
          <a:p>
            <a:pPr lvl="1"/>
            <a:endParaRPr lang="en-US" dirty="0"/>
          </a:p>
        </p:txBody>
      </p:sp>
      <p:pic>
        <p:nvPicPr>
          <p:cNvPr id="32770" name="Picture 2" descr="C:\Users\john\Documents\Jamie\CS545\project\Authentication – IGDB API docs.jpg"/>
          <p:cNvPicPr>
            <a:picLocks noChangeAspect="1" noChangeArrowheads="1"/>
          </p:cNvPicPr>
          <p:nvPr/>
        </p:nvPicPr>
        <p:blipFill>
          <a:blip r:embed="rId5" cstate="print"/>
          <a:srcRect/>
          <a:stretch>
            <a:fillRect/>
          </a:stretch>
        </p:blipFill>
        <p:spPr bwMode="auto">
          <a:xfrm>
            <a:off x="5353226" y="1600200"/>
            <a:ext cx="3503437" cy="47244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t>
            </a:r>
            <a:endParaRPr lang="en-US" dirty="0"/>
          </a:p>
        </p:txBody>
      </p:sp>
      <p:sp>
        <p:nvSpPr>
          <p:cNvPr id="3" name="Content Placeholder 2"/>
          <p:cNvSpPr>
            <a:spLocks noGrp="1"/>
          </p:cNvSpPr>
          <p:nvPr>
            <p:ph idx="1"/>
          </p:nvPr>
        </p:nvSpPr>
        <p:spPr/>
        <p:txBody>
          <a:bodyPr>
            <a:normAutofit/>
          </a:bodyPr>
          <a:lstStyle/>
          <a:p>
            <a:r>
              <a:rPr lang="en-US" dirty="0" smtClean="0"/>
              <a:t>Perception - grouping of class of </a:t>
            </a:r>
            <a:r>
              <a:rPr lang="en-US" dirty="0" err="1" smtClean="0"/>
              <a:t>pulldown</a:t>
            </a:r>
            <a:r>
              <a:rPr lang="en-US" dirty="0" smtClean="0"/>
              <a:t> selection categories together. Don't mix, genre with publishing dates since they are quite different categories.</a:t>
            </a:r>
          </a:p>
          <a:p>
            <a:r>
              <a:rPr lang="en-US" dirty="0" smtClean="0"/>
              <a:t>Attention - Highlighting the platform (PC/Xbox/Sony/Switch) selection </a:t>
            </a:r>
          </a:p>
          <a:p>
            <a:r>
              <a:rPr lang="en-US" dirty="0" smtClean="0"/>
              <a:t>Retention - use of pull down selection so the user does not have to remember the categories they are allowed to choose from.</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Laws Of Simplicity</a:t>
            </a:r>
            <a:endParaRPr lang="en-US" dirty="0"/>
          </a:p>
        </p:txBody>
      </p:sp>
      <p:sp>
        <p:nvSpPr>
          <p:cNvPr id="3" name="Content Placeholder 2"/>
          <p:cNvSpPr>
            <a:spLocks noGrp="1"/>
          </p:cNvSpPr>
          <p:nvPr>
            <p:ph idx="1"/>
          </p:nvPr>
        </p:nvSpPr>
        <p:spPr/>
        <p:txBody>
          <a:bodyPr>
            <a:normAutofit fontScale="92500" lnSpcReduction="20000"/>
          </a:bodyPr>
          <a:lstStyle/>
          <a:p>
            <a:r>
              <a:rPr lang="en-US" dirty="0"/>
              <a:t>R</a:t>
            </a:r>
            <a:r>
              <a:rPr lang="en-US" dirty="0" smtClean="0"/>
              <a:t>educe -  do not give to user too many choices, use of combo-box</a:t>
            </a:r>
          </a:p>
          <a:p>
            <a:r>
              <a:rPr lang="en-US" dirty="0"/>
              <a:t>O</a:t>
            </a:r>
            <a:r>
              <a:rPr lang="en-US" dirty="0" smtClean="0"/>
              <a:t>rganize  - keep similar items together on a screen </a:t>
            </a:r>
          </a:p>
          <a:p>
            <a:r>
              <a:rPr lang="en-US" dirty="0"/>
              <a:t>T</a:t>
            </a:r>
            <a:r>
              <a:rPr lang="en-US" dirty="0" smtClean="0"/>
              <a:t>ime - allow guest use app without registering a username / profile</a:t>
            </a:r>
          </a:p>
          <a:p>
            <a:r>
              <a:rPr lang="en-US" dirty="0" smtClean="0"/>
              <a:t>Learn – the combo-box offers limited need to learn outside of the app, familiarity the available choices makes it easier after just a few uses.</a:t>
            </a:r>
          </a:p>
          <a:p>
            <a:r>
              <a:rPr lang="en-US" dirty="0" smtClean="0"/>
              <a:t>Failure – simple instructions and immediate </a:t>
            </a:r>
            <a:r>
              <a:rPr lang="en-US" smtClean="0"/>
              <a:t>error messages</a:t>
            </a:r>
            <a:endParaRPr lang="en-US" dirty="0" smtClean="0"/>
          </a:p>
          <a:p>
            <a:r>
              <a:rPr lang="en-US" dirty="0" smtClean="0"/>
              <a:t>The one – keep it simple, don’t add extras that are not needed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Accessibility</a:t>
            </a:r>
            <a:endParaRPr lang="en-US" dirty="0"/>
          </a:p>
        </p:txBody>
      </p:sp>
      <p:sp>
        <p:nvSpPr>
          <p:cNvPr id="3" name="Content Placeholder 2"/>
          <p:cNvSpPr>
            <a:spLocks noGrp="1"/>
          </p:cNvSpPr>
          <p:nvPr>
            <p:ph idx="1"/>
          </p:nvPr>
        </p:nvSpPr>
        <p:spPr/>
        <p:txBody>
          <a:bodyPr/>
          <a:lstStyle/>
          <a:p>
            <a:r>
              <a:rPr lang="en-US" dirty="0" smtClean="0"/>
              <a:t>We will produce an alternate version of the app or a mode for ease of reading.</a:t>
            </a:r>
          </a:p>
          <a:p>
            <a:pPr lvl="1"/>
            <a:r>
              <a:rPr lang="en-US" dirty="0" smtClean="0"/>
              <a:t>High contrast by removing grey background.</a:t>
            </a:r>
          </a:p>
          <a:p>
            <a:pPr lvl="1"/>
            <a:r>
              <a:rPr lang="en-US" dirty="0" smtClean="0"/>
              <a:t>Bold fonts for all words</a:t>
            </a:r>
          </a:p>
          <a:p>
            <a:pPr lvl="1"/>
            <a:r>
              <a:rPr lang="en-US" dirty="0" smtClean="0"/>
              <a:t>We have minimal use of typing in the app</a:t>
            </a:r>
          </a:p>
          <a:p>
            <a:pPr lvl="1"/>
            <a:r>
              <a:rPr lang="en-US" dirty="0" smtClean="0"/>
              <a:t>Most of the app is point and click via combo-boxes</a:t>
            </a:r>
          </a:p>
          <a:p>
            <a:pPr lvl="1"/>
            <a:r>
              <a:rPr lang="en-US" dirty="0" smtClean="0"/>
              <a:t>The user can use Tabs / Arrows and Enter Key instead of a mouse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Heuristic Evaluation</a:t>
            </a:r>
            <a:endParaRPr lang="en-US" dirty="0"/>
          </a:p>
        </p:txBody>
      </p:sp>
      <p:sp>
        <p:nvSpPr>
          <p:cNvPr id="3" name="Content Placeholder 2"/>
          <p:cNvSpPr>
            <a:spLocks noGrp="1"/>
          </p:cNvSpPr>
          <p:nvPr>
            <p:ph idx="1"/>
          </p:nvPr>
        </p:nvSpPr>
        <p:spPr/>
        <p:txBody>
          <a:bodyPr/>
          <a:lstStyle/>
          <a:p>
            <a:r>
              <a:rPr lang="en-US" dirty="0" smtClean="0"/>
              <a:t>Using Kessler and Nielson’s Evaluation points</a:t>
            </a:r>
          </a:p>
          <a:p>
            <a:pPr lvl="1"/>
            <a:r>
              <a:rPr lang="en-US" dirty="0" smtClean="0"/>
              <a:t> Appropriate feedback </a:t>
            </a:r>
          </a:p>
          <a:p>
            <a:pPr lvl="2"/>
            <a:r>
              <a:rPr lang="en-US" dirty="0" smtClean="0"/>
              <a:t>When  user presses a button they see an appropriate and immediate response.</a:t>
            </a:r>
          </a:p>
          <a:p>
            <a:pPr lvl="1"/>
            <a:r>
              <a:rPr lang="en-US" dirty="0" smtClean="0"/>
              <a:t>Prevent Errors</a:t>
            </a:r>
          </a:p>
          <a:p>
            <a:pPr lvl="2"/>
            <a:r>
              <a:rPr lang="en-US" dirty="0" smtClean="0"/>
              <a:t>Use of combo-box to limit response limits errors.</a:t>
            </a:r>
          </a:p>
          <a:p>
            <a:pPr lvl="1"/>
            <a:r>
              <a:rPr lang="en-US" dirty="0" smtClean="0"/>
              <a:t>Help</a:t>
            </a:r>
          </a:p>
          <a:p>
            <a:pPr lvl="2"/>
            <a:r>
              <a:rPr lang="en-US" dirty="0" smtClean="0"/>
              <a:t>An instruction line tells the user what is expected and when and error has occurred.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Gamer Selector Description</a:t>
            </a:r>
            <a:endParaRPr lang="en-US" dirty="0"/>
          </a:p>
        </p:txBody>
      </p:sp>
      <p:sp>
        <p:nvSpPr>
          <p:cNvPr id="3" name="Content Placeholder 2"/>
          <p:cNvSpPr>
            <a:spLocks noGrp="1"/>
          </p:cNvSpPr>
          <p:nvPr>
            <p:ph idx="1"/>
          </p:nvPr>
        </p:nvSpPr>
        <p:spPr/>
        <p:txBody>
          <a:bodyPr/>
          <a:lstStyle/>
          <a:p>
            <a:r>
              <a:rPr lang="en-US" dirty="0" smtClean="0"/>
              <a:t>An application that allows a user to indicate their Video Game preferences</a:t>
            </a:r>
          </a:p>
          <a:p>
            <a:r>
              <a:rPr lang="en-US" dirty="0" smtClean="0"/>
              <a:t>The application limits the huge list of available Games to a smaller list that may interest the user</a:t>
            </a:r>
          </a:p>
          <a:p>
            <a:r>
              <a:rPr lang="en-US" dirty="0" smtClean="0"/>
              <a:t>The application helps the user limit the interest list, by allowing predefined selection query categories.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Demo/Build Repo</a:t>
            </a:r>
            <a:endParaRPr lang="en-US" dirty="0"/>
          </a:p>
        </p:txBody>
      </p:sp>
      <p:sp>
        <p:nvSpPr>
          <p:cNvPr id="3" name="Content Placeholder 2"/>
          <p:cNvSpPr>
            <a:spLocks noGrp="1"/>
          </p:cNvSpPr>
          <p:nvPr>
            <p:ph idx="1"/>
          </p:nvPr>
        </p:nvSpPr>
        <p:spPr/>
        <p:txBody>
          <a:bodyPr/>
          <a:lstStyle/>
          <a:p>
            <a:r>
              <a:rPr lang="en-US" dirty="0" smtClean="0">
                <a:hlinkClick r:id="rId3"/>
              </a:rPr>
              <a:t>https://github.com/JamieShamilian/gamer</a:t>
            </a:r>
            <a:endParaRPr lang="en-US" dirty="0" smtClean="0"/>
          </a:p>
          <a:p>
            <a:r>
              <a:rPr lang="en-US" dirty="0" smtClean="0"/>
              <a:t>For more info Readme.md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Targeted E – Revisited</a:t>
            </a:r>
            <a:endParaRPr lang="en-US" dirty="0"/>
          </a:p>
        </p:txBody>
      </p:sp>
      <p:sp>
        <p:nvSpPr>
          <p:cNvPr id="3" name="Content Placeholder 2"/>
          <p:cNvSpPr>
            <a:spLocks noGrp="1"/>
          </p:cNvSpPr>
          <p:nvPr>
            <p:ph idx="1"/>
          </p:nvPr>
        </p:nvSpPr>
        <p:spPr/>
        <p:txBody>
          <a:bodyPr/>
          <a:lstStyle/>
          <a:p>
            <a:r>
              <a:rPr lang="en-US" dirty="0" smtClean="0"/>
              <a:t>Easy to learn</a:t>
            </a:r>
          </a:p>
          <a:p>
            <a:pPr lvl="1"/>
            <a:r>
              <a:rPr lang="en-US" dirty="0" smtClean="0"/>
              <a:t>We have made the app Easy to learn</a:t>
            </a:r>
          </a:p>
          <a:p>
            <a:pPr lvl="1"/>
            <a:r>
              <a:rPr lang="en-US" dirty="0" smtClean="0"/>
              <a:t>We have added combo-box choices by selecting fields using industry data and available database fields </a:t>
            </a:r>
          </a:p>
          <a:p>
            <a:pPr lvl="1"/>
            <a:r>
              <a:rPr lang="en-US" dirty="0" smtClean="0"/>
              <a:t>We need to add more criteria categories in order to make the app more useful to users</a:t>
            </a:r>
          </a:p>
          <a:p>
            <a:pPr lvl="1"/>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Targeted E – Easy to learn</a:t>
            </a:r>
            <a:endParaRPr lang="en-US" dirty="0"/>
          </a:p>
        </p:txBody>
      </p:sp>
      <p:sp>
        <p:nvSpPr>
          <p:cNvPr id="3" name="Content Placeholder 2"/>
          <p:cNvSpPr>
            <a:spLocks noGrp="1"/>
          </p:cNvSpPr>
          <p:nvPr>
            <p:ph idx="1"/>
          </p:nvPr>
        </p:nvSpPr>
        <p:spPr/>
        <p:txBody>
          <a:bodyPr/>
          <a:lstStyle/>
          <a:p>
            <a:r>
              <a:rPr lang="en-US" dirty="0" smtClean="0"/>
              <a:t>The application is focused on ease of user</a:t>
            </a:r>
          </a:p>
          <a:p>
            <a:r>
              <a:rPr lang="en-US" dirty="0" smtClean="0"/>
              <a:t>The application allows for user profiles to be defined </a:t>
            </a:r>
          </a:p>
          <a:p>
            <a:r>
              <a:rPr lang="en-US" dirty="0" smtClean="0"/>
              <a:t>Guest profiles are allowed to </a:t>
            </a:r>
            <a:r>
              <a:rPr lang="en-US" dirty="0" err="1" smtClean="0"/>
              <a:t>encourge</a:t>
            </a:r>
            <a:r>
              <a:rPr lang="en-US" dirty="0" smtClean="0"/>
              <a:t> first time use</a:t>
            </a:r>
          </a:p>
          <a:p>
            <a:r>
              <a:rPr lang="en-US" dirty="0" smtClean="0"/>
              <a:t>The application limits the choices to predefined selections via combo box widget.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Measurement of Improvement</a:t>
            </a:r>
            <a:endParaRPr lang="en-US" dirty="0"/>
          </a:p>
        </p:txBody>
      </p:sp>
      <p:sp>
        <p:nvSpPr>
          <p:cNvPr id="3" name="Content Placeholder 2"/>
          <p:cNvSpPr>
            <a:spLocks noGrp="1"/>
          </p:cNvSpPr>
          <p:nvPr>
            <p:ph idx="1"/>
          </p:nvPr>
        </p:nvSpPr>
        <p:spPr/>
        <p:txBody>
          <a:bodyPr/>
          <a:lstStyle/>
          <a:p>
            <a:r>
              <a:rPr lang="en-US" dirty="0" smtClean="0"/>
              <a:t>Our application is easy to learn, but the limitation on easy to learn is completeness.</a:t>
            </a:r>
          </a:p>
          <a:p>
            <a:r>
              <a:rPr lang="en-US" dirty="0" smtClean="0"/>
              <a:t>We need to provide most of the possible selections that a user may be looking for.</a:t>
            </a:r>
          </a:p>
          <a:p>
            <a:r>
              <a:rPr lang="en-US" dirty="0" smtClean="0"/>
              <a:t>We use industry data on fields and criteria available.</a:t>
            </a:r>
          </a:p>
          <a:p>
            <a:r>
              <a:rPr lang="en-US" dirty="0" smtClean="0"/>
              <a:t>Our survey asks, “Did you find the selection criteria you were looking for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Population</a:t>
            </a:r>
            <a:endParaRPr lang="en-US" dirty="0"/>
          </a:p>
        </p:txBody>
      </p:sp>
      <p:sp>
        <p:nvSpPr>
          <p:cNvPr id="3" name="Content Placeholder 2"/>
          <p:cNvSpPr>
            <a:spLocks noGrp="1"/>
          </p:cNvSpPr>
          <p:nvPr>
            <p:ph idx="1"/>
          </p:nvPr>
        </p:nvSpPr>
        <p:spPr/>
        <p:txBody>
          <a:bodyPr/>
          <a:lstStyle/>
          <a:p>
            <a:r>
              <a:rPr lang="en-US" dirty="0" smtClean="0"/>
              <a:t>Our target populations are in the age group of 18-34 year old. (Millennial Gamers)</a:t>
            </a:r>
          </a:p>
          <a:p>
            <a:r>
              <a:rPr lang="en-US" dirty="0" smtClean="0"/>
              <a:t>The population has a reasonable disposable income.</a:t>
            </a:r>
          </a:p>
          <a:p>
            <a:r>
              <a:rPr lang="en-US" dirty="0" smtClean="0"/>
              <a:t>This population may play on multiple devices</a:t>
            </a:r>
          </a:p>
          <a:p>
            <a:r>
              <a:rPr lang="en-US" dirty="0" smtClean="0"/>
              <a:t>We rely on industry data for selection of targeted population</a:t>
            </a:r>
          </a:p>
          <a:p>
            <a:pPr lvl="1"/>
            <a:r>
              <a:rPr lang="en-US" dirty="0" smtClean="0"/>
              <a:t>https://www.theesa.com/esa-research/2019-essential-facts-about-the-computer-and-video-game-industry/</a:t>
            </a:r>
          </a:p>
          <a:p>
            <a:pPr lvl="1"/>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Industry Data</a:t>
            </a:r>
            <a:endParaRPr lang="en-US" dirty="0"/>
          </a:p>
        </p:txBody>
      </p:sp>
      <p:sp>
        <p:nvSpPr>
          <p:cNvPr id="3" name="Content Placeholder 2"/>
          <p:cNvSpPr>
            <a:spLocks noGrp="1"/>
          </p:cNvSpPr>
          <p:nvPr>
            <p:ph idx="1"/>
          </p:nvPr>
        </p:nvSpPr>
        <p:spPr>
          <a:xfrm>
            <a:off x="533400" y="2286000"/>
            <a:ext cx="4114800" cy="3154363"/>
          </a:xfrm>
        </p:spPr>
        <p:txBody>
          <a:bodyPr>
            <a:normAutofit/>
          </a:bodyPr>
          <a:lstStyle/>
          <a:p>
            <a:r>
              <a:rPr lang="en-US" sz="2800" dirty="0" smtClean="0"/>
              <a:t>60% of adults play video game</a:t>
            </a:r>
          </a:p>
          <a:p>
            <a:r>
              <a:rPr lang="en-US" sz="2800" dirty="0" smtClean="0"/>
              <a:t>60% on a </a:t>
            </a:r>
            <a:r>
              <a:rPr lang="en-US" sz="2800" dirty="0" err="1" smtClean="0"/>
              <a:t>smartphone</a:t>
            </a:r>
            <a:endParaRPr lang="en-US" sz="2800" dirty="0" smtClean="0"/>
          </a:p>
          <a:p>
            <a:r>
              <a:rPr lang="en-US" sz="2800" dirty="0" smtClean="0"/>
              <a:t>71% casual </a:t>
            </a:r>
          </a:p>
          <a:p>
            <a:r>
              <a:rPr lang="en-US" sz="2800" dirty="0" smtClean="0"/>
              <a:t>52% college education</a:t>
            </a:r>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800600" y="1371600"/>
            <a:ext cx="4054475" cy="5303837"/>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Persona</a:t>
            </a:r>
            <a:endParaRPr lang="en-US" dirty="0"/>
          </a:p>
        </p:txBody>
      </p:sp>
      <p:sp>
        <p:nvSpPr>
          <p:cNvPr id="3" name="Content Placeholder 2"/>
          <p:cNvSpPr>
            <a:spLocks noGrp="1"/>
          </p:cNvSpPr>
          <p:nvPr>
            <p:ph idx="1"/>
          </p:nvPr>
        </p:nvSpPr>
        <p:spPr>
          <a:xfrm>
            <a:off x="228600" y="1447800"/>
            <a:ext cx="8458200" cy="4678363"/>
          </a:xfrm>
        </p:spPr>
        <p:txBody>
          <a:bodyPr>
            <a:normAutofit/>
          </a:bodyPr>
          <a:lstStyle/>
          <a:p>
            <a:r>
              <a:rPr lang="en-US" dirty="0"/>
              <a:t>Name - John Smith</a:t>
            </a:r>
          </a:p>
          <a:p>
            <a:r>
              <a:rPr lang="en-US" dirty="0"/>
              <a:t>Age - 25</a:t>
            </a:r>
          </a:p>
          <a:p>
            <a:r>
              <a:rPr lang="en-US" dirty="0"/>
              <a:t>Family – Single</a:t>
            </a:r>
          </a:p>
          <a:p>
            <a:r>
              <a:rPr lang="en-US" dirty="0"/>
              <a:t>Education – 2 years at </a:t>
            </a:r>
            <a:r>
              <a:rPr lang="en-US" dirty="0" err="1"/>
              <a:t>Brookdale</a:t>
            </a:r>
            <a:r>
              <a:rPr lang="en-US" dirty="0"/>
              <a:t> Community College </a:t>
            </a:r>
          </a:p>
          <a:p>
            <a:r>
              <a:rPr lang="en-US" dirty="0"/>
              <a:t>Occupation – IT administration</a:t>
            </a:r>
          </a:p>
          <a:p>
            <a:r>
              <a:rPr lang="en-US" dirty="0"/>
              <a:t>Location – NYC - Brooklyn  </a:t>
            </a:r>
          </a:p>
          <a:p>
            <a:r>
              <a:rPr lang="en-US" dirty="0"/>
              <a:t>Household – lives with 2 room mates</a:t>
            </a:r>
          </a:p>
          <a:p>
            <a:r>
              <a:rPr lang="en-US" dirty="0"/>
              <a:t>Transportation - Uses Public Transit </a:t>
            </a:r>
            <a:endParaRPr lang="en-US" dirty="0" smtClean="0"/>
          </a:p>
          <a:p>
            <a:pPr lvl="1"/>
            <a:r>
              <a:rPr lang="en-US" dirty="0" smtClean="0"/>
              <a:t>John uses most of this time on his phone.</a:t>
            </a:r>
            <a:endParaRPr lang="en-US" dirty="0"/>
          </a:p>
          <a:p>
            <a:endParaRPr lang="en-US" dirty="0"/>
          </a:p>
        </p:txBody>
      </p:sp>
      <p:pic>
        <p:nvPicPr>
          <p:cNvPr id="7" name="image1.png"/>
          <p:cNvPicPr/>
          <p:nvPr/>
        </p:nvPicPr>
        <p:blipFill>
          <a:blip r:embed="rId3" cstate="print"/>
          <a:srcRect/>
          <a:stretch>
            <a:fillRect/>
          </a:stretch>
        </p:blipFill>
        <p:spPr>
          <a:xfrm>
            <a:off x="4038600" y="228600"/>
            <a:ext cx="4556760" cy="2595880"/>
          </a:xfrm>
          <a:prstGeom prst="rect">
            <a:avLst/>
          </a:prstGeo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Current </a:t>
            </a:r>
            <a:r>
              <a:rPr lang="en-US" dirty="0" smtClean="0"/>
              <a:t>available </a:t>
            </a:r>
            <a:r>
              <a:rPr lang="en-US" dirty="0" err="1" smtClean="0"/>
              <a:t>ApPs</a:t>
            </a:r>
            <a:r>
              <a:rPr lang="en-US" dirty="0" smtClean="0"/>
              <a:t>		</a:t>
            </a:r>
            <a:endParaRPr lang="en-US" dirty="0"/>
          </a:p>
        </p:txBody>
      </p:sp>
      <p:sp>
        <p:nvSpPr>
          <p:cNvPr id="3" name="Content Placeholder 2"/>
          <p:cNvSpPr>
            <a:spLocks noGrp="1"/>
          </p:cNvSpPr>
          <p:nvPr>
            <p:ph idx="1"/>
          </p:nvPr>
        </p:nvSpPr>
        <p:spPr/>
        <p:txBody>
          <a:bodyPr/>
          <a:lstStyle/>
          <a:p>
            <a:r>
              <a:rPr lang="en-US" dirty="0" smtClean="0"/>
              <a:t>Most apps are provide by publishers</a:t>
            </a:r>
          </a:p>
          <a:p>
            <a:pPr lvl="1"/>
            <a:r>
              <a:rPr lang="en-US" dirty="0" smtClean="0"/>
              <a:t>Apple Store</a:t>
            </a:r>
          </a:p>
          <a:p>
            <a:pPr lvl="1"/>
            <a:r>
              <a:rPr lang="en-US" dirty="0" smtClean="0"/>
              <a:t>Google Play store</a:t>
            </a:r>
          </a:p>
          <a:p>
            <a:pPr lvl="1"/>
            <a:r>
              <a:rPr lang="en-US" dirty="0" smtClean="0"/>
              <a:t>Xbox/Microsoft Store</a:t>
            </a:r>
          </a:p>
          <a:p>
            <a:pPr lvl="1"/>
            <a:r>
              <a:rPr lang="en-US" dirty="0" smtClean="0"/>
              <a:t>Nintendo Store</a:t>
            </a:r>
          </a:p>
          <a:p>
            <a:pPr lvl="1"/>
            <a:endParaRPr lang="en-US" dirty="0" smtClean="0"/>
          </a:p>
          <a:p>
            <a:r>
              <a:rPr lang="en-US" dirty="0" smtClean="0"/>
              <a:t>Alternate Sites</a:t>
            </a:r>
          </a:p>
          <a:p>
            <a:pPr lvl="1"/>
            <a:r>
              <a:rPr lang="en-US" dirty="0" smtClean="0"/>
              <a:t>Game Data Library</a:t>
            </a:r>
          </a:p>
          <a:p>
            <a:pPr lvl="1"/>
            <a:r>
              <a:rPr lang="en-US" dirty="0" smtClean="0"/>
              <a:t>Video Game Recommendation Engine</a:t>
            </a:r>
          </a:p>
          <a:p>
            <a:pPr lvl="1"/>
            <a:endParaRPr lang="en-US" dirty="0" smtClean="0"/>
          </a:p>
          <a:p>
            <a:pPr lvl="1"/>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Competition</a:t>
            </a:r>
            <a:endParaRPr lang="en-US" dirty="0"/>
          </a:p>
        </p:txBody>
      </p:sp>
      <p:pic>
        <p:nvPicPr>
          <p:cNvPr id="31746" name="Picture 2" descr="C:\Users\john\Documents\Jamie\CS545\project\Video Game Recommendation EnginePCMAN.jpg"/>
          <p:cNvPicPr>
            <a:picLocks noChangeAspect="1" noChangeArrowheads="1"/>
          </p:cNvPicPr>
          <p:nvPr/>
        </p:nvPicPr>
        <p:blipFill>
          <a:blip r:embed="rId3" cstate="print"/>
          <a:srcRect/>
          <a:stretch>
            <a:fillRect/>
          </a:stretch>
        </p:blipFill>
        <p:spPr bwMode="auto">
          <a:xfrm>
            <a:off x="4495800" y="2907906"/>
            <a:ext cx="3146644" cy="3654819"/>
          </a:xfrm>
          <a:prstGeom prst="rect">
            <a:avLst/>
          </a:prstGeom>
          <a:noFill/>
        </p:spPr>
      </p:pic>
      <p:pic>
        <p:nvPicPr>
          <p:cNvPr id="31747" name="Picture 3" descr="C:\Users\john\Documents\Jamie\CS545\project\Game Search - Game Data Library.jpg"/>
          <p:cNvPicPr>
            <a:picLocks noChangeAspect="1" noChangeArrowheads="1"/>
          </p:cNvPicPr>
          <p:nvPr/>
        </p:nvPicPr>
        <p:blipFill>
          <a:blip r:embed="rId4" cstate="print"/>
          <a:srcRect/>
          <a:stretch>
            <a:fillRect/>
          </a:stretch>
        </p:blipFill>
        <p:spPr bwMode="auto">
          <a:xfrm>
            <a:off x="304800" y="1600200"/>
            <a:ext cx="3941458" cy="3678238"/>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3059</TotalTime>
  <Words>1854</Words>
  <Application>Microsoft Office PowerPoint</Application>
  <PresentationFormat>On-screen Show (4:3)</PresentationFormat>
  <Paragraphs>205</Paragraphs>
  <Slides>21</Slides>
  <Notes>18</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Opulent</vt:lpstr>
      <vt:lpstr>Gamer Selector / Organizer</vt:lpstr>
      <vt:lpstr>Gamer Selector Description</vt:lpstr>
      <vt:lpstr>Targeted E – Easy to learn</vt:lpstr>
      <vt:lpstr>Measurement of Improvement</vt:lpstr>
      <vt:lpstr>Target Population</vt:lpstr>
      <vt:lpstr>Industry Data</vt:lpstr>
      <vt:lpstr>Persona</vt:lpstr>
      <vt:lpstr>Current available ApPs  </vt:lpstr>
      <vt:lpstr>Competition</vt:lpstr>
      <vt:lpstr>First Design / Paper prototype</vt:lpstr>
      <vt:lpstr>Second Design / GUI builder </vt:lpstr>
      <vt:lpstr>Final Design / GUI builder</vt:lpstr>
      <vt:lpstr>Previous User Flow</vt:lpstr>
      <vt:lpstr>New User Flow</vt:lpstr>
      <vt:lpstr>Backend – IGDB / Twitch</vt:lpstr>
      <vt:lpstr>PAR</vt:lpstr>
      <vt:lpstr>Laws Of Simplicity</vt:lpstr>
      <vt:lpstr>Accessibility</vt:lpstr>
      <vt:lpstr>Heuristic Evaluation</vt:lpstr>
      <vt:lpstr>Demo/Build Repo</vt:lpstr>
      <vt:lpstr>Targeted E – Revisited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Gamer Select</dc:title>
  <dc:creator>jamie</dc:creator>
  <cp:lastModifiedBy>jamie</cp:lastModifiedBy>
  <cp:revision>220</cp:revision>
  <dcterms:created xsi:type="dcterms:W3CDTF">2020-11-26T13:21:01Z</dcterms:created>
  <dcterms:modified xsi:type="dcterms:W3CDTF">2020-12-03T19:12:42Z</dcterms:modified>
</cp:coreProperties>
</file>