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7" r:id="rId7"/>
    <p:sldId id="264" r:id="rId8"/>
    <p:sldId id="261" r:id="rId9"/>
    <p:sldId id="271" r:id="rId10"/>
    <p:sldId id="266" r:id="rId11"/>
    <p:sldId id="263" r:id="rId12"/>
    <p:sldId id="260" r:id="rId13"/>
    <p:sldId id="269"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DB07-8218-0E8B-AF55-C59EFE884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95E8A-3ADC-D38B-22F0-BDA9949F2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42C357-F7F9-474F-AB8D-E6E8C5B49B64}"/>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5" name="Footer Placeholder 4">
            <a:extLst>
              <a:ext uri="{FF2B5EF4-FFF2-40B4-BE49-F238E27FC236}">
                <a16:creationId xmlns:a16="http://schemas.microsoft.com/office/drawing/2014/main" id="{AB52FD06-364A-3359-79B8-2D3705D2F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C3408-8BE7-BD54-28D8-6FAA246EDEFF}"/>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295271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66E2-F68F-12E5-973C-146A4A3765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441A9E-6800-916A-4497-691BEA98D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7B820-559B-2958-EE27-7F74D13BBCA9}"/>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5" name="Footer Placeholder 4">
            <a:extLst>
              <a:ext uri="{FF2B5EF4-FFF2-40B4-BE49-F238E27FC236}">
                <a16:creationId xmlns:a16="http://schemas.microsoft.com/office/drawing/2014/main" id="{45359D38-B3E6-0497-C45F-CEED8793C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EFD82-690E-7172-6860-978DA7A748E2}"/>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92561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52EC7-6A83-209B-8E83-E74994477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0EA4F-8D1E-385B-5F00-4C204DB9F6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2BA13-6004-3330-B954-E787761EB0FA}"/>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5" name="Footer Placeholder 4">
            <a:extLst>
              <a:ext uri="{FF2B5EF4-FFF2-40B4-BE49-F238E27FC236}">
                <a16:creationId xmlns:a16="http://schemas.microsoft.com/office/drawing/2014/main" id="{CF18E831-6032-511B-5918-E76557C4B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C6E62-32BF-876D-17AC-C48E69A84248}"/>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214114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2F6-647C-AEDA-AA13-0D4935F73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318A9-D001-CE15-C2BF-D09CB81C7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AF71C-30D3-4648-EB80-D9EC6A3A2D80}"/>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5" name="Footer Placeholder 4">
            <a:extLst>
              <a:ext uri="{FF2B5EF4-FFF2-40B4-BE49-F238E27FC236}">
                <a16:creationId xmlns:a16="http://schemas.microsoft.com/office/drawing/2014/main" id="{168B0A67-2C24-9277-0101-D8C2BEF60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54A2F-BE35-60CA-559E-5BCDF74211AA}"/>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83124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81E6-1320-1567-447E-206EBFF40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2D0BF-C9B3-6568-DBCD-E4CDE5475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5DD12-C1E0-96B8-1D4C-76505B35FC2E}"/>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5" name="Footer Placeholder 4">
            <a:extLst>
              <a:ext uri="{FF2B5EF4-FFF2-40B4-BE49-F238E27FC236}">
                <a16:creationId xmlns:a16="http://schemas.microsoft.com/office/drawing/2014/main" id="{01BD5BBD-8843-ADF2-0438-6C04323E8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23A6F-72EC-7F90-E002-393CF1078C4E}"/>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78815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42CB-31F9-202D-44F0-DB6EA82E36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D965C-7709-09FB-A5F0-1B16F8BA8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9E016C-A1EC-1254-AAE2-63B016CF1F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674725-D0B7-5238-E9F4-BB08C4F2AC24}"/>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6" name="Footer Placeholder 5">
            <a:extLst>
              <a:ext uri="{FF2B5EF4-FFF2-40B4-BE49-F238E27FC236}">
                <a16:creationId xmlns:a16="http://schemas.microsoft.com/office/drawing/2014/main" id="{FE5C1F64-B48F-BDAB-6999-AC2280961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AE95D-0F85-F56D-577A-42454D1A90E6}"/>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99762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BA45-D7B9-C16F-66BE-0A516827A8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634F51-29A3-0FC0-C55C-C9AFF18ED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0B339-06D0-B370-ABB9-E8C0A8119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DF574-FAE3-52E3-44D8-8CA44D6F2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C8024-E30A-036F-FAA1-58D7C7A17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6A287-676B-AC94-45DE-4B5B8D0F95D1}"/>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8" name="Footer Placeholder 7">
            <a:extLst>
              <a:ext uri="{FF2B5EF4-FFF2-40B4-BE49-F238E27FC236}">
                <a16:creationId xmlns:a16="http://schemas.microsoft.com/office/drawing/2014/main" id="{070809D3-76E1-D97A-4BFA-E936993FE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AC2202-E516-3572-EB9C-C432DE337C1A}"/>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67558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4688A-8608-2F10-4A0E-1C88A8964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0AAED3-E69F-2F13-BC70-7410E789E872}"/>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4" name="Footer Placeholder 3">
            <a:extLst>
              <a:ext uri="{FF2B5EF4-FFF2-40B4-BE49-F238E27FC236}">
                <a16:creationId xmlns:a16="http://schemas.microsoft.com/office/drawing/2014/main" id="{56A5CD20-C283-24AC-ED20-B9713AE03E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81405-4CEA-4C05-310F-642A419B9C79}"/>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64344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95C20-2514-92A3-914D-3CE0A577E72F}"/>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3" name="Footer Placeholder 2">
            <a:extLst>
              <a:ext uri="{FF2B5EF4-FFF2-40B4-BE49-F238E27FC236}">
                <a16:creationId xmlns:a16="http://schemas.microsoft.com/office/drawing/2014/main" id="{D8225485-F346-B57E-D9F1-346CFED699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D86521-76D7-2FBB-7D46-EF3313CC9A9D}"/>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222511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799-AA27-AEE0-D1F1-EF9B5A666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AF65CE-2432-CBB9-41BA-88526A6CD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4F9EF-0A36-0FE5-1935-C46C4C5C8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CAFD-8E21-722D-BE5E-6DEAFE9A98B1}"/>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6" name="Footer Placeholder 5">
            <a:extLst>
              <a:ext uri="{FF2B5EF4-FFF2-40B4-BE49-F238E27FC236}">
                <a16:creationId xmlns:a16="http://schemas.microsoft.com/office/drawing/2014/main" id="{4EE55997-8155-9685-3CA3-FE0594727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70D57-5EAE-B9CA-34E6-F453B2C0FD64}"/>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402355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678D-4FDE-34EA-E227-AFC263788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AEC1EB-D330-DAC2-D63E-EE4BB7DFD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6194C-6695-7696-63D9-6F762F8F6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DAB9B-19D5-DDEA-24BA-0BC1FF329F31}"/>
              </a:ext>
            </a:extLst>
          </p:cNvPr>
          <p:cNvSpPr>
            <a:spLocks noGrp="1"/>
          </p:cNvSpPr>
          <p:nvPr>
            <p:ph type="dt" sz="half" idx="10"/>
          </p:nvPr>
        </p:nvSpPr>
        <p:spPr/>
        <p:txBody>
          <a:bodyPr/>
          <a:lstStyle/>
          <a:p>
            <a:fld id="{00DEC93D-1B30-44B8-A115-FEC6616FF66F}" type="datetimeFigureOut">
              <a:rPr lang="en-US" smtClean="0"/>
              <a:t>4/3/2023</a:t>
            </a:fld>
            <a:endParaRPr lang="en-US"/>
          </a:p>
        </p:txBody>
      </p:sp>
      <p:sp>
        <p:nvSpPr>
          <p:cNvPr id="6" name="Footer Placeholder 5">
            <a:extLst>
              <a:ext uri="{FF2B5EF4-FFF2-40B4-BE49-F238E27FC236}">
                <a16:creationId xmlns:a16="http://schemas.microsoft.com/office/drawing/2014/main" id="{5577B22F-D8E6-D4E6-3873-25CDC0D5D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B9284-0932-BA36-1D19-56334F227C8C}"/>
              </a:ext>
            </a:extLst>
          </p:cNvPr>
          <p:cNvSpPr>
            <a:spLocks noGrp="1"/>
          </p:cNvSpPr>
          <p:nvPr>
            <p:ph type="sldNum" sz="quarter" idx="12"/>
          </p:nvPr>
        </p:nvSpPr>
        <p:spPr/>
        <p:txBody>
          <a:bodyPr/>
          <a:lstStyle/>
          <a:p>
            <a:fld id="{DB7C0DF3-3451-43C8-B9EA-9489202662D6}" type="slidenum">
              <a:rPr lang="en-US" smtClean="0"/>
              <a:t>‹#›</a:t>
            </a:fld>
            <a:endParaRPr lang="en-US"/>
          </a:p>
        </p:txBody>
      </p:sp>
    </p:spTree>
    <p:extLst>
      <p:ext uri="{BB962C8B-B14F-4D97-AF65-F5344CB8AC3E}">
        <p14:creationId xmlns:p14="http://schemas.microsoft.com/office/powerpoint/2010/main" val="368803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D6834-29E5-52A7-B10C-DB2B1F239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996717-8948-992A-A39A-68F2C9104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1442E-4835-B580-8E3C-7DD59603F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EC93D-1B30-44B8-A115-FEC6616FF66F}" type="datetimeFigureOut">
              <a:rPr lang="en-US" smtClean="0"/>
              <a:t>4/3/2023</a:t>
            </a:fld>
            <a:endParaRPr lang="en-US"/>
          </a:p>
        </p:txBody>
      </p:sp>
      <p:sp>
        <p:nvSpPr>
          <p:cNvPr id="5" name="Footer Placeholder 4">
            <a:extLst>
              <a:ext uri="{FF2B5EF4-FFF2-40B4-BE49-F238E27FC236}">
                <a16:creationId xmlns:a16="http://schemas.microsoft.com/office/drawing/2014/main" id="{1CC0B58B-8CC4-A8A1-83A8-AC6CEEA2E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E39C4-74C6-9E87-FB68-F0B26FC1F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C0DF3-3451-43C8-B9EA-9489202662D6}" type="slidenum">
              <a:rPr lang="en-US" smtClean="0"/>
              <a:t>‹#›</a:t>
            </a:fld>
            <a:endParaRPr lang="en-US"/>
          </a:p>
        </p:txBody>
      </p:sp>
    </p:spTree>
    <p:extLst>
      <p:ext uri="{BB962C8B-B14F-4D97-AF65-F5344CB8AC3E}">
        <p14:creationId xmlns:p14="http://schemas.microsoft.com/office/powerpoint/2010/main" val="1434599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04AB-7D50-7ACF-F91E-F049EBD5D14D}"/>
              </a:ext>
            </a:extLst>
          </p:cNvPr>
          <p:cNvSpPr>
            <a:spLocks noGrp="1"/>
          </p:cNvSpPr>
          <p:nvPr>
            <p:ph type="ctrTitle"/>
          </p:nvPr>
        </p:nvSpPr>
        <p:spPr>
          <a:xfrm>
            <a:off x="1524000" y="783771"/>
            <a:ext cx="9588759" cy="2726191"/>
          </a:xfrm>
        </p:spPr>
        <p:txBody>
          <a:bodyPr>
            <a:normAutofit/>
          </a:bodyPr>
          <a:lstStyle/>
          <a:p>
            <a:r>
              <a:rPr lang="en-US" dirty="0" err="1"/>
              <a:t>Kuramoto</a:t>
            </a:r>
            <a:r>
              <a:rPr lang="en-US" dirty="0"/>
              <a:t>-Model Reservoir Computing for Mackey-Glass Time-Series Prediction</a:t>
            </a:r>
          </a:p>
        </p:txBody>
      </p:sp>
      <p:sp>
        <p:nvSpPr>
          <p:cNvPr id="3" name="Subtitle 2">
            <a:extLst>
              <a:ext uri="{FF2B5EF4-FFF2-40B4-BE49-F238E27FC236}">
                <a16:creationId xmlns:a16="http://schemas.microsoft.com/office/drawing/2014/main" id="{584E2590-B33E-F9FD-A3CC-CDD77C8D576E}"/>
              </a:ext>
            </a:extLst>
          </p:cNvPr>
          <p:cNvSpPr>
            <a:spLocks noGrp="1"/>
          </p:cNvSpPr>
          <p:nvPr>
            <p:ph type="subTitle" idx="1"/>
          </p:nvPr>
        </p:nvSpPr>
        <p:spPr/>
        <p:txBody>
          <a:bodyPr/>
          <a:lstStyle/>
          <a:p>
            <a:r>
              <a:rPr lang="en-US" dirty="0"/>
              <a:t>Jamie Graham</a:t>
            </a:r>
          </a:p>
        </p:txBody>
      </p:sp>
    </p:spTree>
    <p:extLst>
      <p:ext uri="{BB962C8B-B14F-4D97-AF65-F5344CB8AC3E}">
        <p14:creationId xmlns:p14="http://schemas.microsoft.com/office/powerpoint/2010/main" val="148694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376E5-C2D7-7902-073C-AFBF9CC5171F}"/>
              </a:ext>
            </a:extLst>
          </p:cNvPr>
          <p:cNvSpPr>
            <a:spLocks noGrp="1"/>
          </p:cNvSpPr>
          <p:nvPr>
            <p:ph idx="1"/>
          </p:nvPr>
        </p:nvSpPr>
        <p:spPr/>
        <p:txBody>
          <a:bodyPr/>
          <a:lstStyle/>
          <a:p>
            <a:r>
              <a:rPr lang="en-US" dirty="0"/>
              <a:t>Implemented Reservoir Computer in </a:t>
            </a:r>
            <a:r>
              <a:rPr lang="en-US" dirty="0" err="1"/>
              <a:t>Matlab</a:t>
            </a:r>
            <a:endParaRPr lang="en-US" dirty="0"/>
          </a:p>
          <a:p>
            <a:r>
              <a:rPr lang="en-US" dirty="0"/>
              <a:t>Implemented function that solves Mackey Glass System numerically (</a:t>
            </a:r>
            <a:r>
              <a:rPr lang="en-US" dirty="0" err="1"/>
              <a:t>euler</a:t>
            </a:r>
            <a:r>
              <a:rPr lang="en-US" dirty="0"/>
              <a:t> method) to generate training data</a:t>
            </a:r>
          </a:p>
          <a:p>
            <a:r>
              <a:rPr lang="en-US" dirty="0"/>
              <a:t>Initialized with 1000 training time steps, 1000 testing time steps</a:t>
            </a:r>
          </a:p>
          <a:p>
            <a:r>
              <a:rPr lang="en-US" dirty="0"/>
              <a:t>Trained </a:t>
            </a:r>
            <a:r>
              <a:rPr lang="en-US" dirty="0" err="1"/>
              <a:t>W_out</a:t>
            </a:r>
            <a:r>
              <a:rPr lang="en-US" dirty="0"/>
              <a:t> using ridge regression analytical equation</a:t>
            </a:r>
          </a:p>
          <a:p>
            <a:r>
              <a:rPr lang="en-US" dirty="0"/>
              <a:t>Implemented time-series forecasting with tanh activation, next-step forecasting vs closed-loop forecasting for Mackey-Glass system</a:t>
            </a:r>
          </a:p>
          <a:p>
            <a:r>
              <a:rPr lang="en-US" dirty="0"/>
              <a:t>Currently: </a:t>
            </a:r>
            <a:r>
              <a:rPr lang="en-US" dirty="0" err="1"/>
              <a:t>Kuramoto</a:t>
            </a:r>
            <a:r>
              <a:rPr lang="en-US" dirty="0"/>
              <a:t> inspired activation function </a:t>
            </a:r>
          </a:p>
          <a:p>
            <a:endParaRPr lang="en-US" dirty="0"/>
          </a:p>
          <a:p>
            <a:endParaRPr lang="en-US" dirty="0"/>
          </a:p>
          <a:p>
            <a:endParaRPr lang="en-US" dirty="0"/>
          </a:p>
        </p:txBody>
      </p:sp>
      <p:sp>
        <p:nvSpPr>
          <p:cNvPr id="4" name="Title 1">
            <a:extLst>
              <a:ext uri="{FF2B5EF4-FFF2-40B4-BE49-F238E27FC236}">
                <a16:creationId xmlns:a16="http://schemas.microsoft.com/office/drawing/2014/main" id="{F49A5D0C-1C79-2134-6C15-F349E56F151D}"/>
              </a:ext>
            </a:extLst>
          </p:cNvPr>
          <p:cNvSpPr txBox="1">
            <a:spLocks/>
          </p:cNvSpPr>
          <p:nvPr/>
        </p:nvSpPr>
        <p:spPr>
          <a:xfrm>
            <a:off x="838200" y="42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Process</a:t>
            </a:r>
          </a:p>
        </p:txBody>
      </p:sp>
    </p:spTree>
    <p:extLst>
      <p:ext uri="{BB962C8B-B14F-4D97-AF65-F5344CB8AC3E}">
        <p14:creationId xmlns:p14="http://schemas.microsoft.com/office/powerpoint/2010/main" val="42642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C78A59-CE08-7F24-0ECF-4929467C06E1}"/>
              </a:ext>
            </a:extLst>
          </p:cNvPr>
          <p:cNvPicPr>
            <a:picLocks noChangeAspect="1"/>
          </p:cNvPicPr>
          <p:nvPr/>
        </p:nvPicPr>
        <p:blipFill>
          <a:blip r:embed="rId2"/>
          <a:stretch>
            <a:fillRect/>
          </a:stretch>
        </p:blipFill>
        <p:spPr>
          <a:xfrm>
            <a:off x="513601" y="1682562"/>
            <a:ext cx="5698729" cy="3198871"/>
          </a:xfrm>
          <a:prstGeom prst="rect">
            <a:avLst/>
          </a:prstGeom>
        </p:spPr>
      </p:pic>
      <p:pic>
        <p:nvPicPr>
          <p:cNvPr id="7" name="Picture 6">
            <a:extLst>
              <a:ext uri="{FF2B5EF4-FFF2-40B4-BE49-F238E27FC236}">
                <a16:creationId xmlns:a16="http://schemas.microsoft.com/office/drawing/2014/main" id="{47542D7E-22C8-ED10-7B69-6E1EA38EB3D0}"/>
              </a:ext>
            </a:extLst>
          </p:cNvPr>
          <p:cNvPicPr>
            <a:picLocks noChangeAspect="1"/>
          </p:cNvPicPr>
          <p:nvPr/>
        </p:nvPicPr>
        <p:blipFill>
          <a:blip r:embed="rId3"/>
          <a:stretch>
            <a:fillRect/>
          </a:stretch>
        </p:blipFill>
        <p:spPr>
          <a:xfrm>
            <a:off x="6340153" y="1682562"/>
            <a:ext cx="5662234" cy="3198871"/>
          </a:xfrm>
          <a:prstGeom prst="rect">
            <a:avLst/>
          </a:prstGeom>
        </p:spPr>
      </p:pic>
      <p:sp>
        <p:nvSpPr>
          <p:cNvPr id="8" name="Title 1">
            <a:extLst>
              <a:ext uri="{FF2B5EF4-FFF2-40B4-BE49-F238E27FC236}">
                <a16:creationId xmlns:a16="http://schemas.microsoft.com/office/drawing/2014/main" id="{127CD27E-A0AE-DCCB-C24E-2836E45F51F5}"/>
              </a:ext>
            </a:extLst>
          </p:cNvPr>
          <p:cNvSpPr>
            <a:spLocks noGrp="1"/>
          </p:cNvSpPr>
          <p:nvPr>
            <p:ph type="title"/>
          </p:nvPr>
        </p:nvSpPr>
        <p:spPr>
          <a:xfrm>
            <a:off x="3472541" y="356999"/>
            <a:ext cx="10515600" cy="1325563"/>
          </a:xfrm>
        </p:spPr>
        <p:txBody>
          <a:bodyPr/>
          <a:lstStyle/>
          <a:p>
            <a:r>
              <a:rPr lang="en-US" dirty="0"/>
              <a:t>Next-Step Prediction</a:t>
            </a:r>
          </a:p>
        </p:txBody>
      </p:sp>
    </p:spTree>
    <p:extLst>
      <p:ext uri="{BB962C8B-B14F-4D97-AF65-F5344CB8AC3E}">
        <p14:creationId xmlns:p14="http://schemas.microsoft.com/office/powerpoint/2010/main" val="418880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hape&#10;&#10;Description automatically generated">
            <a:extLst>
              <a:ext uri="{FF2B5EF4-FFF2-40B4-BE49-F238E27FC236}">
                <a16:creationId xmlns:a16="http://schemas.microsoft.com/office/drawing/2014/main" id="{6D4D4924-7576-424A-CB7D-A410240D5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26" y="191229"/>
            <a:ext cx="13197539" cy="6475542"/>
          </a:xfrm>
        </p:spPr>
      </p:pic>
    </p:spTree>
    <p:extLst>
      <p:ext uri="{BB962C8B-B14F-4D97-AF65-F5344CB8AC3E}">
        <p14:creationId xmlns:p14="http://schemas.microsoft.com/office/powerpoint/2010/main" val="53275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0EF4A-E570-7F38-4847-4231D2E3A213}"/>
              </a:ext>
            </a:extLst>
          </p:cNvPr>
          <p:cNvSpPr>
            <a:spLocks noGrp="1"/>
          </p:cNvSpPr>
          <p:nvPr>
            <p:ph idx="1"/>
          </p:nvPr>
        </p:nvSpPr>
        <p:spPr/>
        <p:txBody>
          <a:bodyPr>
            <a:normAutofit lnSpcReduction="10000"/>
          </a:bodyPr>
          <a:lstStyle/>
          <a:p>
            <a:r>
              <a:rPr lang="en-US" dirty="0"/>
              <a:t>Able to predict Mackey-Glass using tanh activation function with ESN paradigm</a:t>
            </a:r>
          </a:p>
          <a:p>
            <a:r>
              <a:rPr lang="en-US" dirty="0"/>
              <a:t>Able to do Next-Step and Closed Loop Forecasting (up to 600 time points)</a:t>
            </a:r>
          </a:p>
          <a:p>
            <a:r>
              <a:rPr lang="en-US" dirty="0"/>
              <a:t>Still Working on Hyperparameter tuning for ESN </a:t>
            </a:r>
            <a:r>
              <a:rPr lang="en-US" dirty="0" err="1"/>
              <a:t>Kuramoto</a:t>
            </a:r>
            <a:r>
              <a:rPr lang="en-US" dirty="0"/>
              <a:t> </a:t>
            </a:r>
          </a:p>
          <a:p>
            <a:r>
              <a:rPr lang="en-US" dirty="0"/>
              <a:t>Learned that performing a hyperparameter grid search early on may help</a:t>
            </a:r>
          </a:p>
          <a:p>
            <a:r>
              <a:rPr lang="en-US" dirty="0"/>
              <a:t>Learned about the predictive and computational power of ESN’s, benchmark system, validates that RC works well for time-series prediction.</a:t>
            </a:r>
          </a:p>
          <a:p>
            <a:endParaRPr lang="en-US" dirty="0"/>
          </a:p>
        </p:txBody>
      </p:sp>
      <p:sp>
        <p:nvSpPr>
          <p:cNvPr id="4" name="Title 1">
            <a:extLst>
              <a:ext uri="{FF2B5EF4-FFF2-40B4-BE49-F238E27FC236}">
                <a16:creationId xmlns:a16="http://schemas.microsoft.com/office/drawing/2014/main" id="{33E715F3-D514-01B2-68B8-C33653CEA1C4}"/>
              </a:ext>
            </a:extLst>
          </p:cNvPr>
          <p:cNvSpPr txBox="1">
            <a:spLocks/>
          </p:cNvSpPr>
          <p:nvPr/>
        </p:nvSpPr>
        <p:spPr>
          <a:xfrm>
            <a:off x="838200" y="4232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Wrapping Up</a:t>
            </a:r>
          </a:p>
        </p:txBody>
      </p:sp>
    </p:spTree>
    <p:extLst>
      <p:ext uri="{BB962C8B-B14F-4D97-AF65-F5344CB8AC3E}">
        <p14:creationId xmlns:p14="http://schemas.microsoft.com/office/powerpoint/2010/main" val="12082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D5CE-ABA9-38E6-23AE-D9FAEBE563C6}"/>
              </a:ext>
            </a:extLst>
          </p:cNvPr>
          <p:cNvSpPr>
            <a:spLocks noGrp="1"/>
          </p:cNvSpPr>
          <p:nvPr>
            <p:ph type="title"/>
          </p:nvPr>
        </p:nvSpPr>
        <p:spPr>
          <a:xfrm>
            <a:off x="3527611" y="2633196"/>
            <a:ext cx="10515600" cy="1325563"/>
          </a:xfrm>
        </p:spPr>
        <p:txBody>
          <a:bodyPr/>
          <a:lstStyle/>
          <a:p>
            <a:r>
              <a:rPr lang="en-US" dirty="0"/>
              <a:t>Thank you for listening!</a:t>
            </a:r>
          </a:p>
        </p:txBody>
      </p:sp>
    </p:spTree>
    <p:extLst>
      <p:ext uri="{BB962C8B-B14F-4D97-AF65-F5344CB8AC3E}">
        <p14:creationId xmlns:p14="http://schemas.microsoft.com/office/powerpoint/2010/main" val="209326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34C0-20C6-7958-D640-090FD526AD0E}"/>
              </a:ext>
            </a:extLst>
          </p:cNvPr>
          <p:cNvSpPr>
            <a:spLocks noGrp="1"/>
          </p:cNvSpPr>
          <p:nvPr>
            <p:ph type="title"/>
          </p:nvPr>
        </p:nvSpPr>
        <p:spPr>
          <a:xfrm>
            <a:off x="838200" y="0"/>
            <a:ext cx="10515600" cy="1325563"/>
          </a:xfrm>
        </p:spPr>
        <p:txBody>
          <a:bodyPr/>
          <a:lstStyle/>
          <a:p>
            <a:r>
              <a:rPr lang="en-US" dirty="0"/>
              <a:t>Some RC Hyperparameters</a:t>
            </a:r>
          </a:p>
        </p:txBody>
      </p:sp>
      <p:sp>
        <p:nvSpPr>
          <p:cNvPr id="3" name="Content Placeholder 2">
            <a:extLst>
              <a:ext uri="{FF2B5EF4-FFF2-40B4-BE49-F238E27FC236}">
                <a16:creationId xmlns:a16="http://schemas.microsoft.com/office/drawing/2014/main" id="{0CDCC2C8-F94D-3EB9-EEB1-AFED811C34D3}"/>
              </a:ext>
            </a:extLst>
          </p:cNvPr>
          <p:cNvSpPr>
            <a:spLocks noGrp="1"/>
          </p:cNvSpPr>
          <p:nvPr>
            <p:ph idx="1"/>
          </p:nvPr>
        </p:nvSpPr>
        <p:spPr>
          <a:xfrm>
            <a:off x="939800" y="1062181"/>
            <a:ext cx="10515600" cy="3138199"/>
          </a:xfrm>
        </p:spPr>
        <p:txBody>
          <a:bodyPr>
            <a:noAutofit/>
          </a:bodyPr>
          <a:lstStyle/>
          <a:p>
            <a:r>
              <a:rPr lang="en-US" sz="1600" dirty="0"/>
              <a:t>Reservoir size (number of internal units): The number of neurons in the reservoir, which influences the network's capacity to capture complex dynamics. A larger reservoir may provide better short-term memory but may also increase the computational cost and risk of overfitting.</a:t>
            </a:r>
          </a:p>
          <a:p>
            <a:endParaRPr lang="en-US" sz="1600" dirty="0"/>
          </a:p>
          <a:p>
            <a:r>
              <a:rPr lang="en-US" sz="1600" dirty="0"/>
              <a:t>Input scaling: A factor that adjusts the amplitude of the input signals. Proper scaling can help balance the input's influence on the reservoir dynamics, which can lead to better performance.</a:t>
            </a:r>
          </a:p>
          <a:p>
            <a:endParaRPr lang="en-US" sz="1600" dirty="0"/>
          </a:p>
          <a:p>
            <a:r>
              <a:rPr lang="en-US" sz="1600" dirty="0"/>
              <a:t>Spectral radius: The largest absolute eigenvalue of the reservoir's weight matrix. It influences the reservoir's dynamic behavior, such as the fading memory property. Values smaller than one can promote stability and preserve short-term memory, while larger values may increase the risk of instability or long-lasting activations.</a:t>
            </a:r>
          </a:p>
          <a:p>
            <a:endParaRPr lang="en-US" sz="1600" dirty="0"/>
          </a:p>
          <a:p>
            <a:r>
              <a:rPr lang="en-US" sz="1600" dirty="0"/>
              <a:t>Connectivity (sparsity): The proportion of non-zero connections in the reservoir weight matrix. A sparser connectivity may lead to faster computation and lower risk of overfitting, while denser connectivity can increase the reservoir's capacity for complex dynamics.</a:t>
            </a:r>
          </a:p>
          <a:p>
            <a:endParaRPr lang="en-US" sz="1600" dirty="0"/>
          </a:p>
          <a:p>
            <a:r>
              <a:rPr lang="en-US" sz="1600" dirty="0"/>
              <a:t>Regularization parameter (ridge regression, Tikhonov regularization): A factor that controls the trade-off between fitting the training data and minimizing the model complexity. A higher value can reduce overfitting but may also result in underfitting.</a:t>
            </a:r>
          </a:p>
          <a:p>
            <a:endParaRPr lang="en-US" sz="1600" dirty="0"/>
          </a:p>
          <a:p>
            <a:r>
              <a:rPr lang="en-US" sz="1600" dirty="0"/>
              <a:t>Feedback scaling: A factor that adjusts the strength of the feedback connections from the output to the reservoir.</a:t>
            </a:r>
          </a:p>
        </p:txBody>
      </p:sp>
    </p:spTree>
    <p:extLst>
      <p:ext uri="{BB962C8B-B14F-4D97-AF65-F5344CB8AC3E}">
        <p14:creationId xmlns:p14="http://schemas.microsoft.com/office/powerpoint/2010/main" val="340862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FF5-1A5E-A1A0-EA52-BC58A8D7AF5E}"/>
              </a:ext>
            </a:extLst>
          </p:cNvPr>
          <p:cNvSpPr>
            <a:spLocks noGrp="1"/>
          </p:cNvSpPr>
          <p:nvPr>
            <p:ph type="title"/>
          </p:nvPr>
        </p:nvSpPr>
        <p:spPr>
          <a:xfrm>
            <a:off x="958273" y="1166088"/>
            <a:ext cx="10515600" cy="1325563"/>
          </a:xfrm>
        </p:spPr>
        <p:txBody>
          <a:bodyPr>
            <a:normAutofit/>
          </a:bodyPr>
          <a:lstStyle/>
          <a:p>
            <a:r>
              <a:rPr lang="en-US" sz="3000" dirty="0"/>
              <a:t>A </a:t>
            </a:r>
            <a:r>
              <a:rPr lang="en-US" sz="3000" dirty="0" err="1"/>
              <a:t>Kuramoto</a:t>
            </a:r>
            <a:r>
              <a:rPr lang="en-US" sz="3000" dirty="0"/>
              <a:t> Model Approach to Predicting Chaotic Systems with Echo State Networks</a:t>
            </a:r>
          </a:p>
        </p:txBody>
      </p:sp>
      <p:sp>
        <p:nvSpPr>
          <p:cNvPr id="3" name="Content Placeholder 2">
            <a:extLst>
              <a:ext uri="{FF2B5EF4-FFF2-40B4-BE49-F238E27FC236}">
                <a16:creationId xmlns:a16="http://schemas.microsoft.com/office/drawing/2014/main" id="{7AC24F25-84A9-5A4B-B73B-B489669EF7EA}"/>
              </a:ext>
            </a:extLst>
          </p:cNvPr>
          <p:cNvSpPr>
            <a:spLocks noGrp="1"/>
          </p:cNvSpPr>
          <p:nvPr>
            <p:ph idx="1"/>
          </p:nvPr>
        </p:nvSpPr>
        <p:spPr>
          <a:xfrm>
            <a:off x="3701473" y="2282245"/>
            <a:ext cx="4324927" cy="418811"/>
          </a:xfrm>
        </p:spPr>
        <p:txBody>
          <a:bodyPr>
            <a:noAutofit/>
          </a:bodyPr>
          <a:lstStyle/>
          <a:p>
            <a:pPr marL="0" indent="0">
              <a:buNone/>
            </a:pPr>
            <a:r>
              <a:rPr lang="en-US" sz="2000" dirty="0"/>
              <a:t>Sophie Wu, Jackson Howe, Lyle Muller</a:t>
            </a:r>
          </a:p>
        </p:txBody>
      </p:sp>
      <p:sp>
        <p:nvSpPr>
          <p:cNvPr id="6" name="Title 1">
            <a:extLst>
              <a:ext uri="{FF2B5EF4-FFF2-40B4-BE49-F238E27FC236}">
                <a16:creationId xmlns:a16="http://schemas.microsoft.com/office/drawing/2014/main" id="{C9B32923-21A4-F6E2-E380-ACF91BF62CFA}"/>
              </a:ext>
            </a:extLst>
          </p:cNvPr>
          <p:cNvSpPr txBox="1">
            <a:spLocks/>
          </p:cNvSpPr>
          <p:nvPr/>
        </p:nvSpPr>
        <p:spPr>
          <a:xfrm>
            <a:off x="467590" y="2958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Paper to Replicate:</a:t>
            </a:r>
          </a:p>
        </p:txBody>
      </p:sp>
      <p:pic>
        <p:nvPicPr>
          <p:cNvPr id="8" name="Picture 7">
            <a:extLst>
              <a:ext uri="{FF2B5EF4-FFF2-40B4-BE49-F238E27FC236}">
                <a16:creationId xmlns:a16="http://schemas.microsoft.com/office/drawing/2014/main" id="{40C9FAF8-B986-5456-EEEC-BF3BFCDFA5B0}"/>
              </a:ext>
            </a:extLst>
          </p:cNvPr>
          <p:cNvPicPr>
            <a:picLocks noChangeAspect="1"/>
          </p:cNvPicPr>
          <p:nvPr/>
        </p:nvPicPr>
        <p:blipFill>
          <a:blip r:embed="rId2"/>
          <a:stretch>
            <a:fillRect/>
          </a:stretch>
        </p:blipFill>
        <p:spPr>
          <a:xfrm>
            <a:off x="3969328" y="2701056"/>
            <a:ext cx="3649497" cy="3103819"/>
          </a:xfrm>
          <a:prstGeom prst="rect">
            <a:avLst/>
          </a:prstGeom>
        </p:spPr>
      </p:pic>
      <p:sp>
        <p:nvSpPr>
          <p:cNvPr id="9" name="Content Placeholder 2">
            <a:extLst>
              <a:ext uri="{FF2B5EF4-FFF2-40B4-BE49-F238E27FC236}">
                <a16:creationId xmlns:a16="http://schemas.microsoft.com/office/drawing/2014/main" id="{183BC2E6-B0F6-AC04-DC35-EEF9AFF408BE}"/>
              </a:ext>
            </a:extLst>
          </p:cNvPr>
          <p:cNvSpPr txBox="1">
            <a:spLocks/>
          </p:cNvSpPr>
          <p:nvPr/>
        </p:nvSpPr>
        <p:spPr>
          <a:xfrm>
            <a:off x="8451272" y="3972700"/>
            <a:ext cx="4324927" cy="418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Logistic Map</a:t>
            </a:r>
          </a:p>
        </p:txBody>
      </p:sp>
      <p:sp>
        <p:nvSpPr>
          <p:cNvPr id="10" name="Title 1">
            <a:extLst>
              <a:ext uri="{FF2B5EF4-FFF2-40B4-BE49-F238E27FC236}">
                <a16:creationId xmlns:a16="http://schemas.microsoft.com/office/drawing/2014/main" id="{955A12E7-D34C-595C-FBAB-56AF21CCE89E}"/>
              </a:ext>
            </a:extLst>
          </p:cNvPr>
          <p:cNvSpPr txBox="1">
            <a:spLocks/>
          </p:cNvSpPr>
          <p:nvPr/>
        </p:nvSpPr>
        <p:spPr>
          <a:xfrm>
            <a:off x="1110674" y="56388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Can we use this computational approach to predict the Mackey-Glass system? Analytical Insights on mechanism of algorithm</a:t>
            </a:r>
          </a:p>
        </p:txBody>
      </p:sp>
    </p:spTree>
    <p:extLst>
      <p:ext uri="{BB962C8B-B14F-4D97-AF65-F5344CB8AC3E}">
        <p14:creationId xmlns:p14="http://schemas.microsoft.com/office/powerpoint/2010/main" val="367664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22F3-3654-2363-0721-3DCB042D2831}"/>
              </a:ext>
            </a:extLst>
          </p:cNvPr>
          <p:cNvSpPr>
            <a:spLocks noGrp="1"/>
          </p:cNvSpPr>
          <p:nvPr>
            <p:ph type="title"/>
          </p:nvPr>
        </p:nvSpPr>
        <p:spPr/>
        <p:txBody>
          <a:bodyPr/>
          <a:lstStyle/>
          <a:p>
            <a:r>
              <a:rPr lang="en-US" dirty="0"/>
              <a:t>Mackey-Glass Equation</a:t>
            </a:r>
          </a:p>
        </p:txBody>
      </p:sp>
      <p:pic>
        <p:nvPicPr>
          <p:cNvPr id="5" name="Picture 4">
            <a:extLst>
              <a:ext uri="{FF2B5EF4-FFF2-40B4-BE49-F238E27FC236}">
                <a16:creationId xmlns:a16="http://schemas.microsoft.com/office/drawing/2014/main" id="{C011B250-42B9-E5A2-54C9-93FDF80DA0DF}"/>
              </a:ext>
            </a:extLst>
          </p:cNvPr>
          <p:cNvPicPr>
            <a:picLocks noChangeAspect="1"/>
          </p:cNvPicPr>
          <p:nvPr/>
        </p:nvPicPr>
        <p:blipFill>
          <a:blip r:embed="rId2"/>
          <a:stretch>
            <a:fillRect/>
          </a:stretch>
        </p:blipFill>
        <p:spPr>
          <a:xfrm>
            <a:off x="601327" y="1690688"/>
            <a:ext cx="6508600" cy="1388986"/>
          </a:xfrm>
          <a:prstGeom prst="rect">
            <a:avLst/>
          </a:prstGeom>
        </p:spPr>
      </p:pic>
      <p:sp>
        <p:nvSpPr>
          <p:cNvPr id="9" name="TextBox 8">
            <a:extLst>
              <a:ext uri="{FF2B5EF4-FFF2-40B4-BE49-F238E27FC236}">
                <a16:creationId xmlns:a16="http://schemas.microsoft.com/office/drawing/2014/main" id="{3FF66AD2-71CA-A9F0-755C-D45245053D80}"/>
              </a:ext>
            </a:extLst>
          </p:cNvPr>
          <p:cNvSpPr txBox="1"/>
          <p:nvPr/>
        </p:nvSpPr>
        <p:spPr>
          <a:xfrm>
            <a:off x="1292161" y="3117145"/>
            <a:ext cx="7524668" cy="646331"/>
          </a:xfrm>
          <a:prstGeom prst="rect">
            <a:avLst/>
          </a:prstGeom>
          <a:noFill/>
        </p:spPr>
        <p:txBody>
          <a:bodyPr wrap="square">
            <a:spAutoFit/>
          </a:bodyPr>
          <a:lstStyle/>
          <a:p>
            <a:r>
              <a:rPr lang="en-US" dirty="0"/>
              <a:t>a canonical nonlinear dynamical system </a:t>
            </a:r>
          </a:p>
          <a:p>
            <a:r>
              <a:rPr lang="en-US" dirty="0"/>
              <a:t>that exhibits chaotic behavior</a:t>
            </a:r>
          </a:p>
        </p:txBody>
      </p:sp>
      <p:sp>
        <p:nvSpPr>
          <p:cNvPr id="13" name="TextBox 12">
            <a:extLst>
              <a:ext uri="{FF2B5EF4-FFF2-40B4-BE49-F238E27FC236}">
                <a16:creationId xmlns:a16="http://schemas.microsoft.com/office/drawing/2014/main" id="{0E0A112F-F079-2AFA-73FF-623B5108269D}"/>
              </a:ext>
            </a:extLst>
          </p:cNvPr>
          <p:cNvSpPr txBox="1"/>
          <p:nvPr/>
        </p:nvSpPr>
        <p:spPr>
          <a:xfrm>
            <a:off x="738488" y="5179302"/>
            <a:ext cx="6094602" cy="646331"/>
          </a:xfrm>
          <a:prstGeom prst="rect">
            <a:avLst/>
          </a:prstGeom>
          <a:noFill/>
        </p:spPr>
        <p:txBody>
          <a:bodyPr wrap="square">
            <a:spAutoFit/>
          </a:bodyPr>
          <a:lstStyle/>
          <a:p>
            <a:r>
              <a:rPr lang="en-US" dirty="0"/>
              <a:t>Time series prediction of the Mackey Glass system is a difficult problem due to the chaotic dynamics</a:t>
            </a:r>
          </a:p>
        </p:txBody>
      </p:sp>
      <p:pic>
        <p:nvPicPr>
          <p:cNvPr id="17" name="Picture 16">
            <a:extLst>
              <a:ext uri="{FF2B5EF4-FFF2-40B4-BE49-F238E27FC236}">
                <a16:creationId xmlns:a16="http://schemas.microsoft.com/office/drawing/2014/main" id="{984DE0E3-E0D2-2853-47A3-F744667441E5}"/>
              </a:ext>
            </a:extLst>
          </p:cNvPr>
          <p:cNvPicPr>
            <a:picLocks noChangeAspect="1"/>
          </p:cNvPicPr>
          <p:nvPr/>
        </p:nvPicPr>
        <p:blipFill rotWithShape="1">
          <a:blip r:embed="rId3"/>
          <a:srcRect l="1581"/>
          <a:stretch/>
        </p:blipFill>
        <p:spPr>
          <a:xfrm>
            <a:off x="8103764" y="605050"/>
            <a:ext cx="3900881" cy="1586744"/>
          </a:xfrm>
          <a:prstGeom prst="rect">
            <a:avLst/>
          </a:prstGeom>
        </p:spPr>
      </p:pic>
      <p:pic>
        <p:nvPicPr>
          <p:cNvPr id="19" name="Picture 18">
            <a:extLst>
              <a:ext uri="{FF2B5EF4-FFF2-40B4-BE49-F238E27FC236}">
                <a16:creationId xmlns:a16="http://schemas.microsoft.com/office/drawing/2014/main" id="{22E11121-126C-B44E-A8A1-F8CFC062657E}"/>
              </a:ext>
            </a:extLst>
          </p:cNvPr>
          <p:cNvPicPr>
            <a:picLocks noChangeAspect="1"/>
          </p:cNvPicPr>
          <p:nvPr/>
        </p:nvPicPr>
        <p:blipFill>
          <a:blip r:embed="rId4"/>
          <a:stretch>
            <a:fillRect/>
          </a:stretch>
        </p:blipFill>
        <p:spPr>
          <a:xfrm>
            <a:off x="7879318" y="2415443"/>
            <a:ext cx="4125327" cy="1665527"/>
          </a:xfrm>
          <a:prstGeom prst="rect">
            <a:avLst/>
          </a:prstGeom>
        </p:spPr>
      </p:pic>
      <p:sp>
        <p:nvSpPr>
          <p:cNvPr id="23" name="TextBox 22">
            <a:extLst>
              <a:ext uri="{FF2B5EF4-FFF2-40B4-BE49-F238E27FC236}">
                <a16:creationId xmlns:a16="http://schemas.microsoft.com/office/drawing/2014/main" id="{5DE8D71D-F007-8224-993C-27E26678DCEC}"/>
              </a:ext>
            </a:extLst>
          </p:cNvPr>
          <p:cNvSpPr txBox="1"/>
          <p:nvPr/>
        </p:nvSpPr>
        <p:spPr>
          <a:xfrm>
            <a:off x="8349873" y="4604217"/>
            <a:ext cx="3619851" cy="1200329"/>
          </a:xfrm>
          <a:prstGeom prst="rect">
            <a:avLst/>
          </a:prstGeom>
          <a:noFill/>
        </p:spPr>
        <p:txBody>
          <a:bodyPr wrap="square">
            <a:spAutoFit/>
          </a:bodyPr>
          <a:lstStyle/>
          <a:p>
            <a:r>
              <a:rPr lang="en-US" dirty="0"/>
              <a:t>Models both healthy and pathological </a:t>
            </a:r>
            <a:r>
              <a:rPr lang="en-US" dirty="0" err="1"/>
              <a:t>behaviour</a:t>
            </a:r>
            <a:r>
              <a:rPr lang="en-US" dirty="0"/>
              <a:t> in certain biological contexts, models blood cell dynamics</a:t>
            </a:r>
          </a:p>
        </p:txBody>
      </p:sp>
      <p:sp>
        <p:nvSpPr>
          <p:cNvPr id="31" name="TextBox 30">
            <a:extLst>
              <a:ext uri="{FF2B5EF4-FFF2-40B4-BE49-F238E27FC236}">
                <a16:creationId xmlns:a16="http://schemas.microsoft.com/office/drawing/2014/main" id="{1965ABC8-6D43-D200-7DCB-2965C3EAA891}"/>
              </a:ext>
            </a:extLst>
          </p:cNvPr>
          <p:cNvSpPr txBox="1"/>
          <p:nvPr/>
        </p:nvSpPr>
        <p:spPr>
          <a:xfrm>
            <a:off x="8632272" y="3846541"/>
            <a:ext cx="1031846" cy="369332"/>
          </a:xfrm>
          <a:prstGeom prst="rect">
            <a:avLst/>
          </a:prstGeom>
          <a:noFill/>
        </p:spPr>
        <p:txBody>
          <a:bodyPr wrap="square" rtlCol="0">
            <a:spAutoFit/>
          </a:bodyPr>
          <a:lstStyle/>
          <a:p>
            <a:r>
              <a:rPr lang="en-US" dirty="0"/>
              <a:t>Tau = 20</a:t>
            </a:r>
          </a:p>
        </p:txBody>
      </p:sp>
      <p:sp>
        <p:nvSpPr>
          <p:cNvPr id="32" name="TextBox 31">
            <a:extLst>
              <a:ext uri="{FF2B5EF4-FFF2-40B4-BE49-F238E27FC236}">
                <a16:creationId xmlns:a16="http://schemas.microsoft.com/office/drawing/2014/main" id="{A788D22E-E194-EC8E-A90E-B877BFC97394}"/>
              </a:ext>
            </a:extLst>
          </p:cNvPr>
          <p:cNvSpPr txBox="1"/>
          <p:nvPr/>
        </p:nvSpPr>
        <p:spPr>
          <a:xfrm>
            <a:off x="8598717" y="1944945"/>
            <a:ext cx="1031846" cy="369332"/>
          </a:xfrm>
          <a:prstGeom prst="rect">
            <a:avLst/>
          </a:prstGeom>
          <a:noFill/>
        </p:spPr>
        <p:txBody>
          <a:bodyPr wrap="square" rtlCol="0">
            <a:spAutoFit/>
          </a:bodyPr>
          <a:lstStyle/>
          <a:p>
            <a:r>
              <a:rPr lang="en-US" dirty="0"/>
              <a:t>Tau = 6</a:t>
            </a:r>
          </a:p>
        </p:txBody>
      </p:sp>
      <p:grpSp>
        <p:nvGrpSpPr>
          <p:cNvPr id="36" name="Group 35">
            <a:extLst>
              <a:ext uri="{FF2B5EF4-FFF2-40B4-BE49-F238E27FC236}">
                <a16:creationId xmlns:a16="http://schemas.microsoft.com/office/drawing/2014/main" id="{BE08A553-C38B-2082-95C2-4FF55FB4ECCF}"/>
              </a:ext>
            </a:extLst>
          </p:cNvPr>
          <p:cNvGrpSpPr/>
          <p:nvPr/>
        </p:nvGrpSpPr>
        <p:grpSpPr>
          <a:xfrm>
            <a:off x="897452" y="4249252"/>
            <a:ext cx="7452421" cy="419158"/>
            <a:chOff x="897452" y="4249252"/>
            <a:chExt cx="7452421" cy="419158"/>
          </a:xfrm>
        </p:grpSpPr>
        <p:pic>
          <p:nvPicPr>
            <p:cNvPr id="30" name="Picture 29">
              <a:extLst>
                <a:ext uri="{FF2B5EF4-FFF2-40B4-BE49-F238E27FC236}">
                  <a16:creationId xmlns:a16="http://schemas.microsoft.com/office/drawing/2014/main" id="{90569F4F-2DA0-C6C0-75C3-13A09BC1DF28}"/>
                </a:ext>
              </a:extLst>
            </p:cNvPr>
            <p:cNvPicPr>
              <a:picLocks noChangeAspect="1"/>
            </p:cNvPicPr>
            <p:nvPr/>
          </p:nvPicPr>
          <p:blipFill>
            <a:blip r:embed="rId5"/>
            <a:stretch>
              <a:fillRect/>
            </a:stretch>
          </p:blipFill>
          <p:spPr>
            <a:xfrm>
              <a:off x="897452" y="4249252"/>
              <a:ext cx="1352739" cy="419158"/>
            </a:xfrm>
            <a:prstGeom prst="rect">
              <a:avLst/>
            </a:prstGeom>
          </p:spPr>
        </p:pic>
        <p:sp>
          <p:nvSpPr>
            <p:cNvPr id="35" name="TextBox 34">
              <a:extLst>
                <a:ext uri="{FF2B5EF4-FFF2-40B4-BE49-F238E27FC236}">
                  <a16:creationId xmlns:a16="http://schemas.microsoft.com/office/drawing/2014/main" id="{9B3DBC91-25D9-1021-DBE3-EB46B910C3DF}"/>
                </a:ext>
              </a:extLst>
            </p:cNvPr>
            <p:cNvSpPr txBox="1"/>
            <p:nvPr/>
          </p:nvSpPr>
          <p:spPr>
            <a:xfrm>
              <a:off x="2255271" y="4286723"/>
              <a:ext cx="6094602" cy="369332"/>
            </a:xfrm>
            <a:prstGeom prst="rect">
              <a:avLst/>
            </a:prstGeom>
            <a:noFill/>
          </p:spPr>
          <p:txBody>
            <a:bodyPr wrap="square">
              <a:spAutoFit/>
            </a:bodyPr>
            <a:lstStyle/>
            <a:p>
              <a:r>
                <a:rPr lang="en-US" dirty="0"/>
                <a:t>are parameters of the system, tau controls ‘chaotic-ness’ </a:t>
              </a:r>
            </a:p>
          </p:txBody>
        </p:sp>
      </p:grpSp>
    </p:spTree>
    <p:extLst>
      <p:ext uri="{BB962C8B-B14F-4D97-AF65-F5344CB8AC3E}">
        <p14:creationId xmlns:p14="http://schemas.microsoft.com/office/powerpoint/2010/main" val="12370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23"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22F3-3654-2363-0721-3DCB042D2831}"/>
              </a:ext>
            </a:extLst>
          </p:cNvPr>
          <p:cNvSpPr>
            <a:spLocks noGrp="1"/>
          </p:cNvSpPr>
          <p:nvPr>
            <p:ph type="title"/>
          </p:nvPr>
        </p:nvSpPr>
        <p:spPr/>
        <p:txBody>
          <a:bodyPr/>
          <a:lstStyle/>
          <a:p>
            <a:r>
              <a:rPr lang="en-US" dirty="0"/>
              <a:t>Reservoir Computing (Echo-State-Networks) </a:t>
            </a:r>
          </a:p>
        </p:txBody>
      </p:sp>
      <p:pic>
        <p:nvPicPr>
          <p:cNvPr id="4" name="Picture 3">
            <a:extLst>
              <a:ext uri="{FF2B5EF4-FFF2-40B4-BE49-F238E27FC236}">
                <a16:creationId xmlns:a16="http://schemas.microsoft.com/office/drawing/2014/main" id="{F7EB511F-AAE2-469F-5BC5-80803FB70525}"/>
              </a:ext>
            </a:extLst>
          </p:cNvPr>
          <p:cNvPicPr>
            <a:picLocks noChangeAspect="1"/>
          </p:cNvPicPr>
          <p:nvPr/>
        </p:nvPicPr>
        <p:blipFill>
          <a:blip r:embed="rId2"/>
          <a:stretch>
            <a:fillRect/>
          </a:stretch>
        </p:blipFill>
        <p:spPr>
          <a:xfrm>
            <a:off x="2713242" y="1690688"/>
            <a:ext cx="6506483" cy="2943636"/>
          </a:xfrm>
          <a:prstGeom prst="rect">
            <a:avLst/>
          </a:prstGeom>
        </p:spPr>
      </p:pic>
      <p:sp>
        <p:nvSpPr>
          <p:cNvPr id="6" name="TextBox 5">
            <a:extLst>
              <a:ext uri="{FF2B5EF4-FFF2-40B4-BE49-F238E27FC236}">
                <a16:creationId xmlns:a16="http://schemas.microsoft.com/office/drawing/2014/main" id="{3A393CE1-3E39-904C-829A-8BD1F6F351CE}"/>
              </a:ext>
            </a:extLst>
          </p:cNvPr>
          <p:cNvSpPr txBox="1"/>
          <p:nvPr/>
        </p:nvSpPr>
        <p:spPr>
          <a:xfrm>
            <a:off x="838200" y="5057912"/>
            <a:ext cx="9304090" cy="1200329"/>
          </a:xfrm>
          <a:prstGeom prst="rect">
            <a:avLst/>
          </a:prstGeom>
          <a:noFill/>
        </p:spPr>
        <p:txBody>
          <a:bodyPr wrap="square">
            <a:spAutoFit/>
          </a:bodyPr>
          <a:lstStyle/>
          <a:p>
            <a:pPr marL="285750" indent="-285750">
              <a:buFontTx/>
              <a:buChar char="-"/>
            </a:pPr>
            <a:r>
              <a:rPr lang="en-US" dirty="0"/>
              <a:t>Popular ML algorithm combining ideas from RNN, FFN, non-linear dynamics</a:t>
            </a:r>
          </a:p>
          <a:p>
            <a:endParaRPr lang="en-US" dirty="0"/>
          </a:p>
          <a:p>
            <a:pPr marL="285750" indent="-285750">
              <a:buFontTx/>
              <a:buChar char="-"/>
            </a:pPr>
            <a:r>
              <a:rPr lang="en-US" dirty="0"/>
              <a:t>Used in speech recognition, nonlinear channel equalization, detection of epileptic seizures, robot control, time series prediction, financial forecasting, handwriting recognition, </a:t>
            </a:r>
            <a:r>
              <a:rPr lang="en-US" dirty="0" err="1"/>
              <a:t>etc</a:t>
            </a:r>
            <a:endParaRPr lang="en-US" dirty="0"/>
          </a:p>
        </p:txBody>
      </p:sp>
    </p:spTree>
    <p:extLst>
      <p:ext uri="{BB962C8B-B14F-4D97-AF65-F5344CB8AC3E}">
        <p14:creationId xmlns:p14="http://schemas.microsoft.com/office/powerpoint/2010/main" val="371326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B7B-BB7C-F215-97A5-F6C89DA739A5}"/>
              </a:ext>
            </a:extLst>
          </p:cNvPr>
          <p:cNvSpPr>
            <a:spLocks noGrp="1"/>
          </p:cNvSpPr>
          <p:nvPr>
            <p:ph type="title"/>
          </p:nvPr>
        </p:nvSpPr>
        <p:spPr>
          <a:xfrm>
            <a:off x="2183177" y="119707"/>
            <a:ext cx="10515600" cy="1325563"/>
          </a:xfrm>
        </p:spPr>
        <p:txBody>
          <a:bodyPr/>
          <a:lstStyle/>
          <a:p>
            <a:r>
              <a:rPr lang="en-US" dirty="0"/>
              <a:t>The Idea of a Reservoir Computer (ESN)</a:t>
            </a:r>
          </a:p>
        </p:txBody>
      </p:sp>
      <p:pic>
        <p:nvPicPr>
          <p:cNvPr id="4" name="Picture 3">
            <a:extLst>
              <a:ext uri="{FF2B5EF4-FFF2-40B4-BE49-F238E27FC236}">
                <a16:creationId xmlns:a16="http://schemas.microsoft.com/office/drawing/2014/main" id="{C689CA4A-E1C2-CEFA-E9D0-CE4F7A68D9A2}"/>
              </a:ext>
            </a:extLst>
          </p:cNvPr>
          <p:cNvPicPr>
            <a:picLocks noChangeAspect="1"/>
          </p:cNvPicPr>
          <p:nvPr/>
        </p:nvPicPr>
        <p:blipFill>
          <a:blip r:embed="rId2"/>
          <a:stretch>
            <a:fillRect/>
          </a:stretch>
        </p:blipFill>
        <p:spPr>
          <a:xfrm>
            <a:off x="2512960" y="2514941"/>
            <a:ext cx="7166080" cy="3242047"/>
          </a:xfrm>
          <a:prstGeom prst="rect">
            <a:avLst/>
          </a:prstGeom>
        </p:spPr>
      </p:pic>
      <p:pic>
        <p:nvPicPr>
          <p:cNvPr id="8" name="Picture 7">
            <a:extLst>
              <a:ext uri="{FF2B5EF4-FFF2-40B4-BE49-F238E27FC236}">
                <a16:creationId xmlns:a16="http://schemas.microsoft.com/office/drawing/2014/main" id="{524E5B3B-70B9-53CF-27A8-92E947F1CAFD}"/>
              </a:ext>
            </a:extLst>
          </p:cNvPr>
          <p:cNvPicPr>
            <a:picLocks noChangeAspect="1"/>
          </p:cNvPicPr>
          <p:nvPr/>
        </p:nvPicPr>
        <p:blipFill>
          <a:blip r:embed="rId3"/>
          <a:stretch>
            <a:fillRect/>
          </a:stretch>
        </p:blipFill>
        <p:spPr>
          <a:xfrm>
            <a:off x="2668162" y="5913781"/>
            <a:ext cx="748010" cy="824512"/>
          </a:xfrm>
          <a:prstGeom prst="rect">
            <a:avLst/>
          </a:prstGeom>
        </p:spPr>
      </p:pic>
      <p:grpSp>
        <p:nvGrpSpPr>
          <p:cNvPr id="12" name="Group 11">
            <a:extLst>
              <a:ext uri="{FF2B5EF4-FFF2-40B4-BE49-F238E27FC236}">
                <a16:creationId xmlns:a16="http://schemas.microsoft.com/office/drawing/2014/main" id="{66D3A699-9BF5-3F3F-15D1-298AEEF96699}"/>
              </a:ext>
            </a:extLst>
          </p:cNvPr>
          <p:cNvGrpSpPr/>
          <p:nvPr/>
        </p:nvGrpSpPr>
        <p:grpSpPr>
          <a:xfrm>
            <a:off x="8686805" y="5835384"/>
            <a:ext cx="1674066" cy="981305"/>
            <a:chOff x="8415453" y="5756988"/>
            <a:chExt cx="2136669" cy="1193844"/>
          </a:xfrm>
        </p:grpSpPr>
        <p:pic>
          <p:nvPicPr>
            <p:cNvPr id="9" name="Picture 8">
              <a:extLst>
                <a:ext uri="{FF2B5EF4-FFF2-40B4-BE49-F238E27FC236}">
                  <a16:creationId xmlns:a16="http://schemas.microsoft.com/office/drawing/2014/main" id="{425EFB05-9E0A-F599-0BCD-FBE920C3E111}"/>
                </a:ext>
              </a:extLst>
            </p:cNvPr>
            <p:cNvPicPr>
              <a:picLocks noChangeAspect="1"/>
            </p:cNvPicPr>
            <p:nvPr/>
          </p:nvPicPr>
          <p:blipFill>
            <a:blip r:embed="rId3"/>
            <a:stretch>
              <a:fillRect/>
            </a:stretch>
          </p:blipFill>
          <p:spPr>
            <a:xfrm>
              <a:off x="8415453" y="5756988"/>
              <a:ext cx="748010" cy="824512"/>
            </a:xfrm>
            <a:prstGeom prst="rect">
              <a:avLst/>
            </a:prstGeom>
          </p:spPr>
        </p:pic>
        <p:pic>
          <p:nvPicPr>
            <p:cNvPr id="10" name="Picture 9">
              <a:extLst>
                <a:ext uri="{FF2B5EF4-FFF2-40B4-BE49-F238E27FC236}">
                  <a16:creationId xmlns:a16="http://schemas.microsoft.com/office/drawing/2014/main" id="{76F49C11-4C13-8263-2A57-F037BED5AD47}"/>
                </a:ext>
              </a:extLst>
            </p:cNvPr>
            <p:cNvPicPr>
              <a:picLocks noChangeAspect="1"/>
            </p:cNvPicPr>
            <p:nvPr/>
          </p:nvPicPr>
          <p:blipFill>
            <a:blip r:embed="rId4">
              <a:duotone>
                <a:prstClr val="black"/>
                <a:schemeClr val="accent6">
                  <a:tint val="45000"/>
                  <a:satMod val="400000"/>
                </a:schemeClr>
              </a:duotone>
              <a:extLst>
                <a:ext uri="{BEBA8EAE-BF5A-486C-A8C5-ECC9F3942E4B}">
                  <a14:imgProps xmlns:a14="http://schemas.microsoft.com/office/drawing/2010/main">
                    <a14:imgLayer r:embed="rId5">
                      <a14:imgEffect>
                        <a14:colorTemperature colorTemp="5500"/>
                      </a14:imgEffect>
                    </a14:imgLayer>
                  </a14:imgProps>
                </a:ext>
              </a:extLst>
            </a:blip>
            <a:stretch>
              <a:fillRect/>
            </a:stretch>
          </p:blipFill>
          <p:spPr>
            <a:xfrm>
              <a:off x="9163463" y="5786689"/>
              <a:ext cx="748010" cy="824512"/>
            </a:xfrm>
            <a:prstGeom prst="rect">
              <a:avLst/>
            </a:prstGeom>
          </p:spPr>
        </p:pic>
        <p:sp>
          <p:nvSpPr>
            <p:cNvPr id="11" name="TextBox 10">
              <a:extLst>
                <a:ext uri="{FF2B5EF4-FFF2-40B4-BE49-F238E27FC236}">
                  <a16:creationId xmlns:a16="http://schemas.microsoft.com/office/drawing/2014/main" id="{B57863C1-FF33-46CC-7973-B7A3E34C5060}"/>
                </a:ext>
              </a:extLst>
            </p:cNvPr>
            <p:cNvSpPr txBox="1"/>
            <p:nvPr/>
          </p:nvSpPr>
          <p:spPr>
            <a:xfrm>
              <a:off x="8919265" y="6581500"/>
              <a:ext cx="1632857" cy="369332"/>
            </a:xfrm>
            <a:prstGeom prst="rect">
              <a:avLst/>
            </a:prstGeom>
            <a:noFill/>
          </p:spPr>
          <p:txBody>
            <a:bodyPr wrap="square" rtlCol="0">
              <a:spAutoFit/>
            </a:bodyPr>
            <a:lstStyle/>
            <a:p>
              <a:r>
                <a:rPr lang="en-US" dirty="0"/>
                <a:t>predictions</a:t>
              </a:r>
            </a:p>
          </p:txBody>
        </p:sp>
      </p:grpSp>
      <p:sp>
        <p:nvSpPr>
          <p:cNvPr id="16" name="TextBox 15">
            <a:extLst>
              <a:ext uri="{FF2B5EF4-FFF2-40B4-BE49-F238E27FC236}">
                <a16:creationId xmlns:a16="http://schemas.microsoft.com/office/drawing/2014/main" id="{5FAED13B-14CF-1DD2-CFAE-96A9619DB3F0}"/>
              </a:ext>
            </a:extLst>
          </p:cNvPr>
          <p:cNvSpPr txBox="1"/>
          <p:nvPr/>
        </p:nvSpPr>
        <p:spPr>
          <a:xfrm>
            <a:off x="418019" y="1120894"/>
            <a:ext cx="6610309" cy="1754326"/>
          </a:xfrm>
          <a:prstGeom prst="rect">
            <a:avLst/>
          </a:prstGeom>
          <a:noFill/>
        </p:spPr>
        <p:txBody>
          <a:bodyPr wrap="square">
            <a:spAutoFit/>
          </a:bodyPr>
          <a:lstStyle/>
          <a:p>
            <a:pPr marL="285750" indent="-285750">
              <a:buFontTx/>
              <a:buChar char="-"/>
            </a:pPr>
            <a:r>
              <a:rPr lang="en-US" dirty="0"/>
              <a:t>3 layers, randomly initialized fixed-size reservoir of nonlinear nodes</a:t>
            </a:r>
          </a:p>
          <a:p>
            <a:pPr marL="285750" indent="-285750">
              <a:buFontTx/>
              <a:buChar char="-"/>
            </a:pPr>
            <a:r>
              <a:rPr lang="en-US" dirty="0"/>
              <a:t> transform the input time series into a high-dimensional feature space, internal representation, nodes output ‘basis functions’</a:t>
            </a:r>
          </a:p>
          <a:p>
            <a:pPr marL="285750" indent="-285750">
              <a:buFontTx/>
              <a:buChar char="-"/>
            </a:pPr>
            <a:r>
              <a:rPr lang="en-US" dirty="0"/>
              <a:t>Train a linear readout layer to predict future values based on the reservoir state</a:t>
            </a:r>
          </a:p>
        </p:txBody>
      </p:sp>
      <p:pic>
        <p:nvPicPr>
          <p:cNvPr id="18" name="Picture 17">
            <a:extLst>
              <a:ext uri="{FF2B5EF4-FFF2-40B4-BE49-F238E27FC236}">
                <a16:creationId xmlns:a16="http://schemas.microsoft.com/office/drawing/2014/main" id="{9D4EF8A3-4E33-5775-5120-DC6218BA0C65}"/>
              </a:ext>
            </a:extLst>
          </p:cNvPr>
          <p:cNvPicPr>
            <a:picLocks noChangeAspect="1"/>
          </p:cNvPicPr>
          <p:nvPr/>
        </p:nvPicPr>
        <p:blipFill>
          <a:blip r:embed="rId6"/>
          <a:stretch>
            <a:fillRect/>
          </a:stretch>
        </p:blipFill>
        <p:spPr>
          <a:xfrm>
            <a:off x="3935610" y="6001621"/>
            <a:ext cx="4072318" cy="368784"/>
          </a:xfrm>
          <a:prstGeom prst="rect">
            <a:avLst/>
          </a:prstGeom>
        </p:spPr>
      </p:pic>
      <p:grpSp>
        <p:nvGrpSpPr>
          <p:cNvPr id="29" name="Group 28">
            <a:extLst>
              <a:ext uri="{FF2B5EF4-FFF2-40B4-BE49-F238E27FC236}">
                <a16:creationId xmlns:a16="http://schemas.microsoft.com/office/drawing/2014/main" id="{D9F743A9-9B5C-FCEF-724A-1650965CEBA2}"/>
              </a:ext>
            </a:extLst>
          </p:cNvPr>
          <p:cNvGrpSpPr/>
          <p:nvPr/>
        </p:nvGrpSpPr>
        <p:grpSpPr>
          <a:xfrm>
            <a:off x="5754255" y="1991801"/>
            <a:ext cx="3810155" cy="1517566"/>
            <a:chOff x="5754255" y="1991801"/>
            <a:chExt cx="3810155" cy="1517566"/>
          </a:xfrm>
        </p:grpSpPr>
        <p:cxnSp>
          <p:nvCxnSpPr>
            <p:cNvPr id="24" name="Straight Connector 23">
              <a:extLst>
                <a:ext uri="{FF2B5EF4-FFF2-40B4-BE49-F238E27FC236}">
                  <a16:creationId xmlns:a16="http://schemas.microsoft.com/office/drawing/2014/main" id="{70AA5996-E5E9-EDF9-0A23-77C4E06B7BDA}"/>
                </a:ext>
              </a:extLst>
            </p:cNvPr>
            <p:cNvCxnSpPr>
              <a:cxnSpLocks/>
            </p:cNvCxnSpPr>
            <p:nvPr/>
          </p:nvCxnSpPr>
          <p:spPr>
            <a:xfrm flipV="1">
              <a:off x="6326909" y="2451644"/>
              <a:ext cx="2468490" cy="1030159"/>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CB98067-35C4-9AEF-642D-785A463A0E00}"/>
                </a:ext>
              </a:extLst>
            </p:cNvPr>
            <p:cNvGrpSpPr/>
            <p:nvPr/>
          </p:nvGrpSpPr>
          <p:grpSpPr>
            <a:xfrm>
              <a:off x="5754255" y="1991801"/>
              <a:ext cx="3810155" cy="1517566"/>
              <a:chOff x="5754255" y="1991801"/>
              <a:chExt cx="3810155" cy="1517566"/>
            </a:xfrm>
          </p:grpSpPr>
          <p:pic>
            <p:nvPicPr>
              <p:cNvPr id="19" name="Picture 18">
                <a:extLst>
                  <a:ext uri="{FF2B5EF4-FFF2-40B4-BE49-F238E27FC236}">
                    <a16:creationId xmlns:a16="http://schemas.microsoft.com/office/drawing/2014/main" id="{ADFC3E32-4C78-8846-22B9-83375A504E39}"/>
                  </a:ext>
                </a:extLst>
              </p:cNvPr>
              <p:cNvPicPr>
                <a:picLocks noChangeAspect="1"/>
              </p:cNvPicPr>
              <p:nvPr/>
            </p:nvPicPr>
            <p:blipFill>
              <a:blip r:embed="rId3"/>
              <a:stretch>
                <a:fillRect/>
              </a:stretch>
            </p:blipFill>
            <p:spPr>
              <a:xfrm>
                <a:off x="7028328" y="1991801"/>
                <a:ext cx="1255064" cy="420331"/>
              </a:xfrm>
              <a:prstGeom prst="rect">
                <a:avLst/>
              </a:prstGeom>
            </p:spPr>
          </p:pic>
          <p:pic>
            <p:nvPicPr>
              <p:cNvPr id="20" name="Picture 19">
                <a:extLst>
                  <a:ext uri="{FF2B5EF4-FFF2-40B4-BE49-F238E27FC236}">
                    <a16:creationId xmlns:a16="http://schemas.microsoft.com/office/drawing/2014/main" id="{5B57F681-B426-ABB4-C2FF-216BCC08716F}"/>
                  </a:ext>
                </a:extLst>
              </p:cNvPr>
              <p:cNvPicPr>
                <a:picLocks noChangeAspect="1"/>
              </p:cNvPicPr>
              <p:nvPr/>
            </p:nvPicPr>
            <p:blipFill>
              <a:blip r:embed="rId3"/>
              <a:stretch>
                <a:fillRect/>
              </a:stretch>
            </p:blipFill>
            <p:spPr>
              <a:xfrm>
                <a:off x="8598665" y="2030188"/>
                <a:ext cx="965745" cy="572731"/>
              </a:xfrm>
              <a:prstGeom prst="rect">
                <a:avLst/>
              </a:prstGeom>
            </p:spPr>
          </p:pic>
          <p:pic>
            <p:nvPicPr>
              <p:cNvPr id="21" name="Picture 20">
                <a:extLst>
                  <a:ext uri="{FF2B5EF4-FFF2-40B4-BE49-F238E27FC236}">
                    <a16:creationId xmlns:a16="http://schemas.microsoft.com/office/drawing/2014/main" id="{D599EE4F-31B2-DD3C-AC9C-6C270AC66E5C}"/>
                  </a:ext>
                </a:extLst>
              </p:cNvPr>
              <p:cNvPicPr>
                <a:picLocks noChangeAspect="1"/>
              </p:cNvPicPr>
              <p:nvPr/>
            </p:nvPicPr>
            <p:blipFill>
              <a:blip r:embed="rId3"/>
              <a:stretch>
                <a:fillRect/>
              </a:stretch>
            </p:blipFill>
            <p:spPr>
              <a:xfrm>
                <a:off x="7721060" y="2735939"/>
                <a:ext cx="965745" cy="572731"/>
              </a:xfrm>
              <a:prstGeom prst="rect">
                <a:avLst/>
              </a:prstGeom>
            </p:spPr>
          </p:pic>
          <p:cxnSp>
            <p:nvCxnSpPr>
              <p:cNvPr id="23" name="Straight Connector 22">
                <a:extLst>
                  <a:ext uri="{FF2B5EF4-FFF2-40B4-BE49-F238E27FC236}">
                    <a16:creationId xmlns:a16="http://schemas.microsoft.com/office/drawing/2014/main" id="{5C09F71F-D885-56C3-6600-474636F93DC1}"/>
                  </a:ext>
                </a:extLst>
              </p:cNvPr>
              <p:cNvCxnSpPr/>
              <p:nvPr/>
            </p:nvCxnSpPr>
            <p:spPr>
              <a:xfrm flipV="1">
                <a:off x="5754255" y="2316553"/>
                <a:ext cx="1366981" cy="99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84E0F0-77C7-8414-BE17-315865E494C3}"/>
                  </a:ext>
                </a:extLst>
              </p:cNvPr>
              <p:cNvCxnSpPr>
                <a:cxnSpLocks/>
              </p:cNvCxnSpPr>
              <p:nvPr/>
            </p:nvCxnSpPr>
            <p:spPr>
              <a:xfrm flipV="1">
                <a:off x="6260900" y="3254363"/>
                <a:ext cx="1182934" cy="255004"/>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7764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3B8E95-44A7-14C7-C101-489BE18E645D}"/>
              </a:ext>
            </a:extLst>
          </p:cNvPr>
          <p:cNvSpPr/>
          <p:nvPr/>
        </p:nvSpPr>
        <p:spPr>
          <a:xfrm>
            <a:off x="523292" y="4375669"/>
            <a:ext cx="2400300"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8" name="Rectangle 7">
            <a:extLst>
              <a:ext uri="{FF2B5EF4-FFF2-40B4-BE49-F238E27FC236}">
                <a16:creationId xmlns:a16="http://schemas.microsoft.com/office/drawing/2014/main" id="{641054C1-EB6D-7812-B363-CF082EB04258}"/>
              </a:ext>
            </a:extLst>
          </p:cNvPr>
          <p:cNvSpPr/>
          <p:nvPr/>
        </p:nvSpPr>
        <p:spPr>
          <a:xfrm>
            <a:off x="380202" y="5141946"/>
            <a:ext cx="2400300"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9" name="Rectangle 8">
            <a:extLst>
              <a:ext uri="{FF2B5EF4-FFF2-40B4-BE49-F238E27FC236}">
                <a16:creationId xmlns:a16="http://schemas.microsoft.com/office/drawing/2014/main" id="{EB214FD2-43B7-6EA8-F649-761743E877D3}"/>
              </a:ext>
            </a:extLst>
          </p:cNvPr>
          <p:cNvSpPr/>
          <p:nvPr/>
        </p:nvSpPr>
        <p:spPr>
          <a:xfrm>
            <a:off x="2566675" y="5660181"/>
            <a:ext cx="9021945" cy="10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0" name="Rectangle 9">
            <a:extLst>
              <a:ext uri="{FF2B5EF4-FFF2-40B4-BE49-F238E27FC236}">
                <a16:creationId xmlns:a16="http://schemas.microsoft.com/office/drawing/2014/main" id="{B17EC098-6D32-2E62-F48A-30EFC5418333}"/>
              </a:ext>
            </a:extLst>
          </p:cNvPr>
          <p:cNvSpPr/>
          <p:nvPr/>
        </p:nvSpPr>
        <p:spPr>
          <a:xfrm>
            <a:off x="9803403" y="4462463"/>
            <a:ext cx="2400300"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2" name="Rectangle 11">
            <a:extLst>
              <a:ext uri="{FF2B5EF4-FFF2-40B4-BE49-F238E27FC236}">
                <a16:creationId xmlns:a16="http://schemas.microsoft.com/office/drawing/2014/main" id="{0DAE6FA1-7CEA-81AB-D5E1-3E30F3384ED0}"/>
              </a:ext>
            </a:extLst>
          </p:cNvPr>
          <p:cNvSpPr/>
          <p:nvPr/>
        </p:nvSpPr>
        <p:spPr>
          <a:xfrm>
            <a:off x="9803403" y="208402"/>
            <a:ext cx="2400300"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3" name="Title 1">
            <a:extLst>
              <a:ext uri="{FF2B5EF4-FFF2-40B4-BE49-F238E27FC236}">
                <a16:creationId xmlns:a16="http://schemas.microsoft.com/office/drawing/2014/main" id="{3F434589-03E0-5D3E-C43D-8A8F6A69268F}"/>
              </a:ext>
            </a:extLst>
          </p:cNvPr>
          <p:cNvSpPr>
            <a:spLocks noGrp="1"/>
          </p:cNvSpPr>
          <p:nvPr>
            <p:ph type="title"/>
          </p:nvPr>
        </p:nvSpPr>
        <p:spPr>
          <a:xfrm>
            <a:off x="917145" y="899127"/>
            <a:ext cx="10515600" cy="1325563"/>
          </a:xfrm>
        </p:spPr>
        <p:txBody>
          <a:bodyPr>
            <a:normAutofit fontScale="90000"/>
          </a:bodyPr>
          <a:lstStyle/>
          <a:p>
            <a:r>
              <a:rPr lang="en-US" dirty="0"/>
              <a:t>Can We Predict Mackey-Glass Using Reservoir Computer With A </a:t>
            </a:r>
            <a:r>
              <a:rPr lang="en-US" dirty="0" err="1"/>
              <a:t>Kuramoto</a:t>
            </a:r>
            <a:r>
              <a:rPr lang="en-US" dirty="0"/>
              <a:t>-Activation Function?</a:t>
            </a:r>
          </a:p>
        </p:txBody>
      </p:sp>
      <p:pic>
        <p:nvPicPr>
          <p:cNvPr id="4" name="Picture 3">
            <a:extLst>
              <a:ext uri="{FF2B5EF4-FFF2-40B4-BE49-F238E27FC236}">
                <a16:creationId xmlns:a16="http://schemas.microsoft.com/office/drawing/2014/main" id="{F851C2E9-2D38-965E-736C-9B38AFB5E2F1}"/>
              </a:ext>
            </a:extLst>
          </p:cNvPr>
          <p:cNvPicPr>
            <a:picLocks noChangeAspect="1"/>
          </p:cNvPicPr>
          <p:nvPr/>
        </p:nvPicPr>
        <p:blipFill>
          <a:blip r:embed="rId2"/>
          <a:stretch>
            <a:fillRect/>
          </a:stretch>
        </p:blipFill>
        <p:spPr>
          <a:xfrm>
            <a:off x="419848" y="3060237"/>
            <a:ext cx="6407020" cy="2898636"/>
          </a:xfrm>
          <a:prstGeom prst="rect">
            <a:avLst/>
          </a:prstGeom>
        </p:spPr>
      </p:pic>
      <p:pic>
        <p:nvPicPr>
          <p:cNvPr id="18" name="Picture 17">
            <a:extLst>
              <a:ext uri="{FF2B5EF4-FFF2-40B4-BE49-F238E27FC236}">
                <a16:creationId xmlns:a16="http://schemas.microsoft.com/office/drawing/2014/main" id="{B507EB66-4C04-87D3-4541-5B9239ED3BC3}"/>
              </a:ext>
            </a:extLst>
          </p:cNvPr>
          <p:cNvPicPr>
            <a:picLocks noChangeAspect="1"/>
          </p:cNvPicPr>
          <p:nvPr/>
        </p:nvPicPr>
        <p:blipFill>
          <a:blip r:embed="rId3"/>
          <a:stretch>
            <a:fillRect/>
          </a:stretch>
        </p:blipFill>
        <p:spPr>
          <a:xfrm>
            <a:off x="7641836" y="3148163"/>
            <a:ext cx="3790909" cy="722078"/>
          </a:xfrm>
          <a:prstGeom prst="rect">
            <a:avLst/>
          </a:prstGeom>
        </p:spPr>
      </p:pic>
      <p:sp>
        <p:nvSpPr>
          <p:cNvPr id="21" name="TextBox 20">
            <a:extLst>
              <a:ext uri="{FF2B5EF4-FFF2-40B4-BE49-F238E27FC236}">
                <a16:creationId xmlns:a16="http://schemas.microsoft.com/office/drawing/2014/main" id="{4E21141F-93E7-D1EF-BE02-43A3913D8328}"/>
              </a:ext>
            </a:extLst>
          </p:cNvPr>
          <p:cNvSpPr txBox="1"/>
          <p:nvPr/>
        </p:nvSpPr>
        <p:spPr>
          <a:xfrm>
            <a:off x="7134808" y="3988946"/>
            <a:ext cx="5057192" cy="2031325"/>
          </a:xfrm>
          <a:prstGeom prst="rect">
            <a:avLst/>
          </a:prstGeom>
          <a:noFill/>
        </p:spPr>
        <p:txBody>
          <a:bodyPr wrap="square" rtlCol="0">
            <a:spAutoFit/>
          </a:bodyPr>
          <a:lstStyle/>
          <a:p>
            <a:r>
              <a:rPr lang="en-US" dirty="0"/>
              <a:t>Complex generalization of </a:t>
            </a:r>
            <a:r>
              <a:rPr lang="en-US" dirty="0" err="1"/>
              <a:t>Kuramoto</a:t>
            </a:r>
            <a:r>
              <a:rPr lang="en-US" dirty="0"/>
              <a:t> Model (CKM)</a:t>
            </a:r>
          </a:p>
          <a:p>
            <a:endParaRPr lang="en-US" dirty="0"/>
          </a:p>
          <a:p>
            <a:pPr marL="285750" indent="-285750">
              <a:buFontTx/>
              <a:buChar char="-"/>
            </a:pPr>
            <a:r>
              <a:rPr lang="en-US" dirty="0"/>
              <a:t>Has been used previously in RC work, may yield analytical insights into how the signal is being internally represented by the reservoir because the </a:t>
            </a:r>
            <a:r>
              <a:rPr lang="en-US" dirty="0" err="1"/>
              <a:t>eigenbasis</a:t>
            </a:r>
            <a:r>
              <a:rPr lang="en-US" dirty="0"/>
              <a:t> of the CKM is defined by the discrete </a:t>
            </a:r>
            <a:r>
              <a:rPr lang="en-US" dirty="0" err="1"/>
              <a:t>fourier</a:t>
            </a:r>
            <a:r>
              <a:rPr lang="en-US" dirty="0"/>
              <a:t> transform matrix.</a:t>
            </a:r>
          </a:p>
        </p:txBody>
      </p:sp>
    </p:spTree>
    <p:extLst>
      <p:ext uri="{BB962C8B-B14F-4D97-AF65-F5344CB8AC3E}">
        <p14:creationId xmlns:p14="http://schemas.microsoft.com/office/powerpoint/2010/main" val="294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B68E6A-BF79-1875-4B9B-23260DA6D02F}"/>
              </a:ext>
            </a:extLst>
          </p:cNvPr>
          <p:cNvSpPr>
            <a:spLocks noGrp="1"/>
          </p:cNvSpPr>
          <p:nvPr>
            <p:ph type="title"/>
          </p:nvPr>
        </p:nvSpPr>
        <p:spPr>
          <a:xfrm>
            <a:off x="1027920" y="412983"/>
            <a:ext cx="10515600" cy="1325563"/>
          </a:xfrm>
        </p:spPr>
        <p:txBody>
          <a:bodyPr/>
          <a:lstStyle/>
          <a:p>
            <a:r>
              <a:rPr lang="en-US" dirty="0" err="1"/>
              <a:t>Kuramoto</a:t>
            </a:r>
            <a:r>
              <a:rPr lang="en-US" dirty="0"/>
              <a:t>-Inspired Activation Function</a:t>
            </a:r>
          </a:p>
        </p:txBody>
      </p:sp>
      <p:pic>
        <p:nvPicPr>
          <p:cNvPr id="7" name="Picture 6">
            <a:extLst>
              <a:ext uri="{FF2B5EF4-FFF2-40B4-BE49-F238E27FC236}">
                <a16:creationId xmlns:a16="http://schemas.microsoft.com/office/drawing/2014/main" id="{1E5C4F8B-D3AE-3808-6DE3-8B0D0BACA351}"/>
              </a:ext>
            </a:extLst>
          </p:cNvPr>
          <p:cNvPicPr>
            <a:picLocks noChangeAspect="1"/>
          </p:cNvPicPr>
          <p:nvPr/>
        </p:nvPicPr>
        <p:blipFill>
          <a:blip r:embed="rId2"/>
          <a:stretch>
            <a:fillRect/>
          </a:stretch>
        </p:blipFill>
        <p:spPr>
          <a:xfrm>
            <a:off x="377892" y="3079398"/>
            <a:ext cx="5134692" cy="666843"/>
          </a:xfrm>
          <a:prstGeom prst="rect">
            <a:avLst/>
          </a:prstGeom>
        </p:spPr>
      </p:pic>
      <p:sp>
        <p:nvSpPr>
          <p:cNvPr id="8" name="TextBox 7">
            <a:extLst>
              <a:ext uri="{FF2B5EF4-FFF2-40B4-BE49-F238E27FC236}">
                <a16:creationId xmlns:a16="http://schemas.microsoft.com/office/drawing/2014/main" id="{A35CD267-75F5-4765-9605-25122743CA46}"/>
              </a:ext>
            </a:extLst>
          </p:cNvPr>
          <p:cNvSpPr txBox="1"/>
          <p:nvPr/>
        </p:nvSpPr>
        <p:spPr>
          <a:xfrm>
            <a:off x="615820" y="3778602"/>
            <a:ext cx="5057192" cy="646331"/>
          </a:xfrm>
          <a:prstGeom prst="rect">
            <a:avLst/>
          </a:prstGeom>
          <a:noFill/>
        </p:spPr>
        <p:txBody>
          <a:bodyPr wrap="square" rtlCol="0">
            <a:spAutoFit/>
          </a:bodyPr>
          <a:lstStyle/>
          <a:p>
            <a:r>
              <a:rPr lang="en-US" dirty="0"/>
              <a:t>Tanh is most commonly used for the activation function f for the reservoir dynamics ^^</a:t>
            </a:r>
          </a:p>
        </p:txBody>
      </p:sp>
      <p:sp>
        <p:nvSpPr>
          <p:cNvPr id="11" name="TextBox 10">
            <a:extLst>
              <a:ext uri="{FF2B5EF4-FFF2-40B4-BE49-F238E27FC236}">
                <a16:creationId xmlns:a16="http://schemas.microsoft.com/office/drawing/2014/main" id="{E1909D9D-2E55-EF35-66AB-D2E90448DE55}"/>
              </a:ext>
            </a:extLst>
          </p:cNvPr>
          <p:cNvSpPr txBox="1"/>
          <p:nvPr/>
        </p:nvSpPr>
        <p:spPr>
          <a:xfrm>
            <a:off x="7830762" y="2420766"/>
            <a:ext cx="5057192" cy="369332"/>
          </a:xfrm>
          <a:prstGeom prst="rect">
            <a:avLst/>
          </a:prstGeom>
          <a:noFill/>
        </p:spPr>
        <p:txBody>
          <a:bodyPr wrap="square" rtlCol="0">
            <a:spAutoFit/>
          </a:bodyPr>
          <a:lstStyle/>
          <a:p>
            <a:r>
              <a:rPr lang="en-US" dirty="0"/>
              <a:t>Complex </a:t>
            </a:r>
            <a:r>
              <a:rPr lang="en-US" dirty="0" err="1"/>
              <a:t>Kuramoto</a:t>
            </a:r>
            <a:r>
              <a:rPr lang="en-US" dirty="0"/>
              <a:t> Model</a:t>
            </a:r>
          </a:p>
        </p:txBody>
      </p:sp>
      <p:sp>
        <p:nvSpPr>
          <p:cNvPr id="12" name="TextBox 11">
            <a:extLst>
              <a:ext uri="{FF2B5EF4-FFF2-40B4-BE49-F238E27FC236}">
                <a16:creationId xmlns:a16="http://schemas.microsoft.com/office/drawing/2014/main" id="{56660ACA-9BA1-A6F0-7607-F1E267870617}"/>
              </a:ext>
            </a:extLst>
          </p:cNvPr>
          <p:cNvSpPr txBox="1"/>
          <p:nvPr/>
        </p:nvSpPr>
        <p:spPr>
          <a:xfrm>
            <a:off x="1228528" y="2552901"/>
            <a:ext cx="5057192" cy="369332"/>
          </a:xfrm>
          <a:prstGeom prst="rect">
            <a:avLst/>
          </a:prstGeom>
          <a:noFill/>
        </p:spPr>
        <p:txBody>
          <a:bodyPr wrap="square" rtlCol="0">
            <a:spAutoFit/>
          </a:bodyPr>
          <a:lstStyle/>
          <a:p>
            <a:r>
              <a:rPr lang="en-US" dirty="0"/>
              <a:t>Reservoir State Equation</a:t>
            </a:r>
          </a:p>
        </p:txBody>
      </p:sp>
      <p:pic>
        <p:nvPicPr>
          <p:cNvPr id="18" name="Picture 17">
            <a:extLst>
              <a:ext uri="{FF2B5EF4-FFF2-40B4-BE49-F238E27FC236}">
                <a16:creationId xmlns:a16="http://schemas.microsoft.com/office/drawing/2014/main" id="{B2046EB0-A100-E758-20D5-0519C0E027F5}"/>
              </a:ext>
            </a:extLst>
          </p:cNvPr>
          <p:cNvPicPr>
            <a:picLocks noChangeAspect="1"/>
          </p:cNvPicPr>
          <p:nvPr/>
        </p:nvPicPr>
        <p:blipFill>
          <a:blip r:embed="rId3"/>
          <a:stretch>
            <a:fillRect/>
          </a:stretch>
        </p:blipFill>
        <p:spPr>
          <a:xfrm>
            <a:off x="7471100" y="5225697"/>
            <a:ext cx="3496447" cy="1265704"/>
          </a:xfrm>
          <a:prstGeom prst="rect">
            <a:avLst/>
          </a:prstGeom>
        </p:spPr>
      </p:pic>
      <p:sp>
        <p:nvSpPr>
          <p:cNvPr id="19" name="TextBox 18">
            <a:extLst>
              <a:ext uri="{FF2B5EF4-FFF2-40B4-BE49-F238E27FC236}">
                <a16:creationId xmlns:a16="http://schemas.microsoft.com/office/drawing/2014/main" id="{341D5E67-493D-5399-04F6-91E60E0D84B3}"/>
              </a:ext>
            </a:extLst>
          </p:cNvPr>
          <p:cNvSpPr txBox="1"/>
          <p:nvPr/>
        </p:nvSpPr>
        <p:spPr>
          <a:xfrm>
            <a:off x="4480560" y="2389242"/>
            <a:ext cx="1508760" cy="369332"/>
          </a:xfrm>
          <a:prstGeom prst="rect">
            <a:avLst/>
          </a:prstGeom>
          <a:noFill/>
        </p:spPr>
        <p:txBody>
          <a:bodyPr wrap="square" rtlCol="0">
            <a:spAutoFit/>
          </a:bodyPr>
          <a:lstStyle/>
          <a:p>
            <a:endParaRPr lang="en-US" dirty="0"/>
          </a:p>
        </p:txBody>
      </p:sp>
      <p:grpSp>
        <p:nvGrpSpPr>
          <p:cNvPr id="28" name="Group 27">
            <a:extLst>
              <a:ext uri="{FF2B5EF4-FFF2-40B4-BE49-F238E27FC236}">
                <a16:creationId xmlns:a16="http://schemas.microsoft.com/office/drawing/2014/main" id="{D9B0D824-80DE-DDD2-6CE4-CB34619170FE}"/>
              </a:ext>
            </a:extLst>
          </p:cNvPr>
          <p:cNvGrpSpPr/>
          <p:nvPr/>
        </p:nvGrpSpPr>
        <p:grpSpPr>
          <a:xfrm>
            <a:off x="3291840" y="2704780"/>
            <a:ext cx="1901952" cy="374618"/>
            <a:chOff x="3291840" y="2704780"/>
            <a:chExt cx="1901952" cy="374618"/>
          </a:xfrm>
        </p:grpSpPr>
        <p:cxnSp>
          <p:nvCxnSpPr>
            <p:cNvPr id="26" name="Straight Connector 25">
              <a:extLst>
                <a:ext uri="{FF2B5EF4-FFF2-40B4-BE49-F238E27FC236}">
                  <a16:creationId xmlns:a16="http://schemas.microsoft.com/office/drawing/2014/main" id="{033BDFAB-F032-ECCB-CDEF-15399DFBCC25}"/>
                </a:ext>
              </a:extLst>
            </p:cNvPr>
            <p:cNvCxnSpPr/>
            <p:nvPr/>
          </p:nvCxnSpPr>
          <p:spPr>
            <a:xfrm>
              <a:off x="3291840" y="3079398"/>
              <a:ext cx="190195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0523DF3-9C61-8537-108B-FBB16E7DAA50}"/>
                </a:ext>
              </a:extLst>
            </p:cNvPr>
            <p:cNvSpPr txBox="1"/>
            <p:nvPr/>
          </p:nvSpPr>
          <p:spPr>
            <a:xfrm>
              <a:off x="3950208" y="2704780"/>
              <a:ext cx="795528" cy="369332"/>
            </a:xfrm>
            <a:prstGeom prst="rect">
              <a:avLst/>
            </a:prstGeom>
            <a:noFill/>
          </p:spPr>
          <p:txBody>
            <a:bodyPr wrap="square" rtlCol="0">
              <a:spAutoFit/>
            </a:bodyPr>
            <a:lstStyle/>
            <a:p>
              <a:r>
                <a:rPr lang="en-US" dirty="0"/>
                <a:t>q</a:t>
              </a:r>
            </a:p>
          </p:txBody>
        </p:sp>
      </p:grpSp>
      <p:pic>
        <p:nvPicPr>
          <p:cNvPr id="32" name="Picture 31">
            <a:extLst>
              <a:ext uri="{FF2B5EF4-FFF2-40B4-BE49-F238E27FC236}">
                <a16:creationId xmlns:a16="http://schemas.microsoft.com/office/drawing/2014/main" id="{DFC9B16E-CB38-D65E-A5AA-A6E016EC1A90}"/>
              </a:ext>
            </a:extLst>
          </p:cNvPr>
          <p:cNvPicPr>
            <a:picLocks noChangeAspect="1"/>
          </p:cNvPicPr>
          <p:nvPr/>
        </p:nvPicPr>
        <p:blipFill>
          <a:blip r:embed="rId4"/>
          <a:stretch>
            <a:fillRect/>
          </a:stretch>
        </p:blipFill>
        <p:spPr>
          <a:xfrm>
            <a:off x="7189445" y="2996828"/>
            <a:ext cx="3790909" cy="722078"/>
          </a:xfrm>
          <a:prstGeom prst="rect">
            <a:avLst/>
          </a:prstGeom>
        </p:spPr>
      </p:pic>
      <p:pic>
        <p:nvPicPr>
          <p:cNvPr id="34" name="Picture 33">
            <a:extLst>
              <a:ext uri="{FF2B5EF4-FFF2-40B4-BE49-F238E27FC236}">
                <a16:creationId xmlns:a16="http://schemas.microsoft.com/office/drawing/2014/main" id="{4948E561-2D35-6F30-C49C-63B1C58104E6}"/>
              </a:ext>
            </a:extLst>
          </p:cNvPr>
          <p:cNvPicPr>
            <a:picLocks noChangeAspect="1"/>
          </p:cNvPicPr>
          <p:nvPr/>
        </p:nvPicPr>
        <p:blipFill>
          <a:blip r:embed="rId5"/>
          <a:stretch>
            <a:fillRect/>
          </a:stretch>
        </p:blipFill>
        <p:spPr>
          <a:xfrm>
            <a:off x="7121990" y="3718906"/>
            <a:ext cx="4194666" cy="789271"/>
          </a:xfrm>
          <a:prstGeom prst="rect">
            <a:avLst/>
          </a:prstGeom>
        </p:spPr>
      </p:pic>
      <p:grpSp>
        <p:nvGrpSpPr>
          <p:cNvPr id="39" name="Group 38">
            <a:extLst>
              <a:ext uri="{FF2B5EF4-FFF2-40B4-BE49-F238E27FC236}">
                <a16:creationId xmlns:a16="http://schemas.microsoft.com/office/drawing/2014/main" id="{85CD229E-4111-027D-E668-E14BD7EE87FC}"/>
              </a:ext>
            </a:extLst>
          </p:cNvPr>
          <p:cNvGrpSpPr/>
          <p:nvPr/>
        </p:nvGrpSpPr>
        <p:grpSpPr>
          <a:xfrm>
            <a:off x="6785204" y="4556991"/>
            <a:ext cx="4612166" cy="573462"/>
            <a:chOff x="6785204" y="4556991"/>
            <a:chExt cx="4612166" cy="573462"/>
          </a:xfrm>
        </p:grpSpPr>
        <p:pic>
          <p:nvPicPr>
            <p:cNvPr id="36" name="Picture 35">
              <a:extLst>
                <a:ext uri="{FF2B5EF4-FFF2-40B4-BE49-F238E27FC236}">
                  <a16:creationId xmlns:a16="http://schemas.microsoft.com/office/drawing/2014/main" id="{B95B2E61-7926-76D2-E407-DF5926F1F611}"/>
                </a:ext>
              </a:extLst>
            </p:cNvPr>
            <p:cNvPicPr>
              <a:picLocks noChangeAspect="1"/>
            </p:cNvPicPr>
            <p:nvPr/>
          </p:nvPicPr>
          <p:blipFill>
            <a:blip r:embed="rId6"/>
            <a:stretch>
              <a:fillRect/>
            </a:stretch>
          </p:blipFill>
          <p:spPr>
            <a:xfrm>
              <a:off x="8305663" y="4556991"/>
              <a:ext cx="3091707" cy="573462"/>
            </a:xfrm>
            <a:prstGeom prst="rect">
              <a:avLst/>
            </a:prstGeom>
          </p:spPr>
        </p:pic>
        <p:pic>
          <p:nvPicPr>
            <p:cNvPr id="38" name="Picture 37">
              <a:extLst>
                <a:ext uri="{FF2B5EF4-FFF2-40B4-BE49-F238E27FC236}">
                  <a16:creationId xmlns:a16="http://schemas.microsoft.com/office/drawing/2014/main" id="{8A943240-7B61-32CE-9286-841A01A5F8EE}"/>
                </a:ext>
              </a:extLst>
            </p:cNvPr>
            <p:cNvPicPr>
              <a:picLocks noChangeAspect="1"/>
            </p:cNvPicPr>
            <p:nvPr/>
          </p:nvPicPr>
          <p:blipFill>
            <a:blip r:embed="rId7"/>
            <a:stretch>
              <a:fillRect/>
            </a:stretch>
          </p:blipFill>
          <p:spPr>
            <a:xfrm>
              <a:off x="6785204" y="4643766"/>
              <a:ext cx="1371791" cy="333422"/>
            </a:xfrm>
            <a:prstGeom prst="rect">
              <a:avLst/>
            </a:prstGeom>
          </p:spPr>
        </p:pic>
      </p:grpSp>
      <p:cxnSp>
        <p:nvCxnSpPr>
          <p:cNvPr id="40" name="Straight Connector 39">
            <a:extLst>
              <a:ext uri="{FF2B5EF4-FFF2-40B4-BE49-F238E27FC236}">
                <a16:creationId xmlns:a16="http://schemas.microsoft.com/office/drawing/2014/main" id="{EB23A5E6-9034-F8E3-661D-8094AE14FA38}"/>
              </a:ext>
            </a:extLst>
          </p:cNvPr>
          <p:cNvCxnSpPr>
            <a:cxnSpLocks/>
          </p:cNvCxnSpPr>
          <p:nvPr/>
        </p:nvCxnSpPr>
        <p:spPr>
          <a:xfrm flipV="1">
            <a:off x="6667975" y="3156475"/>
            <a:ext cx="1182934" cy="255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72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B7B-BB7C-F215-97A5-F6C89DA739A5}"/>
              </a:ext>
            </a:extLst>
          </p:cNvPr>
          <p:cNvSpPr>
            <a:spLocks noGrp="1"/>
          </p:cNvSpPr>
          <p:nvPr>
            <p:ph type="title"/>
          </p:nvPr>
        </p:nvSpPr>
        <p:spPr>
          <a:xfrm>
            <a:off x="3170852" y="644070"/>
            <a:ext cx="10515600" cy="1325563"/>
          </a:xfrm>
        </p:spPr>
        <p:txBody>
          <a:bodyPr/>
          <a:lstStyle/>
          <a:p>
            <a:r>
              <a:rPr lang="en-US" dirty="0"/>
              <a:t>Next-Step Forecasting</a:t>
            </a:r>
          </a:p>
        </p:txBody>
      </p:sp>
      <p:pic>
        <p:nvPicPr>
          <p:cNvPr id="4" name="Picture 3">
            <a:extLst>
              <a:ext uri="{FF2B5EF4-FFF2-40B4-BE49-F238E27FC236}">
                <a16:creationId xmlns:a16="http://schemas.microsoft.com/office/drawing/2014/main" id="{C689CA4A-E1C2-CEFA-E9D0-CE4F7A68D9A2}"/>
              </a:ext>
            </a:extLst>
          </p:cNvPr>
          <p:cNvPicPr>
            <a:picLocks noChangeAspect="1"/>
          </p:cNvPicPr>
          <p:nvPr/>
        </p:nvPicPr>
        <p:blipFill>
          <a:blip r:embed="rId2"/>
          <a:stretch>
            <a:fillRect/>
          </a:stretch>
        </p:blipFill>
        <p:spPr>
          <a:xfrm>
            <a:off x="921606" y="2804216"/>
            <a:ext cx="4246915" cy="1921371"/>
          </a:xfrm>
          <a:prstGeom prst="rect">
            <a:avLst/>
          </a:prstGeom>
        </p:spPr>
      </p:pic>
      <p:sp>
        <p:nvSpPr>
          <p:cNvPr id="3" name="TextBox 2">
            <a:extLst>
              <a:ext uri="{FF2B5EF4-FFF2-40B4-BE49-F238E27FC236}">
                <a16:creationId xmlns:a16="http://schemas.microsoft.com/office/drawing/2014/main" id="{28E0DC13-9F21-29A2-E2CA-D6CE9432DF8C}"/>
              </a:ext>
            </a:extLst>
          </p:cNvPr>
          <p:cNvSpPr txBox="1"/>
          <p:nvPr/>
        </p:nvSpPr>
        <p:spPr>
          <a:xfrm>
            <a:off x="3694922" y="3087660"/>
            <a:ext cx="1875453" cy="369332"/>
          </a:xfrm>
          <a:prstGeom prst="rect">
            <a:avLst/>
          </a:prstGeom>
          <a:noFill/>
        </p:spPr>
        <p:txBody>
          <a:bodyPr wrap="square" rtlCol="0">
            <a:spAutoFit/>
          </a:bodyPr>
          <a:lstStyle/>
          <a:p>
            <a:r>
              <a:rPr lang="en-US" dirty="0" err="1"/>
              <a:t>W_out</a:t>
            </a:r>
            <a:endParaRPr lang="en-US" dirty="0"/>
          </a:p>
        </p:txBody>
      </p:sp>
      <p:sp>
        <p:nvSpPr>
          <p:cNvPr id="5" name="TextBox 4">
            <a:extLst>
              <a:ext uri="{FF2B5EF4-FFF2-40B4-BE49-F238E27FC236}">
                <a16:creationId xmlns:a16="http://schemas.microsoft.com/office/drawing/2014/main" id="{09398E9D-BCCF-76FB-AEF8-4CEC9CEC7F21}"/>
              </a:ext>
            </a:extLst>
          </p:cNvPr>
          <p:cNvSpPr txBox="1"/>
          <p:nvPr/>
        </p:nvSpPr>
        <p:spPr>
          <a:xfrm>
            <a:off x="8428652" y="2356908"/>
            <a:ext cx="1875453" cy="369332"/>
          </a:xfrm>
          <a:prstGeom prst="rect">
            <a:avLst/>
          </a:prstGeom>
          <a:noFill/>
        </p:spPr>
        <p:txBody>
          <a:bodyPr wrap="square" rtlCol="0">
            <a:spAutoFit/>
          </a:bodyPr>
          <a:lstStyle/>
          <a:p>
            <a:r>
              <a:rPr lang="en-US" dirty="0"/>
              <a:t>Testing</a:t>
            </a:r>
          </a:p>
        </p:txBody>
      </p:sp>
      <p:sp>
        <p:nvSpPr>
          <p:cNvPr id="6" name="TextBox 5">
            <a:extLst>
              <a:ext uri="{FF2B5EF4-FFF2-40B4-BE49-F238E27FC236}">
                <a16:creationId xmlns:a16="http://schemas.microsoft.com/office/drawing/2014/main" id="{D88548B4-D463-ED21-50E3-C054286950F3}"/>
              </a:ext>
            </a:extLst>
          </p:cNvPr>
          <p:cNvSpPr txBox="1"/>
          <p:nvPr/>
        </p:nvSpPr>
        <p:spPr>
          <a:xfrm>
            <a:off x="2637452" y="2334389"/>
            <a:ext cx="1875453" cy="369332"/>
          </a:xfrm>
          <a:prstGeom prst="rect">
            <a:avLst/>
          </a:prstGeom>
          <a:noFill/>
        </p:spPr>
        <p:txBody>
          <a:bodyPr wrap="square" rtlCol="0">
            <a:spAutoFit/>
          </a:bodyPr>
          <a:lstStyle/>
          <a:p>
            <a:r>
              <a:rPr lang="en-US" dirty="0"/>
              <a:t>Training</a:t>
            </a:r>
          </a:p>
        </p:txBody>
      </p:sp>
      <p:pic>
        <p:nvPicPr>
          <p:cNvPr id="7" name="Picture 6">
            <a:extLst>
              <a:ext uri="{FF2B5EF4-FFF2-40B4-BE49-F238E27FC236}">
                <a16:creationId xmlns:a16="http://schemas.microsoft.com/office/drawing/2014/main" id="{17B9E7FC-CD7E-DCBB-CAE7-A26640AD6BD6}"/>
              </a:ext>
            </a:extLst>
          </p:cNvPr>
          <p:cNvPicPr>
            <a:picLocks noChangeAspect="1"/>
          </p:cNvPicPr>
          <p:nvPr/>
        </p:nvPicPr>
        <p:blipFill>
          <a:blip r:embed="rId2"/>
          <a:stretch>
            <a:fillRect/>
          </a:stretch>
        </p:blipFill>
        <p:spPr>
          <a:xfrm>
            <a:off x="6914969" y="2864864"/>
            <a:ext cx="4246915" cy="1921371"/>
          </a:xfrm>
          <a:prstGeom prst="rect">
            <a:avLst/>
          </a:prstGeom>
        </p:spPr>
      </p:pic>
      <p:sp>
        <p:nvSpPr>
          <p:cNvPr id="21" name="TextBox 20">
            <a:extLst>
              <a:ext uri="{FF2B5EF4-FFF2-40B4-BE49-F238E27FC236}">
                <a16:creationId xmlns:a16="http://schemas.microsoft.com/office/drawing/2014/main" id="{70FF2CC3-C5D1-6DB7-612D-6D6617D23450}"/>
              </a:ext>
            </a:extLst>
          </p:cNvPr>
          <p:cNvSpPr txBox="1"/>
          <p:nvPr/>
        </p:nvSpPr>
        <p:spPr>
          <a:xfrm>
            <a:off x="1349012" y="4985952"/>
            <a:ext cx="4246915" cy="646331"/>
          </a:xfrm>
          <a:prstGeom prst="rect">
            <a:avLst/>
          </a:prstGeom>
          <a:noFill/>
        </p:spPr>
        <p:txBody>
          <a:bodyPr wrap="square" rtlCol="0">
            <a:spAutoFit/>
          </a:bodyPr>
          <a:lstStyle/>
          <a:p>
            <a:r>
              <a:rPr lang="en-US" dirty="0"/>
              <a:t>Run reservoir computer for 1000 time points, let reservoir state evolve.</a:t>
            </a:r>
          </a:p>
        </p:txBody>
      </p:sp>
      <p:sp>
        <p:nvSpPr>
          <p:cNvPr id="22" name="TextBox 21">
            <a:extLst>
              <a:ext uri="{FF2B5EF4-FFF2-40B4-BE49-F238E27FC236}">
                <a16:creationId xmlns:a16="http://schemas.microsoft.com/office/drawing/2014/main" id="{F3002893-0A30-F213-3878-20E747189DBD}"/>
              </a:ext>
            </a:extLst>
          </p:cNvPr>
          <p:cNvSpPr txBox="1"/>
          <p:nvPr/>
        </p:nvSpPr>
        <p:spPr>
          <a:xfrm>
            <a:off x="1323460" y="5753124"/>
            <a:ext cx="4246915" cy="369332"/>
          </a:xfrm>
          <a:prstGeom prst="rect">
            <a:avLst/>
          </a:prstGeom>
          <a:noFill/>
        </p:spPr>
        <p:txBody>
          <a:bodyPr wrap="square" rtlCol="0">
            <a:spAutoFit/>
          </a:bodyPr>
          <a:lstStyle/>
          <a:p>
            <a:r>
              <a:rPr lang="en-US" dirty="0"/>
              <a:t>Ridge Regression to train </a:t>
            </a:r>
            <a:r>
              <a:rPr lang="en-US" dirty="0" err="1"/>
              <a:t>W_out</a:t>
            </a:r>
            <a:r>
              <a:rPr lang="en-US" dirty="0"/>
              <a:t> matrix</a:t>
            </a:r>
          </a:p>
        </p:txBody>
      </p:sp>
      <p:sp>
        <p:nvSpPr>
          <p:cNvPr id="23" name="TextBox 22">
            <a:extLst>
              <a:ext uri="{FF2B5EF4-FFF2-40B4-BE49-F238E27FC236}">
                <a16:creationId xmlns:a16="http://schemas.microsoft.com/office/drawing/2014/main" id="{74B0B52F-4239-E050-D18A-C33280A3F8FD}"/>
              </a:ext>
            </a:extLst>
          </p:cNvPr>
          <p:cNvSpPr txBox="1"/>
          <p:nvPr/>
        </p:nvSpPr>
        <p:spPr>
          <a:xfrm>
            <a:off x="7094839" y="5198388"/>
            <a:ext cx="4246915" cy="646331"/>
          </a:xfrm>
          <a:prstGeom prst="rect">
            <a:avLst/>
          </a:prstGeom>
          <a:noFill/>
        </p:spPr>
        <p:txBody>
          <a:bodyPr wrap="square" rtlCol="0">
            <a:spAutoFit/>
          </a:bodyPr>
          <a:lstStyle/>
          <a:p>
            <a:r>
              <a:rPr lang="en-US" dirty="0"/>
              <a:t>Input raw Mackey-Glass data at time t, get prediction at time t+1. Iterate for all t</a:t>
            </a:r>
          </a:p>
        </p:txBody>
      </p:sp>
    </p:spTree>
    <p:extLst>
      <p:ext uri="{BB962C8B-B14F-4D97-AF65-F5344CB8AC3E}">
        <p14:creationId xmlns:p14="http://schemas.microsoft.com/office/powerpoint/2010/main" val="42709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B7B-BB7C-F215-97A5-F6C89DA739A5}"/>
              </a:ext>
            </a:extLst>
          </p:cNvPr>
          <p:cNvSpPr>
            <a:spLocks noGrp="1"/>
          </p:cNvSpPr>
          <p:nvPr>
            <p:ph type="title"/>
          </p:nvPr>
        </p:nvSpPr>
        <p:spPr>
          <a:xfrm>
            <a:off x="3170852" y="644070"/>
            <a:ext cx="10515600" cy="1325563"/>
          </a:xfrm>
        </p:spPr>
        <p:txBody>
          <a:bodyPr/>
          <a:lstStyle/>
          <a:p>
            <a:r>
              <a:rPr lang="en-US" dirty="0"/>
              <a:t>Closed-Loop Forecasting</a:t>
            </a:r>
          </a:p>
        </p:txBody>
      </p:sp>
      <p:pic>
        <p:nvPicPr>
          <p:cNvPr id="4" name="Picture 3">
            <a:extLst>
              <a:ext uri="{FF2B5EF4-FFF2-40B4-BE49-F238E27FC236}">
                <a16:creationId xmlns:a16="http://schemas.microsoft.com/office/drawing/2014/main" id="{C689CA4A-E1C2-CEFA-E9D0-CE4F7A68D9A2}"/>
              </a:ext>
            </a:extLst>
          </p:cNvPr>
          <p:cNvPicPr>
            <a:picLocks noChangeAspect="1"/>
          </p:cNvPicPr>
          <p:nvPr/>
        </p:nvPicPr>
        <p:blipFill>
          <a:blip r:embed="rId2"/>
          <a:stretch>
            <a:fillRect/>
          </a:stretch>
        </p:blipFill>
        <p:spPr>
          <a:xfrm>
            <a:off x="921606" y="2804216"/>
            <a:ext cx="4246915" cy="1921371"/>
          </a:xfrm>
          <a:prstGeom prst="rect">
            <a:avLst/>
          </a:prstGeom>
        </p:spPr>
      </p:pic>
      <p:sp>
        <p:nvSpPr>
          <p:cNvPr id="3" name="TextBox 2">
            <a:extLst>
              <a:ext uri="{FF2B5EF4-FFF2-40B4-BE49-F238E27FC236}">
                <a16:creationId xmlns:a16="http://schemas.microsoft.com/office/drawing/2014/main" id="{28E0DC13-9F21-29A2-E2CA-D6CE9432DF8C}"/>
              </a:ext>
            </a:extLst>
          </p:cNvPr>
          <p:cNvSpPr txBox="1"/>
          <p:nvPr/>
        </p:nvSpPr>
        <p:spPr>
          <a:xfrm>
            <a:off x="3694922" y="3087660"/>
            <a:ext cx="1875453" cy="369332"/>
          </a:xfrm>
          <a:prstGeom prst="rect">
            <a:avLst/>
          </a:prstGeom>
          <a:noFill/>
        </p:spPr>
        <p:txBody>
          <a:bodyPr wrap="square" rtlCol="0">
            <a:spAutoFit/>
          </a:bodyPr>
          <a:lstStyle/>
          <a:p>
            <a:r>
              <a:rPr lang="en-US" dirty="0" err="1"/>
              <a:t>W_out</a:t>
            </a:r>
            <a:endParaRPr lang="en-US" dirty="0"/>
          </a:p>
        </p:txBody>
      </p:sp>
      <p:sp>
        <p:nvSpPr>
          <p:cNvPr id="5" name="TextBox 4">
            <a:extLst>
              <a:ext uri="{FF2B5EF4-FFF2-40B4-BE49-F238E27FC236}">
                <a16:creationId xmlns:a16="http://schemas.microsoft.com/office/drawing/2014/main" id="{09398E9D-BCCF-76FB-AEF8-4CEC9CEC7F21}"/>
              </a:ext>
            </a:extLst>
          </p:cNvPr>
          <p:cNvSpPr txBox="1"/>
          <p:nvPr/>
        </p:nvSpPr>
        <p:spPr>
          <a:xfrm>
            <a:off x="8428652" y="2356908"/>
            <a:ext cx="1875453" cy="369332"/>
          </a:xfrm>
          <a:prstGeom prst="rect">
            <a:avLst/>
          </a:prstGeom>
          <a:noFill/>
        </p:spPr>
        <p:txBody>
          <a:bodyPr wrap="square" rtlCol="0">
            <a:spAutoFit/>
          </a:bodyPr>
          <a:lstStyle/>
          <a:p>
            <a:r>
              <a:rPr lang="en-US" dirty="0"/>
              <a:t>Testing</a:t>
            </a:r>
          </a:p>
        </p:txBody>
      </p:sp>
      <p:sp>
        <p:nvSpPr>
          <p:cNvPr id="6" name="TextBox 5">
            <a:extLst>
              <a:ext uri="{FF2B5EF4-FFF2-40B4-BE49-F238E27FC236}">
                <a16:creationId xmlns:a16="http://schemas.microsoft.com/office/drawing/2014/main" id="{D88548B4-D463-ED21-50E3-C054286950F3}"/>
              </a:ext>
            </a:extLst>
          </p:cNvPr>
          <p:cNvSpPr txBox="1"/>
          <p:nvPr/>
        </p:nvSpPr>
        <p:spPr>
          <a:xfrm>
            <a:off x="2637452" y="2334389"/>
            <a:ext cx="1875453" cy="369332"/>
          </a:xfrm>
          <a:prstGeom prst="rect">
            <a:avLst/>
          </a:prstGeom>
          <a:noFill/>
        </p:spPr>
        <p:txBody>
          <a:bodyPr wrap="square" rtlCol="0">
            <a:spAutoFit/>
          </a:bodyPr>
          <a:lstStyle/>
          <a:p>
            <a:r>
              <a:rPr lang="en-US" dirty="0"/>
              <a:t>Training</a:t>
            </a:r>
          </a:p>
        </p:txBody>
      </p:sp>
      <p:pic>
        <p:nvPicPr>
          <p:cNvPr id="7" name="Picture 6">
            <a:extLst>
              <a:ext uri="{FF2B5EF4-FFF2-40B4-BE49-F238E27FC236}">
                <a16:creationId xmlns:a16="http://schemas.microsoft.com/office/drawing/2014/main" id="{17B9E7FC-CD7E-DCBB-CAE7-A26640AD6BD6}"/>
              </a:ext>
            </a:extLst>
          </p:cNvPr>
          <p:cNvPicPr>
            <a:picLocks noChangeAspect="1"/>
          </p:cNvPicPr>
          <p:nvPr/>
        </p:nvPicPr>
        <p:blipFill>
          <a:blip r:embed="rId2"/>
          <a:stretch>
            <a:fillRect/>
          </a:stretch>
        </p:blipFill>
        <p:spPr>
          <a:xfrm>
            <a:off x="6914969" y="2864864"/>
            <a:ext cx="4246915" cy="1921371"/>
          </a:xfrm>
          <a:prstGeom prst="rect">
            <a:avLst/>
          </a:prstGeom>
        </p:spPr>
      </p:pic>
      <p:sp>
        <p:nvSpPr>
          <p:cNvPr id="18" name="Freeform: Shape 17">
            <a:extLst>
              <a:ext uri="{FF2B5EF4-FFF2-40B4-BE49-F238E27FC236}">
                <a16:creationId xmlns:a16="http://schemas.microsoft.com/office/drawing/2014/main" id="{3EBC6834-FD8D-AF89-2D01-DB869B396441}"/>
              </a:ext>
            </a:extLst>
          </p:cNvPr>
          <p:cNvSpPr/>
          <p:nvPr/>
        </p:nvSpPr>
        <p:spPr>
          <a:xfrm>
            <a:off x="6189653" y="3783194"/>
            <a:ext cx="5241561" cy="1880809"/>
          </a:xfrm>
          <a:custGeom>
            <a:avLst/>
            <a:gdLst>
              <a:gd name="connsiteX0" fmla="*/ 5221686 w 5241561"/>
              <a:gd name="connsiteY0" fmla="*/ 42357 h 1880809"/>
              <a:gd name="connsiteX1" fmla="*/ 5221686 w 5241561"/>
              <a:gd name="connsiteY1" fmla="*/ 723492 h 1880809"/>
              <a:gd name="connsiteX2" fmla="*/ 5212355 w 5241561"/>
              <a:gd name="connsiteY2" fmla="*/ 1339312 h 1880809"/>
              <a:gd name="connsiteX3" fmla="*/ 4857792 w 5241561"/>
              <a:gd name="connsiteY3" fmla="*/ 1712537 h 1880809"/>
              <a:gd name="connsiteX4" fmla="*/ 4157996 w 5241561"/>
              <a:gd name="connsiteY4" fmla="*/ 1880488 h 1880809"/>
              <a:gd name="connsiteX5" fmla="*/ 2347857 w 5241561"/>
              <a:gd name="connsiteY5" fmla="*/ 1749859 h 1880809"/>
              <a:gd name="connsiteX6" fmla="*/ 817637 w 5241561"/>
              <a:gd name="connsiteY6" fmla="*/ 1572577 h 1880809"/>
              <a:gd name="connsiteX7" fmla="*/ 43196 w 5241561"/>
              <a:gd name="connsiteY7" fmla="*/ 1012741 h 1880809"/>
              <a:gd name="connsiteX8" fmla="*/ 136502 w 5241561"/>
              <a:gd name="connsiteY8" fmla="*/ 163655 h 1880809"/>
              <a:gd name="connsiteX9" fmla="*/ 453743 w 5241561"/>
              <a:gd name="connsiteY9" fmla="*/ 14365 h 1880809"/>
              <a:gd name="connsiteX10" fmla="*/ 425751 w 5241561"/>
              <a:gd name="connsiteY10" fmla="*/ 14365 h 188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41561" h="1880809">
                <a:moveTo>
                  <a:pt x="5221686" y="42357"/>
                </a:moveTo>
                <a:cubicBezTo>
                  <a:pt x="5222463" y="274845"/>
                  <a:pt x="5223241" y="507333"/>
                  <a:pt x="5221686" y="723492"/>
                </a:cubicBezTo>
                <a:cubicBezTo>
                  <a:pt x="5220131" y="939651"/>
                  <a:pt x="5273004" y="1174471"/>
                  <a:pt x="5212355" y="1339312"/>
                </a:cubicBezTo>
                <a:cubicBezTo>
                  <a:pt x="5151706" y="1504153"/>
                  <a:pt x="5033518" y="1622341"/>
                  <a:pt x="4857792" y="1712537"/>
                </a:cubicBezTo>
                <a:cubicBezTo>
                  <a:pt x="4682066" y="1802733"/>
                  <a:pt x="4576318" y="1874268"/>
                  <a:pt x="4157996" y="1880488"/>
                </a:cubicBezTo>
                <a:cubicBezTo>
                  <a:pt x="3739674" y="1886708"/>
                  <a:pt x="2904583" y="1801177"/>
                  <a:pt x="2347857" y="1749859"/>
                </a:cubicBezTo>
                <a:cubicBezTo>
                  <a:pt x="1791131" y="1698541"/>
                  <a:pt x="1201747" y="1695430"/>
                  <a:pt x="817637" y="1572577"/>
                </a:cubicBezTo>
                <a:cubicBezTo>
                  <a:pt x="433527" y="1449724"/>
                  <a:pt x="156718" y="1247561"/>
                  <a:pt x="43196" y="1012741"/>
                </a:cubicBezTo>
                <a:cubicBezTo>
                  <a:pt x="-70326" y="777921"/>
                  <a:pt x="68078" y="330051"/>
                  <a:pt x="136502" y="163655"/>
                </a:cubicBezTo>
                <a:cubicBezTo>
                  <a:pt x="204926" y="-2741"/>
                  <a:pt x="405535" y="39247"/>
                  <a:pt x="453743" y="14365"/>
                </a:cubicBezTo>
                <a:cubicBezTo>
                  <a:pt x="501951" y="-10517"/>
                  <a:pt x="463851" y="1924"/>
                  <a:pt x="425751" y="1436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7BD52235-93EC-C77A-D1C2-3CEAA85A3806}"/>
              </a:ext>
            </a:extLst>
          </p:cNvPr>
          <p:cNvSpPr/>
          <p:nvPr/>
        </p:nvSpPr>
        <p:spPr>
          <a:xfrm rot="4893113">
            <a:off x="6522822" y="3666931"/>
            <a:ext cx="226178" cy="2705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81464FC-3284-8CA1-E10D-7AABADEF924D}"/>
              </a:ext>
            </a:extLst>
          </p:cNvPr>
          <p:cNvSpPr/>
          <p:nvPr/>
        </p:nvSpPr>
        <p:spPr>
          <a:xfrm rot="9349131">
            <a:off x="11322086" y="3718780"/>
            <a:ext cx="226178" cy="2705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0FF2CC3-C5D1-6DB7-612D-6D6617D23450}"/>
              </a:ext>
            </a:extLst>
          </p:cNvPr>
          <p:cNvSpPr txBox="1"/>
          <p:nvPr/>
        </p:nvSpPr>
        <p:spPr>
          <a:xfrm>
            <a:off x="1349012" y="4985952"/>
            <a:ext cx="4246915" cy="646331"/>
          </a:xfrm>
          <a:prstGeom prst="rect">
            <a:avLst/>
          </a:prstGeom>
          <a:noFill/>
        </p:spPr>
        <p:txBody>
          <a:bodyPr wrap="square" rtlCol="0">
            <a:spAutoFit/>
          </a:bodyPr>
          <a:lstStyle/>
          <a:p>
            <a:r>
              <a:rPr lang="en-US" dirty="0"/>
              <a:t>Run reservoir computer for 1000 time points, let reservoir state evolve.</a:t>
            </a:r>
          </a:p>
        </p:txBody>
      </p:sp>
      <p:sp>
        <p:nvSpPr>
          <p:cNvPr id="22" name="TextBox 21">
            <a:extLst>
              <a:ext uri="{FF2B5EF4-FFF2-40B4-BE49-F238E27FC236}">
                <a16:creationId xmlns:a16="http://schemas.microsoft.com/office/drawing/2014/main" id="{F3002893-0A30-F213-3878-20E747189DBD}"/>
              </a:ext>
            </a:extLst>
          </p:cNvPr>
          <p:cNvSpPr txBox="1"/>
          <p:nvPr/>
        </p:nvSpPr>
        <p:spPr>
          <a:xfrm>
            <a:off x="1323460" y="5753124"/>
            <a:ext cx="4246915" cy="369332"/>
          </a:xfrm>
          <a:prstGeom prst="rect">
            <a:avLst/>
          </a:prstGeom>
          <a:noFill/>
        </p:spPr>
        <p:txBody>
          <a:bodyPr wrap="square" rtlCol="0">
            <a:spAutoFit/>
          </a:bodyPr>
          <a:lstStyle/>
          <a:p>
            <a:r>
              <a:rPr lang="en-US" dirty="0"/>
              <a:t>Ridge Regression to train </a:t>
            </a:r>
            <a:r>
              <a:rPr lang="en-US" dirty="0" err="1"/>
              <a:t>W_out</a:t>
            </a:r>
            <a:r>
              <a:rPr lang="en-US" dirty="0"/>
              <a:t> matrix</a:t>
            </a:r>
          </a:p>
        </p:txBody>
      </p:sp>
      <p:sp>
        <p:nvSpPr>
          <p:cNvPr id="23" name="TextBox 22">
            <a:extLst>
              <a:ext uri="{FF2B5EF4-FFF2-40B4-BE49-F238E27FC236}">
                <a16:creationId xmlns:a16="http://schemas.microsoft.com/office/drawing/2014/main" id="{74B0B52F-4239-E050-D18A-C33280A3F8FD}"/>
              </a:ext>
            </a:extLst>
          </p:cNvPr>
          <p:cNvSpPr txBox="1"/>
          <p:nvPr/>
        </p:nvSpPr>
        <p:spPr>
          <a:xfrm>
            <a:off x="7029674" y="5854793"/>
            <a:ext cx="4246915" cy="646331"/>
          </a:xfrm>
          <a:prstGeom prst="rect">
            <a:avLst/>
          </a:prstGeom>
          <a:noFill/>
        </p:spPr>
        <p:txBody>
          <a:bodyPr wrap="square" rtlCol="0">
            <a:spAutoFit/>
          </a:bodyPr>
          <a:lstStyle/>
          <a:p>
            <a:r>
              <a:rPr lang="en-US" dirty="0"/>
              <a:t>Use the output as input, self-generating signal prediction</a:t>
            </a:r>
          </a:p>
        </p:txBody>
      </p:sp>
    </p:spTree>
    <p:extLst>
      <p:ext uri="{BB962C8B-B14F-4D97-AF65-F5344CB8AC3E}">
        <p14:creationId xmlns:p14="http://schemas.microsoft.com/office/powerpoint/2010/main" val="211098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755</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Kuramoto-Model Reservoir Computing for Mackey-Glass Time-Series Prediction</vt:lpstr>
      <vt:lpstr>A Kuramoto Model Approach to Predicting Chaotic Systems with Echo State Networks</vt:lpstr>
      <vt:lpstr>Mackey-Glass Equation</vt:lpstr>
      <vt:lpstr>Reservoir Computing (Echo-State-Networks) </vt:lpstr>
      <vt:lpstr>The Idea of a Reservoir Computer (ESN)</vt:lpstr>
      <vt:lpstr>Can We Predict Mackey-Glass Using Reservoir Computer With A Kuramoto-Activation Function?</vt:lpstr>
      <vt:lpstr>Kuramoto-Inspired Activation Function</vt:lpstr>
      <vt:lpstr>Next-Step Forecasting</vt:lpstr>
      <vt:lpstr>Closed-Loop Forecasting</vt:lpstr>
      <vt:lpstr>PowerPoint Presentation</vt:lpstr>
      <vt:lpstr>Next-Step Prediction</vt:lpstr>
      <vt:lpstr>PowerPoint Presentation</vt:lpstr>
      <vt:lpstr>PowerPoint Presentation</vt:lpstr>
      <vt:lpstr>Thank you for listening!</vt:lpstr>
      <vt:lpstr>Some RC Hyperparameters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Kuramoto-Model Reservoir Computing for Mackey-Glass Time-Series Prediction</dc:title>
  <dc:creator>James Wing Chee Graham</dc:creator>
  <cp:lastModifiedBy>James Wing Chee Graham</cp:lastModifiedBy>
  <cp:revision>3</cp:revision>
  <dcterms:created xsi:type="dcterms:W3CDTF">2023-04-03T21:02:23Z</dcterms:created>
  <dcterms:modified xsi:type="dcterms:W3CDTF">2023-04-05T14:51:08Z</dcterms:modified>
</cp:coreProperties>
</file>