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8" r:id="rId1"/>
  </p:sldMasterIdLst>
  <p:notesMasterIdLst>
    <p:notesMasterId r:id="rId22"/>
  </p:notesMasterIdLst>
  <p:sldIdLst>
    <p:sldId id="256" r:id="rId2"/>
    <p:sldId id="260" r:id="rId3"/>
    <p:sldId id="261" r:id="rId4"/>
    <p:sldId id="262" r:id="rId5"/>
    <p:sldId id="264" r:id="rId6"/>
    <p:sldId id="265" r:id="rId7"/>
    <p:sldId id="266" r:id="rId8"/>
    <p:sldId id="267" r:id="rId9"/>
    <p:sldId id="269" r:id="rId10"/>
    <p:sldId id="268" r:id="rId11"/>
    <p:sldId id="257" r:id="rId12"/>
    <p:sldId id="271" r:id="rId13"/>
    <p:sldId id="272" r:id="rId14"/>
    <p:sldId id="273" r:id="rId15"/>
    <p:sldId id="274" r:id="rId16"/>
    <p:sldId id="275" r:id="rId17"/>
    <p:sldId id="277" r:id="rId18"/>
    <p:sldId id="276" r:id="rId19"/>
    <p:sldId id="278" r:id="rId20"/>
    <p:sldId id="27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CD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0" d="100"/>
          <a:sy n="90" d="100"/>
        </p:scale>
        <p:origin x="-1632" y="-3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D222B4-0828-4D60-BFBE-94152643A6FA}" type="doc">
      <dgm:prSet loTypeId="urn:microsoft.com/office/officeart/2009/3/layout/RandomtoResultProcess" loCatId="process" qsTypeId="urn:microsoft.com/office/officeart/2005/8/quickstyle/simple4" qsCatId="simple" csTypeId="urn:microsoft.com/office/officeart/2005/8/colors/accent1_2" csCatId="accent1" phldr="1"/>
      <dgm:spPr/>
      <dgm:t>
        <a:bodyPr/>
        <a:lstStyle/>
        <a:p>
          <a:endParaRPr lang="en-US"/>
        </a:p>
      </dgm:t>
    </dgm:pt>
    <dgm:pt modelId="{C62A65C2-82ED-4297-83B6-2B6CE5D769FB}">
      <dgm:prSet phldrT="[Text]"/>
      <dgm:spPr/>
      <dgm:t>
        <a:bodyPr/>
        <a:lstStyle/>
        <a:p>
          <a:r>
            <a:rPr lang="en-US" dirty="0" smtClean="0"/>
            <a:t>Sales Across 3000 Drug Stores in 7 European Countries</a:t>
          </a:r>
          <a:endParaRPr lang="en-US" dirty="0"/>
        </a:p>
      </dgm:t>
    </dgm:pt>
    <dgm:pt modelId="{58A35F88-C624-4B48-A83D-3BBAE424CAF3}" type="parTrans" cxnId="{F13239D0-3291-4F9B-812A-2E45DD8FFADF}">
      <dgm:prSet/>
      <dgm:spPr/>
      <dgm:t>
        <a:bodyPr/>
        <a:lstStyle/>
        <a:p>
          <a:endParaRPr lang="en-US"/>
        </a:p>
      </dgm:t>
    </dgm:pt>
    <dgm:pt modelId="{1C4DD554-A834-4B4E-88E1-943861BA5E5C}" type="sibTrans" cxnId="{F13239D0-3291-4F9B-812A-2E45DD8FFADF}">
      <dgm:prSet/>
      <dgm:spPr/>
      <dgm:t>
        <a:bodyPr/>
        <a:lstStyle/>
        <a:p>
          <a:endParaRPr lang="en-US"/>
        </a:p>
      </dgm:t>
    </dgm:pt>
    <dgm:pt modelId="{08256C59-93E1-465B-BDE1-10E319EB9282}">
      <dgm:prSet phldrT="[Text]"/>
      <dgm:spPr/>
      <dgm:t>
        <a:bodyPr/>
        <a:lstStyle/>
        <a:p>
          <a:pPr algn="ctr"/>
          <a:r>
            <a:rPr lang="en-US" dirty="0" smtClean="0"/>
            <a:t>Influenced by:</a:t>
          </a:r>
          <a:endParaRPr lang="en-US" dirty="0"/>
        </a:p>
      </dgm:t>
    </dgm:pt>
    <dgm:pt modelId="{852AEB8D-7470-466D-AB06-18F013634978}" type="parTrans" cxnId="{EE1A5C50-6BE0-4FA9-8947-0DF67F0B0192}">
      <dgm:prSet/>
      <dgm:spPr/>
      <dgm:t>
        <a:bodyPr/>
        <a:lstStyle/>
        <a:p>
          <a:endParaRPr lang="en-US"/>
        </a:p>
      </dgm:t>
    </dgm:pt>
    <dgm:pt modelId="{75442341-A712-4F7E-8168-6042C7C81BE2}" type="sibTrans" cxnId="{EE1A5C50-6BE0-4FA9-8947-0DF67F0B0192}">
      <dgm:prSet/>
      <dgm:spPr/>
      <dgm:t>
        <a:bodyPr/>
        <a:lstStyle/>
        <a:p>
          <a:endParaRPr lang="en-US"/>
        </a:p>
      </dgm:t>
    </dgm:pt>
    <dgm:pt modelId="{FEFAD141-5BEC-4603-8AEF-1594FE7BE5E4}">
      <dgm:prSet phldrT="[Text]"/>
      <dgm:spPr/>
      <dgm:t>
        <a:bodyPr/>
        <a:lstStyle/>
        <a:p>
          <a:r>
            <a:rPr lang="en-US" dirty="0" smtClean="0"/>
            <a:t>Future Sales Predicted by Individual Store Managers</a:t>
          </a:r>
          <a:endParaRPr lang="en-US" dirty="0"/>
        </a:p>
      </dgm:t>
    </dgm:pt>
    <dgm:pt modelId="{8E2DA6BA-A788-41D1-A39B-E057A3CA028E}" type="parTrans" cxnId="{17CBC428-12AF-4488-83B2-433B1B1860FC}">
      <dgm:prSet/>
      <dgm:spPr/>
      <dgm:t>
        <a:bodyPr/>
        <a:lstStyle/>
        <a:p>
          <a:endParaRPr lang="en-US"/>
        </a:p>
      </dgm:t>
    </dgm:pt>
    <dgm:pt modelId="{35BD1E97-608D-4A44-8261-D3C33A8A079C}" type="sibTrans" cxnId="{17CBC428-12AF-4488-83B2-433B1B1860FC}">
      <dgm:prSet/>
      <dgm:spPr/>
      <dgm:t>
        <a:bodyPr/>
        <a:lstStyle/>
        <a:p>
          <a:endParaRPr lang="en-US"/>
        </a:p>
      </dgm:t>
    </dgm:pt>
    <dgm:pt modelId="{C266A96F-1878-47F1-8977-DBA5FF07131A}">
      <dgm:prSet phldrT="[Text]"/>
      <dgm:spPr/>
      <dgm:t>
        <a:bodyPr/>
        <a:lstStyle/>
        <a:p>
          <a:pPr algn="ctr"/>
          <a:r>
            <a:rPr lang="en-US" dirty="0" smtClean="0"/>
            <a:t>Promotions</a:t>
          </a:r>
          <a:endParaRPr lang="en-US" dirty="0"/>
        </a:p>
      </dgm:t>
    </dgm:pt>
    <dgm:pt modelId="{FF9AB110-F15A-4ABE-B3EB-08216823A0BA}" type="parTrans" cxnId="{31DFDED9-D710-40FE-A01D-90D833BFE28C}">
      <dgm:prSet/>
      <dgm:spPr/>
      <dgm:t>
        <a:bodyPr/>
        <a:lstStyle/>
        <a:p>
          <a:endParaRPr lang="en-US"/>
        </a:p>
      </dgm:t>
    </dgm:pt>
    <dgm:pt modelId="{14127B3E-E613-4DC6-B048-D5B4C5C70A17}" type="sibTrans" cxnId="{31DFDED9-D710-40FE-A01D-90D833BFE28C}">
      <dgm:prSet/>
      <dgm:spPr/>
      <dgm:t>
        <a:bodyPr/>
        <a:lstStyle/>
        <a:p>
          <a:endParaRPr lang="en-US"/>
        </a:p>
      </dgm:t>
    </dgm:pt>
    <dgm:pt modelId="{E15827E0-C41C-4BBD-85AA-828FB73CBDFF}">
      <dgm:prSet phldrT="[Text]"/>
      <dgm:spPr/>
      <dgm:t>
        <a:bodyPr/>
        <a:lstStyle/>
        <a:p>
          <a:pPr algn="ctr"/>
          <a:r>
            <a:rPr lang="en-US" dirty="0" smtClean="0"/>
            <a:t>Holidays (School, State)</a:t>
          </a:r>
          <a:endParaRPr lang="en-US" dirty="0"/>
        </a:p>
      </dgm:t>
    </dgm:pt>
    <dgm:pt modelId="{587E4DCF-96B9-43BE-80F0-7D72AFB623D0}" type="parTrans" cxnId="{4E6715AB-9400-4A99-BDA2-6F92CB93C015}">
      <dgm:prSet/>
      <dgm:spPr/>
      <dgm:t>
        <a:bodyPr/>
        <a:lstStyle/>
        <a:p>
          <a:endParaRPr lang="en-US"/>
        </a:p>
      </dgm:t>
    </dgm:pt>
    <dgm:pt modelId="{8A522432-AFCA-476E-940A-B83677F95BC6}" type="sibTrans" cxnId="{4E6715AB-9400-4A99-BDA2-6F92CB93C015}">
      <dgm:prSet/>
      <dgm:spPr/>
      <dgm:t>
        <a:bodyPr/>
        <a:lstStyle/>
        <a:p>
          <a:endParaRPr lang="en-US"/>
        </a:p>
      </dgm:t>
    </dgm:pt>
    <dgm:pt modelId="{BBC61041-FFE7-477F-BC6E-11A88D1BB357}">
      <dgm:prSet phldrT="[Text]"/>
      <dgm:spPr/>
      <dgm:t>
        <a:bodyPr/>
        <a:lstStyle/>
        <a:p>
          <a:pPr algn="ctr"/>
          <a:r>
            <a:rPr lang="en-US" dirty="0" smtClean="0"/>
            <a:t>Nearest Competition</a:t>
          </a:r>
          <a:endParaRPr lang="en-US" dirty="0"/>
        </a:p>
      </dgm:t>
    </dgm:pt>
    <dgm:pt modelId="{A524326F-66DC-4512-85B4-A002C5144B44}" type="parTrans" cxnId="{C79607ED-7410-4C8F-9198-096AD95AD986}">
      <dgm:prSet/>
      <dgm:spPr/>
      <dgm:t>
        <a:bodyPr/>
        <a:lstStyle/>
        <a:p>
          <a:endParaRPr lang="en-US"/>
        </a:p>
      </dgm:t>
    </dgm:pt>
    <dgm:pt modelId="{6668BE9A-C976-4AA6-ABD8-0669139AF1E2}" type="sibTrans" cxnId="{C79607ED-7410-4C8F-9198-096AD95AD986}">
      <dgm:prSet/>
      <dgm:spPr/>
      <dgm:t>
        <a:bodyPr/>
        <a:lstStyle/>
        <a:p>
          <a:endParaRPr lang="en-US"/>
        </a:p>
      </dgm:t>
    </dgm:pt>
    <dgm:pt modelId="{A091B2E4-A48A-4C75-A106-FEDB053BE4EF}">
      <dgm:prSet phldrT="[Text]"/>
      <dgm:spPr/>
      <dgm:t>
        <a:bodyPr/>
        <a:lstStyle/>
        <a:p>
          <a:pPr algn="ctr"/>
          <a:r>
            <a:rPr lang="en-US" dirty="0" smtClean="0"/>
            <a:t>Inventory</a:t>
          </a:r>
          <a:endParaRPr lang="en-US" dirty="0"/>
        </a:p>
      </dgm:t>
    </dgm:pt>
    <dgm:pt modelId="{A21D1564-DD90-470E-8FE1-908D08138806}" type="parTrans" cxnId="{704C3B43-DD25-4DA1-A0CB-09E9E1FF9044}">
      <dgm:prSet/>
      <dgm:spPr/>
      <dgm:t>
        <a:bodyPr/>
        <a:lstStyle/>
        <a:p>
          <a:endParaRPr lang="en-US"/>
        </a:p>
      </dgm:t>
    </dgm:pt>
    <dgm:pt modelId="{FF0886D3-27F9-4DCE-B890-32372930AE8B}" type="sibTrans" cxnId="{704C3B43-DD25-4DA1-A0CB-09E9E1FF9044}">
      <dgm:prSet/>
      <dgm:spPr/>
      <dgm:t>
        <a:bodyPr/>
        <a:lstStyle/>
        <a:p>
          <a:endParaRPr lang="en-US"/>
        </a:p>
      </dgm:t>
    </dgm:pt>
    <dgm:pt modelId="{67413DD8-8E24-4D5F-A111-FBAC4522BCAF}">
      <dgm:prSet phldrT="[Text]"/>
      <dgm:spPr/>
      <dgm:t>
        <a:bodyPr/>
        <a:lstStyle/>
        <a:p>
          <a:pPr algn="ctr"/>
          <a:r>
            <a:rPr lang="en-US" dirty="0" smtClean="0"/>
            <a:t>Seasonality</a:t>
          </a:r>
          <a:endParaRPr lang="en-US" dirty="0"/>
        </a:p>
      </dgm:t>
    </dgm:pt>
    <dgm:pt modelId="{AF282DBF-0B9D-42E0-9C79-768ABB55D224}" type="parTrans" cxnId="{7335A2B6-AD55-493D-8F2F-B3EA775FD346}">
      <dgm:prSet/>
      <dgm:spPr/>
      <dgm:t>
        <a:bodyPr/>
        <a:lstStyle/>
        <a:p>
          <a:endParaRPr lang="en-US"/>
        </a:p>
      </dgm:t>
    </dgm:pt>
    <dgm:pt modelId="{5E904133-F264-49A3-A92E-FF7F66A39851}" type="sibTrans" cxnId="{7335A2B6-AD55-493D-8F2F-B3EA775FD346}">
      <dgm:prSet/>
      <dgm:spPr/>
      <dgm:t>
        <a:bodyPr/>
        <a:lstStyle/>
        <a:p>
          <a:endParaRPr lang="en-US"/>
        </a:p>
      </dgm:t>
    </dgm:pt>
    <dgm:pt modelId="{65ACCEBA-833E-4CCE-A1D7-C9E2D687429B}">
      <dgm:prSet phldrT="[Text]"/>
      <dgm:spPr>
        <a:solidFill>
          <a:srgbClr val="7CDDFF"/>
        </a:solidFill>
      </dgm:spPr>
      <dgm:t>
        <a:bodyPr/>
        <a:lstStyle/>
        <a:p>
          <a:r>
            <a:rPr lang="en-US" dirty="0" smtClean="0">
              <a:solidFill>
                <a:schemeClr val="bg1"/>
              </a:solidFill>
            </a:rPr>
            <a:t>Varied Sales  Predictions</a:t>
          </a:r>
          <a:endParaRPr lang="en-US" dirty="0">
            <a:solidFill>
              <a:schemeClr val="bg1"/>
            </a:solidFill>
          </a:endParaRPr>
        </a:p>
      </dgm:t>
    </dgm:pt>
    <dgm:pt modelId="{5E0F3987-6DE9-4053-8B5D-5E14F556C465}" type="parTrans" cxnId="{28B97E19-9D09-48CC-9B47-455C88D1F169}">
      <dgm:prSet/>
      <dgm:spPr/>
      <dgm:t>
        <a:bodyPr/>
        <a:lstStyle/>
        <a:p>
          <a:endParaRPr lang="en-US"/>
        </a:p>
      </dgm:t>
    </dgm:pt>
    <dgm:pt modelId="{D280BA79-7EEF-4AB5-BA93-F23D741A86CB}" type="sibTrans" cxnId="{28B97E19-9D09-48CC-9B47-455C88D1F169}">
      <dgm:prSet/>
      <dgm:spPr/>
      <dgm:t>
        <a:bodyPr/>
        <a:lstStyle/>
        <a:p>
          <a:endParaRPr lang="en-US"/>
        </a:p>
      </dgm:t>
    </dgm:pt>
    <dgm:pt modelId="{E7ED62DD-CCDE-44DD-9DF2-7D25F659C02F}" type="pres">
      <dgm:prSet presAssocID="{9DD222B4-0828-4D60-BFBE-94152643A6FA}" presName="Name0" presStyleCnt="0">
        <dgm:presLayoutVars>
          <dgm:dir/>
          <dgm:animOne val="branch"/>
          <dgm:animLvl val="lvl"/>
        </dgm:presLayoutVars>
      </dgm:prSet>
      <dgm:spPr/>
      <dgm:t>
        <a:bodyPr/>
        <a:lstStyle/>
        <a:p>
          <a:endParaRPr lang="en-US"/>
        </a:p>
      </dgm:t>
    </dgm:pt>
    <dgm:pt modelId="{AC2BF613-FEC1-478E-AE32-1E5A3A5E8B27}" type="pres">
      <dgm:prSet presAssocID="{C62A65C2-82ED-4297-83B6-2B6CE5D769FB}" presName="chaos" presStyleCnt="0"/>
      <dgm:spPr/>
      <dgm:t>
        <a:bodyPr/>
        <a:lstStyle/>
        <a:p>
          <a:endParaRPr lang="en-US"/>
        </a:p>
      </dgm:t>
    </dgm:pt>
    <dgm:pt modelId="{AFA7A6F8-FBD4-4A88-935B-EA690C26A5F4}" type="pres">
      <dgm:prSet presAssocID="{C62A65C2-82ED-4297-83B6-2B6CE5D769FB}" presName="parTx1" presStyleLbl="revTx" presStyleIdx="0" presStyleCnt="3" custLinFactNeighborX="-3262"/>
      <dgm:spPr/>
      <dgm:t>
        <a:bodyPr/>
        <a:lstStyle/>
        <a:p>
          <a:endParaRPr lang="en-US"/>
        </a:p>
      </dgm:t>
    </dgm:pt>
    <dgm:pt modelId="{D18350B7-2348-44A1-95CC-4DE26AF42240}" type="pres">
      <dgm:prSet presAssocID="{C62A65C2-82ED-4297-83B6-2B6CE5D769FB}" presName="desTx1" presStyleLbl="revTx" presStyleIdx="1" presStyleCnt="3">
        <dgm:presLayoutVars>
          <dgm:bulletEnabled val="1"/>
        </dgm:presLayoutVars>
      </dgm:prSet>
      <dgm:spPr/>
      <dgm:t>
        <a:bodyPr/>
        <a:lstStyle/>
        <a:p>
          <a:endParaRPr lang="en-US"/>
        </a:p>
      </dgm:t>
    </dgm:pt>
    <dgm:pt modelId="{302363A1-1E02-45D6-85DC-9BA08C82F85A}" type="pres">
      <dgm:prSet presAssocID="{C62A65C2-82ED-4297-83B6-2B6CE5D769FB}" presName="c1" presStyleLbl="node1" presStyleIdx="0" presStyleCnt="19"/>
      <dgm:spPr>
        <a:solidFill>
          <a:srgbClr val="7CDDFF"/>
        </a:solidFill>
      </dgm:spPr>
      <dgm:t>
        <a:bodyPr/>
        <a:lstStyle/>
        <a:p>
          <a:endParaRPr lang="en-US"/>
        </a:p>
      </dgm:t>
    </dgm:pt>
    <dgm:pt modelId="{DAE31712-DDE3-4F00-AD8F-DA1C76A48A02}" type="pres">
      <dgm:prSet presAssocID="{C62A65C2-82ED-4297-83B6-2B6CE5D769FB}" presName="c2" presStyleLbl="node1" presStyleIdx="1" presStyleCnt="19"/>
      <dgm:spPr>
        <a:solidFill>
          <a:srgbClr val="7CDDFF"/>
        </a:solidFill>
      </dgm:spPr>
      <dgm:t>
        <a:bodyPr/>
        <a:lstStyle/>
        <a:p>
          <a:endParaRPr lang="en-US"/>
        </a:p>
      </dgm:t>
    </dgm:pt>
    <dgm:pt modelId="{E595E8FE-6709-4ACE-B6E4-B7A396C2A1A7}" type="pres">
      <dgm:prSet presAssocID="{C62A65C2-82ED-4297-83B6-2B6CE5D769FB}" presName="c3" presStyleLbl="node1" presStyleIdx="2" presStyleCnt="19"/>
      <dgm:spPr>
        <a:solidFill>
          <a:srgbClr val="7CDDFF"/>
        </a:solidFill>
      </dgm:spPr>
      <dgm:t>
        <a:bodyPr/>
        <a:lstStyle/>
        <a:p>
          <a:endParaRPr lang="en-US"/>
        </a:p>
      </dgm:t>
    </dgm:pt>
    <dgm:pt modelId="{DD3D98CD-6C38-4726-8833-290CA573F9B3}" type="pres">
      <dgm:prSet presAssocID="{C62A65C2-82ED-4297-83B6-2B6CE5D769FB}" presName="c4" presStyleLbl="node1" presStyleIdx="3" presStyleCnt="19"/>
      <dgm:spPr>
        <a:solidFill>
          <a:srgbClr val="7CDDFF"/>
        </a:solidFill>
      </dgm:spPr>
      <dgm:t>
        <a:bodyPr/>
        <a:lstStyle/>
        <a:p>
          <a:endParaRPr lang="en-US"/>
        </a:p>
      </dgm:t>
    </dgm:pt>
    <dgm:pt modelId="{19185D2A-1A86-4364-A1B9-560E5DBCF1FD}" type="pres">
      <dgm:prSet presAssocID="{C62A65C2-82ED-4297-83B6-2B6CE5D769FB}" presName="c5" presStyleLbl="node1" presStyleIdx="4" presStyleCnt="19"/>
      <dgm:spPr>
        <a:solidFill>
          <a:srgbClr val="7CDDFF"/>
        </a:solidFill>
      </dgm:spPr>
      <dgm:t>
        <a:bodyPr/>
        <a:lstStyle/>
        <a:p>
          <a:endParaRPr lang="en-US"/>
        </a:p>
      </dgm:t>
    </dgm:pt>
    <dgm:pt modelId="{A2B7C9A5-C175-4B91-B1B6-82CB514DE783}" type="pres">
      <dgm:prSet presAssocID="{C62A65C2-82ED-4297-83B6-2B6CE5D769FB}" presName="c6" presStyleLbl="node1" presStyleIdx="5" presStyleCnt="19"/>
      <dgm:spPr>
        <a:solidFill>
          <a:srgbClr val="7CDDFF"/>
        </a:solidFill>
      </dgm:spPr>
      <dgm:t>
        <a:bodyPr/>
        <a:lstStyle/>
        <a:p>
          <a:endParaRPr lang="en-US"/>
        </a:p>
      </dgm:t>
    </dgm:pt>
    <dgm:pt modelId="{FFF8258B-B5B1-4DF7-84B1-0440064B0E0D}" type="pres">
      <dgm:prSet presAssocID="{C62A65C2-82ED-4297-83B6-2B6CE5D769FB}" presName="c7" presStyleLbl="node1" presStyleIdx="6" presStyleCnt="19"/>
      <dgm:spPr>
        <a:solidFill>
          <a:srgbClr val="7CDDFF"/>
        </a:solidFill>
      </dgm:spPr>
      <dgm:t>
        <a:bodyPr/>
        <a:lstStyle/>
        <a:p>
          <a:endParaRPr lang="en-US"/>
        </a:p>
      </dgm:t>
    </dgm:pt>
    <dgm:pt modelId="{8A9F6B2F-6BD9-45A6-8356-7E648930AB16}" type="pres">
      <dgm:prSet presAssocID="{C62A65C2-82ED-4297-83B6-2B6CE5D769FB}" presName="c8" presStyleLbl="node1" presStyleIdx="7" presStyleCnt="19"/>
      <dgm:spPr>
        <a:solidFill>
          <a:srgbClr val="7CDDFF"/>
        </a:solidFill>
      </dgm:spPr>
      <dgm:t>
        <a:bodyPr/>
        <a:lstStyle/>
        <a:p>
          <a:endParaRPr lang="en-US"/>
        </a:p>
      </dgm:t>
    </dgm:pt>
    <dgm:pt modelId="{BBEC9AAA-148D-423E-B9C0-BBA44596F590}" type="pres">
      <dgm:prSet presAssocID="{C62A65C2-82ED-4297-83B6-2B6CE5D769FB}" presName="c9" presStyleLbl="node1" presStyleIdx="8" presStyleCnt="19"/>
      <dgm:spPr>
        <a:solidFill>
          <a:srgbClr val="7CDDFF"/>
        </a:solidFill>
      </dgm:spPr>
      <dgm:t>
        <a:bodyPr/>
        <a:lstStyle/>
        <a:p>
          <a:endParaRPr lang="en-US"/>
        </a:p>
      </dgm:t>
    </dgm:pt>
    <dgm:pt modelId="{F2F9100C-CEAD-4FFC-9160-CBDDD4F4097D}" type="pres">
      <dgm:prSet presAssocID="{C62A65C2-82ED-4297-83B6-2B6CE5D769FB}" presName="c10" presStyleLbl="node1" presStyleIdx="9" presStyleCnt="19"/>
      <dgm:spPr>
        <a:solidFill>
          <a:srgbClr val="7CDDFF"/>
        </a:solidFill>
      </dgm:spPr>
      <dgm:t>
        <a:bodyPr/>
        <a:lstStyle/>
        <a:p>
          <a:endParaRPr lang="en-US"/>
        </a:p>
      </dgm:t>
    </dgm:pt>
    <dgm:pt modelId="{2B4782C0-1E74-4536-B407-834A8D772D57}" type="pres">
      <dgm:prSet presAssocID="{C62A65C2-82ED-4297-83B6-2B6CE5D769FB}" presName="c11" presStyleLbl="node1" presStyleIdx="10" presStyleCnt="19"/>
      <dgm:spPr>
        <a:solidFill>
          <a:srgbClr val="7CDDFF"/>
        </a:solidFill>
      </dgm:spPr>
      <dgm:t>
        <a:bodyPr/>
        <a:lstStyle/>
        <a:p>
          <a:endParaRPr lang="en-US"/>
        </a:p>
      </dgm:t>
    </dgm:pt>
    <dgm:pt modelId="{9482A35C-D967-4458-B4FC-08C82AD69AFA}" type="pres">
      <dgm:prSet presAssocID="{C62A65C2-82ED-4297-83B6-2B6CE5D769FB}" presName="c12" presStyleLbl="node1" presStyleIdx="11" presStyleCnt="19"/>
      <dgm:spPr>
        <a:solidFill>
          <a:srgbClr val="7CDDFF"/>
        </a:solidFill>
      </dgm:spPr>
      <dgm:t>
        <a:bodyPr/>
        <a:lstStyle/>
        <a:p>
          <a:endParaRPr lang="en-US"/>
        </a:p>
      </dgm:t>
    </dgm:pt>
    <dgm:pt modelId="{2E6690E3-31BD-4A88-B470-61183BCFABFB}" type="pres">
      <dgm:prSet presAssocID="{C62A65C2-82ED-4297-83B6-2B6CE5D769FB}" presName="c13" presStyleLbl="node1" presStyleIdx="12" presStyleCnt="19"/>
      <dgm:spPr>
        <a:solidFill>
          <a:srgbClr val="7CDDFF"/>
        </a:solidFill>
      </dgm:spPr>
      <dgm:t>
        <a:bodyPr/>
        <a:lstStyle/>
        <a:p>
          <a:endParaRPr lang="en-US"/>
        </a:p>
      </dgm:t>
    </dgm:pt>
    <dgm:pt modelId="{3BCD2CCB-4388-4CA9-836B-9CE205C62B68}" type="pres">
      <dgm:prSet presAssocID="{C62A65C2-82ED-4297-83B6-2B6CE5D769FB}" presName="c14" presStyleLbl="node1" presStyleIdx="13" presStyleCnt="19"/>
      <dgm:spPr>
        <a:solidFill>
          <a:srgbClr val="7CDDFF"/>
        </a:solidFill>
      </dgm:spPr>
      <dgm:t>
        <a:bodyPr/>
        <a:lstStyle/>
        <a:p>
          <a:endParaRPr lang="en-US"/>
        </a:p>
      </dgm:t>
    </dgm:pt>
    <dgm:pt modelId="{7A44EEE9-7410-45B9-8BFE-B9CA24A1B2EE}" type="pres">
      <dgm:prSet presAssocID="{C62A65C2-82ED-4297-83B6-2B6CE5D769FB}" presName="c15" presStyleLbl="node1" presStyleIdx="14" presStyleCnt="19"/>
      <dgm:spPr>
        <a:solidFill>
          <a:srgbClr val="7CDDFF"/>
        </a:solidFill>
      </dgm:spPr>
      <dgm:t>
        <a:bodyPr/>
        <a:lstStyle/>
        <a:p>
          <a:endParaRPr lang="en-US"/>
        </a:p>
      </dgm:t>
    </dgm:pt>
    <dgm:pt modelId="{49FCDBE0-AD85-4CDA-A5AA-61AA967FB8DE}" type="pres">
      <dgm:prSet presAssocID="{C62A65C2-82ED-4297-83B6-2B6CE5D769FB}" presName="c16" presStyleLbl="node1" presStyleIdx="15" presStyleCnt="19"/>
      <dgm:spPr>
        <a:solidFill>
          <a:srgbClr val="7CDDFF"/>
        </a:solidFill>
      </dgm:spPr>
      <dgm:t>
        <a:bodyPr/>
        <a:lstStyle/>
        <a:p>
          <a:endParaRPr lang="en-US"/>
        </a:p>
      </dgm:t>
    </dgm:pt>
    <dgm:pt modelId="{F185D30B-C149-4CCF-8328-5E98B29C6522}" type="pres">
      <dgm:prSet presAssocID="{C62A65C2-82ED-4297-83B6-2B6CE5D769FB}" presName="c17" presStyleLbl="node1" presStyleIdx="16" presStyleCnt="19"/>
      <dgm:spPr>
        <a:solidFill>
          <a:srgbClr val="7CDDFF"/>
        </a:solidFill>
      </dgm:spPr>
      <dgm:t>
        <a:bodyPr/>
        <a:lstStyle/>
        <a:p>
          <a:endParaRPr lang="en-US"/>
        </a:p>
      </dgm:t>
    </dgm:pt>
    <dgm:pt modelId="{64AC5128-6098-467E-8AC8-935AACC6EA6D}" type="pres">
      <dgm:prSet presAssocID="{C62A65C2-82ED-4297-83B6-2B6CE5D769FB}" presName="c18" presStyleLbl="node1" presStyleIdx="17" presStyleCnt="19"/>
      <dgm:spPr>
        <a:solidFill>
          <a:srgbClr val="7CDDFF"/>
        </a:solidFill>
      </dgm:spPr>
      <dgm:t>
        <a:bodyPr/>
        <a:lstStyle/>
        <a:p>
          <a:endParaRPr lang="en-US"/>
        </a:p>
      </dgm:t>
    </dgm:pt>
    <dgm:pt modelId="{2BEA8CC9-7BF7-45EF-B8B7-8E2C291571A4}" type="pres">
      <dgm:prSet presAssocID="{1C4DD554-A834-4B4E-88E1-943861BA5E5C}" presName="chevronComposite1" presStyleCnt="0"/>
      <dgm:spPr/>
      <dgm:t>
        <a:bodyPr/>
        <a:lstStyle/>
        <a:p>
          <a:endParaRPr lang="en-US"/>
        </a:p>
      </dgm:t>
    </dgm:pt>
    <dgm:pt modelId="{9DF45C93-1287-4F4F-B41A-0D7233913E49}" type="pres">
      <dgm:prSet presAssocID="{1C4DD554-A834-4B4E-88E1-943861BA5E5C}" presName="chevron1" presStyleLbl="sibTrans2D1" presStyleIdx="0" presStyleCnt="2"/>
      <dgm:spPr/>
      <dgm:t>
        <a:bodyPr/>
        <a:lstStyle/>
        <a:p>
          <a:endParaRPr lang="en-US"/>
        </a:p>
      </dgm:t>
    </dgm:pt>
    <dgm:pt modelId="{A173E4D9-79CF-4011-B06B-BBBFC9AAD2F7}" type="pres">
      <dgm:prSet presAssocID="{1C4DD554-A834-4B4E-88E1-943861BA5E5C}" presName="spChevron1" presStyleCnt="0"/>
      <dgm:spPr/>
      <dgm:t>
        <a:bodyPr/>
        <a:lstStyle/>
        <a:p>
          <a:endParaRPr lang="en-US"/>
        </a:p>
      </dgm:t>
    </dgm:pt>
    <dgm:pt modelId="{D6FF08C6-DE4D-4D43-A898-60D295EEC8CA}" type="pres">
      <dgm:prSet presAssocID="{FEFAD141-5BEC-4603-8AEF-1594FE7BE5E4}" presName="middle" presStyleCnt="0"/>
      <dgm:spPr/>
      <dgm:t>
        <a:bodyPr/>
        <a:lstStyle/>
        <a:p>
          <a:endParaRPr lang="en-US"/>
        </a:p>
      </dgm:t>
    </dgm:pt>
    <dgm:pt modelId="{7FFB543F-D7E6-435F-A1CA-F58A2CEE9AFC}" type="pres">
      <dgm:prSet presAssocID="{FEFAD141-5BEC-4603-8AEF-1594FE7BE5E4}" presName="parTxMid" presStyleLbl="revTx" presStyleIdx="2" presStyleCnt="3"/>
      <dgm:spPr/>
      <dgm:t>
        <a:bodyPr/>
        <a:lstStyle/>
        <a:p>
          <a:endParaRPr lang="en-US"/>
        </a:p>
      </dgm:t>
    </dgm:pt>
    <dgm:pt modelId="{9C5E1A38-A010-4D73-82AF-5BD97CE0D0EE}" type="pres">
      <dgm:prSet presAssocID="{FEFAD141-5BEC-4603-8AEF-1594FE7BE5E4}" presName="spMid" presStyleCnt="0"/>
      <dgm:spPr/>
      <dgm:t>
        <a:bodyPr/>
        <a:lstStyle/>
        <a:p>
          <a:endParaRPr lang="en-US"/>
        </a:p>
      </dgm:t>
    </dgm:pt>
    <dgm:pt modelId="{64AA6325-F85C-4E26-8FDB-70893EF41C56}" type="pres">
      <dgm:prSet presAssocID="{35BD1E97-608D-4A44-8261-D3C33A8A079C}" presName="chevronComposite1" presStyleCnt="0"/>
      <dgm:spPr/>
      <dgm:t>
        <a:bodyPr/>
        <a:lstStyle/>
        <a:p>
          <a:endParaRPr lang="en-US"/>
        </a:p>
      </dgm:t>
    </dgm:pt>
    <dgm:pt modelId="{791E32F4-61A8-4EFA-8DB9-39714D6FADD3}" type="pres">
      <dgm:prSet presAssocID="{35BD1E97-608D-4A44-8261-D3C33A8A079C}" presName="chevron1" presStyleLbl="sibTrans2D1" presStyleIdx="1" presStyleCnt="2"/>
      <dgm:spPr/>
      <dgm:t>
        <a:bodyPr/>
        <a:lstStyle/>
        <a:p>
          <a:endParaRPr lang="en-US"/>
        </a:p>
      </dgm:t>
    </dgm:pt>
    <dgm:pt modelId="{68C69FA7-57BF-4E63-BD41-93175509C3F7}" type="pres">
      <dgm:prSet presAssocID="{35BD1E97-608D-4A44-8261-D3C33A8A079C}" presName="spChevron1" presStyleCnt="0"/>
      <dgm:spPr/>
      <dgm:t>
        <a:bodyPr/>
        <a:lstStyle/>
        <a:p>
          <a:endParaRPr lang="en-US"/>
        </a:p>
      </dgm:t>
    </dgm:pt>
    <dgm:pt modelId="{12EF4B69-5FDF-4119-A00F-A66675D3CC78}" type="pres">
      <dgm:prSet presAssocID="{65ACCEBA-833E-4CCE-A1D7-C9E2D687429B}" presName="last" presStyleCnt="0"/>
      <dgm:spPr/>
      <dgm:t>
        <a:bodyPr/>
        <a:lstStyle/>
        <a:p>
          <a:endParaRPr lang="en-US"/>
        </a:p>
      </dgm:t>
    </dgm:pt>
    <dgm:pt modelId="{A7C45CAB-8DF2-47DC-B09B-39BF7E151594}" type="pres">
      <dgm:prSet presAssocID="{65ACCEBA-833E-4CCE-A1D7-C9E2D687429B}" presName="circleTx" presStyleLbl="node1" presStyleIdx="18" presStyleCnt="19"/>
      <dgm:spPr/>
      <dgm:t>
        <a:bodyPr/>
        <a:lstStyle/>
        <a:p>
          <a:endParaRPr lang="en-US"/>
        </a:p>
      </dgm:t>
    </dgm:pt>
    <dgm:pt modelId="{F30991E3-FC0B-41C3-B507-60FE20C7B35B}" type="pres">
      <dgm:prSet presAssocID="{65ACCEBA-833E-4CCE-A1D7-C9E2D687429B}" presName="spN" presStyleCnt="0"/>
      <dgm:spPr/>
      <dgm:t>
        <a:bodyPr/>
        <a:lstStyle/>
        <a:p>
          <a:endParaRPr lang="en-US"/>
        </a:p>
      </dgm:t>
    </dgm:pt>
  </dgm:ptLst>
  <dgm:cxnLst>
    <dgm:cxn modelId="{12181765-E2B8-3A48-8745-78FA4241C98E}" type="presOf" srcId="{08256C59-93E1-465B-BDE1-10E319EB9282}" destId="{D18350B7-2348-44A1-95CC-4DE26AF42240}" srcOrd="0" destOrd="0" presId="urn:microsoft.com/office/officeart/2009/3/layout/RandomtoResultProcess"/>
    <dgm:cxn modelId="{ACC9D931-A7FC-DD4D-87B7-B002071EB2B8}" type="presOf" srcId="{A091B2E4-A48A-4C75-A106-FEDB053BE4EF}" destId="{D18350B7-2348-44A1-95CC-4DE26AF42240}" srcOrd="0" destOrd="4" presId="urn:microsoft.com/office/officeart/2009/3/layout/RandomtoResultProcess"/>
    <dgm:cxn modelId="{FA70E7E8-FA06-1E4C-AB26-5575364AAD5F}" type="presOf" srcId="{E15827E0-C41C-4BBD-85AA-828FB73CBDFF}" destId="{D18350B7-2348-44A1-95CC-4DE26AF42240}" srcOrd="0" destOrd="2" presId="urn:microsoft.com/office/officeart/2009/3/layout/RandomtoResultProcess"/>
    <dgm:cxn modelId="{28B97E19-9D09-48CC-9B47-455C88D1F169}" srcId="{9DD222B4-0828-4D60-BFBE-94152643A6FA}" destId="{65ACCEBA-833E-4CCE-A1D7-C9E2D687429B}" srcOrd="2" destOrd="0" parTransId="{5E0F3987-6DE9-4053-8B5D-5E14F556C465}" sibTransId="{D280BA79-7EEF-4AB5-BA93-F23D741A86CB}"/>
    <dgm:cxn modelId="{4E6715AB-9400-4A99-BDA2-6F92CB93C015}" srcId="{08256C59-93E1-465B-BDE1-10E319EB9282}" destId="{E15827E0-C41C-4BBD-85AA-828FB73CBDFF}" srcOrd="1" destOrd="0" parTransId="{587E4DCF-96B9-43BE-80F0-7D72AFB623D0}" sibTransId="{8A522432-AFCA-476E-940A-B83677F95BC6}"/>
    <dgm:cxn modelId="{B890B670-E841-8C47-B4E0-4D62CC450F07}" type="presOf" srcId="{FEFAD141-5BEC-4603-8AEF-1594FE7BE5E4}" destId="{7FFB543F-D7E6-435F-A1CA-F58A2CEE9AFC}" srcOrd="0" destOrd="0" presId="urn:microsoft.com/office/officeart/2009/3/layout/RandomtoResultProcess"/>
    <dgm:cxn modelId="{EE1A5C50-6BE0-4FA9-8947-0DF67F0B0192}" srcId="{C62A65C2-82ED-4297-83B6-2B6CE5D769FB}" destId="{08256C59-93E1-465B-BDE1-10E319EB9282}" srcOrd="0" destOrd="0" parTransId="{852AEB8D-7470-466D-AB06-18F013634978}" sibTransId="{75442341-A712-4F7E-8168-6042C7C81BE2}"/>
    <dgm:cxn modelId="{704C3B43-DD25-4DA1-A0CB-09E9E1FF9044}" srcId="{08256C59-93E1-465B-BDE1-10E319EB9282}" destId="{A091B2E4-A48A-4C75-A106-FEDB053BE4EF}" srcOrd="3" destOrd="0" parTransId="{A21D1564-DD90-470E-8FE1-908D08138806}" sibTransId="{FF0886D3-27F9-4DCE-B890-32372930AE8B}"/>
    <dgm:cxn modelId="{65AB6142-11D7-BA48-A11B-28DE2AAC2E73}" type="presOf" srcId="{C266A96F-1878-47F1-8977-DBA5FF07131A}" destId="{D18350B7-2348-44A1-95CC-4DE26AF42240}" srcOrd="0" destOrd="1" presId="urn:microsoft.com/office/officeart/2009/3/layout/RandomtoResultProcess"/>
    <dgm:cxn modelId="{F13239D0-3291-4F9B-812A-2E45DD8FFADF}" srcId="{9DD222B4-0828-4D60-BFBE-94152643A6FA}" destId="{C62A65C2-82ED-4297-83B6-2B6CE5D769FB}" srcOrd="0" destOrd="0" parTransId="{58A35F88-C624-4B48-A83D-3BBAE424CAF3}" sibTransId="{1C4DD554-A834-4B4E-88E1-943861BA5E5C}"/>
    <dgm:cxn modelId="{E7A1D6A6-B9F1-D94C-98D7-3B04EFC6E0B4}" type="presOf" srcId="{65ACCEBA-833E-4CCE-A1D7-C9E2D687429B}" destId="{A7C45CAB-8DF2-47DC-B09B-39BF7E151594}" srcOrd="0" destOrd="0" presId="urn:microsoft.com/office/officeart/2009/3/layout/RandomtoResultProcess"/>
    <dgm:cxn modelId="{C79607ED-7410-4C8F-9198-096AD95AD986}" srcId="{08256C59-93E1-465B-BDE1-10E319EB9282}" destId="{BBC61041-FFE7-477F-BC6E-11A88D1BB357}" srcOrd="2" destOrd="0" parTransId="{A524326F-66DC-4512-85B4-A002C5144B44}" sibTransId="{6668BE9A-C976-4AA6-ABD8-0669139AF1E2}"/>
    <dgm:cxn modelId="{13827ABC-9E00-404F-8BC0-79AB59545284}" type="presOf" srcId="{67413DD8-8E24-4D5F-A111-FBAC4522BCAF}" destId="{D18350B7-2348-44A1-95CC-4DE26AF42240}" srcOrd="0" destOrd="5" presId="urn:microsoft.com/office/officeart/2009/3/layout/RandomtoResultProcess"/>
    <dgm:cxn modelId="{8550535A-526F-EC4C-A43A-3DD283B83DBB}" type="presOf" srcId="{9DD222B4-0828-4D60-BFBE-94152643A6FA}" destId="{E7ED62DD-CCDE-44DD-9DF2-7D25F659C02F}" srcOrd="0" destOrd="0" presId="urn:microsoft.com/office/officeart/2009/3/layout/RandomtoResultProcess"/>
    <dgm:cxn modelId="{17CBC428-12AF-4488-83B2-433B1B1860FC}" srcId="{9DD222B4-0828-4D60-BFBE-94152643A6FA}" destId="{FEFAD141-5BEC-4603-8AEF-1594FE7BE5E4}" srcOrd="1" destOrd="0" parTransId="{8E2DA6BA-A788-41D1-A39B-E057A3CA028E}" sibTransId="{35BD1E97-608D-4A44-8261-D3C33A8A079C}"/>
    <dgm:cxn modelId="{27A502C1-121A-274A-A202-0B81330D1222}" type="presOf" srcId="{BBC61041-FFE7-477F-BC6E-11A88D1BB357}" destId="{D18350B7-2348-44A1-95CC-4DE26AF42240}" srcOrd="0" destOrd="3" presId="urn:microsoft.com/office/officeart/2009/3/layout/RandomtoResultProcess"/>
    <dgm:cxn modelId="{7335A2B6-AD55-493D-8F2F-B3EA775FD346}" srcId="{08256C59-93E1-465B-BDE1-10E319EB9282}" destId="{67413DD8-8E24-4D5F-A111-FBAC4522BCAF}" srcOrd="4" destOrd="0" parTransId="{AF282DBF-0B9D-42E0-9C79-768ABB55D224}" sibTransId="{5E904133-F264-49A3-A92E-FF7F66A39851}"/>
    <dgm:cxn modelId="{15456693-4353-D240-89B6-E1D5EBAACDE1}" type="presOf" srcId="{C62A65C2-82ED-4297-83B6-2B6CE5D769FB}" destId="{AFA7A6F8-FBD4-4A88-935B-EA690C26A5F4}" srcOrd="0" destOrd="0" presId="urn:microsoft.com/office/officeart/2009/3/layout/RandomtoResultProcess"/>
    <dgm:cxn modelId="{31DFDED9-D710-40FE-A01D-90D833BFE28C}" srcId="{08256C59-93E1-465B-BDE1-10E319EB9282}" destId="{C266A96F-1878-47F1-8977-DBA5FF07131A}" srcOrd="0" destOrd="0" parTransId="{FF9AB110-F15A-4ABE-B3EB-08216823A0BA}" sibTransId="{14127B3E-E613-4DC6-B048-D5B4C5C70A17}"/>
    <dgm:cxn modelId="{43624386-122D-6E47-A560-F0F5EAA43A2F}" type="presParOf" srcId="{E7ED62DD-CCDE-44DD-9DF2-7D25F659C02F}" destId="{AC2BF613-FEC1-478E-AE32-1E5A3A5E8B27}" srcOrd="0" destOrd="0" presId="urn:microsoft.com/office/officeart/2009/3/layout/RandomtoResultProcess"/>
    <dgm:cxn modelId="{6223AE26-A5ED-B74F-A4E1-9FD7622C9EED}" type="presParOf" srcId="{AC2BF613-FEC1-478E-AE32-1E5A3A5E8B27}" destId="{AFA7A6F8-FBD4-4A88-935B-EA690C26A5F4}" srcOrd="0" destOrd="0" presId="urn:microsoft.com/office/officeart/2009/3/layout/RandomtoResultProcess"/>
    <dgm:cxn modelId="{9D477CCF-9955-3541-98D0-512C92CD19EF}" type="presParOf" srcId="{AC2BF613-FEC1-478E-AE32-1E5A3A5E8B27}" destId="{D18350B7-2348-44A1-95CC-4DE26AF42240}" srcOrd="1" destOrd="0" presId="urn:microsoft.com/office/officeart/2009/3/layout/RandomtoResultProcess"/>
    <dgm:cxn modelId="{D899B526-E0E8-034F-80C2-77C9B03658E9}" type="presParOf" srcId="{AC2BF613-FEC1-478E-AE32-1E5A3A5E8B27}" destId="{302363A1-1E02-45D6-85DC-9BA08C82F85A}" srcOrd="2" destOrd="0" presId="urn:microsoft.com/office/officeart/2009/3/layout/RandomtoResultProcess"/>
    <dgm:cxn modelId="{7E1772BB-6E1E-E440-A7E2-AD4240ADD752}" type="presParOf" srcId="{AC2BF613-FEC1-478E-AE32-1E5A3A5E8B27}" destId="{DAE31712-DDE3-4F00-AD8F-DA1C76A48A02}" srcOrd="3" destOrd="0" presId="urn:microsoft.com/office/officeart/2009/3/layout/RandomtoResultProcess"/>
    <dgm:cxn modelId="{69CBD525-1F74-0749-A33F-95C75C3C0F40}" type="presParOf" srcId="{AC2BF613-FEC1-478E-AE32-1E5A3A5E8B27}" destId="{E595E8FE-6709-4ACE-B6E4-B7A396C2A1A7}" srcOrd="4" destOrd="0" presId="urn:microsoft.com/office/officeart/2009/3/layout/RandomtoResultProcess"/>
    <dgm:cxn modelId="{5377F22B-0953-FC4F-ACB8-9BDD59506CFC}" type="presParOf" srcId="{AC2BF613-FEC1-478E-AE32-1E5A3A5E8B27}" destId="{DD3D98CD-6C38-4726-8833-290CA573F9B3}" srcOrd="5" destOrd="0" presId="urn:microsoft.com/office/officeart/2009/3/layout/RandomtoResultProcess"/>
    <dgm:cxn modelId="{2BD7D00B-AFA0-7A47-AFFC-7884BD96B8AB}" type="presParOf" srcId="{AC2BF613-FEC1-478E-AE32-1E5A3A5E8B27}" destId="{19185D2A-1A86-4364-A1B9-560E5DBCF1FD}" srcOrd="6" destOrd="0" presId="urn:microsoft.com/office/officeart/2009/3/layout/RandomtoResultProcess"/>
    <dgm:cxn modelId="{9E81B6E8-ED6E-1446-B1C6-B52BF47647B7}" type="presParOf" srcId="{AC2BF613-FEC1-478E-AE32-1E5A3A5E8B27}" destId="{A2B7C9A5-C175-4B91-B1B6-82CB514DE783}" srcOrd="7" destOrd="0" presId="urn:microsoft.com/office/officeart/2009/3/layout/RandomtoResultProcess"/>
    <dgm:cxn modelId="{317CF72B-2D49-6F45-B1C4-91DEEB73FE6F}" type="presParOf" srcId="{AC2BF613-FEC1-478E-AE32-1E5A3A5E8B27}" destId="{FFF8258B-B5B1-4DF7-84B1-0440064B0E0D}" srcOrd="8" destOrd="0" presId="urn:microsoft.com/office/officeart/2009/3/layout/RandomtoResultProcess"/>
    <dgm:cxn modelId="{DB2667CC-7448-B749-8911-FFFE5EA78AFA}" type="presParOf" srcId="{AC2BF613-FEC1-478E-AE32-1E5A3A5E8B27}" destId="{8A9F6B2F-6BD9-45A6-8356-7E648930AB16}" srcOrd="9" destOrd="0" presId="urn:microsoft.com/office/officeart/2009/3/layout/RandomtoResultProcess"/>
    <dgm:cxn modelId="{C55C9CD8-6FFE-6345-B4AD-FB2E8C4A325C}" type="presParOf" srcId="{AC2BF613-FEC1-478E-AE32-1E5A3A5E8B27}" destId="{BBEC9AAA-148D-423E-B9C0-BBA44596F590}" srcOrd="10" destOrd="0" presId="urn:microsoft.com/office/officeart/2009/3/layout/RandomtoResultProcess"/>
    <dgm:cxn modelId="{E3E34665-1ECC-7C48-AF60-0D0A5797513D}" type="presParOf" srcId="{AC2BF613-FEC1-478E-AE32-1E5A3A5E8B27}" destId="{F2F9100C-CEAD-4FFC-9160-CBDDD4F4097D}" srcOrd="11" destOrd="0" presId="urn:microsoft.com/office/officeart/2009/3/layout/RandomtoResultProcess"/>
    <dgm:cxn modelId="{FB6C32B9-5B01-CF48-A37A-C8A4A2A2C0CE}" type="presParOf" srcId="{AC2BF613-FEC1-478E-AE32-1E5A3A5E8B27}" destId="{2B4782C0-1E74-4536-B407-834A8D772D57}" srcOrd="12" destOrd="0" presId="urn:microsoft.com/office/officeart/2009/3/layout/RandomtoResultProcess"/>
    <dgm:cxn modelId="{3157B9BD-A949-4A40-AE17-E50BC39FE746}" type="presParOf" srcId="{AC2BF613-FEC1-478E-AE32-1E5A3A5E8B27}" destId="{9482A35C-D967-4458-B4FC-08C82AD69AFA}" srcOrd="13" destOrd="0" presId="urn:microsoft.com/office/officeart/2009/3/layout/RandomtoResultProcess"/>
    <dgm:cxn modelId="{9F27230A-C2CD-D840-8990-2876F806AB73}" type="presParOf" srcId="{AC2BF613-FEC1-478E-AE32-1E5A3A5E8B27}" destId="{2E6690E3-31BD-4A88-B470-61183BCFABFB}" srcOrd="14" destOrd="0" presId="urn:microsoft.com/office/officeart/2009/3/layout/RandomtoResultProcess"/>
    <dgm:cxn modelId="{D705DA16-1CB5-8A4C-8E76-9D67ABED23C3}" type="presParOf" srcId="{AC2BF613-FEC1-478E-AE32-1E5A3A5E8B27}" destId="{3BCD2CCB-4388-4CA9-836B-9CE205C62B68}" srcOrd="15" destOrd="0" presId="urn:microsoft.com/office/officeart/2009/3/layout/RandomtoResultProcess"/>
    <dgm:cxn modelId="{759BE99A-606E-7348-A0AD-5B4019C8C891}" type="presParOf" srcId="{AC2BF613-FEC1-478E-AE32-1E5A3A5E8B27}" destId="{7A44EEE9-7410-45B9-8BFE-B9CA24A1B2EE}" srcOrd="16" destOrd="0" presId="urn:microsoft.com/office/officeart/2009/3/layout/RandomtoResultProcess"/>
    <dgm:cxn modelId="{92FAD4EA-FDE8-9843-A5FE-2DBB65EECD51}" type="presParOf" srcId="{AC2BF613-FEC1-478E-AE32-1E5A3A5E8B27}" destId="{49FCDBE0-AD85-4CDA-A5AA-61AA967FB8DE}" srcOrd="17" destOrd="0" presId="urn:microsoft.com/office/officeart/2009/3/layout/RandomtoResultProcess"/>
    <dgm:cxn modelId="{C5B05354-A21F-6A45-904F-A68174EC646C}" type="presParOf" srcId="{AC2BF613-FEC1-478E-AE32-1E5A3A5E8B27}" destId="{F185D30B-C149-4CCF-8328-5E98B29C6522}" srcOrd="18" destOrd="0" presId="urn:microsoft.com/office/officeart/2009/3/layout/RandomtoResultProcess"/>
    <dgm:cxn modelId="{E9DAF203-81C0-644A-955F-E4C698C604F2}" type="presParOf" srcId="{AC2BF613-FEC1-478E-AE32-1E5A3A5E8B27}" destId="{64AC5128-6098-467E-8AC8-935AACC6EA6D}" srcOrd="19" destOrd="0" presId="urn:microsoft.com/office/officeart/2009/3/layout/RandomtoResultProcess"/>
    <dgm:cxn modelId="{57C645E4-A2CB-B649-9A3B-6228B5DE9DC7}" type="presParOf" srcId="{E7ED62DD-CCDE-44DD-9DF2-7D25F659C02F}" destId="{2BEA8CC9-7BF7-45EF-B8B7-8E2C291571A4}" srcOrd="1" destOrd="0" presId="urn:microsoft.com/office/officeart/2009/3/layout/RandomtoResultProcess"/>
    <dgm:cxn modelId="{BB2BB852-8329-AC4D-9490-BC06674D7C99}" type="presParOf" srcId="{2BEA8CC9-7BF7-45EF-B8B7-8E2C291571A4}" destId="{9DF45C93-1287-4F4F-B41A-0D7233913E49}" srcOrd="0" destOrd="0" presId="urn:microsoft.com/office/officeart/2009/3/layout/RandomtoResultProcess"/>
    <dgm:cxn modelId="{0D48296F-A152-5248-AF8B-2ED59986D9EA}" type="presParOf" srcId="{2BEA8CC9-7BF7-45EF-B8B7-8E2C291571A4}" destId="{A173E4D9-79CF-4011-B06B-BBBFC9AAD2F7}" srcOrd="1" destOrd="0" presId="urn:microsoft.com/office/officeart/2009/3/layout/RandomtoResultProcess"/>
    <dgm:cxn modelId="{9E23B3C0-8D27-254A-9893-FCB56D825E26}" type="presParOf" srcId="{E7ED62DD-CCDE-44DD-9DF2-7D25F659C02F}" destId="{D6FF08C6-DE4D-4D43-A898-60D295EEC8CA}" srcOrd="2" destOrd="0" presId="urn:microsoft.com/office/officeart/2009/3/layout/RandomtoResultProcess"/>
    <dgm:cxn modelId="{F3B03912-F0F5-3443-99EE-E33DFD50D8AA}" type="presParOf" srcId="{D6FF08C6-DE4D-4D43-A898-60D295EEC8CA}" destId="{7FFB543F-D7E6-435F-A1CA-F58A2CEE9AFC}" srcOrd="0" destOrd="0" presId="urn:microsoft.com/office/officeart/2009/3/layout/RandomtoResultProcess"/>
    <dgm:cxn modelId="{93440D46-C93B-7D46-B6BC-84FE702B83C3}" type="presParOf" srcId="{D6FF08C6-DE4D-4D43-A898-60D295EEC8CA}" destId="{9C5E1A38-A010-4D73-82AF-5BD97CE0D0EE}" srcOrd="1" destOrd="0" presId="urn:microsoft.com/office/officeart/2009/3/layout/RandomtoResultProcess"/>
    <dgm:cxn modelId="{22BBD013-9411-B444-ACE6-C4795E8EAF22}" type="presParOf" srcId="{E7ED62DD-CCDE-44DD-9DF2-7D25F659C02F}" destId="{64AA6325-F85C-4E26-8FDB-70893EF41C56}" srcOrd="3" destOrd="0" presId="urn:microsoft.com/office/officeart/2009/3/layout/RandomtoResultProcess"/>
    <dgm:cxn modelId="{163A8A21-02EB-CD49-9484-3CCBA5EF600B}" type="presParOf" srcId="{64AA6325-F85C-4E26-8FDB-70893EF41C56}" destId="{791E32F4-61A8-4EFA-8DB9-39714D6FADD3}" srcOrd="0" destOrd="0" presId="urn:microsoft.com/office/officeart/2009/3/layout/RandomtoResultProcess"/>
    <dgm:cxn modelId="{E7B6ECAE-0207-3845-B68E-FBCBE7274538}" type="presParOf" srcId="{64AA6325-F85C-4E26-8FDB-70893EF41C56}" destId="{68C69FA7-57BF-4E63-BD41-93175509C3F7}" srcOrd="1" destOrd="0" presId="urn:microsoft.com/office/officeart/2009/3/layout/RandomtoResultProcess"/>
    <dgm:cxn modelId="{7C4D92B5-B9D8-1C48-8EF8-9FB50AD2C414}" type="presParOf" srcId="{E7ED62DD-CCDE-44DD-9DF2-7D25F659C02F}" destId="{12EF4B69-5FDF-4119-A00F-A66675D3CC78}" srcOrd="4" destOrd="0" presId="urn:microsoft.com/office/officeart/2009/3/layout/RandomtoResultProcess"/>
    <dgm:cxn modelId="{1E7C7D85-6036-0947-A1B9-E48FF6C72126}" type="presParOf" srcId="{12EF4B69-5FDF-4119-A00F-A66675D3CC78}" destId="{A7C45CAB-8DF2-47DC-B09B-39BF7E151594}" srcOrd="0" destOrd="0" presId="urn:microsoft.com/office/officeart/2009/3/layout/RandomtoResultProcess"/>
    <dgm:cxn modelId="{CEC8D1E6-1B19-7743-AE7B-E36210C0FE10}" type="presParOf" srcId="{12EF4B69-5FDF-4119-A00F-A66675D3CC78}" destId="{F30991E3-FC0B-41C3-B507-60FE20C7B35B}"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7A6F8-FBD4-4A88-935B-EA690C26A5F4}">
      <dsp:nvSpPr>
        <dsp:cNvPr id="0" name=""/>
        <dsp:cNvSpPr/>
      </dsp:nvSpPr>
      <dsp:spPr>
        <a:xfrm>
          <a:off x="76189" y="1021382"/>
          <a:ext cx="2114390" cy="69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Sales Across 3000 Drug Stores in 7 European Countries</a:t>
          </a:r>
          <a:endParaRPr lang="en-US" sz="1500" kern="1200" dirty="0"/>
        </a:p>
      </dsp:txBody>
      <dsp:txXfrm>
        <a:off x="76189" y="1021382"/>
        <a:ext cx="2114390" cy="696787"/>
      </dsp:txXfrm>
    </dsp:sp>
    <dsp:sp modelId="{D18350B7-2348-44A1-95CC-4DE26AF42240}">
      <dsp:nvSpPr>
        <dsp:cNvPr id="0" name=""/>
        <dsp:cNvSpPr/>
      </dsp:nvSpPr>
      <dsp:spPr>
        <a:xfrm>
          <a:off x="145161" y="2490668"/>
          <a:ext cx="2114390" cy="1305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t" anchorCtr="0">
          <a:noAutofit/>
        </a:bodyPr>
        <a:lstStyle/>
        <a:p>
          <a:pPr lvl="0" algn="ctr" defTabSz="711200">
            <a:lnSpc>
              <a:spcPct val="90000"/>
            </a:lnSpc>
            <a:spcBef>
              <a:spcPct val="0"/>
            </a:spcBef>
            <a:spcAft>
              <a:spcPct val="35000"/>
            </a:spcAft>
          </a:pPr>
          <a:r>
            <a:rPr lang="en-US" sz="1600" kern="1200" dirty="0" smtClean="0"/>
            <a:t>Influenced by:</a:t>
          </a:r>
          <a:endParaRPr lang="en-US" sz="1600" kern="1200" dirty="0"/>
        </a:p>
        <a:p>
          <a:pPr marL="114300" lvl="1" indent="-114300" algn="ctr" defTabSz="533400">
            <a:lnSpc>
              <a:spcPct val="90000"/>
            </a:lnSpc>
            <a:spcBef>
              <a:spcPct val="0"/>
            </a:spcBef>
            <a:spcAft>
              <a:spcPct val="15000"/>
            </a:spcAft>
            <a:buChar char="••"/>
          </a:pPr>
          <a:r>
            <a:rPr lang="en-US" sz="1200" kern="1200" dirty="0" smtClean="0"/>
            <a:t>Promotions</a:t>
          </a:r>
          <a:endParaRPr lang="en-US" sz="1200" kern="1200" dirty="0"/>
        </a:p>
        <a:p>
          <a:pPr marL="114300" lvl="1" indent="-114300" algn="ctr" defTabSz="533400">
            <a:lnSpc>
              <a:spcPct val="90000"/>
            </a:lnSpc>
            <a:spcBef>
              <a:spcPct val="0"/>
            </a:spcBef>
            <a:spcAft>
              <a:spcPct val="15000"/>
            </a:spcAft>
            <a:buChar char="••"/>
          </a:pPr>
          <a:r>
            <a:rPr lang="en-US" sz="1200" kern="1200" dirty="0" smtClean="0"/>
            <a:t>Holidays (School, State)</a:t>
          </a:r>
          <a:endParaRPr lang="en-US" sz="1200" kern="1200" dirty="0"/>
        </a:p>
        <a:p>
          <a:pPr marL="114300" lvl="1" indent="-114300" algn="ctr" defTabSz="533400">
            <a:lnSpc>
              <a:spcPct val="90000"/>
            </a:lnSpc>
            <a:spcBef>
              <a:spcPct val="0"/>
            </a:spcBef>
            <a:spcAft>
              <a:spcPct val="15000"/>
            </a:spcAft>
            <a:buChar char="••"/>
          </a:pPr>
          <a:r>
            <a:rPr lang="en-US" sz="1200" kern="1200" dirty="0" smtClean="0"/>
            <a:t>Nearest Competition</a:t>
          </a:r>
          <a:endParaRPr lang="en-US" sz="1200" kern="1200" dirty="0"/>
        </a:p>
        <a:p>
          <a:pPr marL="114300" lvl="1" indent="-114300" algn="ctr" defTabSz="533400">
            <a:lnSpc>
              <a:spcPct val="90000"/>
            </a:lnSpc>
            <a:spcBef>
              <a:spcPct val="0"/>
            </a:spcBef>
            <a:spcAft>
              <a:spcPct val="15000"/>
            </a:spcAft>
            <a:buChar char="••"/>
          </a:pPr>
          <a:r>
            <a:rPr lang="en-US" sz="1200" kern="1200" dirty="0" smtClean="0"/>
            <a:t>Inventory</a:t>
          </a:r>
          <a:endParaRPr lang="en-US" sz="1200" kern="1200" dirty="0"/>
        </a:p>
        <a:p>
          <a:pPr marL="114300" lvl="1" indent="-114300" algn="ctr" defTabSz="533400">
            <a:lnSpc>
              <a:spcPct val="90000"/>
            </a:lnSpc>
            <a:spcBef>
              <a:spcPct val="0"/>
            </a:spcBef>
            <a:spcAft>
              <a:spcPct val="15000"/>
            </a:spcAft>
            <a:buChar char="••"/>
          </a:pPr>
          <a:r>
            <a:rPr lang="en-US" sz="1200" kern="1200" dirty="0" smtClean="0"/>
            <a:t>Seasonality</a:t>
          </a:r>
          <a:endParaRPr lang="en-US" sz="1200" kern="1200" dirty="0"/>
        </a:p>
      </dsp:txBody>
      <dsp:txXfrm>
        <a:off x="145161" y="2490668"/>
        <a:ext cx="2114390" cy="1305440"/>
      </dsp:txXfrm>
    </dsp:sp>
    <dsp:sp modelId="{302363A1-1E02-45D6-85DC-9BA08C82F85A}">
      <dsp:nvSpPr>
        <dsp:cNvPr id="0" name=""/>
        <dsp:cNvSpPr/>
      </dsp:nvSpPr>
      <dsp:spPr>
        <a:xfrm>
          <a:off x="142758" y="809463"/>
          <a:ext cx="168190" cy="168190"/>
        </a:xfrm>
        <a:prstGeom prst="ellipse">
          <a:avLst/>
        </a:prstGeom>
        <a:solidFill>
          <a:srgbClr val="7CDDFF"/>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AE31712-DDE3-4F00-AD8F-DA1C76A48A02}">
      <dsp:nvSpPr>
        <dsp:cNvPr id="0" name=""/>
        <dsp:cNvSpPr/>
      </dsp:nvSpPr>
      <dsp:spPr>
        <a:xfrm>
          <a:off x="260491" y="573996"/>
          <a:ext cx="168190" cy="168190"/>
        </a:xfrm>
        <a:prstGeom prst="ellipse">
          <a:avLst/>
        </a:prstGeom>
        <a:solidFill>
          <a:srgbClr val="7CDDFF"/>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595E8FE-6709-4ACE-B6E4-B7A396C2A1A7}">
      <dsp:nvSpPr>
        <dsp:cNvPr id="0" name=""/>
        <dsp:cNvSpPr/>
      </dsp:nvSpPr>
      <dsp:spPr>
        <a:xfrm>
          <a:off x="543051" y="621090"/>
          <a:ext cx="264298" cy="264298"/>
        </a:xfrm>
        <a:prstGeom prst="ellipse">
          <a:avLst/>
        </a:prstGeom>
        <a:solidFill>
          <a:srgbClr val="7CDDFF"/>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D3D98CD-6C38-4726-8833-290CA573F9B3}">
      <dsp:nvSpPr>
        <dsp:cNvPr id="0" name=""/>
        <dsp:cNvSpPr/>
      </dsp:nvSpPr>
      <dsp:spPr>
        <a:xfrm>
          <a:off x="778517" y="362077"/>
          <a:ext cx="168190" cy="168190"/>
        </a:xfrm>
        <a:prstGeom prst="ellipse">
          <a:avLst/>
        </a:prstGeom>
        <a:solidFill>
          <a:srgbClr val="7CDDFF"/>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9185D2A-1A86-4364-A1B9-560E5DBCF1FD}">
      <dsp:nvSpPr>
        <dsp:cNvPr id="0" name=""/>
        <dsp:cNvSpPr/>
      </dsp:nvSpPr>
      <dsp:spPr>
        <a:xfrm>
          <a:off x="1084623" y="267890"/>
          <a:ext cx="168190" cy="168190"/>
        </a:xfrm>
        <a:prstGeom prst="ellipse">
          <a:avLst/>
        </a:prstGeom>
        <a:solidFill>
          <a:srgbClr val="7CDDFF"/>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2B7C9A5-C175-4B91-B1B6-82CB514DE783}">
      <dsp:nvSpPr>
        <dsp:cNvPr id="0" name=""/>
        <dsp:cNvSpPr/>
      </dsp:nvSpPr>
      <dsp:spPr>
        <a:xfrm>
          <a:off x="1461369" y="432717"/>
          <a:ext cx="168190" cy="168190"/>
        </a:xfrm>
        <a:prstGeom prst="ellipse">
          <a:avLst/>
        </a:prstGeom>
        <a:solidFill>
          <a:srgbClr val="7CDDFF"/>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FF8258B-B5B1-4DF7-84B1-0440064B0E0D}">
      <dsp:nvSpPr>
        <dsp:cNvPr id="0" name=""/>
        <dsp:cNvSpPr/>
      </dsp:nvSpPr>
      <dsp:spPr>
        <a:xfrm>
          <a:off x="1696836" y="550450"/>
          <a:ext cx="264298" cy="264298"/>
        </a:xfrm>
        <a:prstGeom prst="ellipse">
          <a:avLst/>
        </a:prstGeom>
        <a:solidFill>
          <a:srgbClr val="7CDDFF"/>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A9F6B2F-6BD9-45A6-8356-7E648930AB16}">
      <dsp:nvSpPr>
        <dsp:cNvPr id="0" name=""/>
        <dsp:cNvSpPr/>
      </dsp:nvSpPr>
      <dsp:spPr>
        <a:xfrm>
          <a:off x="2026488" y="809463"/>
          <a:ext cx="168190" cy="168190"/>
        </a:xfrm>
        <a:prstGeom prst="ellipse">
          <a:avLst/>
        </a:prstGeom>
        <a:solidFill>
          <a:srgbClr val="7CDDFF"/>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BEC9AAA-148D-423E-B9C0-BBA44596F590}">
      <dsp:nvSpPr>
        <dsp:cNvPr id="0" name=""/>
        <dsp:cNvSpPr/>
      </dsp:nvSpPr>
      <dsp:spPr>
        <a:xfrm>
          <a:off x="2167768" y="1068475"/>
          <a:ext cx="168190" cy="168190"/>
        </a:xfrm>
        <a:prstGeom prst="ellipse">
          <a:avLst/>
        </a:prstGeom>
        <a:solidFill>
          <a:srgbClr val="7CDDFF"/>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2F9100C-CEAD-4FFC-9160-CBDDD4F4097D}">
      <dsp:nvSpPr>
        <dsp:cNvPr id="0" name=""/>
        <dsp:cNvSpPr/>
      </dsp:nvSpPr>
      <dsp:spPr>
        <a:xfrm>
          <a:off x="943343" y="573996"/>
          <a:ext cx="432489" cy="432489"/>
        </a:xfrm>
        <a:prstGeom prst="ellipse">
          <a:avLst/>
        </a:prstGeom>
        <a:solidFill>
          <a:srgbClr val="7CDDFF"/>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B4782C0-1E74-4536-B407-834A8D772D57}">
      <dsp:nvSpPr>
        <dsp:cNvPr id="0" name=""/>
        <dsp:cNvSpPr/>
      </dsp:nvSpPr>
      <dsp:spPr>
        <a:xfrm>
          <a:off x="25025" y="1468768"/>
          <a:ext cx="168190" cy="168190"/>
        </a:xfrm>
        <a:prstGeom prst="ellipse">
          <a:avLst/>
        </a:prstGeom>
        <a:solidFill>
          <a:srgbClr val="7CDDFF"/>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482A35C-D967-4458-B4FC-08C82AD69AFA}">
      <dsp:nvSpPr>
        <dsp:cNvPr id="0" name=""/>
        <dsp:cNvSpPr/>
      </dsp:nvSpPr>
      <dsp:spPr>
        <a:xfrm>
          <a:off x="166305" y="1680688"/>
          <a:ext cx="264298" cy="264298"/>
        </a:xfrm>
        <a:prstGeom prst="ellipse">
          <a:avLst/>
        </a:prstGeom>
        <a:solidFill>
          <a:srgbClr val="7CDDFF"/>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E6690E3-31BD-4A88-B470-61183BCFABFB}">
      <dsp:nvSpPr>
        <dsp:cNvPr id="0" name=""/>
        <dsp:cNvSpPr/>
      </dsp:nvSpPr>
      <dsp:spPr>
        <a:xfrm>
          <a:off x="519504" y="1869061"/>
          <a:ext cx="384434" cy="384434"/>
        </a:xfrm>
        <a:prstGeom prst="ellipse">
          <a:avLst/>
        </a:prstGeom>
        <a:solidFill>
          <a:srgbClr val="7CDDFF"/>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BCD2CCB-4388-4CA9-836B-9CE205C62B68}">
      <dsp:nvSpPr>
        <dsp:cNvPr id="0" name=""/>
        <dsp:cNvSpPr/>
      </dsp:nvSpPr>
      <dsp:spPr>
        <a:xfrm>
          <a:off x="1013983" y="2175167"/>
          <a:ext cx="168190" cy="168190"/>
        </a:xfrm>
        <a:prstGeom prst="ellipse">
          <a:avLst/>
        </a:prstGeom>
        <a:solidFill>
          <a:srgbClr val="7CDDFF"/>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A44EEE9-7410-45B9-8BFE-B9CA24A1B2EE}">
      <dsp:nvSpPr>
        <dsp:cNvPr id="0" name=""/>
        <dsp:cNvSpPr/>
      </dsp:nvSpPr>
      <dsp:spPr>
        <a:xfrm>
          <a:off x="1108170" y="1869061"/>
          <a:ext cx="264298" cy="264298"/>
        </a:xfrm>
        <a:prstGeom prst="ellipse">
          <a:avLst/>
        </a:prstGeom>
        <a:solidFill>
          <a:srgbClr val="7CDDFF"/>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9FCDBE0-AD85-4CDA-A5AA-61AA967FB8DE}">
      <dsp:nvSpPr>
        <dsp:cNvPr id="0" name=""/>
        <dsp:cNvSpPr/>
      </dsp:nvSpPr>
      <dsp:spPr>
        <a:xfrm>
          <a:off x="1343636" y="2198713"/>
          <a:ext cx="168190" cy="168190"/>
        </a:xfrm>
        <a:prstGeom prst="ellipse">
          <a:avLst/>
        </a:prstGeom>
        <a:solidFill>
          <a:srgbClr val="7CDDFF"/>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185D30B-C149-4CCF-8328-5E98B29C6522}">
      <dsp:nvSpPr>
        <dsp:cNvPr id="0" name=""/>
        <dsp:cNvSpPr/>
      </dsp:nvSpPr>
      <dsp:spPr>
        <a:xfrm>
          <a:off x="1555556" y="1821967"/>
          <a:ext cx="384434" cy="384434"/>
        </a:xfrm>
        <a:prstGeom prst="ellipse">
          <a:avLst/>
        </a:prstGeom>
        <a:solidFill>
          <a:srgbClr val="7CDDFF"/>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4AC5128-6098-467E-8AC8-935AACC6EA6D}">
      <dsp:nvSpPr>
        <dsp:cNvPr id="0" name=""/>
        <dsp:cNvSpPr/>
      </dsp:nvSpPr>
      <dsp:spPr>
        <a:xfrm>
          <a:off x="2073582" y="1727781"/>
          <a:ext cx="264298" cy="264298"/>
        </a:xfrm>
        <a:prstGeom prst="ellipse">
          <a:avLst/>
        </a:prstGeom>
        <a:solidFill>
          <a:srgbClr val="7CDDFF"/>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DF45C93-1287-4F4F-B41A-0D7233913E49}">
      <dsp:nvSpPr>
        <dsp:cNvPr id="0" name=""/>
        <dsp:cNvSpPr/>
      </dsp:nvSpPr>
      <dsp:spPr>
        <a:xfrm>
          <a:off x="2337880" y="620698"/>
          <a:ext cx="776208" cy="1481865"/>
        </a:xfrm>
        <a:prstGeom prst="chevron">
          <a:avLst>
            <a:gd name="adj" fmla="val 6231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FFB543F-D7E6-435F-A1CA-F58A2CEE9AFC}">
      <dsp:nvSpPr>
        <dsp:cNvPr id="0" name=""/>
        <dsp:cNvSpPr/>
      </dsp:nvSpPr>
      <dsp:spPr>
        <a:xfrm>
          <a:off x="3114089" y="621418"/>
          <a:ext cx="2116931" cy="14818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Future Sales Predicted by Individual Store Managers</a:t>
          </a:r>
          <a:endParaRPr lang="en-US" sz="1500" kern="1200" dirty="0"/>
        </a:p>
      </dsp:txBody>
      <dsp:txXfrm>
        <a:off x="3114089" y="621418"/>
        <a:ext cx="2116931" cy="1481851"/>
      </dsp:txXfrm>
    </dsp:sp>
    <dsp:sp modelId="{791E32F4-61A8-4EFA-8DB9-39714D6FADD3}">
      <dsp:nvSpPr>
        <dsp:cNvPr id="0" name=""/>
        <dsp:cNvSpPr/>
      </dsp:nvSpPr>
      <dsp:spPr>
        <a:xfrm>
          <a:off x="5231020" y="620698"/>
          <a:ext cx="776208" cy="1481865"/>
        </a:xfrm>
        <a:prstGeom prst="chevron">
          <a:avLst>
            <a:gd name="adj" fmla="val 6231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7C45CAB-8DF2-47DC-B09B-39BF7E151594}">
      <dsp:nvSpPr>
        <dsp:cNvPr id="0" name=""/>
        <dsp:cNvSpPr/>
      </dsp:nvSpPr>
      <dsp:spPr>
        <a:xfrm>
          <a:off x="6091905" y="498233"/>
          <a:ext cx="1799391" cy="1799391"/>
        </a:xfrm>
        <a:prstGeom prst="ellipse">
          <a:avLst/>
        </a:prstGeom>
        <a:solidFill>
          <a:srgbClr val="7CDDFF"/>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bg1"/>
              </a:solidFill>
            </a:rPr>
            <a:t>Varied Sales  Predictions</a:t>
          </a:r>
          <a:endParaRPr lang="en-US" sz="1500" kern="1200" dirty="0">
            <a:solidFill>
              <a:schemeClr val="bg1"/>
            </a:solidFill>
          </a:endParaRPr>
        </a:p>
      </dsp:txBody>
      <dsp:txXfrm>
        <a:off x="6355420" y="761748"/>
        <a:ext cx="1272361" cy="1272361"/>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3E3423-7DDE-FC47-8287-DAC23026A552}" type="datetimeFigureOut">
              <a:rPr lang="en-US" smtClean="0"/>
              <a:t>11/29/15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759067-C25F-9241-A82B-852B7CF1355D}" type="slidenum">
              <a:rPr lang="en-US" smtClean="0"/>
              <a:t>‹#›</a:t>
            </a:fld>
            <a:endParaRPr lang="en-US"/>
          </a:p>
        </p:txBody>
      </p:sp>
    </p:spTree>
    <p:extLst>
      <p:ext uri="{BB962C8B-B14F-4D97-AF65-F5344CB8AC3E}">
        <p14:creationId xmlns:p14="http://schemas.microsoft.com/office/powerpoint/2010/main" val="38043256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759067-C25F-9241-A82B-852B7CF1355D}" type="slidenum">
              <a:rPr lang="en-US" smtClean="0"/>
              <a:t>3</a:t>
            </a:fld>
            <a:endParaRPr lang="en-US"/>
          </a:p>
        </p:txBody>
      </p:sp>
    </p:spTree>
    <p:extLst>
      <p:ext uri="{BB962C8B-B14F-4D97-AF65-F5344CB8AC3E}">
        <p14:creationId xmlns:p14="http://schemas.microsoft.com/office/powerpoint/2010/main" val="3788559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759067-C25F-9241-A82B-852B7CF1355D}" type="slidenum">
              <a:rPr lang="en-US" smtClean="0"/>
              <a:t>6</a:t>
            </a:fld>
            <a:endParaRPr lang="en-US"/>
          </a:p>
        </p:txBody>
      </p:sp>
    </p:spTree>
    <p:extLst>
      <p:ext uri="{BB962C8B-B14F-4D97-AF65-F5344CB8AC3E}">
        <p14:creationId xmlns:p14="http://schemas.microsoft.com/office/powerpoint/2010/main" val="4031940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759067-C25F-9241-A82B-852B7CF1355D}" type="slidenum">
              <a:rPr lang="en-US" smtClean="0"/>
              <a:t>8</a:t>
            </a:fld>
            <a:endParaRPr lang="en-US"/>
          </a:p>
        </p:txBody>
      </p:sp>
    </p:spTree>
    <p:extLst>
      <p:ext uri="{BB962C8B-B14F-4D97-AF65-F5344CB8AC3E}">
        <p14:creationId xmlns:p14="http://schemas.microsoft.com/office/powerpoint/2010/main" val="4031940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759067-C25F-9241-A82B-852B7CF1355D}" type="slidenum">
              <a:rPr lang="en-US" smtClean="0"/>
              <a:t>10</a:t>
            </a:fld>
            <a:endParaRPr lang="en-US"/>
          </a:p>
        </p:txBody>
      </p:sp>
    </p:spTree>
    <p:extLst>
      <p:ext uri="{BB962C8B-B14F-4D97-AF65-F5344CB8AC3E}">
        <p14:creationId xmlns:p14="http://schemas.microsoft.com/office/powerpoint/2010/main" val="4031940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Objective: </a:t>
            </a:r>
            <a:r>
              <a:rPr lang="en-US" sz="1200" kern="1200" dirty="0" err="1" smtClean="0">
                <a:solidFill>
                  <a:schemeClr val="tx1"/>
                </a:solidFill>
                <a:latin typeface="+mn-lt"/>
                <a:ea typeface="+mn-ea"/>
                <a:cs typeface="+mn-cs"/>
              </a:rPr>
              <a:t>reg</a:t>
            </a:r>
            <a:r>
              <a:rPr lang="en-US" sz="1200" kern="1200" dirty="0" smtClean="0">
                <a:solidFill>
                  <a:schemeClr val="tx1"/>
                </a:solidFill>
                <a:latin typeface="+mn-lt"/>
                <a:ea typeface="+mn-ea"/>
                <a:cs typeface="+mn-cs"/>
              </a:rPr>
              <a:t>-linear</a:t>
            </a:r>
            <a:r>
              <a:rPr lang="en-US" sz="1200" kern="1200" baseline="0" dirty="0" smtClean="0">
                <a:solidFill>
                  <a:schemeClr val="tx1"/>
                </a:solidFill>
                <a:latin typeface="+mn-lt"/>
                <a:ea typeface="+mn-ea"/>
                <a:cs typeface="+mn-cs"/>
              </a:rPr>
              <a:t> (can also do logistic, rankings)</a:t>
            </a:r>
          </a:p>
          <a:p>
            <a:r>
              <a:rPr lang="en-US" sz="1200" kern="1200" baseline="0" dirty="0" smtClean="0">
                <a:solidFill>
                  <a:schemeClr val="tx1"/>
                </a:solidFill>
                <a:latin typeface="+mn-lt"/>
                <a:ea typeface="+mn-ea"/>
                <a:cs typeface="+mn-cs"/>
              </a:rPr>
              <a:t>Booster: </a:t>
            </a:r>
            <a:r>
              <a:rPr lang="en-US" sz="1200" kern="1200" baseline="0" dirty="0" err="1" smtClean="0">
                <a:solidFill>
                  <a:schemeClr val="tx1"/>
                </a:solidFill>
                <a:latin typeface="+mn-lt"/>
                <a:ea typeface="+mn-ea"/>
                <a:cs typeface="+mn-cs"/>
              </a:rPr>
              <a:t>gbtree</a:t>
            </a:r>
            <a:r>
              <a:rPr lang="en-US" sz="1200" kern="1200" baseline="0" dirty="0" smtClean="0">
                <a:solidFill>
                  <a:schemeClr val="tx1"/>
                </a:solidFill>
                <a:latin typeface="+mn-lt"/>
                <a:ea typeface="+mn-ea"/>
                <a:cs typeface="+mn-cs"/>
              </a:rPr>
              <a:t> or linear</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eta [default=0.3]:step size shrinkage used in update to prevents </a:t>
            </a:r>
            <a:r>
              <a:rPr lang="en-US" sz="1200" kern="1200" dirty="0" err="1" smtClean="0">
                <a:solidFill>
                  <a:schemeClr val="tx1"/>
                </a:solidFill>
                <a:latin typeface="+mn-lt"/>
                <a:ea typeface="+mn-ea"/>
                <a:cs typeface="+mn-cs"/>
              </a:rPr>
              <a:t>overfitting</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Subsample: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subsample ratio of the training instance</a:t>
            </a:r>
          </a:p>
          <a:p>
            <a:r>
              <a:rPr lang="en-US" sz="1200" kern="1200" dirty="0" err="1" smtClean="0">
                <a:solidFill>
                  <a:schemeClr val="tx1"/>
                </a:solidFill>
                <a:latin typeface="+mn-lt"/>
                <a:ea typeface="+mn-ea"/>
                <a:cs typeface="+mn-cs"/>
              </a:rPr>
              <a:t>Colsample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bytree</a:t>
            </a:r>
            <a:r>
              <a:rPr lang="en-US" sz="1200" kern="1200" dirty="0" smtClean="0">
                <a:solidFill>
                  <a:schemeClr val="tx1"/>
                </a:solidFill>
                <a:latin typeface="+mn-lt"/>
                <a:ea typeface="+mn-ea"/>
                <a:cs typeface="+mn-cs"/>
              </a:rPr>
              <a:t>: subsample ratio of columns when constructing each tree.</a:t>
            </a: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B759067-C25F-9241-A82B-852B7CF1355D}" type="slidenum">
              <a:rPr lang="en-US" smtClean="0"/>
              <a:t>14</a:t>
            </a:fld>
            <a:endParaRPr lang="en-US"/>
          </a:p>
        </p:txBody>
      </p:sp>
    </p:spTree>
    <p:extLst>
      <p:ext uri="{BB962C8B-B14F-4D97-AF65-F5344CB8AC3E}">
        <p14:creationId xmlns:p14="http://schemas.microsoft.com/office/powerpoint/2010/main" val="1252181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759067-C25F-9241-A82B-852B7CF1355D}" type="slidenum">
              <a:rPr lang="en-US" smtClean="0"/>
              <a:t>17</a:t>
            </a:fld>
            <a:endParaRPr lang="en-US"/>
          </a:p>
        </p:txBody>
      </p:sp>
    </p:spTree>
    <p:extLst>
      <p:ext uri="{BB962C8B-B14F-4D97-AF65-F5344CB8AC3E}">
        <p14:creationId xmlns:p14="http://schemas.microsoft.com/office/powerpoint/2010/main" val="4031940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69C06D-4ED8-42C6-905D-CA84CA1B6CBF}" type="datetime2">
              <a:rPr lang="en-US" smtClean="0"/>
              <a:t>Sunday, November 29, 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dirty="0"/>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6EEE0E-EDB0-4D84-86B0-50833DF22902}" type="datetime2">
              <a:rPr lang="en-US" smtClean="0"/>
              <a:t>Sunday, November 29, 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4372C-B5AB-4C39-B273-B99224EB4DD5}" type="datetime2">
              <a:rPr lang="en-US" smtClean="0"/>
              <a:t>Sunday, November 29, 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B1CAA-32CD-4B55-B92A-B8F0843CACF4}" type="datetime2">
              <a:rPr lang="en-US" smtClean="0"/>
              <a:t>Sunday, November 29, 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dirty="0"/>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D8CDC4-3D19-4983-B478-82F6B8E5AB66}" type="datetime2">
              <a:rPr lang="en-US" smtClean="0"/>
              <a:t>Sunday, November 29, 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dirty="0"/>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B82477-D5D3-4181-8C11-75D0F2433A87}" type="datetime2">
              <a:rPr lang="en-US" smtClean="0"/>
              <a:t>Sunday, November 29, 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789C0F2-17E0-497A-9BBE-0C73201AAFE3}" type="slidenum">
              <a:rPr lang="en-US" smtClean="0"/>
              <a:pPr/>
              <a:t>‹#›</a:t>
            </a:fld>
            <a:endParaRPr lang="en-US" dirty="0"/>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3E253B-1893-4367-8BAE-DF4BC10DC578}" type="datetime2">
              <a:rPr lang="en-US" smtClean="0"/>
              <a:t>Sunday, November 29, 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89C0F2-17E0-497A-9BBE-0C73201AAFE3}" type="slidenum">
              <a:rPr lang="en-US" smtClean="0"/>
              <a:pPr/>
              <a:t>‹#›</a:t>
            </a:fld>
            <a:endParaRPr lang="en-US" dirty="0"/>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62300D-25B3-4603-86C9-4CB776489F00}" type="datetime2">
              <a:rPr lang="en-US" smtClean="0"/>
              <a:t>Sunday, November 29, 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89C0F2-17E0-497A-9BBE-0C73201AAFE3}" type="slidenum">
              <a:rPr lang="en-US" smtClean="0"/>
              <a:pPr/>
              <a:t>‹#›</a:t>
            </a:fld>
            <a:endParaRPr lang="en-US" dirty="0"/>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314AD9-FCC8-48B7-B85B-012A91320DFF}" type="datetime2">
              <a:rPr lang="en-US" smtClean="0"/>
              <a:t>Sunday, November 29, 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789C0F2-17E0-497A-9BBE-0C73201AAFE3}" type="slidenum">
              <a:rPr lang="en-US" smtClean="0"/>
              <a:pPr/>
              <a:t>‹#›</a:t>
            </a:fld>
            <a:endParaRPr lang="en-US" dirty="0"/>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82DC50-D5DB-4F94-B367-9876CD2C4012}" type="datetime2">
              <a:rPr lang="en-US" smtClean="0"/>
              <a:t>Sunday, November 29, 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789C0F2-17E0-497A-9BBE-0C73201AAFE3}" type="slidenum">
              <a:rPr lang="en-US" smtClean="0"/>
              <a:pPr/>
              <a:t>‹#›</a:t>
            </a:fld>
            <a:endParaRPr lang="en-US" dirty="0"/>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2EB412-E790-42EA-81FE-2925D3A43D91}" type="datetime2">
              <a:rPr lang="en-US" smtClean="0"/>
              <a:t>Sunday, November 29, 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789C0F2-17E0-497A-9BBE-0C73201AAFE3}" type="slidenum">
              <a:rPr lang="en-US" smtClean="0"/>
              <a:pPr/>
              <a:t>‹#›</a:t>
            </a:fld>
            <a:endParaRPr lang="en-US" dirty="0"/>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385921-A91A-409C-921C-0E0EC1E750EC}" type="datetime2">
              <a:rPr lang="en-US" smtClean="0"/>
              <a:t>Sunday, November 29, 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89C0F2-17E0-497A-9BBE-0C73201AAFE3}" type="slidenum">
              <a:rPr lang="en-US" smtClean="0"/>
              <a:pPr/>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27301"/>
            <a:ext cx="7772400" cy="1470025"/>
          </a:xfrm>
        </p:spPr>
        <p:txBody>
          <a:bodyPr/>
          <a:lstStyle/>
          <a:p>
            <a:r>
              <a:rPr lang="en-US" dirty="0" smtClean="0"/>
              <a:t>Navigating the </a:t>
            </a:r>
            <a:r>
              <a:rPr lang="en-US" dirty="0" err="1" smtClean="0"/>
              <a:t>Rossman</a:t>
            </a:r>
            <a:r>
              <a:rPr lang="en-US" dirty="0" smtClean="0"/>
              <a:t> Store </a:t>
            </a:r>
            <a:r>
              <a:rPr lang="en-US" dirty="0" err="1" smtClean="0"/>
              <a:t>Kaggle</a:t>
            </a:r>
            <a:r>
              <a:rPr lang="en-US" dirty="0" smtClean="0"/>
              <a:t> Competition</a:t>
            </a:r>
            <a:endParaRPr lang="en-US" dirty="0"/>
          </a:p>
        </p:txBody>
      </p:sp>
      <p:sp>
        <p:nvSpPr>
          <p:cNvPr id="6" name="Title 1"/>
          <p:cNvSpPr txBox="1">
            <a:spLocks/>
          </p:cNvSpPr>
          <p:nvPr/>
        </p:nvSpPr>
        <p:spPr>
          <a:xfrm>
            <a:off x="3063958" y="3486939"/>
            <a:ext cx="2713278" cy="789952"/>
          </a:xfrm>
          <a:prstGeom prst="rect">
            <a:avLst/>
          </a:prstGeom>
        </p:spPr>
        <p:txBody>
          <a:bodyPr vert="horz" lIns="91440" tIns="45720" rIns="91440" bIns="45720" rtlCol="0" anchor="ctr">
            <a:normAutofit fontScale="6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rgbClr val="7CDDFF"/>
                </a:solidFill>
              </a:rPr>
              <a:t>Jamie Yachera</a:t>
            </a:r>
          </a:p>
          <a:p>
            <a:r>
              <a:rPr lang="en-US" dirty="0" smtClean="0">
                <a:solidFill>
                  <a:srgbClr val="7CDDFF"/>
                </a:solidFill>
              </a:rPr>
              <a:t>DAT-DC-9</a:t>
            </a:r>
            <a:endParaRPr lang="en-US" dirty="0">
              <a:solidFill>
                <a:srgbClr val="7CDDFF"/>
              </a:solidFill>
            </a:endParaRPr>
          </a:p>
        </p:txBody>
      </p:sp>
    </p:spTree>
    <p:extLst>
      <p:ext uri="{BB962C8B-B14F-4D97-AF65-F5344CB8AC3E}">
        <p14:creationId xmlns:p14="http://schemas.microsoft.com/office/powerpoint/2010/main" val="21639076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 - Merged data</a:t>
            </a:r>
            <a:endParaRPr lang="en-US" dirty="0"/>
          </a:p>
        </p:txBody>
      </p:sp>
      <p:sp>
        <p:nvSpPr>
          <p:cNvPr id="13" name="Rectangle 12"/>
          <p:cNvSpPr/>
          <p:nvPr/>
        </p:nvSpPr>
        <p:spPr>
          <a:xfrm>
            <a:off x="758591" y="1370087"/>
            <a:ext cx="7928209" cy="3077766"/>
          </a:xfrm>
          <a:prstGeom prst="rect">
            <a:avLst/>
          </a:prstGeom>
        </p:spPr>
        <p:txBody>
          <a:bodyPr wrap="square">
            <a:spAutoFit/>
          </a:bodyPr>
          <a:lstStyle/>
          <a:p>
            <a:pPr marL="171450" indent="-171450">
              <a:buFont typeface="Arial"/>
              <a:buChar char="•"/>
            </a:pPr>
            <a:r>
              <a:rPr lang="en-US" sz="1600" dirty="0" smtClean="0">
                <a:solidFill>
                  <a:srgbClr val="FFFFFF"/>
                </a:solidFill>
                <a:latin typeface="Courier"/>
                <a:cs typeface="Courier"/>
              </a:rPr>
              <a:t>[</a:t>
            </a:r>
            <a:r>
              <a:rPr lang="en-US" sz="1600" dirty="0" err="1" smtClean="0">
                <a:solidFill>
                  <a:srgbClr val="FFFFFF"/>
                </a:solidFill>
                <a:latin typeface="Courier"/>
                <a:cs typeface="Courier"/>
              </a:rPr>
              <a:t>Sale_Since_Comp_Opened</a:t>
            </a:r>
            <a:r>
              <a:rPr lang="en-US" sz="1600" dirty="0" smtClean="0">
                <a:solidFill>
                  <a:srgbClr val="FFFFFF"/>
                </a:solidFill>
                <a:latin typeface="Courier"/>
                <a:cs typeface="Courier"/>
              </a:rPr>
              <a:t>] </a:t>
            </a:r>
            <a:r>
              <a:rPr lang="en-US" dirty="0" smtClean="0">
                <a:solidFill>
                  <a:srgbClr val="FFFFFF"/>
                </a:solidFill>
              </a:rPr>
              <a:t>by taking Date difference from Sale Date and Competition Opened Date </a:t>
            </a:r>
            <a:r>
              <a:rPr lang="en-US" dirty="0" smtClean="0">
                <a:solidFill>
                  <a:srgbClr val="FFFFFF"/>
                </a:solidFill>
                <a:sym typeface="Wingdings"/>
              </a:rPr>
              <a:t> SSCO to make # of days into </a:t>
            </a:r>
            <a:r>
              <a:rPr lang="en-US" dirty="0" err="1" smtClean="0">
                <a:solidFill>
                  <a:srgbClr val="FFFFFF"/>
                </a:solidFill>
                <a:sym typeface="Wingdings"/>
              </a:rPr>
              <a:t>int</a:t>
            </a:r>
            <a:endParaRPr lang="en-US" dirty="0" smtClean="0">
              <a:solidFill>
                <a:srgbClr val="FFFFFF"/>
              </a:solidFill>
            </a:endParaRPr>
          </a:p>
          <a:p>
            <a:pPr marL="171450" indent="-171450">
              <a:buFont typeface="Arial"/>
              <a:buChar char="•"/>
            </a:pPr>
            <a:r>
              <a:rPr lang="en-US" sz="1600" dirty="0" smtClean="0">
                <a:solidFill>
                  <a:srgbClr val="FFFFFF"/>
                </a:solidFill>
                <a:latin typeface="Courier"/>
                <a:cs typeface="Courier"/>
              </a:rPr>
              <a:t>[</a:t>
            </a:r>
            <a:r>
              <a:rPr lang="en-US" sz="1600" dirty="0" err="1" smtClean="0">
                <a:solidFill>
                  <a:srgbClr val="FFFFFF"/>
                </a:solidFill>
                <a:latin typeface="Courier"/>
                <a:cs typeface="Courier"/>
              </a:rPr>
              <a:t>Sale_Since_Promo_Started</a:t>
            </a:r>
            <a:r>
              <a:rPr lang="en-US" sz="1600" dirty="0" smtClean="0">
                <a:solidFill>
                  <a:srgbClr val="FFFFFF"/>
                </a:solidFill>
                <a:latin typeface="Courier"/>
                <a:cs typeface="Courier"/>
              </a:rPr>
              <a:t>] </a:t>
            </a:r>
            <a:r>
              <a:rPr lang="en-US" dirty="0">
                <a:solidFill>
                  <a:srgbClr val="FFFFFF"/>
                </a:solidFill>
              </a:rPr>
              <a:t>by taking Date difference from Sale Date and </a:t>
            </a:r>
            <a:r>
              <a:rPr lang="en-US" dirty="0" smtClean="0">
                <a:solidFill>
                  <a:srgbClr val="FFFFFF"/>
                </a:solidFill>
              </a:rPr>
              <a:t>Promo2 Start Date</a:t>
            </a:r>
            <a:r>
              <a:rPr lang="en-US" dirty="0" smtClean="0">
                <a:solidFill>
                  <a:srgbClr val="FFFFFF"/>
                </a:solidFill>
                <a:sym typeface="Wingdings"/>
              </a:rPr>
              <a:t> SSPS to make # of days into </a:t>
            </a:r>
            <a:r>
              <a:rPr lang="en-US" dirty="0" err="1" smtClean="0">
                <a:solidFill>
                  <a:srgbClr val="FFFFFF"/>
                </a:solidFill>
                <a:sym typeface="Wingdings"/>
              </a:rPr>
              <a:t>int</a:t>
            </a:r>
            <a:endParaRPr lang="en-US" dirty="0" smtClean="0">
              <a:solidFill>
                <a:srgbClr val="FFFFFF"/>
              </a:solidFill>
              <a:sym typeface="Wingdings"/>
            </a:endParaRPr>
          </a:p>
          <a:p>
            <a:pPr marL="171450" indent="-171450">
              <a:buFont typeface="Arial"/>
              <a:buChar char="•"/>
            </a:pPr>
            <a:r>
              <a:rPr lang="en-US" dirty="0" smtClean="0">
                <a:solidFill>
                  <a:srgbClr val="FFFFFF"/>
                </a:solidFill>
                <a:sym typeface="Wingdings"/>
              </a:rPr>
              <a:t>Account for </a:t>
            </a:r>
            <a:r>
              <a:rPr lang="en-US" dirty="0" err="1" smtClean="0">
                <a:solidFill>
                  <a:srgbClr val="FFFFFF"/>
                </a:solidFill>
                <a:sym typeface="Wingdings"/>
              </a:rPr>
              <a:t>School_Holiday</a:t>
            </a:r>
            <a:r>
              <a:rPr lang="en-US" dirty="0" smtClean="0">
                <a:solidFill>
                  <a:srgbClr val="FFFFFF"/>
                </a:solidFill>
                <a:sym typeface="Wingdings"/>
              </a:rPr>
              <a:t> when State Holiday = ‘a’</a:t>
            </a:r>
          </a:p>
          <a:p>
            <a:pPr marL="171450" indent="-171450">
              <a:buFont typeface="Arial"/>
              <a:buChar char="•"/>
            </a:pPr>
            <a:r>
              <a:rPr lang="en-US" dirty="0" smtClean="0">
                <a:solidFill>
                  <a:srgbClr val="FFFFFF"/>
                </a:solidFill>
                <a:latin typeface="Courier"/>
                <a:cs typeface="Courier"/>
                <a:sym typeface="Wingdings"/>
              </a:rPr>
              <a:t>[Weekend]</a:t>
            </a:r>
            <a:r>
              <a:rPr lang="en-US" dirty="0" smtClean="0">
                <a:solidFill>
                  <a:srgbClr val="FFFFFF"/>
                </a:solidFill>
                <a:latin typeface="Calibri"/>
                <a:cs typeface="Calibri"/>
                <a:sym typeface="Wingdings"/>
              </a:rPr>
              <a:t>flag</a:t>
            </a:r>
          </a:p>
          <a:p>
            <a:pPr marL="171450" indent="-171450">
              <a:buFont typeface="Arial"/>
              <a:buChar char="•"/>
            </a:pPr>
            <a:r>
              <a:rPr lang="en-US" dirty="0" smtClean="0">
                <a:solidFill>
                  <a:srgbClr val="FFFFFF"/>
                </a:solidFill>
                <a:latin typeface="Calibri"/>
                <a:cs typeface="Calibri"/>
                <a:sym typeface="Wingdings"/>
              </a:rPr>
              <a:t>Dummy variables for </a:t>
            </a:r>
            <a:r>
              <a:rPr lang="en-US" dirty="0" err="1" smtClean="0">
                <a:solidFill>
                  <a:srgbClr val="FFFFFF"/>
                </a:solidFill>
                <a:latin typeface="Calibri"/>
                <a:cs typeface="Calibri"/>
                <a:sym typeface="Wingdings"/>
              </a:rPr>
              <a:t>StoreType</a:t>
            </a:r>
            <a:r>
              <a:rPr lang="en-US" dirty="0" smtClean="0">
                <a:solidFill>
                  <a:srgbClr val="FFFFFF"/>
                </a:solidFill>
                <a:latin typeface="Calibri"/>
                <a:cs typeface="Calibri"/>
                <a:sym typeface="Wingdings"/>
              </a:rPr>
              <a:t>, Assortment, </a:t>
            </a:r>
            <a:r>
              <a:rPr lang="en-US" dirty="0" err="1" smtClean="0">
                <a:solidFill>
                  <a:srgbClr val="FFFFFF"/>
                </a:solidFill>
                <a:latin typeface="Calibri"/>
                <a:cs typeface="Calibri"/>
                <a:sym typeface="Wingdings"/>
              </a:rPr>
              <a:t>StateHoliday</a:t>
            </a:r>
            <a:r>
              <a:rPr lang="en-US" dirty="0" smtClean="0">
                <a:solidFill>
                  <a:srgbClr val="FFFFFF"/>
                </a:solidFill>
                <a:latin typeface="Calibri"/>
                <a:cs typeface="Calibri"/>
                <a:sym typeface="Wingdings"/>
              </a:rPr>
              <a:t>, </a:t>
            </a:r>
            <a:r>
              <a:rPr lang="en-US" dirty="0" err="1" smtClean="0">
                <a:solidFill>
                  <a:srgbClr val="FFFFFF"/>
                </a:solidFill>
                <a:latin typeface="Calibri"/>
                <a:cs typeface="Calibri"/>
                <a:sym typeface="Wingdings"/>
              </a:rPr>
              <a:t>PromoIntervals</a:t>
            </a:r>
            <a:endParaRPr lang="en-US" dirty="0" smtClean="0">
              <a:solidFill>
                <a:srgbClr val="FFFFFF"/>
              </a:solidFill>
              <a:latin typeface="Calibri"/>
              <a:cs typeface="Calibri"/>
              <a:sym typeface="Wingdings"/>
            </a:endParaRPr>
          </a:p>
          <a:p>
            <a:pPr marL="171450" indent="-171450">
              <a:buFont typeface="Arial"/>
              <a:buChar char="•"/>
            </a:pPr>
            <a:r>
              <a:rPr lang="en-US" dirty="0" smtClean="0">
                <a:solidFill>
                  <a:srgbClr val="FFFFFF"/>
                </a:solidFill>
                <a:latin typeface="Courier"/>
                <a:cs typeface="Courier"/>
                <a:sym typeface="Wingdings"/>
              </a:rPr>
              <a:t>[</a:t>
            </a:r>
            <a:r>
              <a:rPr lang="en-US" dirty="0" err="1" smtClean="0">
                <a:solidFill>
                  <a:srgbClr val="FFFFFF"/>
                </a:solidFill>
                <a:latin typeface="Courier"/>
                <a:cs typeface="Courier"/>
                <a:sym typeface="Wingdings"/>
              </a:rPr>
              <a:t>Comp_Opened_In_Year</a:t>
            </a:r>
            <a:r>
              <a:rPr lang="en-US" dirty="0" smtClean="0">
                <a:solidFill>
                  <a:srgbClr val="FFFFFF"/>
                </a:solidFill>
                <a:latin typeface="Courier"/>
                <a:cs typeface="Courier"/>
                <a:sym typeface="Wingdings"/>
              </a:rPr>
              <a:t>]</a:t>
            </a:r>
            <a:r>
              <a:rPr lang="en-US" dirty="0">
                <a:solidFill>
                  <a:srgbClr val="FFFFFF"/>
                </a:solidFill>
                <a:cs typeface="Calibri"/>
                <a:sym typeface="Wingdings"/>
              </a:rPr>
              <a:t>flag where </a:t>
            </a:r>
            <a:r>
              <a:rPr lang="en-US" sz="1600" dirty="0" err="1">
                <a:solidFill>
                  <a:srgbClr val="7F7F7F"/>
                </a:solidFill>
                <a:latin typeface="Courier"/>
                <a:cs typeface="Courier"/>
                <a:sym typeface="Wingdings"/>
              </a:rPr>
              <a:t>np.where</a:t>
            </a:r>
            <a:r>
              <a:rPr lang="en-US" sz="1600" dirty="0">
                <a:solidFill>
                  <a:srgbClr val="7F7F7F"/>
                </a:solidFill>
                <a:latin typeface="Courier"/>
                <a:cs typeface="Courier"/>
                <a:sym typeface="Wingdings"/>
              </a:rPr>
              <a:t>((</a:t>
            </a:r>
            <a:r>
              <a:rPr lang="en-US" sz="1600" dirty="0" err="1">
                <a:solidFill>
                  <a:srgbClr val="7F7F7F"/>
                </a:solidFill>
                <a:latin typeface="Courier"/>
                <a:cs typeface="Courier"/>
                <a:sym typeface="Wingdings"/>
              </a:rPr>
              <a:t>df</a:t>
            </a:r>
            <a:r>
              <a:rPr lang="en-US" sz="1600" dirty="0">
                <a:solidFill>
                  <a:srgbClr val="7F7F7F"/>
                </a:solidFill>
                <a:latin typeface="Courier"/>
                <a:cs typeface="Courier"/>
                <a:sym typeface="Wingdings"/>
              </a:rPr>
              <a:t>['SSCO']&gt;0) &amp; (</a:t>
            </a:r>
            <a:r>
              <a:rPr lang="en-US" sz="1600" dirty="0" err="1">
                <a:solidFill>
                  <a:srgbClr val="7F7F7F"/>
                </a:solidFill>
                <a:latin typeface="Courier"/>
                <a:cs typeface="Courier"/>
                <a:sym typeface="Wingdings"/>
              </a:rPr>
              <a:t>df</a:t>
            </a:r>
            <a:r>
              <a:rPr lang="en-US" sz="1600" dirty="0">
                <a:solidFill>
                  <a:srgbClr val="7F7F7F"/>
                </a:solidFill>
                <a:latin typeface="Courier"/>
                <a:cs typeface="Courier"/>
                <a:sym typeface="Wingdings"/>
              </a:rPr>
              <a:t>['SSCO']&lt;=365), 1, </a:t>
            </a:r>
            <a:r>
              <a:rPr lang="en-US" sz="1600" dirty="0" smtClean="0">
                <a:solidFill>
                  <a:srgbClr val="7F7F7F"/>
                </a:solidFill>
                <a:latin typeface="Courier"/>
                <a:cs typeface="Courier"/>
                <a:sym typeface="Wingdings"/>
              </a:rPr>
              <a:t>0)</a:t>
            </a:r>
          </a:p>
          <a:p>
            <a:pPr marL="171450" indent="-171450">
              <a:buFont typeface="Arial"/>
              <a:buChar char="•"/>
            </a:pPr>
            <a:endParaRPr lang="en-US" sz="1600" dirty="0">
              <a:solidFill>
                <a:srgbClr val="7F7F7F"/>
              </a:solidFill>
              <a:latin typeface="Courier"/>
              <a:cs typeface="Courier"/>
              <a:sym typeface="Wingdings"/>
            </a:endParaRPr>
          </a:p>
          <a:p>
            <a:endParaRPr lang="en-US" dirty="0" smtClean="0">
              <a:solidFill>
                <a:srgbClr val="FFFFFF"/>
              </a:solidFill>
              <a:sym typeface="Wingdings"/>
            </a:endParaRPr>
          </a:p>
        </p:txBody>
      </p:sp>
      <p:sp>
        <p:nvSpPr>
          <p:cNvPr id="4" name="TextBox 3"/>
          <p:cNvSpPr txBox="1"/>
          <p:nvPr/>
        </p:nvSpPr>
        <p:spPr>
          <a:xfrm>
            <a:off x="5826759" y="4764858"/>
            <a:ext cx="1886227" cy="369332"/>
          </a:xfrm>
          <a:prstGeom prst="rect">
            <a:avLst/>
          </a:prstGeom>
          <a:noFill/>
        </p:spPr>
        <p:txBody>
          <a:bodyPr wrap="square" rtlCol="0">
            <a:spAutoFit/>
          </a:bodyPr>
          <a:lstStyle/>
          <a:p>
            <a:r>
              <a:rPr lang="en-US" dirty="0" smtClean="0"/>
              <a:t>Current Sale Date</a:t>
            </a:r>
            <a:endParaRPr lang="en-US" dirty="0"/>
          </a:p>
        </p:txBody>
      </p:sp>
      <p:sp>
        <p:nvSpPr>
          <p:cNvPr id="7" name="TextBox 6"/>
          <p:cNvSpPr txBox="1"/>
          <p:nvPr/>
        </p:nvSpPr>
        <p:spPr>
          <a:xfrm>
            <a:off x="1254255" y="4764858"/>
            <a:ext cx="3321247" cy="369332"/>
          </a:xfrm>
          <a:prstGeom prst="rect">
            <a:avLst/>
          </a:prstGeom>
          <a:noFill/>
        </p:spPr>
        <p:txBody>
          <a:bodyPr wrap="square" rtlCol="0">
            <a:spAutoFit/>
          </a:bodyPr>
          <a:lstStyle/>
          <a:p>
            <a:r>
              <a:rPr lang="en-US" dirty="0" smtClean="0"/>
              <a:t>Date Competition Opened</a:t>
            </a:r>
            <a:endParaRPr lang="en-US" dirty="0"/>
          </a:p>
        </p:txBody>
      </p:sp>
      <p:sp>
        <p:nvSpPr>
          <p:cNvPr id="8" name="TextBox 7"/>
          <p:cNvSpPr txBox="1"/>
          <p:nvPr/>
        </p:nvSpPr>
        <p:spPr>
          <a:xfrm>
            <a:off x="5848427" y="5720237"/>
            <a:ext cx="1886227" cy="369332"/>
          </a:xfrm>
          <a:prstGeom prst="rect">
            <a:avLst/>
          </a:prstGeom>
          <a:noFill/>
        </p:spPr>
        <p:txBody>
          <a:bodyPr wrap="square" rtlCol="0">
            <a:spAutoFit/>
          </a:bodyPr>
          <a:lstStyle/>
          <a:p>
            <a:r>
              <a:rPr lang="en-US" dirty="0" smtClean="0"/>
              <a:t>Current Sale Date</a:t>
            </a:r>
            <a:endParaRPr lang="en-US" dirty="0"/>
          </a:p>
        </p:txBody>
      </p:sp>
      <p:sp>
        <p:nvSpPr>
          <p:cNvPr id="9" name="TextBox 8"/>
          <p:cNvSpPr txBox="1"/>
          <p:nvPr/>
        </p:nvSpPr>
        <p:spPr>
          <a:xfrm>
            <a:off x="1254255" y="5720237"/>
            <a:ext cx="3321247" cy="369332"/>
          </a:xfrm>
          <a:prstGeom prst="rect">
            <a:avLst/>
          </a:prstGeom>
          <a:noFill/>
        </p:spPr>
        <p:txBody>
          <a:bodyPr wrap="square" rtlCol="0">
            <a:spAutoFit/>
          </a:bodyPr>
          <a:lstStyle/>
          <a:p>
            <a:r>
              <a:rPr lang="en-US" dirty="0" smtClean="0"/>
              <a:t>Date Promo Started</a:t>
            </a:r>
            <a:endParaRPr lang="en-US" dirty="0"/>
          </a:p>
        </p:txBody>
      </p:sp>
      <p:cxnSp>
        <p:nvCxnSpPr>
          <p:cNvPr id="6" name="Straight Arrow Connector 5"/>
          <p:cNvCxnSpPr/>
          <p:nvPr/>
        </p:nvCxnSpPr>
        <p:spPr>
          <a:xfrm>
            <a:off x="1942254" y="5303396"/>
            <a:ext cx="5322522" cy="0"/>
          </a:xfrm>
          <a:prstGeom prst="straightConnector1">
            <a:avLst/>
          </a:prstGeom>
          <a:ln>
            <a:solidFill>
              <a:srgbClr val="7CDDFF"/>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1942254" y="6352144"/>
            <a:ext cx="5322522" cy="0"/>
          </a:xfrm>
          <a:prstGeom prst="straightConnector1">
            <a:avLst/>
          </a:prstGeom>
          <a:ln>
            <a:solidFill>
              <a:srgbClr val="7CDDFF"/>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413414" y="5317924"/>
            <a:ext cx="1992289" cy="369332"/>
          </a:xfrm>
          <a:prstGeom prst="rect">
            <a:avLst/>
          </a:prstGeom>
          <a:noFill/>
        </p:spPr>
        <p:txBody>
          <a:bodyPr wrap="square" rtlCol="0">
            <a:spAutoFit/>
          </a:bodyPr>
          <a:lstStyle/>
          <a:p>
            <a:r>
              <a:rPr lang="en-US" dirty="0" smtClean="0">
                <a:solidFill>
                  <a:srgbClr val="7CDDFF"/>
                </a:solidFill>
              </a:rPr>
              <a:t>SSCO</a:t>
            </a:r>
            <a:endParaRPr lang="en-US" dirty="0">
              <a:solidFill>
                <a:srgbClr val="7CDDFF"/>
              </a:solidFill>
            </a:endParaRPr>
          </a:p>
        </p:txBody>
      </p:sp>
      <p:sp>
        <p:nvSpPr>
          <p:cNvPr id="16" name="TextBox 15"/>
          <p:cNvSpPr txBox="1"/>
          <p:nvPr/>
        </p:nvSpPr>
        <p:spPr>
          <a:xfrm>
            <a:off x="4453758" y="6332333"/>
            <a:ext cx="1992289" cy="369332"/>
          </a:xfrm>
          <a:prstGeom prst="rect">
            <a:avLst/>
          </a:prstGeom>
          <a:noFill/>
        </p:spPr>
        <p:txBody>
          <a:bodyPr wrap="square" rtlCol="0">
            <a:spAutoFit/>
          </a:bodyPr>
          <a:lstStyle/>
          <a:p>
            <a:r>
              <a:rPr lang="en-US" dirty="0" smtClean="0">
                <a:solidFill>
                  <a:srgbClr val="7CDDFF"/>
                </a:solidFill>
              </a:rPr>
              <a:t>SSPS</a:t>
            </a:r>
            <a:endParaRPr lang="en-US" dirty="0">
              <a:solidFill>
                <a:srgbClr val="7CDDFF"/>
              </a:solidFill>
            </a:endParaRPr>
          </a:p>
        </p:txBody>
      </p:sp>
    </p:spTree>
    <p:extLst>
      <p:ext uri="{BB962C8B-B14F-4D97-AF65-F5344CB8AC3E}">
        <p14:creationId xmlns:p14="http://schemas.microsoft.com/office/powerpoint/2010/main" val="371698610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Classification Model - Failure</a:t>
            </a:r>
            <a:endParaRPr lang="en-US" dirty="0"/>
          </a:p>
        </p:txBody>
      </p:sp>
      <p:sp>
        <p:nvSpPr>
          <p:cNvPr id="9" name="Rectangle 8"/>
          <p:cNvSpPr/>
          <p:nvPr/>
        </p:nvSpPr>
        <p:spPr>
          <a:xfrm>
            <a:off x="758591" y="1370087"/>
            <a:ext cx="7928209" cy="2554546"/>
          </a:xfrm>
          <a:prstGeom prst="rect">
            <a:avLst/>
          </a:prstGeom>
        </p:spPr>
        <p:txBody>
          <a:bodyPr wrap="square">
            <a:spAutoFit/>
          </a:bodyPr>
          <a:lstStyle/>
          <a:p>
            <a:pPr marL="171450" indent="-171450">
              <a:buFont typeface="Arial"/>
              <a:buChar char="•"/>
            </a:pPr>
            <a:r>
              <a:rPr lang="en-US" dirty="0" smtClean="0"/>
              <a:t>Binned Sales in 500k increments (If Sales = 4567 would be in the 4500 bin)</a:t>
            </a:r>
          </a:p>
          <a:p>
            <a:pPr marL="171450" indent="-171450">
              <a:buFont typeface="Arial"/>
              <a:buChar char="•"/>
            </a:pPr>
            <a:r>
              <a:rPr lang="en-US" dirty="0" smtClean="0"/>
              <a:t>Features (12 combinations) and K {10,12,15,20,30,60} Evaluation/Selection took HOURS to run</a:t>
            </a:r>
          </a:p>
          <a:p>
            <a:pPr marL="171450" indent="-171450">
              <a:buFont typeface="Arial"/>
              <a:buChar char="•"/>
            </a:pPr>
            <a:r>
              <a:rPr lang="en-US" dirty="0" smtClean="0"/>
              <a:t>Computed “Accuracy Score”</a:t>
            </a:r>
          </a:p>
          <a:p>
            <a:pPr marL="628650" lvl="1" indent="-171450">
              <a:buFont typeface="Arial"/>
              <a:buChar char="•"/>
            </a:pPr>
            <a:r>
              <a:rPr lang="en-US" dirty="0" smtClean="0"/>
              <a:t>Train-Test-Split did better than random (.3806)</a:t>
            </a:r>
          </a:p>
          <a:p>
            <a:pPr marL="628650" lvl="1" indent="-171450">
              <a:buFont typeface="Arial"/>
              <a:buChar char="•"/>
            </a:pPr>
            <a:r>
              <a:rPr lang="en-US" dirty="0" smtClean="0"/>
              <a:t>Cross-Val did worse (.167)</a:t>
            </a:r>
          </a:p>
          <a:p>
            <a:pPr marL="628650" lvl="1" indent="-171450">
              <a:buFont typeface="Arial"/>
              <a:buChar char="•"/>
            </a:pPr>
            <a:r>
              <a:rPr lang="en-US" dirty="0" smtClean="0"/>
              <a:t>Random pick (.17)</a:t>
            </a:r>
          </a:p>
          <a:p>
            <a:pPr marL="171450" indent="-171450">
              <a:buFont typeface="Arial"/>
              <a:buChar char="•"/>
            </a:pPr>
            <a:r>
              <a:rPr lang="en-US" dirty="0" smtClean="0"/>
              <a:t>In general, less features, better score</a:t>
            </a:r>
          </a:p>
          <a:p>
            <a:pPr marL="171450" indent="-171450">
              <a:buFont typeface="Arial"/>
              <a:buChar char="•"/>
            </a:pPr>
            <a:endParaRPr lang="en-US" sz="1600" dirty="0" smtClean="0">
              <a:latin typeface="Courier"/>
              <a:cs typeface="Courier"/>
            </a:endParaRPr>
          </a:p>
        </p:txBody>
      </p:sp>
      <p:pic>
        <p:nvPicPr>
          <p:cNvPr id="12" name="Picture 1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230966" y="1908717"/>
            <a:ext cx="1709122" cy="5774131"/>
          </a:xfrm>
          <a:prstGeom prst="rect">
            <a:avLst/>
          </a:prstGeom>
          <a:noFill/>
          <a:ln>
            <a:noFill/>
          </a:ln>
        </p:spPr>
      </p:pic>
      <p:pic>
        <p:nvPicPr>
          <p:cNvPr id="13" name="Picture 12"/>
          <p:cNvPicPr/>
          <p:nvPr/>
        </p:nvPicPr>
        <p:blipFill rotWithShape="1">
          <a:blip r:embed="rId3">
            <a:extLst>
              <a:ext uri="{28A0092B-C50C-407E-A947-70E740481C1C}">
                <a14:useLocalDpi xmlns:a14="http://schemas.microsoft.com/office/drawing/2010/main" val="0"/>
              </a:ext>
            </a:extLst>
          </a:blip>
          <a:srcRect t="27612"/>
          <a:stretch/>
        </p:blipFill>
        <p:spPr bwMode="auto">
          <a:xfrm rot="5400000">
            <a:off x="5310899" y="3206879"/>
            <a:ext cx="1445793" cy="5674184"/>
          </a:xfrm>
          <a:prstGeom prst="rect">
            <a:avLst/>
          </a:prstGeom>
          <a:noFill/>
          <a:ln>
            <a:noFill/>
          </a:ln>
        </p:spPr>
      </p:pic>
    </p:spTree>
    <p:extLst>
      <p:ext uri="{BB962C8B-B14F-4D97-AF65-F5344CB8AC3E}">
        <p14:creationId xmlns:p14="http://schemas.microsoft.com/office/powerpoint/2010/main" val="284009154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Linear </a:t>
            </a:r>
            <a:r>
              <a:rPr lang="en-US" dirty="0" err="1" smtClean="0"/>
              <a:t>Reg</a:t>
            </a:r>
            <a:r>
              <a:rPr lang="en-US" dirty="0" smtClean="0"/>
              <a:t> &amp; Random Forests - Failure</a:t>
            </a:r>
            <a:endParaRPr lang="en-US" dirty="0"/>
          </a:p>
        </p:txBody>
      </p:sp>
      <p:sp>
        <p:nvSpPr>
          <p:cNvPr id="9" name="Rectangle 8"/>
          <p:cNvSpPr/>
          <p:nvPr/>
        </p:nvSpPr>
        <p:spPr>
          <a:xfrm>
            <a:off x="758591" y="1370087"/>
            <a:ext cx="7928209" cy="1723549"/>
          </a:xfrm>
          <a:prstGeom prst="rect">
            <a:avLst/>
          </a:prstGeom>
        </p:spPr>
        <p:txBody>
          <a:bodyPr wrap="square">
            <a:spAutoFit/>
          </a:bodyPr>
          <a:lstStyle/>
          <a:p>
            <a:pPr marL="171450" indent="-171450">
              <a:buFont typeface="Arial"/>
              <a:buChar char="•"/>
            </a:pPr>
            <a:r>
              <a:rPr lang="en-US" dirty="0" smtClean="0"/>
              <a:t>Approximately 1 </a:t>
            </a:r>
            <a:r>
              <a:rPr lang="en-US" dirty="0" err="1" smtClean="0"/>
              <a:t>hr</a:t>
            </a:r>
            <a:r>
              <a:rPr lang="en-US" dirty="0" smtClean="0"/>
              <a:t> to run one iteration</a:t>
            </a:r>
          </a:p>
          <a:p>
            <a:pPr marL="171450" indent="-171450">
              <a:buFont typeface="Arial"/>
              <a:buChar char="•"/>
            </a:pPr>
            <a:r>
              <a:rPr lang="en-US" dirty="0" smtClean="0"/>
              <a:t>Ln of Sales</a:t>
            </a:r>
          </a:p>
          <a:p>
            <a:pPr marL="171450" indent="-171450">
              <a:buFont typeface="Arial"/>
              <a:buChar char="•"/>
            </a:pPr>
            <a:r>
              <a:rPr lang="en-US" dirty="0" smtClean="0"/>
              <a:t>Calculated using ‘Mean Squared Error’ .  Not sure if good or bad</a:t>
            </a:r>
          </a:p>
          <a:p>
            <a:pPr marL="171450" indent="-171450">
              <a:buFont typeface="Arial"/>
              <a:buChar char="•"/>
            </a:pPr>
            <a:r>
              <a:rPr lang="en-US" dirty="0" smtClean="0"/>
              <a:t>Gave Up on </a:t>
            </a:r>
            <a:r>
              <a:rPr lang="en-US" dirty="0" err="1" smtClean="0"/>
              <a:t>SKLearn</a:t>
            </a:r>
            <a:endParaRPr lang="en-US" dirty="0" smtClean="0"/>
          </a:p>
          <a:p>
            <a:pPr marL="171450" indent="-171450">
              <a:buFont typeface="Arial"/>
              <a:buChar char="•"/>
            </a:pPr>
            <a:endParaRPr lang="en-US" dirty="0" smtClean="0"/>
          </a:p>
          <a:p>
            <a:pPr marL="171450" indent="-171450">
              <a:buFont typeface="Arial"/>
              <a:buChar char="•"/>
            </a:pPr>
            <a:endParaRPr lang="en-US" sz="1600" dirty="0" smtClean="0">
              <a:latin typeface="Courier"/>
              <a:cs typeface="Courier"/>
            </a:endParaRPr>
          </a:p>
        </p:txBody>
      </p:sp>
      <p:sp>
        <p:nvSpPr>
          <p:cNvPr id="4" name="TextBox 3"/>
          <p:cNvSpPr txBox="1"/>
          <p:nvPr/>
        </p:nvSpPr>
        <p:spPr>
          <a:xfrm>
            <a:off x="933775" y="3398655"/>
            <a:ext cx="5117093" cy="3139321"/>
          </a:xfrm>
          <a:prstGeom prst="rect">
            <a:avLst/>
          </a:prstGeom>
          <a:noFill/>
        </p:spPr>
        <p:txBody>
          <a:bodyPr wrap="square" rtlCol="0">
            <a:spAutoFit/>
          </a:bodyPr>
          <a:lstStyle/>
          <a:p>
            <a:r>
              <a:rPr lang="en-US" dirty="0" smtClean="0"/>
              <a:t>Linear </a:t>
            </a:r>
            <a:r>
              <a:rPr lang="en-US" dirty="0" err="1" smtClean="0"/>
              <a:t>Reg</a:t>
            </a:r>
            <a:r>
              <a:rPr lang="en-US" dirty="0" smtClean="0"/>
              <a:t> ‘RMSE’s for 13 features:  </a:t>
            </a:r>
            <a:r>
              <a:rPr lang="en-US" dirty="0" smtClean="0">
                <a:solidFill>
                  <a:srgbClr val="FF0000"/>
                </a:solidFill>
              </a:rPr>
              <a:t>1208 – 3043</a:t>
            </a:r>
          </a:p>
          <a:p>
            <a:endParaRPr lang="en-US" dirty="0" smtClean="0"/>
          </a:p>
          <a:p>
            <a:r>
              <a:rPr lang="en-US" dirty="0" smtClean="0"/>
              <a:t>Linear </a:t>
            </a:r>
            <a:r>
              <a:rPr lang="en-US" dirty="0" err="1" smtClean="0"/>
              <a:t>Reg</a:t>
            </a:r>
            <a:r>
              <a:rPr lang="en-US" dirty="0" smtClean="0"/>
              <a:t> (LN) ‘RMSE’s for 13 features: </a:t>
            </a:r>
            <a:r>
              <a:rPr lang="en-US" dirty="0" smtClean="0">
                <a:solidFill>
                  <a:srgbClr val="FF0000"/>
                </a:solidFill>
              </a:rPr>
              <a:t>.19 - .42</a:t>
            </a:r>
          </a:p>
          <a:p>
            <a:endParaRPr lang="en-US" dirty="0" smtClean="0"/>
          </a:p>
          <a:p>
            <a:r>
              <a:rPr lang="en-US" dirty="0" smtClean="0"/>
              <a:t>Linear </a:t>
            </a:r>
            <a:r>
              <a:rPr lang="en-US" dirty="0" err="1" smtClean="0"/>
              <a:t>Reg</a:t>
            </a:r>
            <a:r>
              <a:rPr lang="en-US" dirty="0" smtClean="0"/>
              <a:t> (LN) Cross-Val ‘RMSE’: </a:t>
            </a:r>
            <a:r>
              <a:rPr lang="en-US" dirty="0" smtClean="0">
                <a:solidFill>
                  <a:srgbClr val="FF0000"/>
                </a:solidFill>
              </a:rPr>
              <a:t>.20 - .41</a:t>
            </a:r>
          </a:p>
          <a:p>
            <a:endParaRPr lang="en-US" dirty="0" smtClean="0"/>
          </a:p>
          <a:p>
            <a:r>
              <a:rPr lang="en-US" dirty="0" smtClean="0"/>
              <a:t>Linear </a:t>
            </a:r>
            <a:r>
              <a:rPr lang="en-US" dirty="0" err="1" smtClean="0"/>
              <a:t>Reg</a:t>
            </a:r>
            <a:r>
              <a:rPr lang="en-US" dirty="0" smtClean="0"/>
              <a:t> (LN)  Train-Test- Split ‘</a:t>
            </a:r>
            <a:r>
              <a:rPr lang="en-US" dirty="0" smtClean="0">
                <a:solidFill>
                  <a:srgbClr val="7CDDFF"/>
                </a:solidFill>
              </a:rPr>
              <a:t>RMSPE</a:t>
            </a:r>
            <a:r>
              <a:rPr lang="en-US" dirty="0" smtClean="0"/>
              <a:t>’: </a:t>
            </a:r>
            <a:r>
              <a:rPr lang="en-US" dirty="0" smtClean="0">
                <a:solidFill>
                  <a:srgbClr val="FF0000"/>
                </a:solidFill>
              </a:rPr>
              <a:t>~9.4e-06</a:t>
            </a:r>
          </a:p>
          <a:p>
            <a:endParaRPr lang="en-US" dirty="0" smtClean="0"/>
          </a:p>
          <a:p>
            <a:r>
              <a:rPr lang="en-US" dirty="0" err="1" smtClean="0"/>
              <a:t>RandomForests</a:t>
            </a:r>
            <a:r>
              <a:rPr lang="en-US" dirty="0" smtClean="0"/>
              <a:t> RMSE: </a:t>
            </a:r>
            <a:r>
              <a:rPr lang="en-US" dirty="0" smtClean="0">
                <a:solidFill>
                  <a:srgbClr val="FF0000"/>
                </a:solidFill>
              </a:rPr>
              <a:t>507-1305</a:t>
            </a:r>
            <a:r>
              <a:rPr lang="en-US" dirty="0" smtClean="0"/>
              <a:t> (forgot to use Bins)</a:t>
            </a:r>
          </a:p>
          <a:p>
            <a:endParaRPr lang="en-US" dirty="0" smtClean="0"/>
          </a:p>
          <a:p>
            <a:endParaRPr lang="en-US" dirty="0"/>
          </a:p>
        </p:txBody>
      </p:sp>
      <p:pic>
        <p:nvPicPr>
          <p:cNvPr id="5" name="Picture 4"/>
          <p:cNvPicPr>
            <a:picLocks noChangeAspect="1"/>
          </p:cNvPicPr>
          <p:nvPr/>
        </p:nvPicPr>
        <p:blipFill>
          <a:blip r:embed="rId2"/>
          <a:stretch>
            <a:fillRect/>
          </a:stretch>
        </p:blipFill>
        <p:spPr>
          <a:xfrm>
            <a:off x="6696498" y="3093636"/>
            <a:ext cx="1822222" cy="1673902"/>
          </a:xfrm>
          <a:prstGeom prst="rect">
            <a:avLst/>
          </a:prstGeom>
        </p:spPr>
      </p:pic>
    </p:spTree>
    <p:extLst>
      <p:ext uri="{BB962C8B-B14F-4D97-AF65-F5344CB8AC3E}">
        <p14:creationId xmlns:p14="http://schemas.microsoft.com/office/powerpoint/2010/main" val="136174235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Finding the </a:t>
            </a:r>
            <a:r>
              <a:rPr lang="en-US" dirty="0" err="1" smtClean="0"/>
              <a:t>Kaggle</a:t>
            </a:r>
            <a:r>
              <a:rPr lang="en-US" dirty="0" smtClean="0"/>
              <a:t> Favorite - </a:t>
            </a:r>
            <a:r>
              <a:rPr lang="en-US" dirty="0" err="1" smtClean="0"/>
              <a:t>XGBoost</a:t>
            </a:r>
            <a:endParaRPr lang="en-US" dirty="0"/>
          </a:p>
        </p:txBody>
      </p:sp>
      <p:sp>
        <p:nvSpPr>
          <p:cNvPr id="3" name="Content Placeholder 2"/>
          <p:cNvSpPr>
            <a:spLocks noGrp="1"/>
          </p:cNvSpPr>
          <p:nvPr>
            <p:ph idx="1"/>
          </p:nvPr>
        </p:nvSpPr>
        <p:spPr>
          <a:xfrm>
            <a:off x="699988" y="1338765"/>
            <a:ext cx="8229600" cy="1406302"/>
          </a:xfrm>
        </p:spPr>
        <p:txBody>
          <a:bodyPr>
            <a:normAutofit/>
          </a:bodyPr>
          <a:lstStyle/>
          <a:p>
            <a:r>
              <a:rPr lang="en-US" sz="1800" dirty="0" err="1" smtClean="0"/>
              <a:t>XGBoost</a:t>
            </a:r>
            <a:r>
              <a:rPr lang="en-US" sz="1800" dirty="0" smtClean="0"/>
              <a:t> – Extreme Gradient Boosting</a:t>
            </a:r>
          </a:p>
          <a:p>
            <a:r>
              <a:rPr lang="en-US" sz="1800" dirty="0" smtClean="0"/>
              <a:t>Supports linear models as base learners</a:t>
            </a:r>
          </a:p>
          <a:p>
            <a:r>
              <a:rPr lang="en-US" sz="1800" dirty="0" smtClean="0"/>
              <a:t>Highly used in </a:t>
            </a:r>
            <a:r>
              <a:rPr lang="en-US" sz="1800" dirty="0" err="1" smtClean="0"/>
              <a:t>Kaggle</a:t>
            </a:r>
            <a:r>
              <a:rPr lang="en-US" sz="1800" dirty="0" smtClean="0"/>
              <a:t> competitions</a:t>
            </a:r>
          </a:p>
          <a:p>
            <a:r>
              <a:rPr lang="en-US" sz="1800" dirty="0" smtClean="0"/>
              <a:t>Faster than </a:t>
            </a:r>
            <a:r>
              <a:rPr lang="en-US" sz="1800" dirty="0" err="1" smtClean="0"/>
              <a:t>SKLearn</a:t>
            </a:r>
            <a:endParaRPr lang="en-US" sz="1800" dirty="0" smtClean="0"/>
          </a:p>
          <a:p>
            <a:pPr marL="0" indent="0">
              <a:buNone/>
            </a:pPr>
            <a:endParaRPr lang="en-US" sz="1800" dirty="0" smtClean="0"/>
          </a:p>
        </p:txBody>
      </p:sp>
      <p:pic>
        <p:nvPicPr>
          <p:cNvPr id="4" name="Picture 3" descr="gbt_exampl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5214" y="3006503"/>
            <a:ext cx="4693470" cy="2320235"/>
          </a:xfrm>
          <a:prstGeom prst="rect">
            <a:avLst/>
          </a:prstGeom>
        </p:spPr>
      </p:pic>
      <p:sp>
        <p:nvSpPr>
          <p:cNvPr id="5" name="Rectangle 4"/>
          <p:cNvSpPr/>
          <p:nvPr/>
        </p:nvSpPr>
        <p:spPr>
          <a:xfrm>
            <a:off x="634968" y="5598793"/>
            <a:ext cx="8051831" cy="1169551"/>
          </a:xfrm>
          <a:prstGeom prst="rect">
            <a:avLst/>
          </a:prstGeom>
        </p:spPr>
        <p:txBody>
          <a:bodyPr wrap="square">
            <a:spAutoFit/>
          </a:bodyPr>
          <a:lstStyle/>
          <a:p>
            <a:r>
              <a:rPr lang="en-US" sz="1400" i="1" dirty="0"/>
              <a:t>Gradient boosting is a machine learning technique for regression problems, which produces a prediction model in the form of an ensemble of weak prediction models. Gradient Boosting Decision Trees use decision tree as the weak prediction model in gradient boosting, and it is one of the most widely used learning algorithms in machine learning today. Its high accuracy makes that almost half of the machine learning contests are won by GBDT models: http://</a:t>
            </a:r>
            <a:r>
              <a:rPr lang="en-US" sz="1400" i="1" dirty="0" err="1"/>
              <a:t>zhanpengfang.github.io</a:t>
            </a:r>
            <a:r>
              <a:rPr lang="en-US" sz="1400" i="1" dirty="0"/>
              <a:t>/418home.html</a:t>
            </a:r>
          </a:p>
        </p:txBody>
      </p:sp>
    </p:spTree>
    <p:extLst>
      <p:ext uri="{BB962C8B-B14F-4D97-AF65-F5344CB8AC3E}">
        <p14:creationId xmlns:p14="http://schemas.microsoft.com/office/powerpoint/2010/main" val="403495456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XGBoost</a:t>
            </a:r>
            <a:r>
              <a:rPr lang="en-US" dirty="0" smtClean="0"/>
              <a:t> in Application</a:t>
            </a:r>
            <a:endParaRPr lang="en-US" dirty="0"/>
          </a:p>
        </p:txBody>
      </p:sp>
      <p:sp>
        <p:nvSpPr>
          <p:cNvPr id="3" name="Content Placeholder 2"/>
          <p:cNvSpPr>
            <a:spLocks noGrp="1"/>
          </p:cNvSpPr>
          <p:nvPr>
            <p:ph idx="1"/>
          </p:nvPr>
        </p:nvSpPr>
        <p:spPr>
          <a:xfrm>
            <a:off x="699988" y="1338764"/>
            <a:ext cx="8229600" cy="3889935"/>
          </a:xfrm>
        </p:spPr>
        <p:txBody>
          <a:bodyPr>
            <a:normAutofit/>
          </a:bodyPr>
          <a:lstStyle/>
          <a:p>
            <a:endParaRPr lang="en-US" sz="1800" dirty="0" smtClean="0"/>
          </a:p>
          <a:p>
            <a:endParaRPr lang="en-US" sz="1800" dirty="0"/>
          </a:p>
          <a:p>
            <a:endParaRPr lang="en-US" sz="1800" dirty="0" smtClean="0"/>
          </a:p>
          <a:p>
            <a:pPr marL="0" indent="0">
              <a:buNone/>
            </a:pPr>
            <a:endParaRPr lang="en-US" sz="1800" dirty="0" smtClean="0"/>
          </a:p>
        </p:txBody>
      </p:sp>
      <p:sp>
        <p:nvSpPr>
          <p:cNvPr id="6" name="Rectangle 5"/>
          <p:cNvSpPr/>
          <p:nvPr/>
        </p:nvSpPr>
        <p:spPr>
          <a:xfrm>
            <a:off x="699988" y="1338764"/>
            <a:ext cx="7843717" cy="5663088"/>
          </a:xfrm>
          <a:prstGeom prst="rect">
            <a:avLst/>
          </a:prstGeom>
        </p:spPr>
        <p:txBody>
          <a:bodyPr wrap="square">
            <a:spAutoFit/>
          </a:bodyPr>
          <a:lstStyle/>
          <a:p>
            <a:r>
              <a:rPr lang="en-US" b="1" dirty="0">
                <a:solidFill>
                  <a:srgbClr val="7CDDFF"/>
                </a:solidFill>
              </a:rPr>
              <a:t>class </a:t>
            </a:r>
            <a:r>
              <a:rPr lang="en-US" b="1" dirty="0" err="1">
                <a:solidFill>
                  <a:srgbClr val="7CDDFF"/>
                </a:solidFill>
              </a:rPr>
              <a:t>xgboost.DMatrix</a:t>
            </a:r>
            <a:r>
              <a:rPr lang="en-US" b="1" dirty="0">
                <a:solidFill>
                  <a:srgbClr val="7CDDFF"/>
                </a:solidFill>
              </a:rPr>
              <a:t>(data, label=None, missing=0.0, weight=None, silent=False, </a:t>
            </a:r>
            <a:r>
              <a:rPr lang="en-US" b="1" dirty="0" err="1">
                <a:solidFill>
                  <a:srgbClr val="7CDDFF"/>
                </a:solidFill>
              </a:rPr>
              <a:t>feature_names</a:t>
            </a:r>
            <a:r>
              <a:rPr lang="en-US" b="1" dirty="0">
                <a:solidFill>
                  <a:srgbClr val="7CDDFF"/>
                </a:solidFill>
              </a:rPr>
              <a:t>=None, </a:t>
            </a:r>
            <a:r>
              <a:rPr lang="en-US" b="1" dirty="0" err="1">
                <a:solidFill>
                  <a:srgbClr val="7CDDFF"/>
                </a:solidFill>
              </a:rPr>
              <a:t>feature_types</a:t>
            </a:r>
            <a:r>
              <a:rPr lang="en-US" b="1" dirty="0">
                <a:solidFill>
                  <a:srgbClr val="7CDDFF"/>
                </a:solidFill>
              </a:rPr>
              <a:t>=None</a:t>
            </a:r>
            <a:r>
              <a:rPr lang="en-US" b="1" dirty="0" smtClean="0">
                <a:solidFill>
                  <a:srgbClr val="7CDDFF"/>
                </a:solidFill>
              </a:rPr>
              <a:t>)</a:t>
            </a:r>
          </a:p>
          <a:p>
            <a:endParaRPr lang="en-US" b="1" dirty="0">
              <a:solidFill>
                <a:srgbClr val="7CDDFF"/>
              </a:solidFill>
            </a:endParaRPr>
          </a:p>
          <a:p>
            <a:r>
              <a:rPr lang="en-US" sz="1400" dirty="0" err="1" smtClean="0">
                <a:solidFill>
                  <a:schemeClr val="tx1">
                    <a:lumMod val="50000"/>
                  </a:schemeClr>
                </a:solidFill>
                <a:latin typeface="Courier"/>
                <a:cs typeface="Courier"/>
              </a:rPr>
              <a:t>params</a:t>
            </a:r>
            <a:r>
              <a:rPr lang="en-US" sz="1400" dirty="0" smtClean="0">
                <a:solidFill>
                  <a:schemeClr val="tx1">
                    <a:lumMod val="50000"/>
                  </a:schemeClr>
                </a:solidFill>
                <a:latin typeface="Courier"/>
                <a:cs typeface="Courier"/>
              </a:rPr>
              <a:t> </a:t>
            </a:r>
            <a:r>
              <a:rPr lang="en-US" sz="1400" dirty="0">
                <a:solidFill>
                  <a:schemeClr val="tx1">
                    <a:lumMod val="50000"/>
                  </a:schemeClr>
                </a:solidFill>
                <a:latin typeface="Courier"/>
                <a:cs typeface="Courier"/>
              </a:rPr>
              <a:t>= {"objective": "</a:t>
            </a:r>
            <a:r>
              <a:rPr lang="en-US" sz="1400" dirty="0" err="1" smtClean="0">
                <a:solidFill>
                  <a:schemeClr val="tx1">
                    <a:lumMod val="50000"/>
                  </a:schemeClr>
                </a:solidFill>
                <a:latin typeface="Courier"/>
                <a:cs typeface="Courier"/>
              </a:rPr>
              <a:t>reg:linear</a:t>
            </a:r>
            <a:r>
              <a:rPr lang="en-US" sz="1400" dirty="0" smtClean="0">
                <a:solidFill>
                  <a:schemeClr val="tx1">
                    <a:lumMod val="50000"/>
                  </a:schemeClr>
                </a:solidFill>
                <a:latin typeface="Courier"/>
                <a:cs typeface="Courier"/>
              </a:rPr>
              <a:t>",</a:t>
            </a:r>
          </a:p>
          <a:p>
            <a:r>
              <a:rPr lang="en-US" sz="1400" dirty="0" smtClean="0">
                <a:solidFill>
                  <a:schemeClr val="tx1">
                    <a:lumMod val="50000"/>
                  </a:schemeClr>
                </a:solidFill>
                <a:latin typeface="Courier"/>
                <a:cs typeface="Courier"/>
              </a:rPr>
              <a:t>          "booster" : "</a:t>
            </a:r>
            <a:r>
              <a:rPr lang="en-US" sz="1400" dirty="0" err="1" smtClean="0">
                <a:solidFill>
                  <a:schemeClr val="tx1">
                    <a:lumMod val="50000"/>
                  </a:schemeClr>
                </a:solidFill>
                <a:latin typeface="Courier"/>
                <a:cs typeface="Courier"/>
              </a:rPr>
              <a:t>gbtree</a:t>
            </a:r>
            <a:r>
              <a:rPr lang="en-US" sz="1400" dirty="0" smtClean="0">
                <a:solidFill>
                  <a:schemeClr val="tx1">
                    <a:lumMod val="50000"/>
                  </a:schemeClr>
                </a:solidFill>
                <a:latin typeface="Courier"/>
                <a:cs typeface="Courier"/>
              </a:rPr>
              <a:t>",</a:t>
            </a:r>
          </a:p>
          <a:p>
            <a:r>
              <a:rPr lang="en-US" sz="1400" dirty="0" smtClean="0">
                <a:solidFill>
                  <a:schemeClr val="tx1">
                    <a:lumMod val="50000"/>
                  </a:schemeClr>
                </a:solidFill>
                <a:latin typeface="Courier"/>
                <a:cs typeface="Courier"/>
              </a:rPr>
              <a:t>          </a:t>
            </a:r>
            <a:r>
              <a:rPr lang="en-US" sz="1400" dirty="0">
                <a:solidFill>
                  <a:schemeClr val="tx1">
                    <a:lumMod val="50000"/>
                  </a:schemeClr>
                </a:solidFill>
                <a:latin typeface="Courier"/>
                <a:cs typeface="Courier"/>
              </a:rPr>
              <a:t>"eta": 0.3,</a:t>
            </a:r>
          </a:p>
          <a:p>
            <a:r>
              <a:rPr lang="en-US" sz="1400" dirty="0">
                <a:solidFill>
                  <a:schemeClr val="tx1">
                    <a:lumMod val="50000"/>
                  </a:schemeClr>
                </a:solidFill>
                <a:latin typeface="Courier"/>
                <a:cs typeface="Courier"/>
              </a:rPr>
              <a:t>          "</a:t>
            </a:r>
            <a:r>
              <a:rPr lang="en-US" sz="1400" dirty="0" err="1">
                <a:solidFill>
                  <a:schemeClr val="tx1">
                    <a:lumMod val="50000"/>
                  </a:schemeClr>
                </a:solidFill>
                <a:latin typeface="Courier"/>
                <a:cs typeface="Courier"/>
              </a:rPr>
              <a:t>max_depth</a:t>
            </a:r>
            <a:r>
              <a:rPr lang="en-US" sz="1400" dirty="0">
                <a:solidFill>
                  <a:schemeClr val="tx1">
                    <a:lumMod val="50000"/>
                  </a:schemeClr>
                </a:solidFill>
                <a:latin typeface="Courier"/>
                <a:cs typeface="Courier"/>
              </a:rPr>
              <a:t>": 10,</a:t>
            </a:r>
          </a:p>
          <a:p>
            <a:r>
              <a:rPr lang="en-US" sz="1400" dirty="0">
                <a:solidFill>
                  <a:schemeClr val="tx1">
                    <a:lumMod val="50000"/>
                  </a:schemeClr>
                </a:solidFill>
                <a:latin typeface="Courier"/>
                <a:cs typeface="Courier"/>
              </a:rPr>
              <a:t>          </a:t>
            </a:r>
            <a:r>
              <a:rPr lang="en-US" sz="1400" dirty="0" smtClean="0">
                <a:solidFill>
                  <a:schemeClr val="tx1">
                    <a:lumMod val="50000"/>
                  </a:schemeClr>
                </a:solidFill>
                <a:latin typeface="Courier"/>
                <a:cs typeface="Courier"/>
              </a:rPr>
              <a:t>"</a:t>
            </a:r>
            <a:r>
              <a:rPr lang="en-US" sz="1400" dirty="0">
                <a:solidFill>
                  <a:schemeClr val="tx1">
                    <a:lumMod val="50000"/>
                  </a:schemeClr>
                </a:solidFill>
                <a:latin typeface="Courier"/>
                <a:cs typeface="Courier"/>
              </a:rPr>
              <a:t>subsample": 1</a:t>
            </a:r>
            <a:r>
              <a:rPr lang="en-US" sz="1400" dirty="0" smtClean="0">
                <a:solidFill>
                  <a:schemeClr val="tx1">
                    <a:lumMod val="50000"/>
                  </a:schemeClr>
                </a:solidFill>
                <a:latin typeface="Courier"/>
                <a:cs typeface="Courier"/>
              </a:rPr>
              <a:t>,</a:t>
            </a:r>
            <a:endParaRPr lang="en-US" sz="1400" dirty="0">
              <a:solidFill>
                <a:schemeClr val="tx1">
                  <a:lumMod val="50000"/>
                </a:schemeClr>
              </a:solidFill>
              <a:latin typeface="Courier"/>
              <a:cs typeface="Courier"/>
            </a:endParaRPr>
          </a:p>
          <a:p>
            <a:r>
              <a:rPr lang="en-US" sz="1400" dirty="0">
                <a:solidFill>
                  <a:schemeClr val="tx1">
                    <a:lumMod val="50000"/>
                  </a:schemeClr>
                </a:solidFill>
                <a:latin typeface="Courier"/>
                <a:cs typeface="Courier"/>
              </a:rPr>
              <a:t>          </a:t>
            </a:r>
            <a:r>
              <a:rPr lang="en-US" sz="1400" dirty="0" smtClean="0">
                <a:solidFill>
                  <a:schemeClr val="tx1">
                    <a:lumMod val="50000"/>
                  </a:schemeClr>
                </a:solidFill>
                <a:latin typeface="Courier"/>
                <a:cs typeface="Courier"/>
              </a:rPr>
              <a:t>"</a:t>
            </a:r>
            <a:r>
              <a:rPr lang="en-US" sz="1400" dirty="0" err="1">
                <a:solidFill>
                  <a:schemeClr val="tx1">
                    <a:lumMod val="50000"/>
                  </a:schemeClr>
                </a:solidFill>
                <a:latin typeface="Courier"/>
                <a:cs typeface="Courier"/>
              </a:rPr>
              <a:t>colsample_bytree</a:t>
            </a:r>
            <a:r>
              <a:rPr lang="en-US" sz="1400" dirty="0">
                <a:solidFill>
                  <a:schemeClr val="tx1">
                    <a:lumMod val="50000"/>
                  </a:schemeClr>
                </a:solidFill>
                <a:latin typeface="Courier"/>
                <a:cs typeface="Courier"/>
              </a:rPr>
              <a:t>": 1</a:t>
            </a:r>
            <a:r>
              <a:rPr lang="en-US" sz="1400" dirty="0" smtClean="0">
                <a:solidFill>
                  <a:schemeClr val="tx1">
                    <a:lumMod val="50000"/>
                  </a:schemeClr>
                </a:solidFill>
                <a:latin typeface="Courier"/>
                <a:cs typeface="Courier"/>
              </a:rPr>
              <a:t>,</a:t>
            </a:r>
            <a:endParaRPr lang="en-US" sz="1400" dirty="0">
              <a:solidFill>
                <a:schemeClr val="tx1">
                  <a:lumMod val="50000"/>
                </a:schemeClr>
              </a:solidFill>
              <a:latin typeface="Courier"/>
              <a:cs typeface="Courier"/>
            </a:endParaRPr>
          </a:p>
          <a:p>
            <a:r>
              <a:rPr lang="en-US" sz="1400" dirty="0">
                <a:solidFill>
                  <a:schemeClr val="tx1">
                    <a:lumMod val="50000"/>
                  </a:schemeClr>
                </a:solidFill>
                <a:latin typeface="Courier"/>
                <a:cs typeface="Courier"/>
              </a:rPr>
              <a:t>          "silent": 1,</a:t>
            </a:r>
          </a:p>
          <a:p>
            <a:r>
              <a:rPr lang="en-US" sz="1400" dirty="0">
                <a:solidFill>
                  <a:schemeClr val="tx1">
                    <a:lumMod val="50000"/>
                  </a:schemeClr>
                </a:solidFill>
                <a:latin typeface="Courier"/>
                <a:cs typeface="Courier"/>
              </a:rPr>
              <a:t>          "seed": 1</a:t>
            </a:r>
          </a:p>
          <a:p>
            <a:r>
              <a:rPr lang="en-US" sz="1400" dirty="0">
                <a:solidFill>
                  <a:schemeClr val="tx1">
                    <a:lumMod val="50000"/>
                  </a:schemeClr>
                </a:solidFill>
                <a:latin typeface="Courier"/>
                <a:cs typeface="Courier"/>
              </a:rPr>
              <a:t>          }</a:t>
            </a:r>
          </a:p>
          <a:p>
            <a:r>
              <a:rPr lang="en-US" sz="1400" dirty="0" err="1">
                <a:solidFill>
                  <a:schemeClr val="tx1">
                    <a:lumMod val="50000"/>
                  </a:schemeClr>
                </a:solidFill>
                <a:latin typeface="Courier"/>
                <a:cs typeface="Courier"/>
              </a:rPr>
              <a:t>num_boost_round</a:t>
            </a:r>
            <a:r>
              <a:rPr lang="en-US" sz="1400" dirty="0">
                <a:solidFill>
                  <a:schemeClr val="tx1">
                    <a:lumMod val="50000"/>
                  </a:schemeClr>
                </a:solidFill>
                <a:latin typeface="Courier"/>
                <a:cs typeface="Courier"/>
              </a:rPr>
              <a:t> = </a:t>
            </a:r>
            <a:r>
              <a:rPr lang="en-US" sz="1400" dirty="0" smtClean="0">
                <a:solidFill>
                  <a:schemeClr val="tx1">
                    <a:lumMod val="50000"/>
                  </a:schemeClr>
                </a:solidFill>
                <a:latin typeface="Courier"/>
                <a:cs typeface="Courier"/>
              </a:rPr>
              <a:t>300</a:t>
            </a:r>
          </a:p>
          <a:p>
            <a:endParaRPr lang="en-US" sz="1400" dirty="0">
              <a:solidFill>
                <a:schemeClr val="tx1">
                  <a:lumMod val="50000"/>
                </a:schemeClr>
              </a:solidFill>
              <a:latin typeface="Courier"/>
              <a:cs typeface="Courier"/>
            </a:endParaRPr>
          </a:p>
          <a:p>
            <a:r>
              <a:rPr lang="en-US" sz="1400" dirty="0">
                <a:solidFill>
                  <a:schemeClr val="tx1">
                    <a:lumMod val="50000"/>
                  </a:schemeClr>
                </a:solidFill>
                <a:latin typeface="Courier"/>
                <a:cs typeface="Courier"/>
              </a:rPr>
              <a:t>import </a:t>
            </a:r>
            <a:r>
              <a:rPr lang="en-US" sz="1400" dirty="0" err="1">
                <a:solidFill>
                  <a:schemeClr val="tx1">
                    <a:lumMod val="50000"/>
                  </a:schemeClr>
                </a:solidFill>
                <a:latin typeface="Courier"/>
                <a:cs typeface="Courier"/>
              </a:rPr>
              <a:t>xgboost</a:t>
            </a:r>
            <a:r>
              <a:rPr lang="en-US" sz="1400" dirty="0">
                <a:solidFill>
                  <a:schemeClr val="tx1">
                    <a:lumMod val="50000"/>
                  </a:schemeClr>
                </a:solidFill>
                <a:latin typeface="Courier"/>
                <a:cs typeface="Courier"/>
              </a:rPr>
              <a:t> as </a:t>
            </a:r>
            <a:r>
              <a:rPr lang="en-US" sz="1400" dirty="0" err="1">
                <a:solidFill>
                  <a:schemeClr val="tx1">
                    <a:lumMod val="50000"/>
                  </a:schemeClr>
                </a:solidFill>
                <a:latin typeface="Courier"/>
                <a:cs typeface="Courier"/>
              </a:rPr>
              <a:t>xgb</a:t>
            </a:r>
            <a:r>
              <a:rPr lang="en-US" sz="1400" dirty="0">
                <a:solidFill>
                  <a:schemeClr val="tx1">
                    <a:lumMod val="50000"/>
                  </a:schemeClr>
                </a:solidFill>
                <a:latin typeface="Courier"/>
                <a:cs typeface="Courier"/>
              </a:rPr>
              <a:t> </a:t>
            </a:r>
          </a:p>
          <a:p>
            <a:r>
              <a:rPr lang="en-US" sz="1400" dirty="0" err="1">
                <a:solidFill>
                  <a:schemeClr val="tx1">
                    <a:lumMod val="50000"/>
                  </a:schemeClr>
                </a:solidFill>
                <a:latin typeface="Courier"/>
                <a:cs typeface="Courier"/>
              </a:rPr>
              <a:t>X_train</a:t>
            </a:r>
            <a:r>
              <a:rPr lang="en-US" sz="1400" dirty="0">
                <a:solidFill>
                  <a:schemeClr val="tx1">
                    <a:lumMod val="50000"/>
                  </a:schemeClr>
                </a:solidFill>
                <a:latin typeface="Courier"/>
                <a:cs typeface="Courier"/>
              </a:rPr>
              <a:t>, </a:t>
            </a:r>
            <a:r>
              <a:rPr lang="en-US" sz="1400" dirty="0" err="1">
                <a:solidFill>
                  <a:schemeClr val="tx1">
                    <a:lumMod val="50000"/>
                  </a:schemeClr>
                </a:solidFill>
                <a:latin typeface="Courier"/>
                <a:cs typeface="Courier"/>
              </a:rPr>
              <a:t>X_valid</a:t>
            </a:r>
            <a:r>
              <a:rPr lang="en-US" sz="1400" dirty="0">
                <a:solidFill>
                  <a:schemeClr val="tx1">
                    <a:lumMod val="50000"/>
                  </a:schemeClr>
                </a:solidFill>
                <a:latin typeface="Courier"/>
                <a:cs typeface="Courier"/>
              </a:rPr>
              <a:t> = </a:t>
            </a:r>
            <a:r>
              <a:rPr lang="en-US" sz="1400" dirty="0" err="1">
                <a:solidFill>
                  <a:schemeClr val="tx1">
                    <a:lumMod val="50000"/>
                  </a:schemeClr>
                </a:solidFill>
                <a:latin typeface="Courier"/>
                <a:cs typeface="Courier"/>
              </a:rPr>
              <a:t>train_test_split</a:t>
            </a:r>
            <a:r>
              <a:rPr lang="en-US" sz="1400" dirty="0">
                <a:solidFill>
                  <a:schemeClr val="tx1">
                    <a:lumMod val="50000"/>
                  </a:schemeClr>
                </a:solidFill>
                <a:latin typeface="Courier"/>
                <a:cs typeface="Courier"/>
              </a:rPr>
              <a:t>(train, </a:t>
            </a:r>
            <a:r>
              <a:rPr lang="en-US" sz="1400" dirty="0" err="1">
                <a:solidFill>
                  <a:schemeClr val="tx1">
                    <a:lumMod val="50000"/>
                  </a:schemeClr>
                </a:solidFill>
                <a:latin typeface="Courier"/>
                <a:cs typeface="Courier"/>
              </a:rPr>
              <a:t>test_size</a:t>
            </a:r>
            <a:r>
              <a:rPr lang="en-US" sz="1400" dirty="0">
                <a:solidFill>
                  <a:schemeClr val="tx1">
                    <a:lumMod val="50000"/>
                  </a:schemeClr>
                </a:solidFill>
                <a:latin typeface="Courier"/>
                <a:cs typeface="Courier"/>
              </a:rPr>
              <a:t>=0.012, </a:t>
            </a:r>
            <a:r>
              <a:rPr lang="en-US" sz="1400" dirty="0" err="1">
                <a:solidFill>
                  <a:schemeClr val="tx1">
                    <a:lumMod val="50000"/>
                  </a:schemeClr>
                </a:solidFill>
                <a:latin typeface="Courier"/>
                <a:cs typeface="Courier"/>
              </a:rPr>
              <a:t>random_state</a:t>
            </a:r>
            <a:r>
              <a:rPr lang="en-US" sz="1400" dirty="0">
                <a:solidFill>
                  <a:schemeClr val="tx1">
                    <a:lumMod val="50000"/>
                  </a:schemeClr>
                </a:solidFill>
                <a:latin typeface="Courier"/>
                <a:cs typeface="Courier"/>
              </a:rPr>
              <a:t>=10)</a:t>
            </a:r>
          </a:p>
          <a:p>
            <a:r>
              <a:rPr lang="en-US" sz="1400" dirty="0" err="1">
                <a:solidFill>
                  <a:schemeClr val="tx1">
                    <a:lumMod val="50000"/>
                  </a:schemeClr>
                </a:solidFill>
                <a:latin typeface="Courier"/>
                <a:cs typeface="Courier"/>
              </a:rPr>
              <a:t>y_train</a:t>
            </a:r>
            <a:r>
              <a:rPr lang="en-US" sz="1400" dirty="0">
                <a:solidFill>
                  <a:schemeClr val="tx1">
                    <a:lumMod val="50000"/>
                  </a:schemeClr>
                </a:solidFill>
                <a:latin typeface="Courier"/>
                <a:cs typeface="Courier"/>
              </a:rPr>
              <a:t> = np.log1p(</a:t>
            </a:r>
            <a:r>
              <a:rPr lang="en-US" sz="1400" dirty="0" err="1">
                <a:solidFill>
                  <a:schemeClr val="tx1">
                    <a:lumMod val="50000"/>
                  </a:schemeClr>
                </a:solidFill>
                <a:latin typeface="Courier"/>
                <a:cs typeface="Courier"/>
              </a:rPr>
              <a:t>X_train.Sales</a:t>
            </a:r>
            <a:r>
              <a:rPr lang="en-US" sz="1400" dirty="0">
                <a:solidFill>
                  <a:schemeClr val="tx1">
                    <a:lumMod val="50000"/>
                  </a:schemeClr>
                </a:solidFill>
                <a:latin typeface="Courier"/>
                <a:cs typeface="Courier"/>
              </a:rPr>
              <a:t>)</a:t>
            </a:r>
          </a:p>
          <a:p>
            <a:r>
              <a:rPr lang="en-US" sz="1400" dirty="0" err="1">
                <a:solidFill>
                  <a:schemeClr val="tx1">
                    <a:lumMod val="50000"/>
                  </a:schemeClr>
                </a:solidFill>
                <a:latin typeface="Courier"/>
                <a:cs typeface="Courier"/>
              </a:rPr>
              <a:t>y_valid</a:t>
            </a:r>
            <a:r>
              <a:rPr lang="en-US" sz="1400" dirty="0">
                <a:solidFill>
                  <a:schemeClr val="tx1">
                    <a:lumMod val="50000"/>
                  </a:schemeClr>
                </a:solidFill>
                <a:latin typeface="Courier"/>
                <a:cs typeface="Courier"/>
              </a:rPr>
              <a:t> = np.log1p(</a:t>
            </a:r>
            <a:r>
              <a:rPr lang="en-US" sz="1400" dirty="0" err="1">
                <a:solidFill>
                  <a:schemeClr val="tx1">
                    <a:lumMod val="50000"/>
                  </a:schemeClr>
                </a:solidFill>
                <a:latin typeface="Courier"/>
                <a:cs typeface="Courier"/>
              </a:rPr>
              <a:t>X_valid.Sales</a:t>
            </a:r>
            <a:r>
              <a:rPr lang="en-US" sz="1400" dirty="0">
                <a:solidFill>
                  <a:schemeClr val="tx1">
                    <a:lumMod val="50000"/>
                  </a:schemeClr>
                </a:solidFill>
                <a:latin typeface="Courier"/>
                <a:cs typeface="Courier"/>
              </a:rPr>
              <a:t>)</a:t>
            </a:r>
          </a:p>
          <a:p>
            <a:r>
              <a:rPr lang="en-US" sz="1400" dirty="0" err="1">
                <a:solidFill>
                  <a:schemeClr val="tx1">
                    <a:lumMod val="50000"/>
                  </a:schemeClr>
                </a:solidFill>
                <a:latin typeface="Courier"/>
                <a:cs typeface="Courier"/>
              </a:rPr>
              <a:t>dtrain</a:t>
            </a:r>
            <a:r>
              <a:rPr lang="en-US" sz="1400" dirty="0">
                <a:solidFill>
                  <a:schemeClr val="tx1">
                    <a:lumMod val="50000"/>
                  </a:schemeClr>
                </a:solidFill>
                <a:latin typeface="Courier"/>
                <a:cs typeface="Courier"/>
              </a:rPr>
              <a:t> = </a:t>
            </a:r>
            <a:r>
              <a:rPr lang="en-US" sz="1400" dirty="0" err="1">
                <a:solidFill>
                  <a:schemeClr val="tx1">
                    <a:lumMod val="50000"/>
                  </a:schemeClr>
                </a:solidFill>
                <a:latin typeface="Courier"/>
                <a:cs typeface="Courier"/>
              </a:rPr>
              <a:t>xgb.DMatrix</a:t>
            </a:r>
            <a:r>
              <a:rPr lang="en-US" sz="1400" dirty="0">
                <a:solidFill>
                  <a:schemeClr val="tx1">
                    <a:lumMod val="50000"/>
                  </a:schemeClr>
                </a:solidFill>
                <a:latin typeface="Courier"/>
                <a:cs typeface="Courier"/>
              </a:rPr>
              <a:t>(</a:t>
            </a:r>
            <a:r>
              <a:rPr lang="en-US" sz="1400" dirty="0" err="1">
                <a:solidFill>
                  <a:schemeClr val="tx1">
                    <a:lumMod val="50000"/>
                  </a:schemeClr>
                </a:solidFill>
                <a:latin typeface="Courier"/>
                <a:cs typeface="Courier"/>
              </a:rPr>
              <a:t>X_train</a:t>
            </a:r>
            <a:r>
              <a:rPr lang="en-US" sz="1400" dirty="0">
                <a:solidFill>
                  <a:schemeClr val="tx1">
                    <a:lumMod val="50000"/>
                  </a:schemeClr>
                </a:solidFill>
                <a:latin typeface="Courier"/>
                <a:cs typeface="Courier"/>
              </a:rPr>
              <a:t>[</a:t>
            </a:r>
            <a:r>
              <a:rPr lang="en-US" sz="1400" dirty="0" err="1">
                <a:solidFill>
                  <a:schemeClr val="tx1">
                    <a:lumMod val="50000"/>
                  </a:schemeClr>
                </a:solidFill>
                <a:latin typeface="Courier"/>
                <a:cs typeface="Courier"/>
              </a:rPr>
              <a:t>feature_full</a:t>
            </a:r>
            <a:r>
              <a:rPr lang="en-US" sz="1400" dirty="0">
                <a:solidFill>
                  <a:schemeClr val="tx1">
                    <a:lumMod val="50000"/>
                  </a:schemeClr>
                </a:solidFill>
                <a:latin typeface="Courier"/>
                <a:cs typeface="Courier"/>
              </a:rPr>
              <a:t>], </a:t>
            </a:r>
            <a:r>
              <a:rPr lang="en-US" sz="1400" dirty="0" err="1">
                <a:solidFill>
                  <a:schemeClr val="tx1">
                    <a:lumMod val="50000"/>
                  </a:schemeClr>
                </a:solidFill>
                <a:latin typeface="Courier"/>
                <a:cs typeface="Courier"/>
              </a:rPr>
              <a:t>y_train</a:t>
            </a:r>
            <a:r>
              <a:rPr lang="en-US" sz="1400" dirty="0">
                <a:solidFill>
                  <a:schemeClr val="tx1">
                    <a:lumMod val="50000"/>
                  </a:schemeClr>
                </a:solidFill>
                <a:latin typeface="Courier"/>
                <a:cs typeface="Courier"/>
              </a:rPr>
              <a:t>)</a:t>
            </a:r>
          </a:p>
          <a:p>
            <a:r>
              <a:rPr lang="en-US" sz="1400" dirty="0" err="1">
                <a:solidFill>
                  <a:schemeClr val="tx1">
                    <a:lumMod val="50000"/>
                  </a:schemeClr>
                </a:solidFill>
                <a:latin typeface="Courier"/>
                <a:cs typeface="Courier"/>
              </a:rPr>
              <a:t>dvalid</a:t>
            </a:r>
            <a:r>
              <a:rPr lang="en-US" sz="1400" dirty="0">
                <a:solidFill>
                  <a:schemeClr val="tx1">
                    <a:lumMod val="50000"/>
                  </a:schemeClr>
                </a:solidFill>
                <a:latin typeface="Courier"/>
                <a:cs typeface="Courier"/>
              </a:rPr>
              <a:t> = </a:t>
            </a:r>
            <a:r>
              <a:rPr lang="en-US" sz="1400" dirty="0" err="1">
                <a:solidFill>
                  <a:schemeClr val="tx1">
                    <a:lumMod val="50000"/>
                  </a:schemeClr>
                </a:solidFill>
                <a:latin typeface="Courier"/>
                <a:cs typeface="Courier"/>
              </a:rPr>
              <a:t>xgb.DMatrix</a:t>
            </a:r>
            <a:r>
              <a:rPr lang="en-US" sz="1400" dirty="0">
                <a:solidFill>
                  <a:schemeClr val="tx1">
                    <a:lumMod val="50000"/>
                  </a:schemeClr>
                </a:solidFill>
                <a:latin typeface="Courier"/>
                <a:cs typeface="Courier"/>
              </a:rPr>
              <a:t>(</a:t>
            </a:r>
            <a:r>
              <a:rPr lang="en-US" sz="1400" dirty="0" err="1">
                <a:solidFill>
                  <a:schemeClr val="tx1">
                    <a:lumMod val="50000"/>
                  </a:schemeClr>
                </a:solidFill>
                <a:latin typeface="Courier"/>
                <a:cs typeface="Courier"/>
              </a:rPr>
              <a:t>X_valid</a:t>
            </a:r>
            <a:r>
              <a:rPr lang="en-US" sz="1400" dirty="0">
                <a:solidFill>
                  <a:schemeClr val="tx1">
                    <a:lumMod val="50000"/>
                  </a:schemeClr>
                </a:solidFill>
                <a:latin typeface="Courier"/>
                <a:cs typeface="Courier"/>
              </a:rPr>
              <a:t>[</a:t>
            </a:r>
            <a:r>
              <a:rPr lang="en-US" sz="1400" dirty="0" err="1">
                <a:solidFill>
                  <a:schemeClr val="tx1">
                    <a:lumMod val="50000"/>
                  </a:schemeClr>
                </a:solidFill>
                <a:latin typeface="Courier"/>
                <a:cs typeface="Courier"/>
              </a:rPr>
              <a:t>feature_full</a:t>
            </a:r>
            <a:r>
              <a:rPr lang="en-US" sz="1400" dirty="0">
                <a:solidFill>
                  <a:schemeClr val="tx1">
                    <a:lumMod val="50000"/>
                  </a:schemeClr>
                </a:solidFill>
                <a:latin typeface="Courier"/>
                <a:cs typeface="Courier"/>
              </a:rPr>
              <a:t>], </a:t>
            </a:r>
            <a:r>
              <a:rPr lang="en-US" sz="1400" dirty="0" err="1">
                <a:solidFill>
                  <a:schemeClr val="tx1">
                    <a:lumMod val="50000"/>
                  </a:schemeClr>
                </a:solidFill>
                <a:latin typeface="Courier"/>
                <a:cs typeface="Courier"/>
              </a:rPr>
              <a:t>y_valid</a:t>
            </a:r>
            <a:r>
              <a:rPr lang="en-US" sz="1400" dirty="0">
                <a:solidFill>
                  <a:schemeClr val="tx1">
                    <a:lumMod val="50000"/>
                  </a:schemeClr>
                </a:solidFill>
                <a:latin typeface="Courier"/>
                <a:cs typeface="Courier"/>
              </a:rPr>
              <a:t>)</a:t>
            </a:r>
          </a:p>
          <a:p>
            <a:endParaRPr lang="en-US" sz="1400" dirty="0">
              <a:solidFill>
                <a:srgbClr val="7CDDFF"/>
              </a:solidFill>
            </a:endParaRPr>
          </a:p>
          <a:p>
            <a:endParaRPr lang="en-US" sz="1400" dirty="0"/>
          </a:p>
          <a:p>
            <a:r>
              <a:rPr lang="en-US" sz="1400" i="1" dirty="0" smtClean="0"/>
              <a:t>http</a:t>
            </a:r>
            <a:r>
              <a:rPr lang="en-US" sz="1400" i="1" dirty="0"/>
              <a:t>://</a:t>
            </a:r>
            <a:r>
              <a:rPr lang="en-US" sz="1400" i="1" dirty="0" err="1"/>
              <a:t>xgboost.readthedocs.org</a:t>
            </a:r>
            <a:r>
              <a:rPr lang="en-US" sz="1400" i="1" dirty="0"/>
              <a:t>/en/latest/</a:t>
            </a:r>
            <a:r>
              <a:rPr lang="en-US" sz="1400" i="1" dirty="0" err="1"/>
              <a:t>parameter.html</a:t>
            </a:r>
            <a:endParaRPr lang="en-US" sz="1400" i="1" dirty="0"/>
          </a:p>
        </p:txBody>
      </p:sp>
    </p:spTree>
    <p:extLst>
      <p:ext uri="{BB962C8B-B14F-4D97-AF65-F5344CB8AC3E}">
        <p14:creationId xmlns:p14="http://schemas.microsoft.com/office/powerpoint/2010/main" val="389601129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XGBoost</a:t>
            </a:r>
            <a:r>
              <a:rPr lang="en-US" dirty="0" smtClean="0"/>
              <a:t> in Application</a:t>
            </a:r>
            <a:endParaRPr lang="en-US" dirty="0"/>
          </a:p>
        </p:txBody>
      </p:sp>
      <p:sp>
        <p:nvSpPr>
          <p:cNvPr id="6" name="Rectangle 5"/>
          <p:cNvSpPr/>
          <p:nvPr/>
        </p:nvSpPr>
        <p:spPr>
          <a:xfrm>
            <a:off x="699988" y="1338764"/>
            <a:ext cx="7843717" cy="2000548"/>
          </a:xfrm>
          <a:prstGeom prst="rect">
            <a:avLst/>
          </a:prstGeom>
        </p:spPr>
        <p:txBody>
          <a:bodyPr wrap="square">
            <a:spAutoFit/>
          </a:bodyPr>
          <a:lstStyle/>
          <a:p>
            <a:r>
              <a:rPr lang="en-US" b="1" dirty="0">
                <a:solidFill>
                  <a:srgbClr val="7CDDFF"/>
                </a:solidFill>
              </a:rPr>
              <a:t>class </a:t>
            </a:r>
            <a:r>
              <a:rPr lang="en-US" b="1" dirty="0" err="1">
                <a:solidFill>
                  <a:srgbClr val="7CDDFF"/>
                </a:solidFill>
              </a:rPr>
              <a:t>xgboost.DMatrix</a:t>
            </a:r>
            <a:r>
              <a:rPr lang="en-US" b="1" dirty="0">
                <a:solidFill>
                  <a:srgbClr val="7CDDFF"/>
                </a:solidFill>
              </a:rPr>
              <a:t>(data, label=None, missing=0.0, weight=None, silent=False, </a:t>
            </a:r>
            <a:r>
              <a:rPr lang="en-US" b="1" dirty="0" err="1">
                <a:solidFill>
                  <a:srgbClr val="7CDDFF"/>
                </a:solidFill>
              </a:rPr>
              <a:t>feature_names</a:t>
            </a:r>
            <a:r>
              <a:rPr lang="en-US" b="1" dirty="0">
                <a:solidFill>
                  <a:srgbClr val="7CDDFF"/>
                </a:solidFill>
              </a:rPr>
              <a:t>=None, </a:t>
            </a:r>
            <a:r>
              <a:rPr lang="en-US" b="1" dirty="0" err="1">
                <a:solidFill>
                  <a:srgbClr val="7CDDFF"/>
                </a:solidFill>
              </a:rPr>
              <a:t>feature_types</a:t>
            </a:r>
            <a:r>
              <a:rPr lang="en-US" b="1" dirty="0">
                <a:solidFill>
                  <a:srgbClr val="7CDDFF"/>
                </a:solidFill>
              </a:rPr>
              <a:t>=None</a:t>
            </a:r>
            <a:r>
              <a:rPr lang="en-US" b="1" dirty="0" smtClean="0">
                <a:solidFill>
                  <a:srgbClr val="7CDDFF"/>
                </a:solidFill>
              </a:rPr>
              <a:t>)</a:t>
            </a:r>
          </a:p>
          <a:p>
            <a:endParaRPr lang="en-US" b="1" dirty="0">
              <a:solidFill>
                <a:srgbClr val="7CDDFF"/>
              </a:solidFill>
            </a:endParaRPr>
          </a:p>
          <a:p>
            <a:r>
              <a:rPr lang="en-US" sz="1400" dirty="0" err="1">
                <a:solidFill>
                  <a:schemeClr val="tx1">
                    <a:lumMod val="50000"/>
                  </a:schemeClr>
                </a:solidFill>
                <a:latin typeface="Courier"/>
                <a:cs typeface="Courier"/>
              </a:rPr>
              <a:t>watchlist</a:t>
            </a:r>
            <a:r>
              <a:rPr lang="en-US" sz="1400" dirty="0">
                <a:solidFill>
                  <a:schemeClr val="tx1">
                    <a:lumMod val="50000"/>
                  </a:schemeClr>
                </a:solidFill>
                <a:latin typeface="Courier"/>
                <a:cs typeface="Courier"/>
              </a:rPr>
              <a:t> = [(</a:t>
            </a:r>
            <a:r>
              <a:rPr lang="en-US" sz="1400" dirty="0" err="1">
                <a:solidFill>
                  <a:schemeClr val="tx1">
                    <a:lumMod val="50000"/>
                  </a:schemeClr>
                </a:solidFill>
                <a:latin typeface="Courier"/>
                <a:cs typeface="Courier"/>
              </a:rPr>
              <a:t>dtrain</a:t>
            </a:r>
            <a:r>
              <a:rPr lang="en-US" sz="1400" dirty="0">
                <a:solidFill>
                  <a:schemeClr val="tx1">
                    <a:lumMod val="50000"/>
                  </a:schemeClr>
                </a:solidFill>
                <a:latin typeface="Courier"/>
                <a:cs typeface="Courier"/>
              </a:rPr>
              <a:t>, 'train'), (</a:t>
            </a:r>
            <a:r>
              <a:rPr lang="en-US" sz="1400" dirty="0" err="1">
                <a:solidFill>
                  <a:schemeClr val="tx1">
                    <a:lumMod val="50000"/>
                  </a:schemeClr>
                </a:solidFill>
                <a:latin typeface="Courier"/>
                <a:cs typeface="Courier"/>
              </a:rPr>
              <a:t>dvalid</a:t>
            </a:r>
            <a:r>
              <a:rPr lang="en-US" sz="1400" dirty="0">
                <a:solidFill>
                  <a:schemeClr val="tx1">
                    <a:lumMod val="50000"/>
                  </a:schemeClr>
                </a:solidFill>
                <a:latin typeface="Courier"/>
                <a:cs typeface="Courier"/>
              </a:rPr>
              <a:t>, '</a:t>
            </a:r>
            <a:r>
              <a:rPr lang="en-US" sz="1400" dirty="0" err="1">
                <a:solidFill>
                  <a:schemeClr val="tx1">
                    <a:lumMod val="50000"/>
                  </a:schemeClr>
                </a:solidFill>
                <a:latin typeface="Courier"/>
                <a:cs typeface="Courier"/>
              </a:rPr>
              <a:t>eval</a:t>
            </a:r>
            <a:r>
              <a:rPr lang="en-US" sz="1400" dirty="0">
                <a:solidFill>
                  <a:schemeClr val="tx1">
                    <a:lumMod val="50000"/>
                  </a:schemeClr>
                </a:solidFill>
                <a:latin typeface="Courier"/>
                <a:cs typeface="Courier"/>
              </a:rPr>
              <a:t>')]</a:t>
            </a:r>
          </a:p>
          <a:p>
            <a:r>
              <a:rPr lang="en-US" sz="1400" dirty="0" err="1">
                <a:solidFill>
                  <a:schemeClr val="tx1">
                    <a:lumMod val="50000"/>
                  </a:schemeClr>
                </a:solidFill>
                <a:latin typeface="Courier"/>
                <a:cs typeface="Courier"/>
              </a:rPr>
              <a:t>gbm</a:t>
            </a:r>
            <a:r>
              <a:rPr lang="en-US" sz="1400" dirty="0">
                <a:solidFill>
                  <a:schemeClr val="tx1">
                    <a:lumMod val="50000"/>
                  </a:schemeClr>
                </a:solidFill>
                <a:latin typeface="Courier"/>
                <a:cs typeface="Courier"/>
              </a:rPr>
              <a:t> = </a:t>
            </a:r>
            <a:r>
              <a:rPr lang="en-US" sz="1400" dirty="0" err="1">
                <a:solidFill>
                  <a:schemeClr val="tx1">
                    <a:lumMod val="50000"/>
                  </a:schemeClr>
                </a:solidFill>
                <a:latin typeface="Courier"/>
                <a:cs typeface="Courier"/>
              </a:rPr>
              <a:t>xgb.train</a:t>
            </a:r>
            <a:r>
              <a:rPr lang="en-US" sz="1400" dirty="0">
                <a:solidFill>
                  <a:schemeClr val="tx1">
                    <a:lumMod val="50000"/>
                  </a:schemeClr>
                </a:solidFill>
                <a:latin typeface="Courier"/>
                <a:cs typeface="Courier"/>
              </a:rPr>
              <a:t>(</a:t>
            </a:r>
            <a:r>
              <a:rPr lang="en-US" sz="1400" dirty="0" err="1">
                <a:solidFill>
                  <a:schemeClr val="tx1">
                    <a:lumMod val="50000"/>
                  </a:schemeClr>
                </a:solidFill>
                <a:latin typeface="Courier"/>
                <a:cs typeface="Courier"/>
              </a:rPr>
              <a:t>params</a:t>
            </a:r>
            <a:r>
              <a:rPr lang="en-US" sz="1400" dirty="0">
                <a:solidFill>
                  <a:schemeClr val="tx1">
                    <a:lumMod val="50000"/>
                  </a:schemeClr>
                </a:solidFill>
                <a:latin typeface="Courier"/>
                <a:cs typeface="Courier"/>
              </a:rPr>
              <a:t>, </a:t>
            </a:r>
            <a:r>
              <a:rPr lang="en-US" sz="1400" dirty="0" err="1">
                <a:solidFill>
                  <a:schemeClr val="tx1">
                    <a:lumMod val="50000"/>
                  </a:schemeClr>
                </a:solidFill>
                <a:latin typeface="Courier"/>
                <a:cs typeface="Courier"/>
              </a:rPr>
              <a:t>dtrain</a:t>
            </a:r>
            <a:r>
              <a:rPr lang="en-US" sz="1400" dirty="0">
                <a:solidFill>
                  <a:schemeClr val="tx1">
                    <a:lumMod val="50000"/>
                  </a:schemeClr>
                </a:solidFill>
                <a:latin typeface="Courier"/>
                <a:cs typeface="Courier"/>
              </a:rPr>
              <a:t>, </a:t>
            </a:r>
            <a:r>
              <a:rPr lang="en-US" sz="1400" dirty="0" err="1">
                <a:solidFill>
                  <a:schemeClr val="tx1">
                    <a:lumMod val="50000"/>
                  </a:schemeClr>
                </a:solidFill>
                <a:latin typeface="Courier"/>
                <a:cs typeface="Courier"/>
              </a:rPr>
              <a:t>num_boost_round</a:t>
            </a:r>
            <a:r>
              <a:rPr lang="en-US" sz="1400" dirty="0">
                <a:solidFill>
                  <a:schemeClr val="tx1">
                    <a:lumMod val="50000"/>
                  </a:schemeClr>
                </a:solidFill>
                <a:latin typeface="Courier"/>
                <a:cs typeface="Courier"/>
              </a:rPr>
              <a:t>, </a:t>
            </a:r>
            <a:r>
              <a:rPr lang="en-US" sz="1400" dirty="0" err="1">
                <a:solidFill>
                  <a:schemeClr val="tx1">
                    <a:lumMod val="50000"/>
                  </a:schemeClr>
                </a:solidFill>
                <a:latin typeface="Courier"/>
                <a:cs typeface="Courier"/>
              </a:rPr>
              <a:t>evals</a:t>
            </a:r>
            <a:r>
              <a:rPr lang="en-US" sz="1400" dirty="0">
                <a:solidFill>
                  <a:schemeClr val="tx1">
                    <a:lumMod val="50000"/>
                  </a:schemeClr>
                </a:solidFill>
                <a:latin typeface="Courier"/>
                <a:cs typeface="Courier"/>
              </a:rPr>
              <a:t>=</a:t>
            </a:r>
            <a:r>
              <a:rPr lang="en-US" sz="1400" dirty="0" err="1">
                <a:solidFill>
                  <a:schemeClr val="tx1">
                    <a:lumMod val="50000"/>
                  </a:schemeClr>
                </a:solidFill>
                <a:latin typeface="Courier"/>
                <a:cs typeface="Courier"/>
              </a:rPr>
              <a:t>watchlist</a:t>
            </a:r>
            <a:r>
              <a:rPr lang="en-US" sz="1400" dirty="0">
                <a:solidFill>
                  <a:schemeClr val="tx1">
                    <a:lumMod val="50000"/>
                  </a:schemeClr>
                </a:solidFill>
                <a:latin typeface="Courier"/>
                <a:cs typeface="Courier"/>
              </a:rPr>
              <a:t>, \</a:t>
            </a:r>
          </a:p>
          <a:p>
            <a:r>
              <a:rPr lang="en-US" sz="1400" dirty="0">
                <a:solidFill>
                  <a:schemeClr val="tx1">
                    <a:lumMod val="50000"/>
                  </a:schemeClr>
                </a:solidFill>
                <a:latin typeface="Courier"/>
                <a:cs typeface="Courier"/>
              </a:rPr>
              <a:t>  </a:t>
            </a:r>
            <a:r>
              <a:rPr lang="en-US" sz="1400" dirty="0" err="1">
                <a:solidFill>
                  <a:schemeClr val="tx1">
                    <a:lumMod val="50000"/>
                  </a:schemeClr>
                </a:solidFill>
                <a:latin typeface="Courier"/>
                <a:cs typeface="Courier"/>
              </a:rPr>
              <a:t>early_stopping_rounds</a:t>
            </a:r>
            <a:r>
              <a:rPr lang="en-US" sz="1400" dirty="0">
                <a:solidFill>
                  <a:schemeClr val="tx1">
                    <a:lumMod val="50000"/>
                  </a:schemeClr>
                </a:solidFill>
                <a:latin typeface="Courier"/>
                <a:cs typeface="Courier"/>
              </a:rPr>
              <a:t>=100, </a:t>
            </a:r>
            <a:r>
              <a:rPr lang="en-US" sz="1400" dirty="0" err="1">
                <a:solidFill>
                  <a:schemeClr val="tx1">
                    <a:lumMod val="50000"/>
                  </a:schemeClr>
                </a:solidFill>
                <a:latin typeface="Courier"/>
                <a:cs typeface="Courier"/>
              </a:rPr>
              <a:t>feval</a:t>
            </a:r>
            <a:r>
              <a:rPr lang="en-US" sz="1400" dirty="0">
                <a:solidFill>
                  <a:schemeClr val="tx1">
                    <a:lumMod val="50000"/>
                  </a:schemeClr>
                </a:solidFill>
                <a:latin typeface="Courier"/>
                <a:cs typeface="Courier"/>
              </a:rPr>
              <a:t>=</a:t>
            </a:r>
            <a:r>
              <a:rPr lang="en-US" sz="1400" dirty="0" err="1">
                <a:solidFill>
                  <a:schemeClr val="tx1">
                    <a:lumMod val="50000"/>
                  </a:schemeClr>
                </a:solidFill>
                <a:latin typeface="Courier"/>
                <a:cs typeface="Courier"/>
              </a:rPr>
              <a:t>rmspe_xg</a:t>
            </a:r>
            <a:r>
              <a:rPr lang="en-US" sz="1400" dirty="0">
                <a:solidFill>
                  <a:schemeClr val="tx1">
                    <a:lumMod val="50000"/>
                  </a:schemeClr>
                </a:solidFill>
                <a:latin typeface="Courier"/>
                <a:cs typeface="Courier"/>
              </a:rPr>
              <a:t>, </a:t>
            </a:r>
            <a:r>
              <a:rPr lang="en-US" sz="1400" dirty="0" err="1">
                <a:solidFill>
                  <a:schemeClr val="tx1">
                    <a:lumMod val="50000"/>
                  </a:schemeClr>
                </a:solidFill>
                <a:latin typeface="Courier"/>
                <a:cs typeface="Courier"/>
              </a:rPr>
              <a:t>verbose_eval</a:t>
            </a:r>
            <a:r>
              <a:rPr lang="en-US" sz="1400" dirty="0">
                <a:solidFill>
                  <a:schemeClr val="tx1">
                    <a:lumMod val="50000"/>
                  </a:schemeClr>
                </a:solidFill>
                <a:latin typeface="Courier"/>
                <a:cs typeface="Courier"/>
              </a:rPr>
              <a:t>=True</a:t>
            </a:r>
            <a:r>
              <a:rPr lang="en-US" sz="1400" dirty="0" smtClean="0">
                <a:solidFill>
                  <a:schemeClr val="tx1">
                    <a:lumMod val="50000"/>
                  </a:schemeClr>
                </a:solidFill>
                <a:latin typeface="Courier"/>
                <a:cs typeface="Courier"/>
              </a:rPr>
              <a:t>)</a:t>
            </a:r>
          </a:p>
          <a:p>
            <a:endParaRPr lang="en-US" sz="1400" dirty="0" smtClean="0">
              <a:solidFill>
                <a:schemeClr val="tx1">
                  <a:lumMod val="50000"/>
                </a:schemeClr>
              </a:solidFill>
              <a:latin typeface="Courier"/>
              <a:cs typeface="Courier"/>
            </a:endParaRPr>
          </a:p>
          <a:p>
            <a:endParaRPr lang="en-US" sz="1400" dirty="0">
              <a:solidFill>
                <a:schemeClr val="tx1">
                  <a:lumMod val="50000"/>
                </a:schemeClr>
              </a:solidFill>
              <a:latin typeface="Courier"/>
              <a:cs typeface="Courier"/>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778000" y="3039221"/>
            <a:ext cx="5588000" cy="3543300"/>
          </a:xfrm>
          <a:prstGeom prst="rect">
            <a:avLst/>
          </a:prstGeom>
          <a:noFill/>
          <a:ln>
            <a:noFill/>
          </a:ln>
        </p:spPr>
      </p:pic>
    </p:spTree>
    <p:extLst>
      <p:ext uri="{BB962C8B-B14F-4D97-AF65-F5344CB8AC3E}">
        <p14:creationId xmlns:p14="http://schemas.microsoft.com/office/powerpoint/2010/main" val="271732829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59423" y="2222197"/>
            <a:ext cx="3730123" cy="433235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err="1" smtClean="0"/>
              <a:t>XGBoost</a:t>
            </a:r>
            <a:r>
              <a:rPr lang="en-US" dirty="0" smtClean="0"/>
              <a:t> in Application</a:t>
            </a:r>
            <a:endParaRPr lang="en-US" dirty="0"/>
          </a:p>
        </p:txBody>
      </p:sp>
      <p:sp>
        <p:nvSpPr>
          <p:cNvPr id="6" name="Rectangle 5"/>
          <p:cNvSpPr/>
          <p:nvPr/>
        </p:nvSpPr>
        <p:spPr>
          <a:xfrm>
            <a:off x="699988" y="1338764"/>
            <a:ext cx="7843717" cy="1446550"/>
          </a:xfrm>
          <a:prstGeom prst="rect">
            <a:avLst/>
          </a:prstGeom>
        </p:spPr>
        <p:txBody>
          <a:bodyPr wrap="square">
            <a:spAutoFit/>
          </a:bodyPr>
          <a:lstStyle/>
          <a:p>
            <a:endParaRPr lang="en-US" b="1" dirty="0">
              <a:solidFill>
                <a:srgbClr val="7CDDFF"/>
              </a:solidFill>
            </a:endParaRPr>
          </a:p>
          <a:p>
            <a:r>
              <a:rPr lang="en-US" sz="1400" dirty="0" err="1">
                <a:solidFill>
                  <a:schemeClr val="tx1">
                    <a:lumMod val="50000"/>
                  </a:schemeClr>
                </a:solidFill>
                <a:latin typeface="Courier"/>
                <a:cs typeface="Courier"/>
              </a:rPr>
              <a:t>yhat</a:t>
            </a:r>
            <a:r>
              <a:rPr lang="en-US" sz="1400" dirty="0">
                <a:solidFill>
                  <a:schemeClr val="tx1">
                    <a:lumMod val="50000"/>
                  </a:schemeClr>
                </a:solidFill>
                <a:latin typeface="Courier"/>
                <a:cs typeface="Courier"/>
              </a:rPr>
              <a:t> = </a:t>
            </a:r>
            <a:r>
              <a:rPr lang="en-US" sz="1400" dirty="0" err="1">
                <a:solidFill>
                  <a:schemeClr val="tx1">
                    <a:lumMod val="50000"/>
                  </a:schemeClr>
                </a:solidFill>
                <a:latin typeface="Courier"/>
                <a:cs typeface="Courier"/>
              </a:rPr>
              <a:t>gbm.predict</a:t>
            </a:r>
            <a:r>
              <a:rPr lang="en-US" sz="1400" dirty="0">
                <a:solidFill>
                  <a:schemeClr val="tx1">
                    <a:lumMod val="50000"/>
                  </a:schemeClr>
                </a:solidFill>
                <a:latin typeface="Courier"/>
                <a:cs typeface="Courier"/>
              </a:rPr>
              <a:t>(</a:t>
            </a:r>
            <a:r>
              <a:rPr lang="en-US" sz="1400" dirty="0" err="1">
                <a:solidFill>
                  <a:schemeClr val="tx1">
                    <a:lumMod val="50000"/>
                  </a:schemeClr>
                </a:solidFill>
                <a:latin typeface="Courier"/>
                <a:cs typeface="Courier"/>
              </a:rPr>
              <a:t>xgb.DMatrix</a:t>
            </a:r>
            <a:r>
              <a:rPr lang="en-US" sz="1400" dirty="0">
                <a:solidFill>
                  <a:schemeClr val="tx1">
                    <a:lumMod val="50000"/>
                  </a:schemeClr>
                </a:solidFill>
                <a:latin typeface="Courier"/>
                <a:cs typeface="Courier"/>
              </a:rPr>
              <a:t>(</a:t>
            </a:r>
            <a:r>
              <a:rPr lang="en-US" sz="1400" dirty="0" err="1">
                <a:solidFill>
                  <a:schemeClr val="tx1">
                    <a:lumMod val="50000"/>
                  </a:schemeClr>
                </a:solidFill>
                <a:latin typeface="Courier"/>
                <a:cs typeface="Courier"/>
              </a:rPr>
              <a:t>X_valid</a:t>
            </a:r>
            <a:r>
              <a:rPr lang="en-US" sz="1400" dirty="0">
                <a:solidFill>
                  <a:schemeClr val="tx1">
                    <a:lumMod val="50000"/>
                  </a:schemeClr>
                </a:solidFill>
                <a:latin typeface="Courier"/>
                <a:cs typeface="Courier"/>
              </a:rPr>
              <a:t>[features]))</a:t>
            </a:r>
          </a:p>
          <a:p>
            <a:r>
              <a:rPr lang="en-US" sz="1400" dirty="0">
                <a:solidFill>
                  <a:schemeClr val="tx1">
                    <a:lumMod val="50000"/>
                  </a:schemeClr>
                </a:solidFill>
                <a:latin typeface="Courier"/>
                <a:cs typeface="Courier"/>
              </a:rPr>
              <a:t>error = </a:t>
            </a:r>
            <a:r>
              <a:rPr lang="en-US" sz="1400" dirty="0" err="1">
                <a:solidFill>
                  <a:schemeClr val="tx1">
                    <a:lumMod val="50000"/>
                  </a:schemeClr>
                </a:solidFill>
                <a:latin typeface="Courier"/>
                <a:cs typeface="Courier"/>
              </a:rPr>
              <a:t>rmspe</a:t>
            </a:r>
            <a:r>
              <a:rPr lang="en-US" sz="1400" dirty="0">
                <a:solidFill>
                  <a:schemeClr val="tx1">
                    <a:lumMod val="50000"/>
                  </a:schemeClr>
                </a:solidFill>
                <a:latin typeface="Courier"/>
                <a:cs typeface="Courier"/>
              </a:rPr>
              <a:t>(</a:t>
            </a:r>
            <a:r>
              <a:rPr lang="en-US" sz="1400" dirty="0" err="1">
                <a:solidFill>
                  <a:schemeClr val="tx1">
                    <a:lumMod val="50000"/>
                  </a:schemeClr>
                </a:solidFill>
                <a:latin typeface="Courier"/>
                <a:cs typeface="Courier"/>
              </a:rPr>
              <a:t>X_valid.Sales.values</a:t>
            </a:r>
            <a:r>
              <a:rPr lang="en-US" sz="1400" dirty="0">
                <a:solidFill>
                  <a:schemeClr val="tx1">
                    <a:lumMod val="50000"/>
                  </a:schemeClr>
                </a:solidFill>
                <a:latin typeface="Courier"/>
                <a:cs typeface="Courier"/>
              </a:rPr>
              <a:t>, np.expm1(</a:t>
            </a:r>
            <a:r>
              <a:rPr lang="en-US" sz="1400" dirty="0" err="1">
                <a:solidFill>
                  <a:schemeClr val="tx1">
                    <a:lumMod val="50000"/>
                  </a:schemeClr>
                </a:solidFill>
                <a:latin typeface="Courier"/>
                <a:cs typeface="Courier"/>
              </a:rPr>
              <a:t>yhat</a:t>
            </a:r>
            <a:r>
              <a:rPr lang="en-US" sz="1400" dirty="0">
                <a:solidFill>
                  <a:schemeClr val="tx1">
                    <a:lumMod val="50000"/>
                  </a:schemeClr>
                </a:solidFill>
                <a:latin typeface="Courier"/>
                <a:cs typeface="Courier"/>
              </a:rPr>
              <a:t>))</a:t>
            </a:r>
          </a:p>
          <a:p>
            <a:r>
              <a:rPr lang="en-US" sz="1400" dirty="0">
                <a:solidFill>
                  <a:schemeClr val="tx1">
                    <a:lumMod val="50000"/>
                  </a:schemeClr>
                </a:solidFill>
                <a:latin typeface="Courier"/>
                <a:cs typeface="Courier"/>
              </a:rPr>
              <a:t>print('RMSPE: {:.6f}'.format(error)</a:t>
            </a:r>
            <a:r>
              <a:rPr lang="en-US" sz="1400" dirty="0" smtClean="0">
                <a:solidFill>
                  <a:schemeClr val="tx1">
                    <a:lumMod val="50000"/>
                  </a:schemeClr>
                </a:solidFill>
                <a:latin typeface="Courier"/>
                <a:cs typeface="Courier"/>
              </a:rPr>
              <a:t>)</a:t>
            </a:r>
          </a:p>
          <a:p>
            <a:endParaRPr lang="en-US" sz="1400" dirty="0">
              <a:solidFill>
                <a:schemeClr val="tx1">
                  <a:lumMod val="50000"/>
                </a:schemeClr>
              </a:solidFill>
              <a:latin typeface="Courier"/>
              <a:cs typeface="Courier"/>
            </a:endParaRPr>
          </a:p>
          <a:p>
            <a:r>
              <a:rPr lang="en-US" sz="1400" dirty="0" smtClean="0">
                <a:latin typeface="Courier"/>
                <a:cs typeface="Courier"/>
              </a:rPr>
              <a:t>RMSPE: .059175</a:t>
            </a:r>
            <a:r>
              <a:rPr lang="en-US" sz="1400" dirty="0" smtClean="0">
                <a:solidFill>
                  <a:schemeClr val="tx1">
                    <a:lumMod val="50000"/>
                  </a:schemeClr>
                </a:solidFill>
                <a:latin typeface="Courier"/>
                <a:cs typeface="Courier"/>
              </a:rPr>
              <a:t>	</a:t>
            </a:r>
            <a:endParaRPr lang="en-US" sz="1400" dirty="0">
              <a:solidFill>
                <a:schemeClr val="tx1">
                  <a:lumMod val="50000"/>
                </a:schemeClr>
              </a:solidFill>
              <a:latin typeface="Courier"/>
              <a:cs typeface="Courier"/>
            </a:endParaRPr>
          </a:p>
        </p:txBody>
      </p:sp>
      <p:pic>
        <p:nvPicPr>
          <p:cNvPr id="3" name="Picture 2"/>
          <p:cNvPicPr>
            <a:picLocks noChangeAspect="1"/>
          </p:cNvPicPr>
          <p:nvPr/>
        </p:nvPicPr>
        <p:blipFill>
          <a:blip r:embed="rId2"/>
          <a:stretch>
            <a:fillRect/>
          </a:stretch>
        </p:blipFill>
        <p:spPr>
          <a:xfrm>
            <a:off x="5159422" y="2373300"/>
            <a:ext cx="3527377" cy="4162575"/>
          </a:xfrm>
          <a:prstGeom prst="rect">
            <a:avLst/>
          </a:prstGeom>
        </p:spPr>
      </p:pic>
    </p:spTree>
    <p:extLst>
      <p:ext uri="{BB962C8B-B14F-4D97-AF65-F5344CB8AC3E}">
        <p14:creationId xmlns:p14="http://schemas.microsoft.com/office/powerpoint/2010/main" val="98420092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Kaggle</a:t>
            </a:r>
            <a:r>
              <a:rPr lang="en-US" dirty="0" smtClean="0"/>
              <a:t> Realization</a:t>
            </a:r>
            <a:endParaRPr lang="en-US" dirty="0"/>
          </a:p>
        </p:txBody>
      </p:sp>
      <p:sp>
        <p:nvSpPr>
          <p:cNvPr id="13" name="Rectangle 12"/>
          <p:cNvSpPr/>
          <p:nvPr/>
        </p:nvSpPr>
        <p:spPr>
          <a:xfrm>
            <a:off x="758591" y="1370087"/>
            <a:ext cx="8616519" cy="5355313"/>
          </a:xfrm>
          <a:prstGeom prst="rect">
            <a:avLst/>
          </a:prstGeom>
        </p:spPr>
        <p:txBody>
          <a:bodyPr wrap="square">
            <a:spAutoFit/>
          </a:bodyPr>
          <a:lstStyle/>
          <a:p>
            <a:endParaRPr lang="en-US" dirty="0" smtClean="0">
              <a:solidFill>
                <a:srgbClr val="FFFFFF"/>
              </a:solidFill>
              <a:latin typeface="Calibri"/>
              <a:cs typeface="Calibri"/>
            </a:endParaRPr>
          </a:p>
          <a:p>
            <a:pPr marL="171450" indent="-171450">
              <a:buFont typeface="Arial"/>
              <a:buChar char="•"/>
            </a:pPr>
            <a:r>
              <a:rPr lang="en-US" dirty="0" smtClean="0">
                <a:solidFill>
                  <a:srgbClr val="FFFFFF"/>
                </a:solidFill>
                <a:latin typeface="Calibri"/>
                <a:cs typeface="Calibri"/>
              </a:rPr>
              <a:t>Can only use features that exist in the test set.  Test set does not include Sales or # of Customers</a:t>
            </a:r>
          </a:p>
          <a:p>
            <a:endParaRPr lang="en-US" dirty="0">
              <a:solidFill>
                <a:srgbClr val="FFFFFF"/>
              </a:solidFill>
              <a:sym typeface="Wingdings"/>
            </a:endParaRPr>
          </a:p>
          <a:p>
            <a:r>
              <a:rPr lang="en-US" dirty="0">
                <a:solidFill>
                  <a:srgbClr val="FFFFFF"/>
                </a:solidFill>
                <a:sym typeface="Wingdings"/>
              </a:rPr>
              <a:t>	</a:t>
            </a:r>
            <a:r>
              <a:rPr lang="en-US" sz="1600" dirty="0" err="1" smtClean="0">
                <a:solidFill>
                  <a:srgbClr val="FFFFFF"/>
                </a:solidFill>
                <a:latin typeface="Courier"/>
                <a:cs typeface="Courier"/>
                <a:sym typeface="Wingdings"/>
              </a:rPr>
              <a:t>Sales_New</a:t>
            </a:r>
            <a:r>
              <a:rPr lang="en-US" dirty="0" smtClean="0">
                <a:solidFill>
                  <a:srgbClr val="FFFFFF"/>
                </a:solidFill>
                <a:sym typeface="Wingdings"/>
              </a:rPr>
              <a:t> (median)</a:t>
            </a:r>
          </a:p>
          <a:p>
            <a:r>
              <a:rPr lang="en-US" dirty="0">
                <a:solidFill>
                  <a:srgbClr val="FFFFFF"/>
                </a:solidFill>
                <a:sym typeface="Wingdings"/>
              </a:rPr>
              <a:t>	</a:t>
            </a:r>
            <a:r>
              <a:rPr lang="en-US" sz="1600" dirty="0" err="1" smtClean="0">
                <a:solidFill>
                  <a:srgbClr val="FFFFFF"/>
                </a:solidFill>
                <a:latin typeface="Courier"/>
                <a:cs typeface="Courier"/>
                <a:sym typeface="Wingdings"/>
              </a:rPr>
              <a:t>Cum_Sales</a:t>
            </a:r>
            <a:r>
              <a:rPr lang="en-US" sz="1600" dirty="0" smtClean="0">
                <a:solidFill>
                  <a:srgbClr val="FFFFFF"/>
                </a:solidFill>
                <a:latin typeface="Courier"/>
                <a:cs typeface="Courier"/>
                <a:sym typeface="Wingdings"/>
              </a:rPr>
              <a:t> New </a:t>
            </a:r>
            <a:r>
              <a:rPr lang="en-US" dirty="0">
                <a:solidFill>
                  <a:srgbClr val="FFFFFF"/>
                </a:solidFill>
                <a:sym typeface="Wingdings"/>
              </a:rPr>
              <a:t>(</a:t>
            </a:r>
            <a:r>
              <a:rPr lang="en-US" dirty="0" smtClean="0">
                <a:solidFill>
                  <a:srgbClr val="FFFFFF"/>
                </a:solidFill>
                <a:sym typeface="Wingdings"/>
              </a:rPr>
              <a:t>max)</a:t>
            </a:r>
          </a:p>
          <a:p>
            <a:r>
              <a:rPr lang="en-US" dirty="0">
                <a:solidFill>
                  <a:srgbClr val="FFFFFF"/>
                </a:solidFill>
                <a:sym typeface="Wingdings"/>
              </a:rPr>
              <a:t>	</a:t>
            </a:r>
            <a:r>
              <a:rPr lang="en-US" sz="1600" dirty="0" err="1" smtClean="0">
                <a:solidFill>
                  <a:srgbClr val="FFFFFF"/>
                </a:solidFill>
                <a:latin typeface="Courier"/>
                <a:cs typeface="Courier"/>
                <a:sym typeface="Wingdings"/>
              </a:rPr>
              <a:t>Customers_New</a:t>
            </a:r>
            <a:r>
              <a:rPr lang="en-US" dirty="0" smtClean="0">
                <a:solidFill>
                  <a:srgbClr val="FFFFFF"/>
                </a:solidFill>
                <a:sym typeface="Wingdings"/>
              </a:rPr>
              <a:t> (median)</a:t>
            </a:r>
          </a:p>
          <a:p>
            <a:r>
              <a:rPr lang="en-US" dirty="0">
                <a:solidFill>
                  <a:srgbClr val="FFFFFF"/>
                </a:solidFill>
                <a:sym typeface="Wingdings"/>
              </a:rPr>
              <a:t>	</a:t>
            </a:r>
            <a:r>
              <a:rPr lang="en-US" sz="1600" dirty="0" err="1" smtClean="0">
                <a:solidFill>
                  <a:srgbClr val="FFFFFF"/>
                </a:solidFill>
                <a:latin typeface="Courier"/>
                <a:cs typeface="Courier"/>
                <a:sym typeface="Wingdings"/>
              </a:rPr>
              <a:t>Avg_Cust_Sale_New</a:t>
            </a:r>
            <a:r>
              <a:rPr lang="en-US" dirty="0" smtClean="0">
                <a:solidFill>
                  <a:srgbClr val="FFFFFF"/>
                </a:solidFill>
                <a:sym typeface="Wingdings"/>
              </a:rPr>
              <a:t> (median)</a:t>
            </a:r>
          </a:p>
          <a:p>
            <a:endParaRPr lang="en-US" dirty="0">
              <a:solidFill>
                <a:srgbClr val="FFFFFF"/>
              </a:solidFill>
              <a:sym typeface="Wingdings"/>
            </a:endParaRPr>
          </a:p>
          <a:p>
            <a:endParaRPr lang="en-US" dirty="0" smtClean="0">
              <a:solidFill>
                <a:srgbClr val="FFFFFF"/>
              </a:solidFill>
              <a:sym typeface="Wingdings"/>
            </a:endParaRPr>
          </a:p>
          <a:p>
            <a:endParaRPr lang="en-US" dirty="0">
              <a:solidFill>
                <a:srgbClr val="FFFFFF"/>
              </a:solidFill>
              <a:sym typeface="Wingdings"/>
            </a:endParaRPr>
          </a:p>
          <a:p>
            <a:endParaRPr lang="en-US" dirty="0" smtClean="0">
              <a:solidFill>
                <a:srgbClr val="FFFFFF"/>
              </a:solidFill>
              <a:sym typeface="Wingdings"/>
            </a:endParaRPr>
          </a:p>
          <a:p>
            <a:pPr marL="285750" indent="-285750">
              <a:buFont typeface="Arial"/>
              <a:buChar char="•"/>
            </a:pPr>
            <a:r>
              <a:rPr lang="en-US" dirty="0" smtClean="0">
                <a:solidFill>
                  <a:srgbClr val="FFFFFF"/>
                </a:solidFill>
                <a:sym typeface="Wingdings"/>
              </a:rPr>
              <a:t>All stores need to be included in the analysis because all stores exist in the Test set.  Needed to refine how to handle missing data</a:t>
            </a:r>
          </a:p>
          <a:p>
            <a:pPr marL="285750" indent="-285750">
              <a:buFont typeface="Arial"/>
              <a:buChar char="•"/>
            </a:pPr>
            <a:endParaRPr lang="en-US" dirty="0">
              <a:solidFill>
                <a:srgbClr val="FFFFFF"/>
              </a:solidFill>
              <a:sym typeface="Wingdings"/>
            </a:endParaRPr>
          </a:p>
          <a:p>
            <a:r>
              <a:rPr lang="en-US" dirty="0" smtClean="0">
                <a:solidFill>
                  <a:srgbClr val="FFFFFF"/>
                </a:solidFill>
                <a:sym typeface="Wingdings"/>
              </a:rPr>
              <a:t>	Prior Miss</a:t>
            </a:r>
            <a:r>
              <a:rPr lang="en-US" dirty="0" smtClean="0">
                <a:solidFill>
                  <a:srgbClr val="FFFFFF"/>
                </a:solidFill>
              </a:rPr>
              <a:t>: </a:t>
            </a:r>
            <a:r>
              <a:rPr lang="en-US" dirty="0" err="1" smtClean="0">
                <a:solidFill>
                  <a:srgbClr val="FFFFFF"/>
                </a:solidFill>
              </a:rPr>
              <a:t>Avg</a:t>
            </a:r>
            <a:r>
              <a:rPr lang="en-US" dirty="0" smtClean="0">
                <a:solidFill>
                  <a:srgbClr val="FFFFFF"/>
                </a:solidFill>
              </a:rPr>
              <a:t> distances for stores with </a:t>
            </a:r>
            <a:r>
              <a:rPr lang="en-US" dirty="0">
                <a:solidFill>
                  <a:srgbClr val="FFFFFF"/>
                </a:solidFill>
              </a:rPr>
              <a:t>missing </a:t>
            </a:r>
            <a:r>
              <a:rPr lang="en-US" dirty="0" err="1">
                <a:solidFill>
                  <a:srgbClr val="FFFFFF"/>
                </a:solidFill>
              </a:rPr>
              <a:t>CompetitionDistance</a:t>
            </a:r>
            <a:r>
              <a:rPr lang="en-US" dirty="0">
                <a:solidFill>
                  <a:srgbClr val="FFFFFF"/>
                </a:solidFill>
              </a:rPr>
              <a:t> (3)</a:t>
            </a:r>
          </a:p>
          <a:p>
            <a:pPr indent="-822960"/>
            <a:r>
              <a:rPr lang="en-US" dirty="0" smtClean="0">
                <a:solidFill>
                  <a:srgbClr val="FF0000"/>
                </a:solidFill>
              </a:rPr>
              <a:t>	</a:t>
            </a:r>
            <a:r>
              <a:rPr lang="en-US" dirty="0">
                <a:solidFill>
                  <a:srgbClr val="FFFFFF"/>
                </a:solidFill>
                <a:sym typeface="Wingdings"/>
              </a:rPr>
              <a:t>Prior Miss</a:t>
            </a:r>
            <a:r>
              <a:rPr lang="en-US" dirty="0" smtClean="0">
                <a:solidFill>
                  <a:srgbClr val="FFFFFF"/>
                </a:solidFill>
              </a:rPr>
              <a:t>: Replaced Competition </a:t>
            </a:r>
            <a:r>
              <a:rPr lang="en-US" dirty="0">
                <a:solidFill>
                  <a:srgbClr val="FFFFFF"/>
                </a:solidFill>
              </a:rPr>
              <a:t>Open Since Month/Year </a:t>
            </a:r>
            <a:r>
              <a:rPr lang="en-US" dirty="0" smtClean="0">
                <a:solidFill>
                  <a:srgbClr val="FFFFFF"/>
                </a:solidFill>
              </a:rPr>
              <a:t>with 1/1900 (354)</a:t>
            </a:r>
            <a:endParaRPr lang="en-US" dirty="0">
              <a:solidFill>
                <a:srgbClr val="FFFFFF"/>
              </a:solidFill>
            </a:endParaRPr>
          </a:p>
          <a:p>
            <a:endParaRPr lang="en-US" dirty="0">
              <a:solidFill>
                <a:srgbClr val="FFFFFF"/>
              </a:solidFill>
              <a:sym typeface="Wingdings"/>
            </a:endParaRPr>
          </a:p>
          <a:p>
            <a:endParaRPr lang="en-US" dirty="0" smtClean="0">
              <a:solidFill>
                <a:srgbClr val="FFFFFF"/>
              </a:solidFill>
              <a:sym typeface="Wingdings"/>
            </a:endParaRPr>
          </a:p>
        </p:txBody>
      </p:sp>
      <p:pic>
        <p:nvPicPr>
          <p:cNvPr id="3" name="Picture 2"/>
          <p:cNvPicPr>
            <a:picLocks noChangeAspect="1"/>
          </p:cNvPicPr>
          <p:nvPr/>
        </p:nvPicPr>
        <p:blipFill>
          <a:blip r:embed="rId3"/>
          <a:stretch>
            <a:fillRect/>
          </a:stretch>
        </p:blipFill>
        <p:spPr>
          <a:xfrm>
            <a:off x="5556578" y="2171464"/>
            <a:ext cx="2716675" cy="1930910"/>
          </a:xfrm>
          <a:prstGeom prst="rect">
            <a:avLst/>
          </a:prstGeom>
        </p:spPr>
      </p:pic>
    </p:spTree>
    <p:extLst>
      <p:ext uri="{BB962C8B-B14F-4D97-AF65-F5344CB8AC3E}">
        <p14:creationId xmlns:p14="http://schemas.microsoft.com/office/powerpoint/2010/main" val="173558472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453445" y="2681115"/>
            <a:ext cx="6900334" cy="371122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Attempts &amp; ?Successes?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411376197"/>
              </p:ext>
            </p:extLst>
          </p:nvPr>
        </p:nvGraphicFramePr>
        <p:xfrm>
          <a:off x="243269" y="1453444"/>
          <a:ext cx="8110509" cy="1097280"/>
        </p:xfrm>
        <a:graphic>
          <a:graphicData uri="http://schemas.openxmlformats.org/drawingml/2006/table">
            <a:tbl>
              <a:tblPr firstCol="1">
                <a:tableStyleId>{8EC20E35-A176-4012-BC5E-935CFFF8708E}</a:tableStyleId>
              </a:tblPr>
              <a:tblGrid>
                <a:gridCol w="1199350"/>
                <a:gridCol w="3482159"/>
                <a:gridCol w="3429000"/>
              </a:tblGrid>
              <a:tr h="546290">
                <a:tc>
                  <a:txBody>
                    <a:bodyPr/>
                    <a:lstStyle/>
                    <a:p>
                      <a:r>
                        <a:rPr lang="en-US" sz="1200" dirty="0" smtClean="0"/>
                        <a:t>Parameters</a:t>
                      </a:r>
                      <a:endParaRPr lang="en-US" sz="1200" dirty="0"/>
                    </a:p>
                  </a:txBody>
                  <a:tcPr/>
                </a:tc>
                <a:tc>
                  <a:txBody>
                    <a:bodyPr/>
                    <a:lstStyle/>
                    <a:p>
                      <a:r>
                        <a:rPr lang="en-US" sz="1200" dirty="0" smtClean="0"/>
                        <a:t>Eta = .03,</a:t>
                      </a:r>
                      <a:r>
                        <a:rPr lang="en-US" sz="1200" baseline="0" dirty="0" smtClean="0"/>
                        <a:t> </a:t>
                      </a:r>
                      <a:r>
                        <a:rPr lang="en-US" sz="1200" dirty="0" err="1" smtClean="0"/>
                        <a:t>Num</a:t>
                      </a:r>
                      <a:r>
                        <a:rPr lang="en-US" sz="1200" baseline="0" dirty="0" smtClean="0"/>
                        <a:t> Boosters = 100</a:t>
                      </a:r>
                    </a:p>
                    <a:p>
                      <a:r>
                        <a:rPr lang="en-US" sz="1200" baseline="0" dirty="0" smtClean="0"/>
                        <a:t>Stopping round = 50</a:t>
                      </a:r>
                    </a:p>
                    <a:p>
                      <a:r>
                        <a:rPr lang="en-US" sz="1200" baseline="0" dirty="0" smtClean="0"/>
                        <a:t>(Ended up stopping at 62, best iteration 12)</a:t>
                      </a:r>
                      <a:endParaRPr lang="en-US" sz="1200" dirty="0"/>
                    </a:p>
                  </a:txBody>
                  <a:tcPr/>
                </a:tc>
                <a:tc>
                  <a:txBody>
                    <a:bodyPr/>
                    <a:lstStyle/>
                    <a:p>
                      <a:r>
                        <a:rPr lang="en-US" sz="1200" dirty="0" smtClean="0"/>
                        <a:t>Modified early stopping to be 100 vs. 50</a:t>
                      </a:r>
                      <a:endParaRPr lang="en-US" sz="1200" dirty="0"/>
                    </a:p>
                  </a:txBody>
                  <a:tcPr/>
                </a:tc>
              </a:tr>
              <a:tr h="242796">
                <a:tc>
                  <a:txBody>
                    <a:bodyPr/>
                    <a:lstStyle/>
                    <a:p>
                      <a:r>
                        <a:rPr lang="en-US" sz="1200" dirty="0" smtClean="0"/>
                        <a:t>RMSPE – Train, </a:t>
                      </a:r>
                      <a:r>
                        <a:rPr lang="en-US" sz="1200" dirty="0" err="1" smtClean="0"/>
                        <a:t>Eval</a:t>
                      </a:r>
                      <a:r>
                        <a:rPr lang="en-US" sz="1200" dirty="0" smtClean="0"/>
                        <a:t>, </a:t>
                      </a:r>
                      <a:r>
                        <a:rPr lang="en-US" sz="1200" dirty="0" err="1" smtClean="0"/>
                        <a:t>Calc</a:t>
                      </a:r>
                      <a:endParaRPr lang="en-US" sz="1200" dirty="0" smtClean="0"/>
                    </a:p>
                  </a:txBody>
                  <a:tcPr/>
                </a:tc>
                <a:tc>
                  <a:txBody>
                    <a:bodyPr/>
                    <a:lstStyle/>
                    <a:p>
                      <a:r>
                        <a:rPr lang="is-IS" sz="1200" kern="1200" dirty="0" smtClean="0"/>
                        <a:t>0.203276, 0.231554, 0.24268</a:t>
                      </a:r>
                      <a:endParaRPr lang="en-US" sz="1200" dirty="0"/>
                    </a:p>
                  </a:txBody>
                  <a:tcPr/>
                </a:tc>
                <a:tc>
                  <a:txBody>
                    <a:bodyPr/>
                    <a:lstStyle/>
                    <a:p>
                      <a:r>
                        <a:rPr lang="nb-NO" sz="1200" kern="1200" dirty="0" smtClean="0"/>
                        <a:t>0.093468,</a:t>
                      </a:r>
                      <a:r>
                        <a:rPr lang="nb-NO" sz="1200" kern="1200" baseline="0" dirty="0" smtClean="0"/>
                        <a:t> </a:t>
                      </a:r>
                      <a:r>
                        <a:rPr lang="nb-NO" sz="1200" kern="1200" dirty="0" smtClean="0"/>
                        <a:t>0.198595, 0.198595 </a:t>
                      </a:r>
                      <a:endParaRPr lang="en-US" sz="1200" dirty="0"/>
                    </a:p>
                  </a:txBody>
                  <a:tcPr/>
                </a:tc>
              </a:tr>
            </a:tbl>
          </a:graphicData>
        </a:graphic>
      </p:graphicFrame>
      <p:pic>
        <p:nvPicPr>
          <p:cNvPr id="5" name="Picture 4"/>
          <p:cNvPicPr>
            <a:picLocks noChangeAspect="1"/>
          </p:cNvPicPr>
          <p:nvPr/>
        </p:nvPicPr>
        <p:blipFill>
          <a:blip r:embed="rId2"/>
          <a:stretch>
            <a:fillRect/>
          </a:stretch>
        </p:blipFill>
        <p:spPr>
          <a:xfrm>
            <a:off x="1453444" y="2681115"/>
            <a:ext cx="2294854" cy="3711222"/>
          </a:xfrm>
          <a:prstGeom prst="rect">
            <a:avLst/>
          </a:prstGeom>
        </p:spPr>
      </p:pic>
      <p:pic>
        <p:nvPicPr>
          <p:cNvPr id="8" name="Picture 7"/>
          <p:cNvPicPr>
            <a:picLocks noChangeAspect="1"/>
          </p:cNvPicPr>
          <p:nvPr/>
        </p:nvPicPr>
        <p:blipFill>
          <a:blip r:embed="rId3"/>
          <a:stretch>
            <a:fillRect/>
          </a:stretch>
        </p:blipFill>
        <p:spPr>
          <a:xfrm>
            <a:off x="5070509" y="2681115"/>
            <a:ext cx="3152422" cy="3616186"/>
          </a:xfrm>
          <a:prstGeom prst="rect">
            <a:avLst/>
          </a:prstGeom>
        </p:spPr>
      </p:pic>
      <p:cxnSp>
        <p:nvCxnSpPr>
          <p:cNvPr id="10" name="Straight Connector 9"/>
          <p:cNvCxnSpPr/>
          <p:nvPr/>
        </p:nvCxnSpPr>
        <p:spPr>
          <a:xfrm>
            <a:off x="4698999" y="1276528"/>
            <a:ext cx="0" cy="544036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262293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63512" y="1975557"/>
            <a:ext cx="6646332" cy="4811888"/>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Attempts &amp; ?Successes?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274626406"/>
              </p:ext>
            </p:extLst>
          </p:nvPr>
        </p:nvGraphicFramePr>
        <p:xfrm>
          <a:off x="423890" y="1453444"/>
          <a:ext cx="7785954" cy="457200"/>
        </p:xfrm>
        <a:graphic>
          <a:graphicData uri="http://schemas.openxmlformats.org/drawingml/2006/table">
            <a:tbl>
              <a:tblPr firstCol="1">
                <a:tableStyleId>{8EC20E35-A176-4012-BC5E-935CFFF8708E}</a:tableStyleId>
              </a:tblPr>
              <a:tblGrid>
                <a:gridCol w="1151356"/>
                <a:gridCol w="2093643"/>
                <a:gridCol w="2102555"/>
                <a:gridCol w="2438400"/>
              </a:tblGrid>
              <a:tr h="381000">
                <a:tc>
                  <a:txBody>
                    <a:bodyPr/>
                    <a:lstStyle/>
                    <a:p>
                      <a:pPr algn="ctr"/>
                      <a:r>
                        <a:rPr lang="en-US" sz="1200" dirty="0" smtClean="0"/>
                        <a:t>RMSPE – Train, </a:t>
                      </a:r>
                      <a:r>
                        <a:rPr lang="en-US" sz="1200" dirty="0" err="1" smtClean="0"/>
                        <a:t>Eval</a:t>
                      </a:r>
                      <a:r>
                        <a:rPr lang="en-US" sz="1200" dirty="0" smtClean="0"/>
                        <a:t>, </a:t>
                      </a:r>
                      <a:r>
                        <a:rPr lang="en-US" sz="1200" dirty="0" err="1" smtClean="0"/>
                        <a:t>Calc</a:t>
                      </a:r>
                      <a:endParaRPr lang="en-US" sz="1200" dirty="0" smtClean="0"/>
                    </a:p>
                  </a:txBody>
                  <a:tcPr/>
                </a:tc>
                <a:tc>
                  <a:txBody>
                    <a:bodyPr/>
                    <a:lstStyle/>
                    <a:p>
                      <a:pPr algn="l"/>
                      <a:r>
                        <a:rPr lang="is-IS" sz="1200" kern="1200" dirty="0" smtClean="0">
                          <a:solidFill>
                            <a:schemeClr val="dk1"/>
                          </a:solidFill>
                          <a:latin typeface="+mn-lt"/>
                          <a:ea typeface="+mn-ea"/>
                          <a:cs typeface="+mn-cs"/>
                        </a:rPr>
                        <a:t>0.097273,</a:t>
                      </a:r>
                      <a:r>
                        <a:rPr lang="is-IS" sz="1200" kern="1200" baseline="0" dirty="0" smtClean="0">
                          <a:solidFill>
                            <a:schemeClr val="dk1"/>
                          </a:solidFill>
                          <a:latin typeface="+mn-lt"/>
                          <a:ea typeface="+mn-ea"/>
                          <a:cs typeface="+mn-cs"/>
                        </a:rPr>
                        <a:t> </a:t>
                      </a:r>
                      <a:r>
                        <a:rPr lang="is-IS" sz="1200" kern="1200" dirty="0" smtClean="0">
                          <a:solidFill>
                            <a:schemeClr val="dk1"/>
                          </a:solidFill>
                          <a:latin typeface="+mn-lt"/>
                          <a:ea typeface="+mn-ea"/>
                          <a:cs typeface="+mn-cs"/>
                        </a:rPr>
                        <a:t>0.201777, </a:t>
                      </a:r>
                      <a:r>
                        <a:rPr lang="nb-NO" sz="1200" kern="1200" dirty="0" smtClean="0">
                          <a:solidFill>
                            <a:schemeClr val="dk1"/>
                          </a:solidFill>
                          <a:latin typeface="+mn-lt"/>
                          <a:ea typeface="+mn-ea"/>
                          <a:cs typeface="+mn-cs"/>
                        </a:rPr>
                        <a:t>0.201777</a:t>
                      </a:r>
                      <a:endParaRPr lang="en-US" sz="1200" dirty="0"/>
                    </a:p>
                  </a:txBody>
                  <a:tcPr/>
                </a:tc>
                <a:tc>
                  <a:txBody>
                    <a:bodyPr/>
                    <a:lstStyle/>
                    <a:p>
                      <a:pPr algn="l"/>
                      <a:r>
                        <a:rPr lang="is-IS" sz="1200" kern="1200" dirty="0" smtClean="0">
                          <a:solidFill>
                            <a:schemeClr val="dk1"/>
                          </a:solidFill>
                          <a:latin typeface="+mn-lt"/>
                          <a:ea typeface="+mn-ea"/>
                          <a:cs typeface="+mn-cs"/>
                        </a:rPr>
                        <a:t>0.132051,</a:t>
                      </a:r>
                      <a:r>
                        <a:rPr lang="is-IS" sz="1200" kern="1200" baseline="0" dirty="0" smtClean="0">
                          <a:solidFill>
                            <a:schemeClr val="dk1"/>
                          </a:solidFill>
                          <a:latin typeface="+mn-lt"/>
                          <a:ea typeface="+mn-ea"/>
                          <a:cs typeface="+mn-cs"/>
                        </a:rPr>
                        <a:t> </a:t>
                      </a:r>
                      <a:r>
                        <a:rPr lang="is-IS" sz="1200" kern="1200" dirty="0" smtClean="0">
                          <a:solidFill>
                            <a:schemeClr val="dk1"/>
                          </a:solidFill>
                          <a:latin typeface="+mn-lt"/>
                          <a:ea typeface="+mn-ea"/>
                          <a:cs typeface="+mn-cs"/>
                        </a:rPr>
                        <a:t>0.235762, .235762</a:t>
                      </a:r>
                      <a:endParaRPr lang="en-US" sz="1200" dirty="0"/>
                    </a:p>
                  </a:txBody>
                  <a:tcPr/>
                </a:tc>
                <a:tc>
                  <a:txBody>
                    <a:bodyPr/>
                    <a:lstStyle/>
                    <a:p>
                      <a:pPr algn="l"/>
                      <a:r>
                        <a:rPr lang="en-US" sz="1200" dirty="0" err="1" smtClean="0"/>
                        <a:t>Num</a:t>
                      </a:r>
                      <a:r>
                        <a:rPr lang="en-US" sz="1200" baseline="0" dirty="0" smtClean="0"/>
                        <a:t> Boost = 300</a:t>
                      </a:r>
                    </a:p>
                    <a:p>
                      <a:pPr marL="0" marR="0" indent="0" algn="l" defTabSz="914400" rtl="0" eaLnBrk="1" fontAlgn="auto" latinLnBrk="0" hangingPunct="1">
                        <a:lnSpc>
                          <a:spcPct val="100000"/>
                        </a:lnSpc>
                        <a:spcBef>
                          <a:spcPts val="0"/>
                        </a:spcBef>
                        <a:spcAft>
                          <a:spcPts val="0"/>
                        </a:spcAft>
                        <a:buClrTx/>
                        <a:buSzTx/>
                        <a:buFontTx/>
                        <a:buNone/>
                        <a:tabLst/>
                        <a:defRPr/>
                      </a:pPr>
                      <a:r>
                        <a:rPr lang="is-IS" sz="1200" kern="1200" dirty="0" smtClean="0">
                          <a:solidFill>
                            <a:schemeClr val="dk1"/>
                          </a:solidFill>
                          <a:latin typeface="+mn-lt"/>
                          <a:ea typeface="+mn-ea"/>
                          <a:cs typeface="+mn-cs"/>
                        </a:rPr>
                        <a:t>0.073730,</a:t>
                      </a:r>
                      <a:r>
                        <a:rPr lang="is-IS" sz="1200" kern="1200" baseline="0" dirty="0" smtClean="0">
                          <a:solidFill>
                            <a:schemeClr val="dk1"/>
                          </a:solidFill>
                          <a:latin typeface="+mn-lt"/>
                          <a:ea typeface="+mn-ea"/>
                          <a:cs typeface="+mn-cs"/>
                        </a:rPr>
                        <a:t> </a:t>
                      </a:r>
                      <a:r>
                        <a:rPr lang="is-IS" sz="1200" kern="1200" dirty="0" smtClean="0">
                          <a:solidFill>
                            <a:schemeClr val="dk1"/>
                          </a:solidFill>
                          <a:latin typeface="+mn-lt"/>
                          <a:ea typeface="+mn-ea"/>
                          <a:cs typeface="+mn-cs"/>
                        </a:rPr>
                        <a:t>0.189150, 0.189150</a:t>
                      </a:r>
                      <a:endParaRPr lang="en-US" sz="1200" dirty="0" smtClean="0"/>
                    </a:p>
                  </a:txBody>
                  <a:tcPr/>
                </a:tc>
              </a:tr>
            </a:tbl>
          </a:graphicData>
        </a:graphic>
      </p:graphicFrame>
      <p:sp>
        <p:nvSpPr>
          <p:cNvPr id="4" name="TextBox 3"/>
          <p:cNvSpPr txBox="1"/>
          <p:nvPr/>
        </p:nvSpPr>
        <p:spPr>
          <a:xfrm>
            <a:off x="1563511" y="1975557"/>
            <a:ext cx="2808111" cy="1754327"/>
          </a:xfrm>
          <a:prstGeom prst="rect">
            <a:avLst/>
          </a:prstGeom>
          <a:noFill/>
        </p:spPr>
        <p:txBody>
          <a:bodyPr wrap="square" rtlCol="0">
            <a:spAutoFit/>
          </a:bodyPr>
          <a:lstStyle/>
          <a:p>
            <a:pPr marL="285750" indent="-285750">
              <a:buFont typeface="Arial"/>
              <a:buChar char="•"/>
            </a:pPr>
            <a:r>
              <a:rPr lang="en-US" sz="1200" dirty="0" smtClean="0">
                <a:solidFill>
                  <a:schemeClr val="bg1"/>
                </a:solidFill>
              </a:rPr>
              <a:t>SSPS</a:t>
            </a:r>
          </a:p>
          <a:p>
            <a:pPr marL="285750" indent="-285750">
              <a:buFont typeface="Arial"/>
              <a:buChar char="•"/>
            </a:pPr>
            <a:r>
              <a:rPr lang="en-US" sz="1200" dirty="0" smtClean="0">
                <a:solidFill>
                  <a:schemeClr val="bg1"/>
                </a:solidFill>
              </a:rPr>
              <a:t>SSCO</a:t>
            </a:r>
          </a:p>
          <a:p>
            <a:pPr marL="285750" indent="-285750">
              <a:buFont typeface="Arial"/>
              <a:buChar char="•"/>
            </a:pPr>
            <a:r>
              <a:rPr lang="en-US" sz="1200" dirty="0" err="1" smtClean="0">
                <a:solidFill>
                  <a:schemeClr val="bg1"/>
                </a:solidFill>
              </a:rPr>
              <a:t>Sale_Week</a:t>
            </a:r>
            <a:endParaRPr lang="en-US" sz="1200" dirty="0" smtClean="0">
              <a:solidFill>
                <a:schemeClr val="bg1"/>
              </a:solidFill>
            </a:endParaRPr>
          </a:p>
          <a:p>
            <a:pPr marL="285750" indent="-285750">
              <a:buFont typeface="Arial"/>
              <a:buChar char="•"/>
            </a:pPr>
            <a:r>
              <a:rPr lang="en-US" sz="1200" dirty="0" err="1" smtClean="0">
                <a:solidFill>
                  <a:schemeClr val="bg1"/>
                </a:solidFill>
              </a:rPr>
              <a:t>Avg_Cust_Sales_new</a:t>
            </a:r>
            <a:endParaRPr lang="en-US" sz="1200" dirty="0" smtClean="0">
              <a:solidFill>
                <a:schemeClr val="bg1"/>
              </a:solidFill>
            </a:endParaRPr>
          </a:p>
          <a:p>
            <a:pPr marL="285750" indent="-285750">
              <a:buFont typeface="Arial"/>
              <a:buChar char="•"/>
            </a:pPr>
            <a:r>
              <a:rPr lang="en-US" sz="1200" dirty="0" smtClean="0">
                <a:solidFill>
                  <a:schemeClr val="bg1"/>
                </a:solidFill>
              </a:rPr>
              <a:t>Store</a:t>
            </a:r>
          </a:p>
          <a:p>
            <a:pPr marL="285750" indent="-285750">
              <a:buFont typeface="Arial"/>
              <a:buChar char="•"/>
            </a:pPr>
            <a:r>
              <a:rPr lang="en-US" sz="1200" dirty="0" err="1" smtClean="0">
                <a:solidFill>
                  <a:schemeClr val="bg1"/>
                </a:solidFill>
              </a:rPr>
              <a:t>Sales_new</a:t>
            </a:r>
            <a:endParaRPr lang="en-US" sz="1200" dirty="0" smtClean="0">
              <a:solidFill>
                <a:schemeClr val="bg1"/>
              </a:solidFill>
            </a:endParaRPr>
          </a:p>
          <a:p>
            <a:pPr marL="285750" indent="-285750">
              <a:buFont typeface="Arial"/>
              <a:buChar char="•"/>
            </a:pPr>
            <a:r>
              <a:rPr lang="en-US" sz="1200" dirty="0" err="1" smtClean="0">
                <a:solidFill>
                  <a:schemeClr val="bg1"/>
                </a:solidFill>
              </a:rPr>
              <a:t>CompetitionDistance</a:t>
            </a:r>
            <a:endParaRPr lang="en-US" sz="1200" dirty="0" smtClean="0">
              <a:solidFill>
                <a:schemeClr val="bg1"/>
              </a:solidFill>
            </a:endParaRPr>
          </a:p>
          <a:p>
            <a:pPr marL="285750" indent="-285750">
              <a:buFont typeface="Arial"/>
              <a:buChar char="•"/>
            </a:pPr>
            <a:r>
              <a:rPr lang="en-US" sz="1200" dirty="0" err="1" smtClean="0">
                <a:solidFill>
                  <a:schemeClr val="bg1"/>
                </a:solidFill>
              </a:rPr>
              <a:t>DayOfWeek</a:t>
            </a:r>
            <a:endParaRPr lang="en-US" sz="1200" dirty="0" smtClean="0">
              <a:solidFill>
                <a:schemeClr val="bg1"/>
              </a:solidFill>
            </a:endParaRPr>
          </a:p>
          <a:p>
            <a:pPr marL="285750" indent="-285750">
              <a:buFont typeface="Arial"/>
              <a:buChar char="•"/>
            </a:pPr>
            <a:r>
              <a:rPr lang="en-US" sz="1200" dirty="0" err="1" smtClean="0">
                <a:solidFill>
                  <a:schemeClr val="bg1"/>
                </a:solidFill>
              </a:rPr>
              <a:t>Cum_Sales_new</a:t>
            </a:r>
            <a:endParaRPr lang="en-US" sz="1200" dirty="0">
              <a:solidFill>
                <a:schemeClr val="bg1"/>
              </a:solidFill>
            </a:endParaRPr>
          </a:p>
        </p:txBody>
      </p:sp>
      <p:sp>
        <p:nvSpPr>
          <p:cNvPr id="9" name="TextBox 8"/>
          <p:cNvSpPr txBox="1"/>
          <p:nvPr/>
        </p:nvSpPr>
        <p:spPr>
          <a:xfrm>
            <a:off x="3654777" y="1975557"/>
            <a:ext cx="2808111" cy="2862322"/>
          </a:xfrm>
          <a:prstGeom prst="rect">
            <a:avLst/>
          </a:prstGeom>
          <a:noFill/>
        </p:spPr>
        <p:txBody>
          <a:bodyPr wrap="square" rtlCol="0">
            <a:spAutoFit/>
          </a:bodyPr>
          <a:lstStyle/>
          <a:p>
            <a:pPr marL="285750" indent="-285750">
              <a:buFont typeface="Arial"/>
              <a:buChar char="•"/>
            </a:pPr>
            <a:r>
              <a:rPr lang="en-US" sz="1200" dirty="0" smtClean="0">
                <a:solidFill>
                  <a:schemeClr val="bg1"/>
                </a:solidFill>
              </a:rPr>
              <a:t>Store</a:t>
            </a:r>
          </a:p>
          <a:p>
            <a:pPr marL="285750" indent="-285750">
              <a:buFont typeface="Arial"/>
              <a:buChar char="•"/>
            </a:pPr>
            <a:r>
              <a:rPr lang="en-US" sz="1200" dirty="0" err="1" smtClean="0">
                <a:solidFill>
                  <a:schemeClr val="bg1"/>
                </a:solidFill>
              </a:rPr>
              <a:t>CompetitionDistance</a:t>
            </a:r>
            <a:endParaRPr lang="en-US" sz="1200" dirty="0" smtClean="0">
              <a:solidFill>
                <a:schemeClr val="bg1"/>
              </a:solidFill>
            </a:endParaRPr>
          </a:p>
          <a:p>
            <a:pPr marL="285750" indent="-285750">
              <a:buFont typeface="Arial"/>
              <a:buChar char="•"/>
            </a:pPr>
            <a:r>
              <a:rPr lang="en-US" sz="1200" dirty="0" smtClean="0">
                <a:solidFill>
                  <a:schemeClr val="bg1"/>
                </a:solidFill>
              </a:rPr>
              <a:t>Promo</a:t>
            </a:r>
          </a:p>
          <a:p>
            <a:pPr marL="285750" indent="-285750">
              <a:buFont typeface="Arial"/>
              <a:buChar char="•"/>
            </a:pPr>
            <a:r>
              <a:rPr lang="en-US" sz="1200" dirty="0" smtClean="0">
                <a:solidFill>
                  <a:schemeClr val="bg1"/>
                </a:solidFill>
              </a:rPr>
              <a:t>Promo2</a:t>
            </a:r>
          </a:p>
          <a:p>
            <a:pPr marL="285750" indent="-285750">
              <a:buFont typeface="Arial"/>
              <a:buChar char="•"/>
            </a:pPr>
            <a:r>
              <a:rPr lang="en-US" sz="1200" dirty="0" err="1" smtClean="0">
                <a:solidFill>
                  <a:schemeClr val="bg1"/>
                </a:solidFill>
              </a:rPr>
              <a:t>Sale_Month</a:t>
            </a:r>
            <a:endParaRPr lang="en-US" sz="1200" dirty="0" smtClean="0">
              <a:solidFill>
                <a:schemeClr val="bg1"/>
              </a:solidFill>
            </a:endParaRPr>
          </a:p>
          <a:p>
            <a:pPr marL="285750" indent="-285750">
              <a:buFont typeface="Arial"/>
              <a:buChar char="•"/>
            </a:pPr>
            <a:r>
              <a:rPr lang="en-US" sz="1200" dirty="0" err="1" smtClean="0">
                <a:solidFill>
                  <a:schemeClr val="bg1"/>
                </a:solidFill>
              </a:rPr>
              <a:t>Sale_Week</a:t>
            </a:r>
            <a:endParaRPr lang="en-US" sz="1200" dirty="0" smtClean="0">
              <a:solidFill>
                <a:schemeClr val="bg1"/>
              </a:solidFill>
            </a:endParaRPr>
          </a:p>
          <a:p>
            <a:pPr marL="285750" indent="-285750">
              <a:buFont typeface="Arial"/>
              <a:buChar char="•"/>
            </a:pPr>
            <a:r>
              <a:rPr lang="en-US" sz="1200" dirty="0" err="1" smtClean="0">
                <a:solidFill>
                  <a:schemeClr val="bg1"/>
                </a:solidFill>
              </a:rPr>
              <a:t>DayOfWeek</a:t>
            </a:r>
            <a:endParaRPr lang="en-US" sz="1200" dirty="0" smtClean="0">
              <a:solidFill>
                <a:schemeClr val="bg1"/>
              </a:solidFill>
            </a:endParaRPr>
          </a:p>
          <a:p>
            <a:pPr marL="285750" indent="-285750">
              <a:buFont typeface="Arial"/>
              <a:buChar char="•"/>
            </a:pPr>
            <a:r>
              <a:rPr lang="en-US" sz="1200" dirty="0" err="1" smtClean="0">
                <a:solidFill>
                  <a:schemeClr val="bg1"/>
                </a:solidFill>
              </a:rPr>
              <a:t>DayOfWeek</a:t>
            </a:r>
            <a:endParaRPr lang="en-US" sz="1200" dirty="0" smtClean="0">
              <a:solidFill>
                <a:schemeClr val="bg1"/>
              </a:solidFill>
            </a:endParaRPr>
          </a:p>
          <a:p>
            <a:pPr marL="285750" indent="-285750">
              <a:buFont typeface="Arial"/>
              <a:buChar char="•"/>
            </a:pPr>
            <a:r>
              <a:rPr lang="en-US" sz="1200" dirty="0" err="1" smtClean="0">
                <a:solidFill>
                  <a:schemeClr val="bg1"/>
                </a:solidFill>
              </a:rPr>
              <a:t>Cum_Sales_new</a:t>
            </a:r>
            <a:endParaRPr lang="en-US" sz="1200" dirty="0" smtClean="0">
              <a:solidFill>
                <a:schemeClr val="bg1"/>
              </a:solidFill>
            </a:endParaRPr>
          </a:p>
          <a:p>
            <a:pPr marL="285750" indent="-285750">
              <a:buFont typeface="Arial"/>
              <a:buChar char="•"/>
            </a:pPr>
            <a:r>
              <a:rPr lang="en-US" sz="1200" dirty="0" err="1" smtClean="0">
                <a:solidFill>
                  <a:schemeClr val="bg1"/>
                </a:solidFill>
              </a:rPr>
              <a:t>StoreType_b</a:t>
            </a:r>
            <a:endParaRPr lang="en-US" sz="1200" dirty="0" smtClean="0">
              <a:solidFill>
                <a:schemeClr val="bg1"/>
              </a:solidFill>
            </a:endParaRPr>
          </a:p>
          <a:p>
            <a:pPr marL="285750" indent="-285750">
              <a:buFont typeface="Arial"/>
              <a:buChar char="•"/>
            </a:pPr>
            <a:r>
              <a:rPr lang="en-US" sz="1200" dirty="0" err="1" smtClean="0">
                <a:solidFill>
                  <a:schemeClr val="bg1"/>
                </a:solidFill>
              </a:rPr>
              <a:t>StoreType_c</a:t>
            </a:r>
            <a:endParaRPr lang="en-US" sz="1200" dirty="0" smtClean="0">
              <a:solidFill>
                <a:schemeClr val="bg1"/>
              </a:solidFill>
            </a:endParaRPr>
          </a:p>
          <a:p>
            <a:pPr marL="285750" indent="-285750">
              <a:buFont typeface="Arial"/>
              <a:buChar char="•"/>
            </a:pPr>
            <a:r>
              <a:rPr lang="en-US" sz="1200" dirty="0" err="1" smtClean="0">
                <a:solidFill>
                  <a:schemeClr val="bg1"/>
                </a:solidFill>
              </a:rPr>
              <a:t>StoreType_d</a:t>
            </a:r>
            <a:endParaRPr lang="en-US" sz="1200" dirty="0" smtClean="0">
              <a:solidFill>
                <a:schemeClr val="bg1"/>
              </a:solidFill>
            </a:endParaRPr>
          </a:p>
          <a:p>
            <a:pPr marL="285750" indent="-285750">
              <a:buFont typeface="Arial"/>
              <a:buChar char="•"/>
            </a:pPr>
            <a:r>
              <a:rPr lang="en-US" sz="1200" dirty="0" err="1" smtClean="0">
                <a:solidFill>
                  <a:schemeClr val="bg1"/>
                </a:solidFill>
              </a:rPr>
              <a:t>Assortment_b</a:t>
            </a:r>
            <a:endParaRPr lang="en-US" sz="1200" dirty="0" smtClean="0">
              <a:solidFill>
                <a:schemeClr val="bg1"/>
              </a:solidFill>
            </a:endParaRPr>
          </a:p>
          <a:p>
            <a:pPr marL="285750" indent="-285750">
              <a:buFont typeface="Arial"/>
              <a:buChar char="•"/>
            </a:pPr>
            <a:r>
              <a:rPr lang="en-US" sz="1200" dirty="0" err="1" smtClean="0">
                <a:solidFill>
                  <a:schemeClr val="bg1"/>
                </a:solidFill>
              </a:rPr>
              <a:t>Assortment_c</a:t>
            </a:r>
            <a:endParaRPr lang="en-US" sz="1200" dirty="0" smtClean="0">
              <a:solidFill>
                <a:schemeClr val="bg1"/>
              </a:solidFill>
            </a:endParaRPr>
          </a:p>
          <a:p>
            <a:pPr marL="285750" indent="-285750">
              <a:buFont typeface="Arial"/>
              <a:buChar char="•"/>
            </a:pPr>
            <a:r>
              <a:rPr lang="en-US" sz="1200" dirty="0" err="1" smtClean="0">
                <a:solidFill>
                  <a:schemeClr val="bg1"/>
                </a:solidFill>
              </a:rPr>
              <a:t>CompetitionOpen</a:t>
            </a:r>
            <a:endParaRPr lang="en-US" sz="1200" dirty="0" smtClean="0">
              <a:solidFill>
                <a:schemeClr val="bg1"/>
              </a:solidFill>
            </a:endParaRPr>
          </a:p>
        </p:txBody>
      </p:sp>
      <p:cxnSp>
        <p:nvCxnSpPr>
          <p:cNvPr id="10" name="Straight Connector 9"/>
          <p:cNvCxnSpPr/>
          <p:nvPr/>
        </p:nvCxnSpPr>
        <p:spPr>
          <a:xfrm>
            <a:off x="3654777" y="1453444"/>
            <a:ext cx="0" cy="544036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726286" y="1417638"/>
            <a:ext cx="0" cy="544036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726286" y="1919113"/>
            <a:ext cx="2808111" cy="4893646"/>
          </a:xfrm>
          <a:prstGeom prst="rect">
            <a:avLst/>
          </a:prstGeom>
          <a:noFill/>
        </p:spPr>
        <p:txBody>
          <a:bodyPr wrap="square" rtlCol="0">
            <a:spAutoFit/>
          </a:bodyPr>
          <a:lstStyle/>
          <a:p>
            <a:pPr marL="285750" indent="-285750">
              <a:buFont typeface="Arial"/>
              <a:buChar char="•"/>
            </a:pPr>
            <a:r>
              <a:rPr lang="en-US" sz="1200" dirty="0" smtClean="0">
                <a:solidFill>
                  <a:schemeClr val="bg1"/>
                </a:solidFill>
              </a:rPr>
              <a:t>Store</a:t>
            </a:r>
          </a:p>
          <a:p>
            <a:pPr marL="285750" indent="-285750">
              <a:buFont typeface="Arial"/>
              <a:buChar char="•"/>
            </a:pPr>
            <a:r>
              <a:rPr lang="en-US" sz="1200" dirty="0" err="1" smtClean="0">
                <a:solidFill>
                  <a:schemeClr val="bg1"/>
                </a:solidFill>
              </a:rPr>
              <a:t>CompetitionDistance</a:t>
            </a:r>
            <a:endParaRPr lang="en-US" sz="1200" dirty="0" smtClean="0">
              <a:solidFill>
                <a:schemeClr val="bg1"/>
              </a:solidFill>
            </a:endParaRPr>
          </a:p>
          <a:p>
            <a:pPr marL="285750" indent="-285750">
              <a:buFont typeface="Arial"/>
              <a:buChar char="•"/>
            </a:pPr>
            <a:r>
              <a:rPr lang="en-US" sz="1200" dirty="0" err="1" smtClean="0">
                <a:solidFill>
                  <a:schemeClr val="bg1"/>
                </a:solidFill>
              </a:rPr>
              <a:t>CompetitionOpenSinceMonth</a:t>
            </a:r>
            <a:endParaRPr lang="en-US" sz="1200" dirty="0">
              <a:solidFill>
                <a:schemeClr val="bg1"/>
              </a:solidFill>
            </a:endParaRPr>
          </a:p>
          <a:p>
            <a:pPr marL="285750" indent="-285750">
              <a:buFont typeface="Arial"/>
              <a:buChar char="•"/>
            </a:pPr>
            <a:r>
              <a:rPr lang="en-US" sz="1200" dirty="0" err="1" smtClean="0">
                <a:solidFill>
                  <a:schemeClr val="bg1"/>
                </a:solidFill>
              </a:rPr>
              <a:t>CompetitionOpenSinceYear</a:t>
            </a:r>
            <a:endParaRPr lang="en-US" sz="1200" dirty="0" smtClean="0">
              <a:solidFill>
                <a:schemeClr val="bg1"/>
              </a:solidFill>
            </a:endParaRPr>
          </a:p>
          <a:p>
            <a:pPr marL="285750" indent="-285750">
              <a:buFont typeface="Arial"/>
              <a:buChar char="•"/>
            </a:pPr>
            <a:r>
              <a:rPr lang="en-US" sz="1200" dirty="0" smtClean="0">
                <a:solidFill>
                  <a:schemeClr val="bg1"/>
                </a:solidFill>
              </a:rPr>
              <a:t>Promo2</a:t>
            </a:r>
          </a:p>
          <a:p>
            <a:pPr marL="285750" indent="-285750">
              <a:buFont typeface="Arial"/>
              <a:buChar char="•"/>
            </a:pPr>
            <a:r>
              <a:rPr lang="en-US" sz="1200" dirty="0" smtClean="0">
                <a:solidFill>
                  <a:schemeClr val="bg1"/>
                </a:solidFill>
              </a:rPr>
              <a:t>Promo2SinceWeek</a:t>
            </a:r>
          </a:p>
          <a:p>
            <a:pPr marL="285750" indent="-285750">
              <a:buFont typeface="Arial"/>
              <a:buChar char="•"/>
            </a:pPr>
            <a:r>
              <a:rPr lang="en-US" sz="1200" dirty="0" smtClean="0">
                <a:solidFill>
                  <a:schemeClr val="bg1"/>
                </a:solidFill>
              </a:rPr>
              <a:t>Promo2SinceYear </a:t>
            </a:r>
            <a:endParaRPr lang="en-US" sz="1200" dirty="0">
              <a:solidFill>
                <a:schemeClr val="bg1"/>
              </a:solidFill>
            </a:endParaRPr>
          </a:p>
          <a:p>
            <a:pPr marL="285750" indent="-285750">
              <a:buFont typeface="Arial"/>
              <a:buChar char="•"/>
            </a:pPr>
            <a:r>
              <a:rPr lang="en-US" sz="1200" dirty="0" err="1" smtClean="0">
                <a:solidFill>
                  <a:schemeClr val="bg1"/>
                </a:solidFill>
              </a:rPr>
              <a:t>Promo_Week</a:t>
            </a:r>
            <a:endParaRPr lang="en-US" sz="1200" dirty="0" smtClean="0">
              <a:solidFill>
                <a:schemeClr val="bg1"/>
              </a:solidFill>
            </a:endParaRPr>
          </a:p>
          <a:p>
            <a:pPr marL="285750" indent="-285750">
              <a:buFont typeface="Arial"/>
              <a:buChar char="•"/>
            </a:pPr>
            <a:r>
              <a:rPr lang="en-US" sz="1200" dirty="0" err="1" smtClean="0">
                <a:solidFill>
                  <a:schemeClr val="bg1"/>
                </a:solidFill>
              </a:rPr>
              <a:t>Promo_Year</a:t>
            </a:r>
            <a:endParaRPr lang="en-US" sz="1200" dirty="0" smtClean="0">
              <a:solidFill>
                <a:schemeClr val="bg1"/>
              </a:solidFill>
            </a:endParaRPr>
          </a:p>
          <a:p>
            <a:pPr marL="285750" indent="-285750">
              <a:buFont typeface="Arial"/>
              <a:buChar char="•"/>
            </a:pPr>
            <a:r>
              <a:rPr lang="en-US" sz="1200" dirty="0" err="1" smtClean="0">
                <a:solidFill>
                  <a:schemeClr val="bg1"/>
                </a:solidFill>
              </a:rPr>
              <a:t>Promo_Month</a:t>
            </a:r>
            <a:endParaRPr lang="en-US" sz="1200" dirty="0">
              <a:solidFill>
                <a:schemeClr val="bg1"/>
              </a:solidFill>
            </a:endParaRPr>
          </a:p>
          <a:p>
            <a:pPr marL="285750" indent="-285750">
              <a:buFont typeface="Arial"/>
              <a:buChar char="•"/>
            </a:pPr>
            <a:r>
              <a:rPr lang="en-US" sz="1200" dirty="0" err="1" smtClean="0">
                <a:solidFill>
                  <a:schemeClr val="bg1"/>
                </a:solidFill>
              </a:rPr>
              <a:t>Comp_Count</a:t>
            </a:r>
            <a:endParaRPr lang="en-US" sz="1200" dirty="0" smtClean="0">
              <a:solidFill>
                <a:schemeClr val="bg1"/>
              </a:solidFill>
            </a:endParaRPr>
          </a:p>
          <a:p>
            <a:pPr marL="285750" indent="-285750">
              <a:buFont typeface="Arial"/>
              <a:buChar char="•"/>
            </a:pPr>
            <a:r>
              <a:rPr lang="en-US" sz="1200" dirty="0" err="1" smtClean="0">
                <a:solidFill>
                  <a:schemeClr val="bg1"/>
                </a:solidFill>
              </a:rPr>
              <a:t>DayOfWeek</a:t>
            </a:r>
            <a:endParaRPr lang="en-US" sz="1200" dirty="0">
              <a:solidFill>
                <a:schemeClr val="bg1"/>
              </a:solidFill>
            </a:endParaRPr>
          </a:p>
          <a:p>
            <a:pPr marL="285750" indent="-285750">
              <a:buFont typeface="Arial"/>
              <a:buChar char="•"/>
            </a:pPr>
            <a:r>
              <a:rPr lang="en-US" sz="1200" dirty="0" smtClean="0">
                <a:solidFill>
                  <a:schemeClr val="bg1"/>
                </a:solidFill>
              </a:rPr>
              <a:t>Open</a:t>
            </a:r>
          </a:p>
          <a:p>
            <a:pPr marL="285750" indent="-285750">
              <a:buFont typeface="Arial"/>
              <a:buChar char="•"/>
            </a:pPr>
            <a:r>
              <a:rPr lang="en-US" sz="1200" dirty="0" smtClean="0">
                <a:solidFill>
                  <a:schemeClr val="bg1"/>
                </a:solidFill>
              </a:rPr>
              <a:t>Promo</a:t>
            </a:r>
          </a:p>
          <a:p>
            <a:pPr marL="285750" indent="-285750">
              <a:buFont typeface="Arial"/>
              <a:buChar char="•"/>
            </a:pPr>
            <a:r>
              <a:rPr lang="en-US" sz="1200" dirty="0" err="1" smtClean="0">
                <a:solidFill>
                  <a:schemeClr val="bg1"/>
                </a:solidFill>
              </a:rPr>
              <a:t>Sale_Month</a:t>
            </a:r>
            <a:r>
              <a:rPr lang="en-US" sz="1200" dirty="0" smtClean="0">
                <a:solidFill>
                  <a:schemeClr val="bg1"/>
                </a:solidFill>
              </a:rPr>
              <a:t>, </a:t>
            </a:r>
            <a:r>
              <a:rPr lang="en-US" sz="1200" dirty="0" err="1" smtClean="0">
                <a:solidFill>
                  <a:schemeClr val="bg1"/>
                </a:solidFill>
              </a:rPr>
              <a:t>Sale_Week</a:t>
            </a:r>
            <a:endParaRPr lang="en-US" sz="1200" dirty="0">
              <a:solidFill>
                <a:schemeClr val="bg1"/>
              </a:solidFill>
            </a:endParaRPr>
          </a:p>
          <a:p>
            <a:pPr marL="285750" indent="-285750">
              <a:buFont typeface="Arial"/>
              <a:buChar char="•"/>
            </a:pPr>
            <a:r>
              <a:rPr lang="en-US" sz="1200" dirty="0" smtClean="0">
                <a:solidFill>
                  <a:schemeClr val="bg1"/>
                </a:solidFill>
              </a:rPr>
              <a:t>Weekend</a:t>
            </a:r>
          </a:p>
          <a:p>
            <a:pPr marL="285750" indent="-285750">
              <a:buFont typeface="Arial"/>
              <a:buChar char="•"/>
            </a:pPr>
            <a:r>
              <a:rPr lang="en-US" sz="1200" dirty="0" err="1" smtClean="0">
                <a:solidFill>
                  <a:schemeClr val="bg1"/>
                </a:solidFill>
              </a:rPr>
              <a:t>StoreType_b</a:t>
            </a:r>
            <a:r>
              <a:rPr lang="en-US" sz="1200" dirty="0" smtClean="0">
                <a:solidFill>
                  <a:schemeClr val="bg1"/>
                </a:solidFill>
              </a:rPr>
              <a:t>, </a:t>
            </a:r>
            <a:r>
              <a:rPr lang="en-US" sz="1200" dirty="0" err="1" smtClean="0">
                <a:solidFill>
                  <a:schemeClr val="bg1"/>
                </a:solidFill>
              </a:rPr>
              <a:t>StoreType_c</a:t>
            </a:r>
            <a:r>
              <a:rPr lang="en-US" sz="1200" dirty="0" smtClean="0">
                <a:solidFill>
                  <a:schemeClr val="bg1"/>
                </a:solidFill>
              </a:rPr>
              <a:t>, </a:t>
            </a:r>
            <a:r>
              <a:rPr lang="en-US" sz="1200" dirty="0" err="1" smtClean="0">
                <a:solidFill>
                  <a:schemeClr val="bg1"/>
                </a:solidFill>
              </a:rPr>
              <a:t>StoreType_d</a:t>
            </a:r>
            <a:endParaRPr lang="en-US" sz="1200" dirty="0" smtClean="0">
              <a:solidFill>
                <a:schemeClr val="bg1"/>
              </a:solidFill>
            </a:endParaRPr>
          </a:p>
          <a:p>
            <a:pPr marL="285750" indent="-285750">
              <a:buFont typeface="Arial"/>
              <a:buChar char="•"/>
            </a:pPr>
            <a:r>
              <a:rPr lang="en-US" sz="1200" dirty="0" err="1" smtClean="0">
                <a:solidFill>
                  <a:schemeClr val="bg1"/>
                </a:solidFill>
              </a:rPr>
              <a:t>PromoInterval_Jan</a:t>
            </a:r>
            <a:r>
              <a:rPr lang="en-US" sz="1200" dirty="0" err="1">
                <a:solidFill>
                  <a:schemeClr val="bg1"/>
                </a:solidFill>
              </a:rPr>
              <a:t>,Apr,Jul,</a:t>
            </a:r>
            <a:r>
              <a:rPr lang="en-US" sz="1200" dirty="0" err="1" smtClean="0">
                <a:solidFill>
                  <a:schemeClr val="bg1"/>
                </a:solidFill>
              </a:rPr>
              <a:t>Oct</a:t>
            </a:r>
            <a:endParaRPr lang="en-US" sz="1200" dirty="0">
              <a:solidFill>
                <a:schemeClr val="bg1"/>
              </a:solidFill>
            </a:endParaRPr>
          </a:p>
          <a:p>
            <a:pPr marL="285750" indent="-285750">
              <a:buFont typeface="Arial"/>
              <a:buChar char="•"/>
            </a:pPr>
            <a:r>
              <a:rPr lang="en-US" sz="1200" dirty="0" err="1" smtClean="0">
                <a:solidFill>
                  <a:schemeClr val="bg1"/>
                </a:solidFill>
              </a:rPr>
              <a:t>PromoInterval_Mar</a:t>
            </a:r>
            <a:r>
              <a:rPr lang="en-US" sz="1200" dirty="0" err="1">
                <a:solidFill>
                  <a:schemeClr val="bg1"/>
                </a:solidFill>
              </a:rPr>
              <a:t>,Jun,Sept,</a:t>
            </a:r>
            <a:r>
              <a:rPr lang="en-US" sz="1200" dirty="0" err="1" smtClean="0">
                <a:solidFill>
                  <a:schemeClr val="bg1"/>
                </a:solidFill>
              </a:rPr>
              <a:t>Dec</a:t>
            </a:r>
            <a:endParaRPr lang="en-US" sz="1200" dirty="0" smtClean="0">
              <a:solidFill>
                <a:schemeClr val="bg1"/>
              </a:solidFill>
            </a:endParaRPr>
          </a:p>
          <a:p>
            <a:pPr marL="285750" indent="-285750">
              <a:buFont typeface="Arial"/>
              <a:buChar char="•"/>
            </a:pPr>
            <a:r>
              <a:rPr lang="en-US" sz="1200" dirty="0" smtClean="0">
                <a:solidFill>
                  <a:schemeClr val="bg1"/>
                </a:solidFill>
              </a:rPr>
              <a:t>SSPS, SSCO,</a:t>
            </a:r>
            <a:endParaRPr lang="en-US" sz="1200" dirty="0">
              <a:solidFill>
                <a:schemeClr val="bg1"/>
              </a:solidFill>
            </a:endParaRPr>
          </a:p>
          <a:p>
            <a:pPr marL="285750" indent="-285750">
              <a:buFont typeface="Arial"/>
              <a:buChar char="•"/>
            </a:pPr>
            <a:r>
              <a:rPr lang="en-US" sz="1200" dirty="0" err="1" smtClean="0">
                <a:solidFill>
                  <a:schemeClr val="bg1"/>
                </a:solidFill>
              </a:rPr>
              <a:t>CompOpenedInYear</a:t>
            </a:r>
            <a:endParaRPr lang="en-US" sz="1200" dirty="0" smtClean="0">
              <a:solidFill>
                <a:schemeClr val="bg1"/>
              </a:solidFill>
            </a:endParaRPr>
          </a:p>
          <a:p>
            <a:pPr marL="285750" indent="-285750">
              <a:buFont typeface="Arial"/>
              <a:buChar char="•"/>
            </a:pPr>
            <a:r>
              <a:rPr lang="en-US" sz="1200" dirty="0" err="1" smtClean="0">
                <a:solidFill>
                  <a:schemeClr val="bg1"/>
                </a:solidFill>
              </a:rPr>
              <a:t>Sales_new</a:t>
            </a:r>
            <a:endParaRPr lang="en-US" sz="1200" dirty="0" smtClean="0">
              <a:solidFill>
                <a:schemeClr val="bg1"/>
              </a:solidFill>
            </a:endParaRPr>
          </a:p>
          <a:p>
            <a:pPr marL="285750" indent="-285750">
              <a:buFont typeface="Arial"/>
              <a:buChar char="•"/>
            </a:pPr>
            <a:r>
              <a:rPr lang="en-US" sz="1200" dirty="0" err="1" smtClean="0">
                <a:solidFill>
                  <a:schemeClr val="bg1"/>
                </a:solidFill>
              </a:rPr>
              <a:t>Avg_Cust_Sales_new</a:t>
            </a:r>
            <a:endParaRPr lang="en-US" sz="1200" dirty="0" smtClean="0">
              <a:solidFill>
                <a:schemeClr val="bg1"/>
              </a:solidFill>
            </a:endParaRPr>
          </a:p>
          <a:p>
            <a:pPr marL="285750" indent="-285750">
              <a:buFont typeface="Arial"/>
              <a:buChar char="•"/>
            </a:pPr>
            <a:r>
              <a:rPr lang="en-US" sz="1200" dirty="0" err="1" smtClean="0">
                <a:solidFill>
                  <a:schemeClr val="bg1"/>
                </a:solidFill>
              </a:rPr>
              <a:t>Cum_Sales_new</a:t>
            </a:r>
            <a:endParaRPr lang="en-US" sz="1200" dirty="0" smtClean="0">
              <a:solidFill>
                <a:schemeClr val="bg1"/>
              </a:solidFill>
            </a:endParaRPr>
          </a:p>
          <a:p>
            <a:pPr marL="285750" indent="-285750">
              <a:buFont typeface="Arial"/>
              <a:buChar char="•"/>
            </a:pPr>
            <a:r>
              <a:rPr lang="en-US" sz="1200" dirty="0" err="1" smtClean="0">
                <a:solidFill>
                  <a:schemeClr val="bg1"/>
                </a:solidFill>
              </a:rPr>
              <a:t>Customers_new</a:t>
            </a:r>
            <a:endParaRPr lang="en-US" sz="1200" dirty="0" smtClean="0">
              <a:solidFill>
                <a:schemeClr val="bg1"/>
              </a:solidFill>
            </a:endParaRPr>
          </a:p>
        </p:txBody>
      </p:sp>
    </p:spTree>
    <p:extLst>
      <p:ext uri="{BB962C8B-B14F-4D97-AF65-F5344CB8AC3E}">
        <p14:creationId xmlns:p14="http://schemas.microsoft.com/office/powerpoint/2010/main" val="55855459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Kaggle</a:t>
            </a:r>
            <a:r>
              <a:rPr lang="en-US" dirty="0" smtClean="0"/>
              <a:t> Competition</a:t>
            </a:r>
            <a:endParaRPr lang="en-US" dirty="0"/>
          </a:p>
        </p:txBody>
      </p:sp>
      <p:sp>
        <p:nvSpPr>
          <p:cNvPr id="7" name="TextBox 6"/>
          <p:cNvSpPr txBox="1"/>
          <p:nvPr/>
        </p:nvSpPr>
        <p:spPr>
          <a:xfrm>
            <a:off x="763995" y="5540511"/>
            <a:ext cx="7694205" cy="646331"/>
          </a:xfrm>
          <a:prstGeom prst="rect">
            <a:avLst/>
          </a:prstGeom>
          <a:noFill/>
        </p:spPr>
        <p:txBody>
          <a:bodyPr wrap="square" rtlCol="0">
            <a:spAutoFit/>
          </a:bodyPr>
          <a:lstStyle/>
          <a:p>
            <a:endParaRPr lang="en-US" dirty="0" smtClean="0">
              <a:effectLst/>
            </a:endParaRPr>
          </a:p>
          <a:p>
            <a:r>
              <a:rPr lang="en-US" b="1" dirty="0" smtClean="0">
                <a:effectLst/>
              </a:rPr>
              <a:t>GOAL: Predict 6 weeks of daily sales for 1,115 stores located across Germany</a:t>
            </a:r>
            <a:r>
              <a:rPr lang="en-US" dirty="0" smtClean="0">
                <a:effectLst/>
              </a:rPr>
              <a:t>. </a:t>
            </a:r>
            <a:endParaRPr lang="en-US" dirty="0"/>
          </a:p>
        </p:txBody>
      </p:sp>
      <p:graphicFrame>
        <p:nvGraphicFramePr>
          <p:cNvPr id="8" name="Diagram 7"/>
          <p:cNvGraphicFramePr/>
          <p:nvPr>
            <p:extLst>
              <p:ext uri="{D42A27DB-BD31-4B8C-83A1-F6EECF244321}">
                <p14:modId xmlns:p14="http://schemas.microsoft.com/office/powerpoint/2010/main" val="2961600785"/>
              </p:ext>
            </p:extLst>
          </p:nvPr>
        </p:nvGraphicFramePr>
        <p:xfrm>
          <a:off x="457200" y="1417638"/>
          <a:ext cx="8001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832531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Leaderboard</a:t>
            </a:r>
            <a:endParaRPr lang="en-US" dirty="0"/>
          </a:p>
        </p:txBody>
      </p:sp>
      <p:pic>
        <p:nvPicPr>
          <p:cNvPr id="6" name="Picture 5"/>
          <p:cNvPicPr>
            <a:picLocks noChangeAspect="1"/>
          </p:cNvPicPr>
          <p:nvPr/>
        </p:nvPicPr>
        <p:blipFill>
          <a:blip r:embed="rId2"/>
          <a:stretch>
            <a:fillRect/>
          </a:stretch>
        </p:blipFill>
        <p:spPr>
          <a:xfrm>
            <a:off x="725702" y="2124772"/>
            <a:ext cx="7961098" cy="3244182"/>
          </a:xfrm>
          <a:prstGeom prst="rect">
            <a:avLst/>
          </a:prstGeom>
        </p:spPr>
      </p:pic>
    </p:spTree>
    <p:extLst>
      <p:ext uri="{BB962C8B-B14F-4D97-AF65-F5344CB8AC3E}">
        <p14:creationId xmlns:p14="http://schemas.microsoft.com/office/powerpoint/2010/main" val="6594681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Kaggle</a:t>
            </a:r>
            <a:r>
              <a:rPr lang="en-US" dirty="0" smtClean="0"/>
              <a:t> Competition</a:t>
            </a:r>
            <a:endParaRPr lang="en-US" dirty="0"/>
          </a:p>
        </p:txBody>
      </p:sp>
      <p:sp>
        <p:nvSpPr>
          <p:cNvPr id="5" name="TextBox 4"/>
          <p:cNvSpPr txBox="1"/>
          <p:nvPr/>
        </p:nvSpPr>
        <p:spPr>
          <a:xfrm>
            <a:off x="582580" y="1384872"/>
            <a:ext cx="8229600"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Files provided by </a:t>
            </a:r>
            <a:r>
              <a:rPr lang="en-US" dirty="0" err="1" smtClean="0"/>
              <a:t>Kaggle</a:t>
            </a:r>
            <a:r>
              <a:rPr lang="en-US" dirty="0" smtClean="0"/>
              <a:t>; data dictionary included</a:t>
            </a:r>
          </a:p>
          <a:p>
            <a:pPr marL="285750" indent="-285750">
              <a:buFont typeface="Arial" panose="020B0604020202020204" pitchFamily="34" charset="0"/>
              <a:buChar char="•"/>
            </a:pPr>
            <a:r>
              <a:rPr lang="en-US" dirty="0" smtClean="0"/>
              <a:t>Store, location data </a:t>
            </a:r>
            <a:r>
              <a:rPr lang="en-US" dirty="0" err="1" smtClean="0"/>
              <a:t>anonymized</a:t>
            </a:r>
            <a:endParaRPr lang="en-US" dirty="0"/>
          </a:p>
          <a:p>
            <a:pPr marL="285750" indent="-285750">
              <a:buFont typeface="Arial" panose="020B0604020202020204" pitchFamily="34" charset="0"/>
              <a:buChar char="•"/>
            </a:pPr>
            <a:r>
              <a:rPr lang="en-US" dirty="0"/>
              <a:t>A</a:t>
            </a:r>
            <a:r>
              <a:rPr lang="en-US" dirty="0" smtClean="0"/>
              <a:t>ll stores in Germany</a:t>
            </a:r>
          </a:p>
          <a:p>
            <a:endParaRPr lang="en-US" b="1" dirty="0"/>
          </a:p>
          <a:p>
            <a:endParaRPr lang="en-US" b="1" dirty="0" smtClean="0"/>
          </a:p>
        </p:txBody>
      </p:sp>
      <p:sp>
        <p:nvSpPr>
          <p:cNvPr id="6" name="Rectangle 5"/>
          <p:cNvSpPr/>
          <p:nvPr/>
        </p:nvSpPr>
        <p:spPr>
          <a:xfrm>
            <a:off x="658780" y="2451672"/>
            <a:ext cx="3073810" cy="898200"/>
          </a:xfrm>
          <a:prstGeom prst="rect">
            <a:avLst/>
          </a:prstGeom>
          <a:solidFill>
            <a:srgbClr val="7CD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000000"/>
                </a:solidFill>
              </a:rPr>
              <a:t>Historical data including sales</a:t>
            </a:r>
          </a:p>
          <a:p>
            <a:pPr algn="ctr"/>
            <a:r>
              <a:rPr lang="en-US" sz="1400" b="1" dirty="0" smtClean="0">
                <a:solidFill>
                  <a:srgbClr val="000000"/>
                </a:solidFill>
              </a:rPr>
              <a:t>(Train set)</a:t>
            </a:r>
            <a:endParaRPr lang="en-US" sz="1400" b="1" dirty="0">
              <a:solidFill>
                <a:srgbClr val="000000"/>
              </a:solidFill>
            </a:endParaRPr>
          </a:p>
        </p:txBody>
      </p:sp>
      <p:sp>
        <p:nvSpPr>
          <p:cNvPr id="9" name="Rectangle 8"/>
          <p:cNvSpPr/>
          <p:nvPr/>
        </p:nvSpPr>
        <p:spPr>
          <a:xfrm>
            <a:off x="4037390" y="2467872"/>
            <a:ext cx="1447799" cy="898200"/>
          </a:xfrm>
          <a:prstGeom prst="rect">
            <a:avLst/>
          </a:prstGeom>
          <a:solidFill>
            <a:srgbClr val="7CD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000000"/>
                </a:solidFill>
              </a:rPr>
              <a:t>Historical data excluding sales </a:t>
            </a:r>
          </a:p>
          <a:p>
            <a:pPr algn="ctr"/>
            <a:r>
              <a:rPr lang="en-US" sz="1400" b="1" dirty="0" smtClean="0">
                <a:solidFill>
                  <a:srgbClr val="000000"/>
                </a:solidFill>
              </a:rPr>
              <a:t>(Test Set)</a:t>
            </a:r>
            <a:endParaRPr lang="en-US" sz="1400" b="1" dirty="0">
              <a:solidFill>
                <a:srgbClr val="000000"/>
              </a:solidFill>
            </a:endParaRPr>
          </a:p>
        </p:txBody>
      </p:sp>
      <p:sp>
        <p:nvSpPr>
          <p:cNvPr id="10" name="Rectangle 9"/>
          <p:cNvSpPr/>
          <p:nvPr/>
        </p:nvSpPr>
        <p:spPr>
          <a:xfrm>
            <a:off x="5789990" y="2467872"/>
            <a:ext cx="3072384" cy="898200"/>
          </a:xfrm>
          <a:prstGeom prst="rect">
            <a:avLst/>
          </a:prstGeom>
          <a:solidFill>
            <a:srgbClr val="7CD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000000"/>
                </a:solidFill>
              </a:rPr>
              <a:t>Supplemental information about the stores</a:t>
            </a:r>
            <a:endParaRPr lang="en-US" sz="1400" b="1" dirty="0">
              <a:solidFill>
                <a:srgbClr val="000000"/>
              </a:solidFill>
            </a:endParaRPr>
          </a:p>
        </p:txBody>
      </p:sp>
      <p:sp>
        <p:nvSpPr>
          <p:cNvPr id="11" name="TextBox 10"/>
          <p:cNvSpPr txBox="1"/>
          <p:nvPr/>
        </p:nvSpPr>
        <p:spPr>
          <a:xfrm>
            <a:off x="658780" y="3480595"/>
            <a:ext cx="3072384" cy="3046987"/>
          </a:xfrm>
          <a:prstGeom prst="rect">
            <a:avLst/>
          </a:prstGeom>
          <a:noFill/>
        </p:spPr>
        <p:txBody>
          <a:bodyPr wrap="square" rtlCol="0">
            <a:spAutoFit/>
          </a:bodyPr>
          <a:lstStyle/>
          <a:p>
            <a:pPr algn="ctr"/>
            <a:r>
              <a:rPr lang="en-US" sz="1200" dirty="0" smtClean="0"/>
              <a:t>Daily sales data from 1/1/13 – 7/31/15 </a:t>
            </a:r>
            <a:r>
              <a:rPr lang="en-US" sz="1200" dirty="0" smtClean="0">
                <a:sym typeface="Wingdings" panose="05000000000000000000" pitchFamily="2" charset="2"/>
              </a:rPr>
              <a:t>(1,017,210 rows)</a:t>
            </a:r>
          </a:p>
          <a:p>
            <a:endParaRPr lang="en-US" sz="1200" dirty="0" smtClean="0">
              <a:sym typeface="Wingdings" panose="05000000000000000000" pitchFamily="2" charset="2"/>
            </a:endParaRPr>
          </a:p>
          <a:p>
            <a:pPr marL="520700" indent="-285750">
              <a:buFont typeface="Arial" panose="020B0604020202020204" pitchFamily="34" charset="0"/>
              <a:buChar char="•"/>
            </a:pPr>
            <a:r>
              <a:rPr lang="en-US" sz="1200" dirty="0" smtClean="0">
                <a:sym typeface="Wingdings" panose="05000000000000000000" pitchFamily="2" charset="2"/>
              </a:rPr>
              <a:t>Store ID</a:t>
            </a:r>
          </a:p>
          <a:p>
            <a:pPr marL="520700" indent="-285750">
              <a:buFont typeface="Arial" panose="020B0604020202020204" pitchFamily="34" charset="0"/>
              <a:buChar char="•"/>
            </a:pPr>
            <a:r>
              <a:rPr lang="en-US" sz="1200" dirty="0" smtClean="0">
                <a:sym typeface="Wingdings" panose="05000000000000000000" pitchFamily="2" charset="2"/>
              </a:rPr>
              <a:t>Day of Week</a:t>
            </a:r>
          </a:p>
          <a:p>
            <a:pPr marL="520700" indent="-285750">
              <a:buFont typeface="Arial" panose="020B0604020202020204" pitchFamily="34" charset="0"/>
              <a:buChar char="•"/>
            </a:pPr>
            <a:r>
              <a:rPr lang="en-US" sz="1200" dirty="0" smtClean="0">
                <a:sym typeface="Wingdings" panose="05000000000000000000" pitchFamily="2" charset="2"/>
              </a:rPr>
              <a:t>Date</a:t>
            </a:r>
          </a:p>
          <a:p>
            <a:pPr marL="520700" indent="-285750">
              <a:buFont typeface="Arial" panose="020B0604020202020204" pitchFamily="34" charset="0"/>
              <a:buChar char="•"/>
            </a:pPr>
            <a:r>
              <a:rPr lang="en-US" sz="1200" dirty="0" smtClean="0">
                <a:sym typeface="Wingdings" panose="05000000000000000000" pitchFamily="2" charset="2"/>
              </a:rPr>
              <a:t>Sales ($)</a:t>
            </a:r>
          </a:p>
          <a:p>
            <a:pPr marL="520700" indent="-285750">
              <a:buFont typeface="Arial" panose="020B0604020202020204" pitchFamily="34" charset="0"/>
              <a:buChar char="•"/>
            </a:pPr>
            <a:r>
              <a:rPr lang="en-US" sz="1200" dirty="0" smtClean="0">
                <a:sym typeface="Wingdings" panose="05000000000000000000" pitchFamily="2" charset="2"/>
              </a:rPr>
              <a:t>Customers (#)</a:t>
            </a:r>
          </a:p>
          <a:p>
            <a:pPr marL="520700" indent="-285750">
              <a:buFont typeface="Arial" panose="020B0604020202020204" pitchFamily="34" charset="0"/>
              <a:buChar char="•"/>
            </a:pPr>
            <a:r>
              <a:rPr lang="en-US" sz="1200" dirty="0" smtClean="0">
                <a:sym typeface="Wingdings" panose="05000000000000000000" pitchFamily="2" charset="2"/>
              </a:rPr>
              <a:t>Store open flag (0,1)</a:t>
            </a:r>
          </a:p>
          <a:p>
            <a:pPr marL="520700" indent="-285750">
              <a:buFont typeface="Arial" panose="020B0604020202020204" pitchFamily="34" charset="0"/>
              <a:buChar char="•"/>
            </a:pPr>
            <a:r>
              <a:rPr lang="en-US" sz="1200" dirty="0" smtClean="0">
                <a:sym typeface="Wingdings" panose="05000000000000000000" pitchFamily="2" charset="2"/>
              </a:rPr>
              <a:t>Store promo flag (0,1)</a:t>
            </a:r>
          </a:p>
          <a:p>
            <a:pPr marL="520700" indent="-285750">
              <a:buFont typeface="Arial" panose="020B0604020202020204" pitchFamily="34" charset="0"/>
              <a:buChar char="•"/>
            </a:pPr>
            <a:r>
              <a:rPr lang="en-US" sz="1200" dirty="0" smtClean="0">
                <a:sym typeface="Wingdings" panose="05000000000000000000" pitchFamily="2" charset="2"/>
              </a:rPr>
              <a:t>State holiday flag (category)</a:t>
            </a:r>
          </a:p>
          <a:p>
            <a:pPr marL="520700" indent="-285750">
              <a:buFont typeface="Arial" panose="020B0604020202020204" pitchFamily="34" charset="0"/>
              <a:buChar char="•"/>
            </a:pPr>
            <a:r>
              <a:rPr lang="en-US" sz="1200" dirty="0" smtClean="0">
                <a:sym typeface="Wingdings" panose="05000000000000000000" pitchFamily="2" charset="2"/>
              </a:rPr>
              <a:t>School holiday flag</a:t>
            </a:r>
          </a:p>
          <a:p>
            <a:pPr marL="285750" indent="-285750">
              <a:buFont typeface="Arial" panose="020B0604020202020204" pitchFamily="34" charset="0"/>
              <a:buChar char="•"/>
            </a:pPr>
            <a:endParaRPr lang="en-US" sz="1200" dirty="0" smtClean="0"/>
          </a:p>
          <a:p>
            <a:endParaRPr lang="en-US" sz="1200" dirty="0" smtClean="0"/>
          </a:p>
          <a:p>
            <a:endParaRPr lang="en-US" sz="1200" dirty="0"/>
          </a:p>
          <a:p>
            <a:endParaRPr lang="en-US" sz="1200" dirty="0" smtClean="0"/>
          </a:p>
        </p:txBody>
      </p:sp>
      <p:sp>
        <p:nvSpPr>
          <p:cNvPr id="12" name="TextBox 11"/>
          <p:cNvSpPr txBox="1"/>
          <p:nvPr/>
        </p:nvSpPr>
        <p:spPr>
          <a:xfrm>
            <a:off x="5762951" y="3473220"/>
            <a:ext cx="3072384" cy="3416319"/>
          </a:xfrm>
          <a:prstGeom prst="rect">
            <a:avLst/>
          </a:prstGeom>
          <a:noFill/>
        </p:spPr>
        <p:txBody>
          <a:bodyPr wrap="square" rtlCol="0">
            <a:spAutoFit/>
          </a:bodyPr>
          <a:lstStyle/>
          <a:p>
            <a:pPr algn="ctr"/>
            <a:r>
              <a:rPr lang="en-US" sz="1200" dirty="0" smtClean="0"/>
              <a:t>Detail about the stores </a:t>
            </a:r>
          </a:p>
          <a:p>
            <a:pPr algn="ctr"/>
            <a:r>
              <a:rPr lang="en-US" sz="1200" dirty="0" smtClean="0"/>
              <a:t>(1115 rows)</a:t>
            </a:r>
            <a:endParaRPr lang="en-US" sz="1200" dirty="0" smtClean="0">
              <a:sym typeface="Wingdings" panose="05000000000000000000" pitchFamily="2" charset="2"/>
            </a:endParaRPr>
          </a:p>
          <a:p>
            <a:endParaRPr lang="en-US" sz="1200" dirty="0" smtClean="0">
              <a:sym typeface="Wingdings" panose="05000000000000000000" pitchFamily="2" charset="2"/>
            </a:endParaRPr>
          </a:p>
          <a:p>
            <a:pPr marL="520700" indent="-285750">
              <a:buFont typeface="Arial" panose="020B0604020202020204" pitchFamily="34" charset="0"/>
              <a:buChar char="•"/>
            </a:pPr>
            <a:r>
              <a:rPr lang="en-US" sz="1200" dirty="0" smtClean="0">
                <a:sym typeface="Wingdings" panose="05000000000000000000" pitchFamily="2" charset="2"/>
              </a:rPr>
              <a:t>Store ID</a:t>
            </a:r>
          </a:p>
          <a:p>
            <a:pPr marL="520700" indent="-285750">
              <a:buFont typeface="Arial" panose="020B0604020202020204" pitchFamily="34" charset="0"/>
              <a:buChar char="•"/>
            </a:pPr>
            <a:r>
              <a:rPr lang="en-US" sz="1200" dirty="0" smtClean="0">
                <a:sym typeface="Wingdings" panose="05000000000000000000" pitchFamily="2" charset="2"/>
              </a:rPr>
              <a:t>Store Type (categorical)</a:t>
            </a:r>
          </a:p>
          <a:p>
            <a:pPr marL="520700" indent="-285750">
              <a:buFont typeface="Arial" panose="020B0604020202020204" pitchFamily="34" charset="0"/>
              <a:buChar char="•"/>
            </a:pPr>
            <a:r>
              <a:rPr lang="en-US" sz="1200" dirty="0" smtClean="0">
                <a:sym typeface="Wingdings" panose="05000000000000000000" pitchFamily="2" charset="2"/>
              </a:rPr>
              <a:t>Assortment (categorical)</a:t>
            </a:r>
          </a:p>
          <a:p>
            <a:pPr marL="520700" indent="-285750">
              <a:buFont typeface="Arial" panose="020B0604020202020204" pitchFamily="34" charset="0"/>
              <a:buChar char="•"/>
            </a:pPr>
            <a:r>
              <a:rPr lang="en-US" sz="1200" dirty="0" smtClean="0">
                <a:sym typeface="Wingdings" panose="05000000000000000000" pitchFamily="2" charset="2"/>
              </a:rPr>
              <a:t>Competition distance</a:t>
            </a:r>
          </a:p>
          <a:p>
            <a:pPr marL="520700" indent="-285750">
              <a:buFont typeface="Arial" panose="020B0604020202020204" pitchFamily="34" charset="0"/>
              <a:buChar char="•"/>
            </a:pPr>
            <a:r>
              <a:rPr lang="en-US" sz="1200" dirty="0" smtClean="0">
                <a:sym typeface="Wingdings" panose="05000000000000000000" pitchFamily="2" charset="2"/>
              </a:rPr>
              <a:t>Competition open since month</a:t>
            </a:r>
          </a:p>
          <a:p>
            <a:pPr marL="520700" indent="-285750">
              <a:buFont typeface="Arial" panose="020B0604020202020204" pitchFamily="34" charset="0"/>
              <a:buChar char="•"/>
            </a:pPr>
            <a:r>
              <a:rPr lang="en-US" sz="1200" dirty="0" smtClean="0">
                <a:sym typeface="Wingdings" panose="05000000000000000000" pitchFamily="2" charset="2"/>
              </a:rPr>
              <a:t>Competition open since year</a:t>
            </a:r>
          </a:p>
          <a:p>
            <a:pPr marL="520700" indent="-285750">
              <a:buFont typeface="Arial" panose="020B0604020202020204" pitchFamily="34" charset="0"/>
              <a:buChar char="•"/>
            </a:pPr>
            <a:r>
              <a:rPr lang="en-US" sz="1200" dirty="0" smtClean="0">
                <a:sym typeface="Wingdings" panose="05000000000000000000" pitchFamily="2" charset="2"/>
              </a:rPr>
              <a:t>Flag as to whether the store participates in “Promotion 2”</a:t>
            </a:r>
          </a:p>
          <a:p>
            <a:pPr marL="520700" indent="-285750">
              <a:buFont typeface="Arial" panose="020B0604020202020204" pitchFamily="34" charset="0"/>
              <a:buChar char="•"/>
            </a:pPr>
            <a:r>
              <a:rPr lang="en-US" sz="1200" dirty="0" smtClean="0">
                <a:sym typeface="Wingdings" panose="05000000000000000000" pitchFamily="2" charset="2"/>
              </a:rPr>
              <a:t>Week since Promotion 2 started</a:t>
            </a:r>
          </a:p>
          <a:p>
            <a:pPr marL="520700" indent="-285750">
              <a:buFont typeface="Arial" panose="020B0604020202020204" pitchFamily="34" charset="0"/>
              <a:buChar char="•"/>
            </a:pPr>
            <a:r>
              <a:rPr lang="en-US" sz="1200" dirty="0" smtClean="0">
                <a:sym typeface="Wingdings" panose="05000000000000000000" pitchFamily="2" charset="2"/>
              </a:rPr>
              <a:t>Year since Promotion 2 started</a:t>
            </a:r>
          </a:p>
          <a:p>
            <a:pPr marL="520700" indent="-285750">
              <a:buFont typeface="Arial" panose="020B0604020202020204" pitchFamily="34" charset="0"/>
              <a:buChar char="•"/>
            </a:pPr>
            <a:r>
              <a:rPr lang="en-US" sz="1200" dirty="0" smtClean="0">
                <a:sym typeface="Wingdings" panose="05000000000000000000" pitchFamily="2" charset="2"/>
              </a:rPr>
              <a:t>Consecutive intervals in which the promotion starts new</a:t>
            </a:r>
            <a:endParaRPr lang="en-US" sz="1200" dirty="0" smtClean="0"/>
          </a:p>
          <a:p>
            <a:endParaRPr lang="en-US" sz="1200" dirty="0" smtClean="0"/>
          </a:p>
          <a:p>
            <a:endParaRPr lang="en-US" sz="1200" dirty="0"/>
          </a:p>
          <a:p>
            <a:endParaRPr lang="en-US" sz="1200" dirty="0" smtClean="0"/>
          </a:p>
        </p:txBody>
      </p:sp>
      <p:sp>
        <p:nvSpPr>
          <p:cNvPr id="13" name="TextBox 12"/>
          <p:cNvSpPr txBox="1"/>
          <p:nvPr/>
        </p:nvSpPr>
        <p:spPr>
          <a:xfrm>
            <a:off x="4037389" y="3750219"/>
            <a:ext cx="1447800" cy="2123658"/>
          </a:xfrm>
          <a:prstGeom prst="rect">
            <a:avLst/>
          </a:prstGeom>
          <a:noFill/>
        </p:spPr>
        <p:txBody>
          <a:bodyPr wrap="square" rtlCol="0">
            <a:spAutoFit/>
          </a:bodyPr>
          <a:lstStyle/>
          <a:p>
            <a:pPr algn="ctr"/>
            <a:r>
              <a:rPr lang="en-US" sz="1200" dirty="0" smtClean="0"/>
              <a:t>Used for </a:t>
            </a:r>
            <a:r>
              <a:rPr lang="en-US" sz="1200" dirty="0" err="1" smtClean="0"/>
              <a:t>Kaggle</a:t>
            </a:r>
            <a:r>
              <a:rPr lang="en-US" sz="1200" dirty="0" smtClean="0"/>
              <a:t> submission purposes </a:t>
            </a:r>
            <a:r>
              <a:rPr lang="en-US" sz="1200" dirty="0" smtClean="0"/>
              <a:t>only</a:t>
            </a:r>
          </a:p>
          <a:p>
            <a:pPr algn="ctr"/>
            <a:endParaRPr lang="en-US" sz="1200" dirty="0">
              <a:sym typeface="Wingdings" panose="05000000000000000000" pitchFamily="2" charset="2"/>
            </a:endParaRPr>
          </a:p>
          <a:p>
            <a:pPr algn="ctr"/>
            <a:r>
              <a:rPr lang="en-US" sz="1200" dirty="0" smtClean="0">
                <a:sym typeface="Wingdings" panose="05000000000000000000" pitchFamily="2" charset="2"/>
              </a:rPr>
              <a:t>35k price</a:t>
            </a:r>
          </a:p>
          <a:p>
            <a:pPr algn="ctr"/>
            <a:r>
              <a:rPr lang="en-US" sz="1200" dirty="0" smtClean="0">
                <a:sym typeface="Wingdings" panose="05000000000000000000" pitchFamily="2" charset="2"/>
              </a:rPr>
              <a:t>5 submissions per day</a:t>
            </a:r>
            <a:endParaRPr lang="en-US" sz="1200" dirty="0" smtClean="0">
              <a:sym typeface="Wingdings" panose="05000000000000000000" pitchFamily="2" charset="2"/>
            </a:endParaRPr>
          </a:p>
          <a:p>
            <a:pPr marL="285750" indent="-285750" algn="ctr">
              <a:buFont typeface="Arial" panose="020B0604020202020204" pitchFamily="34" charset="0"/>
              <a:buChar char="•"/>
            </a:pPr>
            <a:endParaRPr lang="en-US" sz="1200" dirty="0" smtClean="0"/>
          </a:p>
          <a:p>
            <a:pPr algn="ctr"/>
            <a:endParaRPr lang="en-US" sz="1200" dirty="0" smtClean="0"/>
          </a:p>
          <a:p>
            <a:pPr algn="ctr"/>
            <a:endParaRPr lang="en-US" sz="1200" dirty="0"/>
          </a:p>
          <a:p>
            <a:pPr algn="ctr"/>
            <a:endParaRPr lang="en-US" sz="1200" dirty="0" smtClean="0"/>
          </a:p>
        </p:txBody>
      </p:sp>
    </p:spTree>
    <p:extLst>
      <p:ext uri="{BB962C8B-B14F-4D97-AF65-F5344CB8AC3E}">
        <p14:creationId xmlns:p14="http://schemas.microsoft.com/office/powerpoint/2010/main" val="43190927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Kaggle</a:t>
            </a:r>
            <a:r>
              <a:rPr lang="en-US" dirty="0" smtClean="0"/>
              <a:t> or No </a:t>
            </a:r>
            <a:r>
              <a:rPr lang="en-US" dirty="0" err="1" smtClean="0"/>
              <a:t>Kaggle</a:t>
            </a:r>
            <a:endParaRPr lang="en-US" dirty="0"/>
          </a:p>
        </p:txBody>
      </p:sp>
      <p:sp>
        <p:nvSpPr>
          <p:cNvPr id="3" name="Content Placeholder 2"/>
          <p:cNvSpPr>
            <a:spLocks noGrp="1"/>
          </p:cNvSpPr>
          <p:nvPr>
            <p:ph idx="1"/>
          </p:nvPr>
        </p:nvSpPr>
        <p:spPr>
          <a:xfrm>
            <a:off x="457200" y="1469483"/>
            <a:ext cx="8229600" cy="3277496"/>
          </a:xfrm>
        </p:spPr>
        <p:txBody>
          <a:bodyPr>
            <a:normAutofit fontScale="92500" lnSpcReduction="10000"/>
          </a:bodyPr>
          <a:lstStyle/>
          <a:p>
            <a:r>
              <a:rPr lang="en-US" dirty="0" smtClean="0"/>
              <a:t>Not interested in the 35k prize</a:t>
            </a:r>
          </a:p>
          <a:p>
            <a:r>
              <a:rPr lang="en-US" dirty="0" smtClean="0"/>
              <a:t>Train data set is large enough to build a relevant prediction model</a:t>
            </a:r>
          </a:p>
          <a:p>
            <a:r>
              <a:rPr lang="en-US" dirty="0" smtClean="0"/>
              <a:t>Accuracy score is based on “RMSPE”</a:t>
            </a:r>
          </a:p>
          <a:p>
            <a:r>
              <a:rPr lang="en-US" dirty="0" smtClean="0"/>
              <a:t>Emphasis on Classification models in class (KNN, Naïve, Logistic Regression, Decision Trees, Random Forests)</a:t>
            </a:r>
          </a:p>
          <a:p>
            <a:endParaRPr lang="en-US" dirty="0"/>
          </a:p>
        </p:txBody>
      </p:sp>
      <p:pic>
        <p:nvPicPr>
          <p:cNvPr id="4" name="Picture 3"/>
          <p:cNvPicPr>
            <a:picLocks noChangeAspect="1"/>
          </p:cNvPicPr>
          <p:nvPr/>
        </p:nvPicPr>
        <p:blipFill>
          <a:blip r:embed="rId2"/>
          <a:stretch>
            <a:fillRect/>
          </a:stretch>
        </p:blipFill>
        <p:spPr>
          <a:xfrm>
            <a:off x="1706973" y="5173468"/>
            <a:ext cx="5993235" cy="1318615"/>
          </a:xfrm>
          <a:prstGeom prst="rect">
            <a:avLst/>
          </a:prstGeom>
        </p:spPr>
      </p:pic>
    </p:spTree>
    <p:extLst>
      <p:ext uri="{BB962C8B-B14F-4D97-AF65-F5344CB8AC3E}">
        <p14:creationId xmlns:p14="http://schemas.microsoft.com/office/powerpoint/2010/main" val="324068103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 Sales data</a:t>
            </a:r>
            <a:endParaRPr lang="en-US" dirty="0"/>
          </a:p>
        </p:txBody>
      </p:sp>
      <p:pic>
        <p:nvPicPr>
          <p:cNvPr id="12" name="Picture 11"/>
          <p:cNvPicPr>
            <a:picLocks noChangeAspect="1"/>
          </p:cNvPicPr>
          <p:nvPr/>
        </p:nvPicPr>
        <p:blipFill>
          <a:blip r:embed="rId2"/>
          <a:stretch>
            <a:fillRect/>
          </a:stretch>
        </p:blipFill>
        <p:spPr>
          <a:xfrm rot="5400000">
            <a:off x="3606803" y="489871"/>
            <a:ext cx="1909563" cy="6858000"/>
          </a:xfrm>
          <a:prstGeom prst="rect">
            <a:avLst/>
          </a:prstGeom>
        </p:spPr>
      </p:pic>
      <p:sp>
        <p:nvSpPr>
          <p:cNvPr id="13" name="Rectangle 12"/>
          <p:cNvSpPr/>
          <p:nvPr/>
        </p:nvSpPr>
        <p:spPr>
          <a:xfrm>
            <a:off x="758591" y="1370087"/>
            <a:ext cx="7928209" cy="1477328"/>
          </a:xfrm>
          <a:prstGeom prst="rect">
            <a:avLst/>
          </a:prstGeom>
        </p:spPr>
        <p:txBody>
          <a:bodyPr wrap="square">
            <a:spAutoFit/>
          </a:bodyPr>
          <a:lstStyle/>
          <a:p>
            <a:pPr marL="171450" indent="-171450">
              <a:buFont typeface="Arial"/>
              <a:buChar char="•"/>
            </a:pPr>
            <a:r>
              <a:rPr lang="en-US" dirty="0">
                <a:solidFill>
                  <a:srgbClr val="FFFFFF"/>
                </a:solidFill>
              </a:rPr>
              <a:t>Not Linear</a:t>
            </a:r>
          </a:p>
          <a:p>
            <a:pPr marL="171450" indent="-171450">
              <a:buFont typeface="Arial"/>
              <a:buChar char="•"/>
            </a:pPr>
            <a:r>
              <a:rPr lang="en-US" dirty="0">
                <a:solidFill>
                  <a:srgbClr val="FFFFFF"/>
                </a:solidFill>
              </a:rPr>
              <a:t>No Sales/Customers data on the weekends for stores with Promotions</a:t>
            </a:r>
          </a:p>
          <a:p>
            <a:pPr marL="171450" indent="-171450">
              <a:buFont typeface="Arial"/>
              <a:buChar char="•"/>
            </a:pPr>
            <a:r>
              <a:rPr lang="en-US" dirty="0">
                <a:solidFill>
                  <a:srgbClr val="FFFFFF"/>
                </a:solidFill>
              </a:rPr>
              <a:t>Higher sales with </a:t>
            </a:r>
            <a:r>
              <a:rPr lang="en-US" dirty="0" smtClean="0">
                <a:solidFill>
                  <a:srgbClr val="FFFFFF"/>
                </a:solidFill>
              </a:rPr>
              <a:t>Promo</a:t>
            </a:r>
          </a:p>
          <a:p>
            <a:pPr marL="171450" indent="-171450">
              <a:buFont typeface="Arial"/>
              <a:buChar char="•"/>
            </a:pPr>
            <a:r>
              <a:rPr lang="en-US" dirty="0" smtClean="0">
                <a:solidFill>
                  <a:srgbClr val="FFFFFF"/>
                </a:solidFill>
              </a:rPr>
              <a:t>Minimal sales on Sundays</a:t>
            </a:r>
            <a:endParaRPr lang="en-US" dirty="0">
              <a:solidFill>
                <a:srgbClr val="FFFFFF"/>
              </a:solidFill>
            </a:endParaRPr>
          </a:p>
          <a:p>
            <a:pPr marL="171450" indent="-171450">
              <a:buFont typeface="Arial"/>
              <a:buChar char="•"/>
            </a:pPr>
            <a:r>
              <a:rPr lang="en-US" dirty="0">
                <a:solidFill>
                  <a:srgbClr val="FFFFFF"/>
                </a:solidFill>
              </a:rPr>
              <a:t>180 stores have missing sales for June 2014 – end of year</a:t>
            </a:r>
            <a:endParaRPr lang="en-US" dirty="0">
              <a:solidFill>
                <a:srgbClr val="FFFFFF"/>
              </a:solidFill>
            </a:endParaRPr>
          </a:p>
        </p:txBody>
      </p:sp>
      <p:sp>
        <p:nvSpPr>
          <p:cNvPr id="14" name="Rectangle 13"/>
          <p:cNvSpPr/>
          <p:nvPr/>
        </p:nvSpPr>
        <p:spPr>
          <a:xfrm>
            <a:off x="1132583" y="5108286"/>
            <a:ext cx="6858001" cy="143749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a:stretch>
            <a:fillRect/>
          </a:stretch>
        </p:blipFill>
        <p:spPr>
          <a:xfrm>
            <a:off x="1132582" y="5212858"/>
            <a:ext cx="6865251" cy="1332919"/>
          </a:xfrm>
          <a:prstGeom prst="rect">
            <a:avLst/>
          </a:prstGeom>
        </p:spPr>
      </p:pic>
    </p:spTree>
    <p:extLst>
      <p:ext uri="{BB962C8B-B14F-4D97-AF65-F5344CB8AC3E}">
        <p14:creationId xmlns:p14="http://schemas.microsoft.com/office/powerpoint/2010/main" val="9858662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 - Sales data</a:t>
            </a:r>
            <a:endParaRPr lang="en-US" dirty="0"/>
          </a:p>
        </p:txBody>
      </p:sp>
      <p:pic>
        <p:nvPicPr>
          <p:cNvPr id="12" name="Picture 11"/>
          <p:cNvPicPr>
            <a:picLocks noChangeAspect="1"/>
          </p:cNvPicPr>
          <p:nvPr/>
        </p:nvPicPr>
        <p:blipFill>
          <a:blip r:embed="rId3"/>
          <a:stretch>
            <a:fillRect/>
          </a:stretch>
        </p:blipFill>
        <p:spPr>
          <a:xfrm rot="5400000">
            <a:off x="3606802" y="1540427"/>
            <a:ext cx="1909563" cy="6858000"/>
          </a:xfrm>
          <a:prstGeom prst="rect">
            <a:avLst/>
          </a:prstGeom>
        </p:spPr>
      </p:pic>
      <p:sp>
        <p:nvSpPr>
          <p:cNvPr id="13" name="Rectangle 12"/>
          <p:cNvSpPr/>
          <p:nvPr/>
        </p:nvSpPr>
        <p:spPr>
          <a:xfrm>
            <a:off x="758591" y="1370087"/>
            <a:ext cx="7928209" cy="2185214"/>
          </a:xfrm>
          <a:prstGeom prst="rect">
            <a:avLst/>
          </a:prstGeom>
        </p:spPr>
        <p:txBody>
          <a:bodyPr wrap="square">
            <a:spAutoFit/>
          </a:bodyPr>
          <a:lstStyle/>
          <a:p>
            <a:pPr marL="171450" indent="-171450">
              <a:buFont typeface="Arial"/>
              <a:buChar char="•"/>
            </a:pPr>
            <a:r>
              <a:rPr lang="en-US" dirty="0" smtClean="0">
                <a:solidFill>
                  <a:srgbClr val="FFFFFF"/>
                </a:solidFill>
              </a:rPr>
              <a:t>Convert Date to </a:t>
            </a:r>
            <a:r>
              <a:rPr lang="en-US" dirty="0">
                <a:solidFill>
                  <a:srgbClr val="FFFFFF"/>
                </a:solidFill>
              </a:rPr>
              <a:t>a </a:t>
            </a:r>
            <a:r>
              <a:rPr lang="en-US" dirty="0" smtClean="0">
                <a:solidFill>
                  <a:srgbClr val="FFFFFF"/>
                </a:solidFill>
              </a:rPr>
              <a:t>date:  </a:t>
            </a:r>
          </a:p>
          <a:p>
            <a:pPr marL="628650" lvl="1" indent="-171450">
              <a:buFont typeface="Arial"/>
              <a:buChar char="•"/>
            </a:pPr>
            <a:r>
              <a:rPr lang="en-US" sz="1600" dirty="0" smtClean="0">
                <a:solidFill>
                  <a:schemeClr val="tx1">
                    <a:lumMod val="50000"/>
                  </a:schemeClr>
                </a:solidFill>
                <a:latin typeface="Courier"/>
                <a:cs typeface="Courier"/>
              </a:rPr>
              <a:t>train</a:t>
            </a:r>
            <a:r>
              <a:rPr lang="en-US" sz="1600" dirty="0">
                <a:solidFill>
                  <a:schemeClr val="tx1">
                    <a:lumMod val="50000"/>
                  </a:schemeClr>
                </a:solidFill>
                <a:latin typeface="Courier"/>
                <a:cs typeface="Courier"/>
              </a:rPr>
              <a:t>['Date']=</a:t>
            </a:r>
            <a:r>
              <a:rPr lang="en-US" sz="1600" dirty="0" err="1">
                <a:solidFill>
                  <a:schemeClr val="tx1">
                    <a:lumMod val="50000"/>
                  </a:schemeClr>
                </a:solidFill>
                <a:latin typeface="Courier"/>
                <a:cs typeface="Courier"/>
              </a:rPr>
              <a:t>pd.to_datetime</a:t>
            </a:r>
            <a:r>
              <a:rPr lang="en-US" sz="1600" dirty="0">
                <a:solidFill>
                  <a:schemeClr val="tx1">
                    <a:lumMod val="50000"/>
                  </a:schemeClr>
                </a:solidFill>
                <a:latin typeface="Courier"/>
                <a:cs typeface="Courier"/>
              </a:rPr>
              <a:t>(</a:t>
            </a:r>
            <a:r>
              <a:rPr lang="en-US" sz="1600" dirty="0" err="1">
                <a:solidFill>
                  <a:schemeClr val="tx1">
                    <a:lumMod val="50000"/>
                  </a:schemeClr>
                </a:solidFill>
                <a:latin typeface="Courier"/>
                <a:cs typeface="Courier"/>
              </a:rPr>
              <a:t>train.Date</a:t>
            </a:r>
            <a:r>
              <a:rPr lang="en-US" sz="1600" dirty="0" smtClean="0">
                <a:solidFill>
                  <a:schemeClr val="tx1">
                    <a:lumMod val="50000"/>
                  </a:schemeClr>
                </a:solidFill>
                <a:latin typeface="Courier"/>
                <a:cs typeface="Courier"/>
              </a:rPr>
              <a:t>)</a:t>
            </a:r>
          </a:p>
          <a:p>
            <a:pPr marL="171450" indent="-171450">
              <a:buFont typeface="Arial"/>
              <a:buChar char="•"/>
            </a:pPr>
            <a:r>
              <a:rPr lang="en-US" dirty="0" smtClean="0">
                <a:solidFill>
                  <a:srgbClr val="FFFFFF"/>
                </a:solidFill>
              </a:rPr>
              <a:t>Create new date variables</a:t>
            </a:r>
          </a:p>
          <a:p>
            <a:pPr marL="628650" lvl="1" indent="-171450">
              <a:buFont typeface="Arial"/>
              <a:buChar char="•"/>
            </a:pPr>
            <a:r>
              <a:rPr lang="en-US" sz="1600" dirty="0">
                <a:solidFill>
                  <a:srgbClr val="7F7F7F"/>
                </a:solidFill>
                <a:latin typeface="Courier"/>
                <a:cs typeface="Courier"/>
              </a:rPr>
              <a:t>train['</a:t>
            </a:r>
            <a:r>
              <a:rPr lang="en-US" sz="1600" dirty="0" err="1">
                <a:solidFill>
                  <a:srgbClr val="7F7F7F"/>
                </a:solidFill>
                <a:latin typeface="Courier"/>
                <a:cs typeface="Courier"/>
              </a:rPr>
              <a:t>Sale_Month</a:t>
            </a:r>
            <a:r>
              <a:rPr lang="en-US" sz="1600" dirty="0">
                <a:solidFill>
                  <a:srgbClr val="7F7F7F"/>
                </a:solidFill>
                <a:latin typeface="Courier"/>
                <a:cs typeface="Courier"/>
              </a:rPr>
              <a:t>'] = train['Date'].</a:t>
            </a:r>
            <a:r>
              <a:rPr lang="en-US" sz="1600" dirty="0" err="1">
                <a:solidFill>
                  <a:srgbClr val="7F7F7F"/>
                </a:solidFill>
                <a:latin typeface="Courier"/>
                <a:cs typeface="Courier"/>
              </a:rPr>
              <a:t>dt.month</a:t>
            </a:r>
            <a:endParaRPr lang="en-US" sz="1600" dirty="0">
              <a:solidFill>
                <a:srgbClr val="7F7F7F"/>
              </a:solidFill>
              <a:latin typeface="Courier"/>
              <a:cs typeface="Courier"/>
            </a:endParaRPr>
          </a:p>
          <a:p>
            <a:pPr marL="628650" lvl="1" indent="-171450">
              <a:buFont typeface="Arial"/>
              <a:buChar char="•"/>
            </a:pPr>
            <a:r>
              <a:rPr lang="en-US" sz="1600" dirty="0">
                <a:solidFill>
                  <a:srgbClr val="7F7F7F"/>
                </a:solidFill>
                <a:latin typeface="Courier"/>
                <a:cs typeface="Courier"/>
              </a:rPr>
              <a:t>train['</a:t>
            </a:r>
            <a:r>
              <a:rPr lang="en-US" sz="1600" dirty="0" err="1">
                <a:solidFill>
                  <a:srgbClr val="7F7F7F"/>
                </a:solidFill>
                <a:latin typeface="Courier"/>
                <a:cs typeface="Courier"/>
              </a:rPr>
              <a:t>Sale_Week</a:t>
            </a:r>
            <a:r>
              <a:rPr lang="en-US" sz="1600" dirty="0">
                <a:solidFill>
                  <a:srgbClr val="7F7F7F"/>
                </a:solidFill>
                <a:latin typeface="Courier"/>
                <a:cs typeface="Courier"/>
              </a:rPr>
              <a:t>'] = train['Date'].</a:t>
            </a:r>
            <a:r>
              <a:rPr lang="en-US" sz="1600" dirty="0" err="1" smtClean="0">
                <a:solidFill>
                  <a:srgbClr val="7F7F7F"/>
                </a:solidFill>
                <a:latin typeface="Courier"/>
                <a:cs typeface="Courier"/>
              </a:rPr>
              <a:t>dt.weekofyear</a:t>
            </a:r>
            <a:endParaRPr lang="en-US" sz="1600" dirty="0">
              <a:solidFill>
                <a:srgbClr val="7F7F7F"/>
              </a:solidFill>
              <a:latin typeface="Courier"/>
              <a:cs typeface="Courier"/>
            </a:endParaRPr>
          </a:p>
          <a:p>
            <a:pPr marL="171450" indent="-171450">
              <a:buFont typeface="Arial"/>
              <a:buChar char="•"/>
            </a:pPr>
            <a:r>
              <a:rPr lang="en-US" dirty="0" smtClean="0">
                <a:solidFill>
                  <a:srgbClr val="FFFFFF"/>
                </a:solidFill>
              </a:rPr>
              <a:t>Create [</a:t>
            </a:r>
            <a:r>
              <a:rPr lang="en-US" sz="1600" dirty="0" smtClean="0">
                <a:solidFill>
                  <a:srgbClr val="FFFFFF"/>
                </a:solidFill>
                <a:latin typeface="Courier"/>
                <a:cs typeface="Courier"/>
              </a:rPr>
              <a:t>Cumulative Sales]</a:t>
            </a:r>
            <a:r>
              <a:rPr lang="en-US" dirty="0" smtClean="0">
                <a:solidFill>
                  <a:srgbClr val="FFFFFF"/>
                </a:solidFill>
              </a:rPr>
              <a:t>and [</a:t>
            </a:r>
            <a:r>
              <a:rPr lang="en-US" sz="1600" dirty="0" smtClean="0">
                <a:solidFill>
                  <a:srgbClr val="FFFFFF"/>
                </a:solidFill>
                <a:latin typeface="Courier"/>
                <a:cs typeface="Courier"/>
              </a:rPr>
              <a:t>Cumulative Customers]</a:t>
            </a:r>
            <a:r>
              <a:rPr lang="en-US" dirty="0" smtClean="0">
                <a:solidFill>
                  <a:srgbClr val="FFFFFF"/>
                </a:solidFill>
              </a:rPr>
              <a:t> by Store</a:t>
            </a:r>
          </a:p>
          <a:p>
            <a:pPr marL="171450" indent="-171450">
              <a:buFont typeface="Arial"/>
              <a:buChar char="•"/>
            </a:pPr>
            <a:r>
              <a:rPr lang="en-US" dirty="0" smtClean="0">
                <a:solidFill>
                  <a:srgbClr val="FFFFFF"/>
                </a:solidFill>
              </a:rPr>
              <a:t>Create </a:t>
            </a:r>
            <a:r>
              <a:rPr lang="en-US" dirty="0" err="1" smtClean="0">
                <a:solidFill>
                  <a:srgbClr val="FFFFFF"/>
                </a:solidFill>
              </a:rPr>
              <a:t>Avg</a:t>
            </a:r>
            <a:r>
              <a:rPr lang="en-US" dirty="0" smtClean="0">
                <a:solidFill>
                  <a:srgbClr val="FFFFFF"/>
                </a:solidFill>
              </a:rPr>
              <a:t> Sales per Customer (</a:t>
            </a:r>
            <a:r>
              <a:rPr lang="en-US" sz="1600" dirty="0" smtClean="0">
                <a:solidFill>
                  <a:srgbClr val="FFFFFF"/>
                </a:solidFill>
                <a:latin typeface="Courier"/>
                <a:cs typeface="Courier"/>
              </a:rPr>
              <a:t>Cum Sales</a:t>
            </a:r>
            <a:r>
              <a:rPr lang="en-US" dirty="0" smtClean="0">
                <a:solidFill>
                  <a:srgbClr val="FFFFFF"/>
                </a:solidFill>
              </a:rPr>
              <a:t>/</a:t>
            </a:r>
            <a:r>
              <a:rPr lang="en-US" dirty="0" smtClean="0">
                <a:solidFill>
                  <a:srgbClr val="FFFFFF"/>
                </a:solidFill>
                <a:latin typeface="Courier"/>
                <a:cs typeface="Courier"/>
              </a:rPr>
              <a:t>Cum </a:t>
            </a:r>
            <a:r>
              <a:rPr lang="en-US" dirty="0" err="1" smtClean="0">
                <a:solidFill>
                  <a:srgbClr val="FFFFFF"/>
                </a:solidFill>
                <a:latin typeface="Courier"/>
                <a:cs typeface="Courier"/>
              </a:rPr>
              <a:t>Cust</a:t>
            </a:r>
            <a:r>
              <a:rPr lang="en-US" dirty="0" smtClean="0">
                <a:solidFill>
                  <a:srgbClr val="FFFFFF"/>
                </a:solidFill>
              </a:rPr>
              <a:t>)</a:t>
            </a:r>
          </a:p>
          <a:p>
            <a:pPr marL="171450" indent="-171450">
              <a:buFont typeface="Arial"/>
              <a:buChar char="•"/>
            </a:pPr>
            <a:endParaRPr lang="en-US" sz="1600" dirty="0" smtClean="0">
              <a:solidFill>
                <a:srgbClr val="7F7F7F"/>
              </a:solidFill>
              <a:latin typeface="Courier"/>
              <a:cs typeface="Courier"/>
            </a:endParaRPr>
          </a:p>
        </p:txBody>
      </p:sp>
      <p:sp>
        <p:nvSpPr>
          <p:cNvPr id="3" name="Rectangle 2"/>
          <p:cNvSpPr/>
          <p:nvPr/>
        </p:nvSpPr>
        <p:spPr>
          <a:xfrm>
            <a:off x="875009" y="5941102"/>
            <a:ext cx="7402799" cy="338554"/>
          </a:xfrm>
          <a:prstGeom prst="rect">
            <a:avLst/>
          </a:prstGeom>
        </p:spPr>
        <p:txBody>
          <a:bodyPr wrap="square">
            <a:spAutoFit/>
          </a:bodyPr>
          <a:lstStyle/>
          <a:p>
            <a:r>
              <a:rPr lang="en-US" sz="1600" dirty="0">
                <a:solidFill>
                  <a:schemeClr val="tx1">
                    <a:lumMod val="50000"/>
                  </a:schemeClr>
                </a:solidFill>
                <a:latin typeface="Courier"/>
                <a:cs typeface="Courier"/>
              </a:rPr>
              <a:t>train = </a:t>
            </a:r>
            <a:r>
              <a:rPr lang="en-US" sz="1600" dirty="0" err="1">
                <a:solidFill>
                  <a:schemeClr val="tx1">
                    <a:lumMod val="50000"/>
                  </a:schemeClr>
                </a:solidFill>
                <a:latin typeface="Courier"/>
                <a:cs typeface="Courier"/>
              </a:rPr>
              <a:t>pd.read_csv</a:t>
            </a:r>
            <a:r>
              <a:rPr lang="en-US" sz="1600" dirty="0">
                <a:solidFill>
                  <a:schemeClr val="tx1">
                    <a:lumMod val="50000"/>
                  </a:schemeClr>
                </a:solidFill>
                <a:latin typeface="Courier"/>
                <a:cs typeface="Courier"/>
              </a:rPr>
              <a:t>(csvf2, </a:t>
            </a:r>
            <a:r>
              <a:rPr lang="en-US" sz="1600" dirty="0" err="1">
                <a:solidFill>
                  <a:schemeClr val="tx1">
                    <a:lumMod val="50000"/>
                  </a:schemeClr>
                </a:solidFill>
                <a:latin typeface="Courier"/>
                <a:cs typeface="Courier"/>
              </a:rPr>
              <a:t>sep</a:t>
            </a:r>
            <a:r>
              <a:rPr lang="en-US" sz="1600" dirty="0">
                <a:solidFill>
                  <a:schemeClr val="tx1">
                    <a:lumMod val="50000"/>
                  </a:schemeClr>
                </a:solidFill>
                <a:latin typeface="Courier"/>
                <a:cs typeface="Courier"/>
              </a:rPr>
              <a:t>=',', </a:t>
            </a:r>
            <a:r>
              <a:rPr lang="en-US" sz="1600" dirty="0" err="1">
                <a:solidFill>
                  <a:schemeClr val="tx1">
                    <a:lumMod val="50000"/>
                  </a:schemeClr>
                </a:solidFill>
                <a:latin typeface="Courier"/>
                <a:cs typeface="Courier"/>
              </a:rPr>
              <a:t>low_memory</a:t>
            </a:r>
            <a:r>
              <a:rPr lang="en-US" sz="1600" dirty="0">
                <a:solidFill>
                  <a:schemeClr val="tx1">
                    <a:lumMod val="50000"/>
                  </a:schemeClr>
                </a:solidFill>
                <a:latin typeface="Courier"/>
                <a:cs typeface="Courier"/>
              </a:rPr>
              <a:t>=False)</a:t>
            </a:r>
          </a:p>
        </p:txBody>
      </p:sp>
    </p:spTree>
    <p:extLst>
      <p:ext uri="{BB962C8B-B14F-4D97-AF65-F5344CB8AC3E}">
        <p14:creationId xmlns:p14="http://schemas.microsoft.com/office/powerpoint/2010/main" val="403905669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 Store data</a:t>
            </a:r>
            <a:endParaRPr lang="en-US" dirty="0"/>
          </a:p>
        </p:txBody>
      </p:sp>
      <p:sp>
        <p:nvSpPr>
          <p:cNvPr id="13" name="Rectangle 12"/>
          <p:cNvSpPr/>
          <p:nvPr/>
        </p:nvSpPr>
        <p:spPr>
          <a:xfrm>
            <a:off x="758591" y="1370087"/>
            <a:ext cx="7928209" cy="646331"/>
          </a:xfrm>
          <a:prstGeom prst="rect">
            <a:avLst/>
          </a:prstGeom>
        </p:spPr>
        <p:txBody>
          <a:bodyPr wrap="square">
            <a:spAutoFit/>
          </a:bodyPr>
          <a:lstStyle/>
          <a:p>
            <a:pPr marL="171450" indent="-171450">
              <a:buFont typeface="Arial"/>
              <a:buChar char="•"/>
            </a:pPr>
            <a:r>
              <a:rPr lang="en-US" dirty="0" smtClean="0">
                <a:solidFill>
                  <a:srgbClr val="FFFFFF"/>
                </a:solidFill>
              </a:rPr>
              <a:t>Missing Data: 3 Competition Distance, 354 Competition Open Since Month/Year, 544 Promo2SinceWeek/Year/Interval</a:t>
            </a:r>
          </a:p>
        </p:txBody>
      </p:sp>
      <p:pic>
        <p:nvPicPr>
          <p:cNvPr id="3" name="Picture 2"/>
          <p:cNvPicPr>
            <a:picLocks noChangeAspect="1"/>
          </p:cNvPicPr>
          <p:nvPr/>
        </p:nvPicPr>
        <p:blipFill>
          <a:blip r:embed="rId2"/>
          <a:stretch>
            <a:fillRect/>
          </a:stretch>
        </p:blipFill>
        <p:spPr>
          <a:xfrm rot="5400000">
            <a:off x="1917700" y="0"/>
            <a:ext cx="5299364" cy="6858000"/>
          </a:xfrm>
          <a:prstGeom prst="rect">
            <a:avLst/>
          </a:prstGeom>
        </p:spPr>
      </p:pic>
    </p:spTree>
    <p:extLst>
      <p:ext uri="{BB962C8B-B14F-4D97-AF65-F5344CB8AC3E}">
        <p14:creationId xmlns:p14="http://schemas.microsoft.com/office/powerpoint/2010/main" val="43355188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 - Store data</a:t>
            </a:r>
            <a:endParaRPr lang="en-US" dirty="0"/>
          </a:p>
        </p:txBody>
      </p:sp>
      <p:sp>
        <p:nvSpPr>
          <p:cNvPr id="13" name="Rectangle 12"/>
          <p:cNvSpPr/>
          <p:nvPr/>
        </p:nvSpPr>
        <p:spPr>
          <a:xfrm>
            <a:off x="758591" y="1370087"/>
            <a:ext cx="7928209" cy="2277547"/>
          </a:xfrm>
          <a:prstGeom prst="rect">
            <a:avLst/>
          </a:prstGeom>
        </p:spPr>
        <p:txBody>
          <a:bodyPr wrap="square">
            <a:spAutoFit/>
          </a:bodyPr>
          <a:lstStyle/>
          <a:p>
            <a:pPr marL="171450" indent="-171450">
              <a:buFont typeface="Arial"/>
              <a:buChar char="•"/>
            </a:pPr>
            <a:r>
              <a:rPr lang="en-US" dirty="0" smtClean="0">
                <a:solidFill>
                  <a:srgbClr val="FF0000"/>
                </a:solidFill>
              </a:rPr>
              <a:t>MISS</a:t>
            </a:r>
            <a:r>
              <a:rPr lang="en-US" dirty="0" smtClean="0">
                <a:solidFill>
                  <a:srgbClr val="FFFFFF"/>
                </a:solidFill>
              </a:rPr>
              <a:t>: Removed stores with missing </a:t>
            </a:r>
            <a:r>
              <a:rPr lang="en-US" dirty="0" err="1" smtClean="0">
                <a:solidFill>
                  <a:srgbClr val="FFFFFF"/>
                </a:solidFill>
              </a:rPr>
              <a:t>CompetitionDistance</a:t>
            </a:r>
            <a:r>
              <a:rPr lang="en-US" dirty="0" smtClean="0">
                <a:solidFill>
                  <a:srgbClr val="FFFFFF"/>
                </a:solidFill>
              </a:rPr>
              <a:t> (3)</a:t>
            </a:r>
          </a:p>
          <a:p>
            <a:pPr marL="171450" indent="-171450">
              <a:buFont typeface="Arial"/>
              <a:buChar char="•"/>
            </a:pPr>
            <a:r>
              <a:rPr lang="en-US" dirty="0" smtClean="0">
                <a:solidFill>
                  <a:srgbClr val="FF0000"/>
                </a:solidFill>
              </a:rPr>
              <a:t>MISS</a:t>
            </a:r>
            <a:r>
              <a:rPr lang="en-US" dirty="0" smtClean="0">
                <a:solidFill>
                  <a:srgbClr val="FFFFFF"/>
                </a:solidFill>
              </a:rPr>
              <a:t>: Removed stores with missing Competition Open Since Month/Year (354)</a:t>
            </a:r>
          </a:p>
          <a:p>
            <a:pPr marL="171450" indent="-171450">
              <a:buFont typeface="Arial"/>
              <a:buChar char="•"/>
            </a:pPr>
            <a:r>
              <a:rPr lang="en-US" dirty="0" smtClean="0">
                <a:solidFill>
                  <a:srgbClr val="FFFFFF"/>
                </a:solidFill>
              </a:rPr>
              <a:t>Set Missing Promo Week = 1, Missing Promo Year = 1990 </a:t>
            </a:r>
          </a:p>
          <a:p>
            <a:pPr marL="171450" indent="-171450">
              <a:buFont typeface="Arial"/>
              <a:buChar char="•"/>
            </a:pPr>
            <a:r>
              <a:rPr lang="en-US" dirty="0" smtClean="0">
                <a:solidFill>
                  <a:srgbClr val="FFFFFF"/>
                </a:solidFill>
              </a:rPr>
              <a:t>Create [</a:t>
            </a:r>
            <a:r>
              <a:rPr lang="en-US" sz="1600" dirty="0" smtClean="0">
                <a:solidFill>
                  <a:srgbClr val="FFFFFF"/>
                </a:solidFill>
                <a:latin typeface="Courier"/>
                <a:cs typeface="Courier"/>
              </a:rPr>
              <a:t>Promo Date</a:t>
            </a:r>
            <a:r>
              <a:rPr lang="en-US" dirty="0" smtClean="0">
                <a:solidFill>
                  <a:srgbClr val="FFFFFF"/>
                </a:solidFill>
              </a:rPr>
              <a:t>] </a:t>
            </a:r>
            <a:r>
              <a:rPr lang="en-US" dirty="0">
                <a:solidFill>
                  <a:srgbClr val="FFFFFF"/>
                </a:solidFill>
              </a:rPr>
              <a:t>based on the 1st day of the week for Promotion Week/ </a:t>
            </a:r>
            <a:r>
              <a:rPr lang="en-US" dirty="0" smtClean="0">
                <a:solidFill>
                  <a:srgbClr val="FFFFFF"/>
                </a:solidFill>
              </a:rPr>
              <a:t>Year  </a:t>
            </a:r>
          </a:p>
          <a:p>
            <a:pPr marL="171450" indent="-171450">
              <a:buFont typeface="Arial"/>
              <a:buChar char="•"/>
            </a:pPr>
            <a:r>
              <a:rPr lang="en-US" dirty="0" smtClean="0">
                <a:solidFill>
                  <a:srgbClr val="FFFFFF"/>
                </a:solidFill>
              </a:rPr>
              <a:t>Create new </a:t>
            </a:r>
            <a:r>
              <a:rPr lang="en-US" dirty="0" err="1" smtClean="0">
                <a:solidFill>
                  <a:srgbClr val="FFFFFF"/>
                </a:solidFill>
              </a:rPr>
              <a:t>dataframe</a:t>
            </a:r>
            <a:r>
              <a:rPr lang="en-US" dirty="0" smtClean="0">
                <a:solidFill>
                  <a:srgbClr val="FFFFFF"/>
                </a:solidFill>
              </a:rPr>
              <a:t> of the number of Competitors </a:t>
            </a:r>
            <a:r>
              <a:rPr lang="en-US" sz="1600" dirty="0" smtClean="0">
                <a:solidFill>
                  <a:srgbClr val="FFFFFF"/>
                </a:solidFill>
                <a:latin typeface="Courier"/>
                <a:cs typeface="Courier"/>
              </a:rPr>
              <a:t>[</a:t>
            </a:r>
            <a:r>
              <a:rPr lang="en-US" sz="1600" dirty="0" err="1" smtClean="0">
                <a:solidFill>
                  <a:srgbClr val="FFFFFF"/>
                </a:solidFill>
                <a:latin typeface="Courier"/>
                <a:cs typeface="Courier"/>
              </a:rPr>
              <a:t>Comp_Count</a:t>
            </a:r>
            <a:r>
              <a:rPr lang="en-US" sz="1600" dirty="0" smtClean="0">
                <a:solidFill>
                  <a:srgbClr val="FFFFFF"/>
                </a:solidFill>
                <a:latin typeface="Courier"/>
                <a:cs typeface="Courier"/>
              </a:rPr>
              <a:t>] </a:t>
            </a:r>
            <a:r>
              <a:rPr lang="en-US" dirty="0" smtClean="0">
                <a:solidFill>
                  <a:srgbClr val="FFFFFF"/>
                </a:solidFill>
              </a:rPr>
              <a:t>opened in same year and merged with data set</a:t>
            </a:r>
          </a:p>
          <a:p>
            <a:pPr marL="171450" indent="-171450">
              <a:buFont typeface="Arial"/>
              <a:buChar char="•"/>
            </a:pPr>
            <a:endParaRPr lang="en-US" sz="1600" dirty="0" smtClean="0">
              <a:solidFill>
                <a:srgbClr val="7F7F7F"/>
              </a:solidFill>
              <a:latin typeface="Courier"/>
              <a:cs typeface="Courier"/>
            </a:endParaRP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015849" y="2933715"/>
            <a:ext cx="2514346" cy="4203621"/>
          </a:xfrm>
          <a:prstGeom prst="rect">
            <a:avLst/>
          </a:prstGeom>
          <a:noFill/>
          <a:ln>
            <a:noFill/>
          </a:ln>
        </p:spPr>
      </p:pic>
      <p:pic>
        <p:nvPicPr>
          <p:cNvPr id="8" name="Picture 7"/>
          <p:cNvPicPr>
            <a:picLocks noChangeAspect="1"/>
          </p:cNvPicPr>
          <p:nvPr/>
        </p:nvPicPr>
        <p:blipFill>
          <a:blip r:embed="rId4"/>
          <a:stretch>
            <a:fillRect/>
          </a:stretch>
        </p:blipFill>
        <p:spPr>
          <a:xfrm rot="5400000">
            <a:off x="5147086" y="2847897"/>
            <a:ext cx="3331975" cy="4311967"/>
          </a:xfrm>
          <a:prstGeom prst="rect">
            <a:avLst/>
          </a:prstGeom>
        </p:spPr>
      </p:pic>
    </p:spTree>
    <p:extLst>
      <p:ext uri="{BB962C8B-B14F-4D97-AF65-F5344CB8AC3E}">
        <p14:creationId xmlns:p14="http://schemas.microsoft.com/office/powerpoint/2010/main" val="27991980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 Merged data</a:t>
            </a:r>
            <a:endParaRPr lang="en-US" dirty="0"/>
          </a:p>
        </p:txBody>
      </p:sp>
      <p:sp>
        <p:nvSpPr>
          <p:cNvPr id="13" name="Rectangle 12"/>
          <p:cNvSpPr/>
          <p:nvPr/>
        </p:nvSpPr>
        <p:spPr>
          <a:xfrm>
            <a:off x="758591" y="1500805"/>
            <a:ext cx="7928209" cy="646331"/>
          </a:xfrm>
          <a:prstGeom prst="rect">
            <a:avLst/>
          </a:prstGeom>
        </p:spPr>
        <p:txBody>
          <a:bodyPr wrap="square">
            <a:spAutoFit/>
          </a:bodyPr>
          <a:lstStyle/>
          <a:p>
            <a:pPr marL="171450" indent="-171450">
              <a:buFont typeface="Arial"/>
              <a:buChar char="•"/>
            </a:pPr>
            <a:r>
              <a:rPr lang="en-US" dirty="0" smtClean="0">
                <a:solidFill>
                  <a:srgbClr val="FFFFFF"/>
                </a:solidFill>
              </a:rPr>
              <a:t>Stores with Competition in Close Proximity still have relatively high sales</a:t>
            </a:r>
          </a:p>
          <a:p>
            <a:pPr marL="171450" indent="-171450">
              <a:buFont typeface="Arial"/>
              <a:buChar char="•"/>
            </a:pPr>
            <a:r>
              <a:rPr lang="en-US" dirty="0" smtClean="0">
                <a:solidFill>
                  <a:srgbClr val="FFFFFF"/>
                </a:solidFill>
              </a:rPr>
              <a:t>Store “B” has highest sales, predominantly of “Assortment B”</a:t>
            </a:r>
          </a:p>
        </p:txBody>
      </p:sp>
      <p:pic>
        <p:nvPicPr>
          <p:cNvPr id="4" name="Picture 3"/>
          <p:cNvPicPr>
            <a:picLocks noChangeAspect="1"/>
          </p:cNvPicPr>
          <p:nvPr/>
        </p:nvPicPr>
        <p:blipFill rotWithShape="1">
          <a:blip r:embed="rId2"/>
          <a:srcRect l="14059" r="13759"/>
          <a:stretch/>
        </p:blipFill>
        <p:spPr>
          <a:xfrm>
            <a:off x="1279481" y="4405392"/>
            <a:ext cx="6600299" cy="1673290"/>
          </a:xfrm>
          <a:prstGeom prst="rect">
            <a:avLst/>
          </a:prstGeom>
        </p:spPr>
      </p:pic>
    </p:spTree>
    <p:extLst>
      <p:ext uri="{BB962C8B-B14F-4D97-AF65-F5344CB8AC3E}">
        <p14:creationId xmlns:p14="http://schemas.microsoft.com/office/powerpoint/2010/main" val="135815583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1781</TotalTime>
  <Words>1504</Words>
  <Application>Microsoft Macintosh PowerPoint</Application>
  <PresentationFormat>On-screen Show (4:3)</PresentationFormat>
  <Paragraphs>259</Paragraphs>
  <Slides>20</Slides>
  <Notes>6</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Black</vt:lpstr>
      <vt:lpstr>Navigating the Rossman Store Kaggle Competition</vt:lpstr>
      <vt:lpstr>The Kaggle Competition</vt:lpstr>
      <vt:lpstr>The Kaggle Competition</vt:lpstr>
      <vt:lpstr>Kaggle or No Kaggle</vt:lpstr>
      <vt:lpstr>Evaluate - Sales data</vt:lpstr>
      <vt:lpstr>‘Improve’ - Sales data</vt:lpstr>
      <vt:lpstr>Evaluate - Store data</vt:lpstr>
      <vt:lpstr>‘Improve’ - Store data</vt:lpstr>
      <vt:lpstr>Evaluate - Merged data</vt:lpstr>
      <vt:lpstr>‘Improve’ - Merged data</vt:lpstr>
      <vt:lpstr>The Classification Model - Failure</vt:lpstr>
      <vt:lpstr>Linear Reg &amp; Random Forests - Failure</vt:lpstr>
      <vt:lpstr>Finding the Kaggle Favorite - XGBoost</vt:lpstr>
      <vt:lpstr>XGBoost in Application</vt:lpstr>
      <vt:lpstr>XGBoost in Application</vt:lpstr>
      <vt:lpstr>XGBoost in Application</vt:lpstr>
      <vt:lpstr>Kaggle Realization</vt:lpstr>
      <vt:lpstr>Attempts &amp; ?Successes?</vt:lpstr>
      <vt:lpstr>Attempts &amp; ?Successes?</vt:lpstr>
      <vt:lpstr>The Leaderboard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Yachera</dc:creator>
  <cp:lastModifiedBy>Jamie Yachera</cp:lastModifiedBy>
  <cp:revision>47</cp:revision>
  <dcterms:created xsi:type="dcterms:W3CDTF">2015-11-29T22:16:57Z</dcterms:created>
  <dcterms:modified xsi:type="dcterms:W3CDTF">2015-12-01T03:58:22Z</dcterms:modified>
</cp:coreProperties>
</file>