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671" r:id="rId2"/>
    <p:sldId id="757" r:id="rId3"/>
    <p:sldId id="758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778" r:id="rId24"/>
    <p:sldId id="733" r:id="rId25"/>
    <p:sldId id="747" r:id="rId26"/>
    <p:sldId id="672" r:id="rId27"/>
    <p:sldId id="674" r:id="rId28"/>
    <p:sldId id="728" r:id="rId29"/>
    <p:sldId id="657" r:id="rId30"/>
    <p:sldId id="729" r:id="rId31"/>
    <p:sldId id="735" r:id="rId32"/>
    <p:sldId id="753" r:id="rId33"/>
    <p:sldId id="676" r:id="rId34"/>
    <p:sldId id="677" r:id="rId35"/>
    <p:sldId id="678" r:id="rId36"/>
    <p:sldId id="756" r:id="rId37"/>
    <p:sldId id="749" r:id="rId38"/>
    <p:sldId id="750" r:id="rId39"/>
    <p:sldId id="751" r:id="rId40"/>
    <p:sldId id="748" r:id="rId41"/>
    <p:sldId id="634" r:id="rId42"/>
    <p:sldId id="679" r:id="rId43"/>
    <p:sldId id="730" r:id="rId44"/>
    <p:sldId id="640" r:id="rId45"/>
    <p:sldId id="641" r:id="rId46"/>
    <p:sldId id="643" r:id="rId47"/>
    <p:sldId id="642" r:id="rId48"/>
    <p:sldId id="731" r:id="rId49"/>
    <p:sldId id="646" r:id="rId50"/>
    <p:sldId id="645" r:id="rId51"/>
    <p:sldId id="644" r:id="rId52"/>
    <p:sldId id="647" r:id="rId53"/>
    <p:sldId id="655" r:id="rId54"/>
    <p:sldId id="732" r:id="rId55"/>
    <p:sldId id="658" r:id="rId56"/>
    <p:sldId id="659" r:id="rId57"/>
    <p:sldId id="680" r:id="rId58"/>
    <p:sldId id="681" r:id="rId59"/>
    <p:sldId id="682" r:id="rId60"/>
    <p:sldId id="684" r:id="rId61"/>
    <p:sldId id="685" r:id="rId62"/>
    <p:sldId id="686" r:id="rId63"/>
    <p:sldId id="689" r:id="rId64"/>
    <p:sldId id="687" r:id="rId65"/>
    <p:sldId id="691" r:id="rId66"/>
    <p:sldId id="690" r:id="rId67"/>
    <p:sldId id="692" r:id="rId68"/>
    <p:sldId id="695" r:id="rId69"/>
    <p:sldId id="696" r:id="rId70"/>
    <p:sldId id="698" r:id="rId71"/>
    <p:sldId id="699" r:id="rId72"/>
    <p:sldId id="700" r:id="rId73"/>
    <p:sldId id="755" r:id="rId74"/>
    <p:sldId id="701" r:id="rId75"/>
    <p:sldId id="702" r:id="rId76"/>
    <p:sldId id="703" r:id="rId77"/>
    <p:sldId id="704" r:id="rId78"/>
    <p:sldId id="663" r:id="rId79"/>
    <p:sldId id="708" r:id="rId80"/>
    <p:sldId id="739" r:id="rId81"/>
    <p:sldId id="740" r:id="rId82"/>
    <p:sldId id="707" r:id="rId83"/>
    <p:sldId id="705" r:id="rId84"/>
    <p:sldId id="662" r:id="rId85"/>
    <p:sldId id="713" r:id="rId86"/>
    <p:sldId id="737" r:id="rId87"/>
    <p:sldId id="711" r:id="rId88"/>
  </p:sldIdLst>
  <p:sldSz cx="9144000" cy="514508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0000"/>
    <a:srgbClr val="FFFFFF"/>
    <a:srgbClr val="FF9900"/>
    <a:srgbClr val="F8F8F8"/>
    <a:srgbClr val="000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9" autoAdjust="0"/>
  </p:normalViewPr>
  <p:slideViewPr>
    <p:cSldViewPr>
      <p:cViewPr varScale="1">
        <p:scale>
          <a:sx n="90" d="100"/>
          <a:sy n="90" d="100"/>
        </p:scale>
        <p:origin x="610" y="58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AC8A7526-E6DC-426E-B810-18535B4043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841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CBEBCF11-1BAE-4857-B2D2-88C426BDF0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670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2505075"/>
            <a:ext cx="7653337" cy="365125"/>
          </a:xfrm>
          <a:custGeom>
            <a:avLst/>
            <a:gdLst>
              <a:gd name="T0" fmla="*/ 2147483647 w 4128"/>
              <a:gd name="T1" fmla="*/ 2147483647 h 479"/>
              <a:gd name="T2" fmla="*/ 2147483647 w 4128"/>
              <a:gd name="T3" fmla="*/ 2147483647 h 479"/>
              <a:gd name="T4" fmla="*/ 2147483647 w 4128"/>
              <a:gd name="T5" fmla="*/ 2147483647 h 479"/>
              <a:gd name="T6" fmla="*/ 0 w 4128"/>
              <a:gd name="T7" fmla="*/ 2147483647 h 479"/>
              <a:gd name="T8" fmla="*/ 2147483647 w 4128"/>
              <a:gd name="T9" fmla="*/ 2147483647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8838"/>
          </a:xfrm>
        </p:spPr>
        <p:txBody>
          <a:bodyPr/>
          <a:lstStyle>
            <a:lvl1pPr>
              <a:defRPr kumimoji="0"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>
              <a:spcBef>
                <a:spcPct val="0"/>
              </a:spcBef>
              <a:buClrTx/>
              <a:buFontTx/>
              <a:buNone/>
              <a:defRPr kumimoji="0">
                <a:solidFill>
                  <a:srgbClr val="333333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CDE7C87-A7A9-433C-B476-339D9D42B1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07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198D5-86FC-4AE4-8E1A-D7B74BEC55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9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42900"/>
            <a:ext cx="1943100" cy="4230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342900"/>
            <a:ext cx="5676900" cy="4230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640F1-E982-4F74-B5D2-071A6725A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5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EB901-3517-4573-9223-A90C545709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75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5209-520C-40F7-AD42-2C60D047DE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1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C996-C35F-404C-81F1-66C2B110AE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7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8FA65-5811-4D70-8102-028725A2DC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49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A4CFB-FC4C-4A67-A558-349C106DE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74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91233-DED6-43CD-9AEF-2B9BE97DB5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96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B8B4-454B-4E30-9671-4D3398C725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93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951FB-481D-41B6-8D14-A42D988EB1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44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429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7888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7888"/>
            <a:ext cx="2895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7888"/>
            <a:ext cx="1905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fld id="{1D7B4F91-AB55-4BF4-B7CC-53736509B8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4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94.png"/><Relationship Id="rId7" Type="http://schemas.openxmlformats.org/officeDocument/2006/relationships/image" Target="../media/image111.png"/><Relationship Id="rId12" Type="http://schemas.openxmlformats.org/officeDocument/2006/relationships/image" Target="../media/image1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50.png"/><Relationship Id="rId5" Type="http://schemas.openxmlformats.org/officeDocument/2006/relationships/image" Target="../media/image110.png"/><Relationship Id="rId10" Type="http://schemas.openxmlformats.org/officeDocument/2006/relationships/image" Target="../media/image140.png"/><Relationship Id="rId4" Type="http://schemas.openxmlformats.org/officeDocument/2006/relationships/image" Target="../media/image100.png"/><Relationship Id="rId9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3" Type="http://schemas.openxmlformats.org/officeDocument/2006/relationships/image" Target="../media/image50.png"/><Relationship Id="rId7" Type="http://schemas.openxmlformats.org/officeDocument/2006/relationships/image" Target="../media/image34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21.png"/><Relationship Id="rId4" Type="http://schemas.openxmlformats.org/officeDocument/2006/relationships/image" Target="../media/image3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60.png"/><Relationship Id="rId7" Type="http://schemas.openxmlformats.org/officeDocument/2006/relationships/image" Target="../media/image3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2.png"/><Relationship Id="rId4" Type="http://schemas.openxmlformats.org/officeDocument/2006/relationships/image" Target="../media/image3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1.png"/><Relationship Id="rId5" Type="http://schemas.openxmlformats.org/officeDocument/2006/relationships/image" Target="../media/image35.png"/><Relationship Id="rId4" Type="http://schemas.openxmlformats.org/officeDocument/2006/relationships/image" Target="../media/image46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7" Type="http://schemas.openxmlformats.org/officeDocument/2006/relationships/image" Target="../media/image6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510.png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Relationship Id="rId9" Type="http://schemas.openxmlformats.org/officeDocument/2006/relationships/image" Target="../media/image8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78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1403648" y="1564432"/>
            <a:ext cx="561662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使用 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Python </a:t>
            </a:r>
            <a:r>
              <a:rPr lang="zh-CN" altLang="en-US" sz="3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构建神经网络</a:t>
            </a:r>
            <a:endParaRPr lang="en-US" altLang="zh-CN" sz="3200" dirty="0" smtClean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波士顿房价预测为例</a:t>
            </a:r>
            <a:r>
              <a:rPr lang="zh-CN" altLang="en-US" sz="3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32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1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507051"/>
            <a:ext cx="2019300" cy="457200"/>
          </a:xfrm>
          <a:prstGeom prst="rect">
            <a:avLst/>
          </a:prstGeom>
        </p:spPr>
      </p:pic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323528" y="2212504"/>
            <a:ext cx="849920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此外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，均方误差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会加大误差值，所以最小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化均方误差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可以保证模型更好</a:t>
            </a: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23528" y="412304"/>
            <a:ext cx="8295409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如果不取平方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误差值，误差的数值可能会因为正负误差相消而变小，而并非因为模型拟合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好。所以需要采用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平方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误差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5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107504" y="151561"/>
            <a:ext cx="28803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整体的数据均方差：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5"/>
              <p:cNvSpPr txBox="1">
                <a:spLocks noChangeArrowheads="1"/>
              </p:cNvSpPr>
              <p:nvPr/>
            </p:nvSpPr>
            <p:spPr bwMode="auto">
              <a:xfrm>
                <a:off x="305780" y="3861563"/>
                <a:ext cx="867645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是</a:t>
                </a: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观测值</a:t>
                </a: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是预测</a:t>
                </a: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值。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latin typeface="Cambria Math" panose="02040503050406030204" pitchFamily="18" charset="0"/>
                        <a:ea typeface="黑体" pitchFamily="49" charset="-122"/>
                      </a:rPr>
                      <m:t>为了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  <a:ea typeface="黑体" pitchFamily="49" charset="-122"/>
                      </a:rPr>
                      <m:t>选</m:t>
                    </m:r>
                    <m:r>
                      <m:rPr>
                        <m:nor/>
                      </m:rPr>
                      <a:rPr lang="zh-CN" altLang="en-US" sz="2000" dirty="0">
                        <a:latin typeface="黑体" pitchFamily="49" charset="-122"/>
                        <a:ea typeface="黑体" pitchFamily="49" charset="-122"/>
                      </a:rPr>
                      <m:t>出拟合程度最好的直线，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zh-CN" altLang="en-US" sz="2000" dirty="0">
                        <a:latin typeface="黑体" pitchFamily="49" charset="-122"/>
                        <a:ea typeface="黑体" pitchFamily="49" charset="-122"/>
                      </a:rPr>
                      <m:t>值</m:t>
                    </m:r>
                  </m:oMath>
                </a14:m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越小越好，越接近真实值</a:t>
                </a:r>
                <a:endParaRPr kumimoji="1"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780" y="3861563"/>
                <a:ext cx="8676456" cy="1015663"/>
              </a:xfrm>
              <a:prstGeom prst="rect">
                <a:avLst/>
              </a:prstGeom>
              <a:blipFill>
                <a:blip r:embed="rId2"/>
                <a:stretch>
                  <a:fillRect l="-703" b="-2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38857"/>
            <a:ext cx="4965380" cy="28147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07" y="791121"/>
            <a:ext cx="33051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298487" y="2617089"/>
            <a:ext cx="82089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对于线性模型来讲，最常用的损失函数就是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均方误差平方和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Mean Squared Error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MSE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273335" y="1230179"/>
            <a:ext cx="6912768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这个均方误差平方和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函数（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MSE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）也称为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损失函数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282246" y="1877148"/>
            <a:ext cx="863157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这个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损失函数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越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小，预测结果与真实值之间的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误差就越小，预测就越精确</a:t>
            </a:r>
            <a:endParaRPr kumimoji="1"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825822" y="175662"/>
                <a:ext cx="3121760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822" y="175662"/>
                <a:ext cx="3121760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84168" y="1322512"/>
                <a:ext cx="6955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322512"/>
                <a:ext cx="695575" cy="369332"/>
              </a:xfrm>
              <a:prstGeom prst="rect">
                <a:avLst/>
              </a:prstGeom>
              <a:blipFill>
                <a:blip r:embed="rId3"/>
                <a:stretch>
                  <a:fillRect l="-8772" r="-964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36"/>
              <p:cNvSpPr txBox="1">
                <a:spLocks noChangeArrowheads="1"/>
              </p:cNvSpPr>
              <p:nvPr/>
            </p:nvSpPr>
            <p:spPr bwMode="auto">
              <a:xfrm>
                <a:off x="251520" y="301185"/>
                <a:ext cx="2808312" cy="493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根据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极值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条件求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01185"/>
                <a:ext cx="2808312" cy="493148"/>
              </a:xfrm>
              <a:prstGeom prst="rect">
                <a:avLst/>
              </a:prstGeom>
              <a:blipFill>
                <a:blip r:embed="rId2"/>
                <a:stretch>
                  <a:fillRect l="-2169" b="-185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77589" y="1204392"/>
                <a:ext cx="682700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pt-BR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9" y="1204392"/>
                <a:ext cx="6827008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3568" y="2265053"/>
                <a:ext cx="682700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𝑁𝑆𝐸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pt-BR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65053"/>
                <a:ext cx="6827008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auto">
              <a:xfrm>
                <a:off x="362529" y="3220616"/>
                <a:ext cx="7267310" cy="493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未知。解方程即可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529" y="3220616"/>
                <a:ext cx="7267310" cy="493148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6"/>
              <p:cNvSpPr txBox="1">
                <a:spLocks noChangeArrowheads="1"/>
              </p:cNvSpPr>
              <p:nvPr/>
            </p:nvSpPr>
            <p:spPr bwMode="auto">
              <a:xfrm>
                <a:off x="341525" y="3796680"/>
                <a:ext cx="8536540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只要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给出了训练样本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就可以从训练样本出发，建立一个线性回归方程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，该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线性回归方程预测的结果与样本标注结果之间的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差值和最小</a:t>
                </a:r>
              </a:p>
            </p:txBody>
          </p:sp>
        </mc:Choice>
        <mc:Fallback xmlns="">
          <p:sp>
            <p:nvSpPr>
              <p:cNvPr id="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25" y="3796680"/>
                <a:ext cx="8536540" cy="1015663"/>
              </a:xfrm>
              <a:prstGeom prst="rect">
                <a:avLst/>
              </a:prstGeom>
              <a:blipFill>
                <a:blip r:embed="rId6"/>
                <a:stretch>
                  <a:fillRect l="-714" b="-30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47864" y="143731"/>
                <a:ext cx="3121760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43731"/>
                <a:ext cx="3121760" cy="840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1619672" y="1852464"/>
            <a:ext cx="5544616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如何</a:t>
            </a:r>
            <a:r>
              <a:rPr lang="zh-CN" altLang="en-US" sz="32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计算线性回归模型系数？</a:t>
            </a:r>
            <a:endParaRPr lang="zh-CN" altLang="en-US" sz="32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8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807913" y="102860"/>
            <a:ext cx="3888432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sklearn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库中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的基本功能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04" y="294470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89456" y="640088"/>
            <a:ext cx="82809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dirty="0" err="1">
                <a:latin typeface="黑体" pitchFamily="49" charset="-122"/>
                <a:ea typeface="黑体" pitchFamily="49" charset="-122"/>
              </a:rPr>
              <a:t>sklearn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库共分为 </a:t>
            </a:r>
            <a:r>
              <a:rPr kumimoji="1"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大部分，分别用于完成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分类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任务、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回归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任务、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聚类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任务、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降维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任务、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模型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选择以及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的预处理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0" y="2152548"/>
            <a:ext cx="8192491" cy="2577970"/>
          </a:xfrm>
          <a:prstGeom prst="rect">
            <a:avLst/>
          </a:prstGeom>
        </p:spPr>
      </p:pic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3129455" y="1648171"/>
            <a:ext cx="23762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分类任务</a:t>
            </a:r>
            <a:endParaRPr kumimoji="1" lang="zh-CN" altLang="en-US" sz="20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37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987824" y="187921"/>
            <a:ext cx="2376264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回归任务</a:t>
            </a:r>
            <a:endParaRPr kumimoji="1"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16360"/>
            <a:ext cx="786575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987824" y="187921"/>
            <a:ext cx="2376264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聚类任务</a:t>
            </a:r>
            <a:endParaRPr kumimoji="1"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16360"/>
            <a:ext cx="7664815" cy="27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987824" y="187921"/>
            <a:ext cx="2376264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降维任务</a:t>
            </a:r>
            <a:endParaRPr kumimoji="1"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8368"/>
            <a:ext cx="7571834" cy="27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611560" y="196280"/>
            <a:ext cx="65527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 err="1" smtClean="0">
                <a:latin typeface="黑体" pitchFamily="49" charset="-122"/>
                <a:ea typeface="黑体" pitchFamily="49" charset="-122"/>
              </a:rPr>
              <a:t>Scikit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-Learn 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通用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的学习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步骤：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9996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49546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493813" y="837505"/>
            <a:ext cx="3888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数据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5610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493813" y="1422450"/>
            <a:ext cx="56166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根据数据特点选取相对应的算法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8286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493813" y="2029497"/>
            <a:ext cx="3888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建立模型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4350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1493813" y="2614442"/>
            <a:ext cx="3888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预测数据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48455" y="988368"/>
            <a:ext cx="54756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“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回归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”是由英国著名生物学家兼统计学家高尔顿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(Francis 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Galton)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在研究人类遗传问题时提出来的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248454" y="2572544"/>
            <a:ext cx="54756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高尔顿搜集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了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1078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对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父亲及其儿子的身高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数据，对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试验数据进行了深入的分析，发现了一个很有趣的现象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12304"/>
            <a:ext cx="2664296" cy="3235986"/>
          </a:xfrm>
          <a:prstGeom prst="rect">
            <a:avLst/>
          </a:prstGeom>
        </p:spPr>
      </p:pic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372200" y="3672770"/>
            <a:ext cx="216024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Francis Galton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683568" y="132419"/>
            <a:ext cx="1506960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回归概述</a:t>
            </a:r>
            <a:endParaRPr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4" y="365153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1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14893" y="248895"/>
            <a:ext cx="87849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在 </a:t>
            </a:r>
            <a:r>
              <a:rPr kumimoji="1" lang="en-US" altLang="zh-CN" sz="2000" dirty="0" err="1" smtClean="0">
                <a:latin typeface="黑体" pitchFamily="49" charset="-122"/>
                <a:ea typeface="黑体" pitchFamily="49" charset="-122"/>
              </a:rPr>
              <a:t>sklearn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里面，所有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的模型（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分类器）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都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带有 </a:t>
            </a:r>
            <a:r>
              <a:rPr kumimoji="1"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fit() 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和 </a:t>
            </a:r>
            <a:r>
              <a:rPr kumimoji="1"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predict() 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226804" y="945993"/>
            <a:ext cx="8280920" cy="8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fit()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用来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模型参数，</a:t>
            </a:r>
            <a:r>
              <a:rPr kumimoji="1"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predict()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是通过 </a:t>
            </a:r>
            <a:r>
              <a:rPr kumimoji="1"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fit()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算出的模型参数构成的模型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，获得预测值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1990746" y="2575836"/>
            <a:ext cx="1503784" cy="5078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 dirty="0" err="1">
                <a:latin typeface="黑体" pitchFamily="49" charset="-122"/>
                <a:ea typeface="黑体" pitchFamily="49" charset="-122"/>
              </a:rPr>
              <a:t>linreg.coef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90746" y="2579611"/>
            <a:ext cx="1503784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583034" y="2580095"/>
            <a:ext cx="2151856" cy="5040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134490" y="3119671"/>
            <a:ext cx="720080" cy="6160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 flipH="1">
            <a:off x="4828130" y="3160851"/>
            <a:ext cx="510810" cy="5363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4607381" y="2572544"/>
            <a:ext cx="206537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 dirty="0" err="1">
                <a:latin typeface="黑体" pitchFamily="49" charset="-122"/>
                <a:ea typeface="黑体" pitchFamily="49" charset="-122"/>
              </a:rPr>
              <a:t>linreg.intercept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34296" y="3656440"/>
                <a:ext cx="15938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296" y="3656440"/>
                <a:ext cx="1593834" cy="369332"/>
              </a:xfrm>
              <a:prstGeom prst="rect">
                <a:avLst/>
              </a:prstGeom>
              <a:blipFill>
                <a:blip r:embed="rId2"/>
                <a:stretch>
                  <a:fillRect l="-4215" r="-383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8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1989" y="844352"/>
            <a:ext cx="497410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import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matplotlib.pyplot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as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plt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from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sklearn.datasets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import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 err="1" smtClean="0">
                <a:latin typeface="黑体" pitchFamily="49" charset="-122"/>
                <a:ea typeface="黑体" pitchFamily="49" charset="-122"/>
              </a:rPr>
              <a:t>make_regression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from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sklearn.linear_model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import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LinearRegression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x = [1970,1975,1980,1985,1990,1995,2000,2005]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y = [325.68,331.15,338.69,345.90,354.19,360.88,369.48,379.67]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x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np.array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(x)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y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np.array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(y)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linreg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LinearRegression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linreg.fit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(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x.reshape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(-1,1),y)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y_hat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linreg.predict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(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x.reshape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(-1,1))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输出结果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print('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线型模型的系数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(w): {}'.format(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linreg.coef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_))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print('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线型模型的常数项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(b): {:.3f}'.format(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linreg.intercept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_))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747830"/>
            <a:ext cx="5256584" cy="3912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179512" y="102932"/>
            <a:ext cx="46648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用 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sklearn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计算线性回归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87624" y="2771088"/>
            <a:ext cx="144016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19672" y="3323323"/>
            <a:ext cx="64807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43608" y="3072836"/>
            <a:ext cx="288032" cy="2504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868144" y="567359"/>
            <a:ext cx="2952328" cy="8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线型模型的系数</a:t>
            </a:r>
            <a:r>
              <a:rPr lang="en-US" altLang="zh-CN" sz="1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(w): 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[1.53438095]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5940152" y="1636577"/>
            <a:ext cx="26642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线型模型的偏置项</a:t>
            </a:r>
            <a:r>
              <a:rPr lang="en-US" altLang="zh-CN" sz="1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(b): 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-2698.877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347864" y="3868688"/>
            <a:ext cx="100811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836268" y="4156720"/>
            <a:ext cx="1311796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4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467544" y="452441"/>
            <a:ext cx="8280920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简单说，用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三行代码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就可以完成线性回归：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763688" y="1184764"/>
            <a:ext cx="4248472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en-US" altLang="zh-CN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import </a:t>
            </a:r>
            <a:r>
              <a:rPr kumimoji="1" lang="en-US" altLang="zh-CN" dirty="0" err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sklearn</a:t>
            </a:r>
            <a:endParaRPr kumimoji="1" lang="zh-CN" altLang="en-US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1763688" y="1946538"/>
            <a:ext cx="41044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en-US" altLang="zh-CN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fit</a:t>
            </a:r>
            <a:r>
              <a:rPr kumimoji="1"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() 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用来做拟合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763688" y="2716560"/>
            <a:ext cx="63367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en-US" altLang="zh-CN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predict</a:t>
            </a:r>
            <a:r>
              <a:rPr kumimoji="1"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() 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是用来做预测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7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1403648" y="1564432"/>
            <a:ext cx="561662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使用 </a:t>
            </a:r>
            <a:r>
              <a:rPr lang="en-US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Python </a:t>
            </a:r>
            <a:r>
              <a:rPr lang="zh-CN" altLang="en-US" sz="3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构建神经网络</a:t>
            </a:r>
            <a:endParaRPr lang="en-US" altLang="zh-CN" sz="3200" dirty="0" smtClean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波士顿房价预测为例</a:t>
            </a:r>
            <a:r>
              <a:rPr lang="zh-CN" altLang="en-US" sz="3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32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0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51520" y="196280"/>
            <a:ext cx="8640960" cy="8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波士顿房价：该数据收集于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1978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年，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每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506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个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条目代表有关来自波士顿各个郊区的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个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特征的汇总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信息。用这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个特征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去预测一个房价 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Y</a:t>
            </a:r>
            <a:endPara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187624" y="1127500"/>
            <a:ext cx="590465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CRIM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：城镇的人均犯罪率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ZN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：大于</a:t>
            </a:r>
            <a:r>
              <a:rPr kumimoji="1" lang="en-US" altLang="zh-CN" sz="1200" dirty="0">
                <a:latin typeface="黑体" pitchFamily="49" charset="-122"/>
                <a:ea typeface="黑体" pitchFamily="49" charset="-122"/>
              </a:rPr>
              <a:t>25,000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平方英尺的地块的住宅用地比例。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INDUS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：每个镇的非零售业务英亩的比例。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CHAS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：查尔斯河虚拟变量（如果环河，则等于</a:t>
            </a:r>
            <a:r>
              <a:rPr kumimoji="1" lang="en-US" altLang="zh-CN" sz="1200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；否则等于</a:t>
            </a:r>
            <a:r>
              <a:rPr kumimoji="1" lang="en-US" altLang="zh-CN" sz="1200" dirty="0"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NOX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：一氧化氮的浓度（百万分之几）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RM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：每个住宅的平均房间数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AGE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en-US" altLang="zh-CN" sz="1200" dirty="0">
                <a:latin typeface="黑体" pitchFamily="49" charset="-122"/>
                <a:ea typeface="黑体" pitchFamily="49" charset="-122"/>
              </a:rPr>
              <a:t>1940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年之前建造的自有住房的比例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DIS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：到五个波士顿就业中心的加权距离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RAD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：径向公路通达性的指标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TAX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：每</a:t>
            </a:r>
            <a:r>
              <a:rPr kumimoji="1" lang="en-US" altLang="zh-CN" sz="1200" dirty="0">
                <a:latin typeface="黑体" pitchFamily="49" charset="-122"/>
                <a:ea typeface="黑体" pitchFamily="49" charset="-122"/>
              </a:rPr>
              <a:t>$ 10,000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的全值财产税率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PTRATIO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：各镇的师生比率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：计算方法为</a:t>
            </a:r>
            <a:r>
              <a:rPr kumimoji="1" lang="en-US" altLang="zh-CN" sz="1200" dirty="0">
                <a:latin typeface="黑体" pitchFamily="49" charset="-122"/>
                <a:ea typeface="黑体" pitchFamily="49" charset="-122"/>
              </a:rPr>
              <a:t>1000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1200" dirty="0">
                <a:latin typeface="黑体" pitchFamily="49" charset="-122"/>
                <a:ea typeface="黑体" pitchFamily="49" charset="-122"/>
              </a:rPr>
              <a:t>Bk-0.63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en-US" altLang="zh-CN" sz="1200" dirty="0">
                <a:latin typeface="黑体" pitchFamily="49" charset="-122"/>
                <a:ea typeface="黑体" pitchFamily="49" charset="-122"/>
              </a:rPr>
              <a:t>²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，其中</a:t>
            </a:r>
            <a:r>
              <a:rPr kumimoji="1" lang="en-US" altLang="zh-CN" sz="1200" dirty="0">
                <a:latin typeface="黑体" pitchFamily="49" charset="-122"/>
                <a:ea typeface="黑体" pitchFamily="49" charset="-122"/>
              </a:rPr>
              <a:t>Bk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是按城镇划分的非裔美国人的比例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kumimoji="1" lang="zh-CN" altLang="en-US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2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LSTAT</a:t>
            </a:r>
            <a:r>
              <a:rPr kumimoji="1" lang="zh-CN" altLang="en-US" sz="1200" dirty="0">
                <a:latin typeface="黑体" pitchFamily="49" charset="-122"/>
                <a:ea typeface="黑体" pitchFamily="49" charset="-122"/>
              </a:rPr>
              <a:t>：底层人口的百分比</a:t>
            </a: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6156176" y="2356520"/>
            <a:ext cx="252028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14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PRICE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：房屋价格</a:t>
            </a:r>
          </a:p>
        </p:txBody>
      </p:sp>
    </p:spTree>
    <p:extLst>
      <p:ext uri="{BB962C8B-B14F-4D97-AF65-F5344CB8AC3E}">
        <p14:creationId xmlns:p14="http://schemas.microsoft.com/office/powerpoint/2010/main" val="342931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268288"/>
            <a:ext cx="79920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机器学习算法构成的</a:t>
            </a:r>
            <a:r>
              <a:rPr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三要素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61373" y="922600"/>
            <a:ext cx="78488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假设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空间：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比如某个回归问题假设可以用线性关系来建立模型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561373" y="1531496"/>
            <a:ext cx="76328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评价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指标：评价指标就是在已知的数据上，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尽量让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模型的预测输出和真实情况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一致（损失函数）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561373" y="2555891"/>
            <a:ext cx="770485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优化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（寻解算法）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假设空间里，把最好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的符合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评价指标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的模型找出来。即通过优化算法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9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226562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84047"/>
            <a:ext cx="5184576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多元线性回归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304354" y="2500536"/>
            <a:ext cx="840951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）假设空间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个影响房价的因素和房价之间是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关系，可用线性方程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表示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304355" y="674845"/>
            <a:ext cx="8409513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波士顿房价因素：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feature_names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= [ 'CRIM', 'ZN', 'INDUS', 'CHAS', 'NOX', 'RM',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     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              'AGE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','DIS', 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'RAD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', 'TAX', 'PTRATIO', 'B', 'LSTAT', 'MEDV' ]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10467" y="3440531"/>
                <a:ext cx="14459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467" y="3440531"/>
                <a:ext cx="14459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641" r="-168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56" y="3220616"/>
            <a:ext cx="4267200" cy="476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556" y="3779815"/>
            <a:ext cx="1944216" cy="9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76125" y="324213"/>
            <a:ext cx="87129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）评价指标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：使用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均方差作为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损失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函数：衡量预测房价和真实房价的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差异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5"/>
              <p:cNvSpPr txBox="1">
                <a:spLocks noChangeArrowheads="1"/>
              </p:cNvSpPr>
              <p:nvPr/>
            </p:nvSpPr>
            <p:spPr bwMode="auto">
              <a:xfrm>
                <a:off x="847841" y="2130493"/>
                <a:ext cx="1514480" cy="5665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000" b="1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预测值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841" y="2130493"/>
                <a:ext cx="1514480" cy="566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5"/>
              <p:cNvSpPr txBox="1">
                <a:spLocks noChangeArrowheads="1"/>
              </p:cNvSpPr>
              <p:nvPr/>
            </p:nvSpPr>
            <p:spPr bwMode="auto">
              <a:xfrm>
                <a:off x="2487316" y="2130493"/>
                <a:ext cx="2256949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– </a:t>
                </a:r>
                <a:r>
                  <a:rPr lang="zh-CN" altLang="en-US" sz="2000" dirty="0" smtClean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真实值</a:t>
                </a:r>
                <a:endParaRPr lang="zh-CN" altLang="en-US" sz="2000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7316" y="2130493"/>
                <a:ext cx="2256949" cy="553998"/>
              </a:xfrm>
              <a:prstGeom prst="rect">
                <a:avLst/>
              </a:prstGeom>
              <a:blipFill rotWithShape="0">
                <a:blip r:embed="rId3"/>
                <a:stretch>
                  <a:fillRect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4860032" y="1299773"/>
            <a:ext cx="388843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考虑所有样本的误差，然后取平均数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3784" y="1101060"/>
            <a:ext cx="3692392" cy="885825"/>
            <a:chOff x="843784" y="1101060"/>
            <a:chExt cx="3692392" cy="88582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751" y="1101060"/>
              <a:ext cx="2638425" cy="8858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843784" y="1320175"/>
                  <a:ext cx="11303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a14:m>
                  <a:r>
                    <a:rPr lang="en-US" altLang="zh-CN" dirty="0" smtClean="0">
                      <a:solidFill>
                        <a:srgbClr val="0000FF"/>
                      </a:solidFill>
                    </a:rPr>
                    <a:t> = </a:t>
                  </a:r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84" y="1320175"/>
                  <a:ext cx="113030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075" t="-10667" r="-752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5"/>
              <p:cNvSpPr txBox="1">
                <a:spLocks noChangeArrowheads="1"/>
              </p:cNvSpPr>
              <p:nvPr/>
            </p:nvSpPr>
            <p:spPr bwMode="auto">
              <a:xfrm>
                <a:off x="251520" y="3024746"/>
                <a:ext cx="8136904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3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）优化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：极小化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损失函数（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越小越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好），确定参数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的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值</a:t>
                </a:r>
              </a:p>
            </p:txBody>
          </p:sp>
        </mc:Choice>
        <mc:Fallback xmlns="">
          <p:sp>
            <p:nvSpPr>
              <p:cNvPr id="11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024746"/>
                <a:ext cx="8136904" cy="553998"/>
              </a:xfrm>
              <a:prstGeom prst="rect">
                <a:avLst/>
              </a:prstGeom>
              <a:blipFill>
                <a:blip r:embed="rId7"/>
                <a:stretch>
                  <a:fillRect l="-749"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5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288853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539552" y="146338"/>
            <a:ext cx="51845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线性回归问题使用神经网络模型的表示方法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230631" y="731796"/>
            <a:ext cx="8553529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神经网络的三个关键：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加权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非线性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变换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多层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连接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3783877" y="1308373"/>
            <a:ext cx="474856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线性回归问题可以用一个单层的神经元表示</a:t>
            </a: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3783877" y="1776681"/>
            <a:ext cx="330840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一层神经网络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863997" y="2348225"/>
                <a:ext cx="15547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97" y="2348225"/>
                <a:ext cx="155472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961" r="-3137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863997" y="3352324"/>
                <a:ext cx="23156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97" y="3352324"/>
                <a:ext cx="231569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6842" t="-26000" r="-368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3855885" y="2777738"/>
            <a:ext cx="2664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激活函数（无）：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5"/>
              <p:cNvSpPr txBox="1">
                <a:spLocks noChangeArrowheads="1"/>
              </p:cNvSpPr>
              <p:nvPr/>
            </p:nvSpPr>
            <p:spPr bwMode="auto">
              <a:xfrm>
                <a:off x="3855885" y="3864913"/>
                <a:ext cx="4392488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对于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线性回归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𝑓𝑛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的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形式：</a:t>
                </a:r>
              </a:p>
            </p:txBody>
          </p:sp>
        </mc:Choice>
        <mc:Fallback xmlns="">
          <p:sp>
            <p:nvSpPr>
              <p:cNvPr id="1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5885" y="3864913"/>
                <a:ext cx="4392488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1250" b="-60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863997" y="4497015"/>
                <a:ext cx="519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997" y="4497015"/>
                <a:ext cx="51962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0588" t="-26000" r="-823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224585" y="1463224"/>
            <a:ext cx="3248028" cy="2385556"/>
            <a:chOff x="4607979" y="988368"/>
            <a:chExt cx="3248028" cy="2385556"/>
          </a:xfrm>
        </p:grpSpPr>
        <p:sp>
          <p:nvSpPr>
            <p:cNvPr id="19" name="椭圆 18"/>
            <p:cNvSpPr/>
            <p:nvPr/>
          </p:nvSpPr>
          <p:spPr bwMode="auto">
            <a:xfrm>
              <a:off x="5148064" y="1132384"/>
              <a:ext cx="216024" cy="224998"/>
            </a:xfrm>
            <a:prstGeom prst="ellipse">
              <a:avLst/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148064" y="1852464"/>
              <a:ext cx="216024" cy="224998"/>
            </a:xfrm>
            <a:prstGeom prst="ellipse">
              <a:avLst/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148064" y="2779594"/>
              <a:ext cx="216024" cy="224998"/>
            </a:xfrm>
            <a:prstGeom prst="ellipse">
              <a:avLst/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148064" y="3139634"/>
              <a:ext cx="216024" cy="224998"/>
            </a:xfrm>
            <a:prstGeom prst="ellipse">
              <a:avLst/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5184068" y="2198935"/>
              <a:ext cx="108012" cy="94551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184068" y="2351335"/>
              <a:ext cx="108012" cy="94551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5184068" y="2503735"/>
              <a:ext cx="108012" cy="94551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148064" y="1492424"/>
              <a:ext cx="216024" cy="224998"/>
            </a:xfrm>
            <a:prstGeom prst="ellipse">
              <a:avLst/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7108769" y="2286111"/>
              <a:ext cx="216024" cy="224998"/>
            </a:xfrm>
            <a:prstGeom prst="ellipse">
              <a:avLst/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28" name="直接箭头连接符 27"/>
            <p:cNvCxnSpPr>
              <a:stCxn id="27" idx="6"/>
            </p:cNvCxnSpPr>
            <p:nvPr/>
          </p:nvCxnSpPr>
          <p:spPr bwMode="auto">
            <a:xfrm>
              <a:off x="7324793" y="2398610"/>
              <a:ext cx="43800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4649784" y="988368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784" y="988368"/>
                  <a:ext cx="35426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345" r="-8621"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644008" y="1339116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1339116"/>
                  <a:ext cx="35426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345" r="-8621"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4644008" y="1708448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1708448"/>
                  <a:ext cx="35426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45" r="-8621"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4607979" y="3004592"/>
                  <a:ext cx="4680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979" y="3004592"/>
                  <a:ext cx="46807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792" r="-5195"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/>
            <p:cNvCxnSpPr>
              <a:stCxn id="22" idx="6"/>
              <a:endCxn id="27" idx="3"/>
            </p:cNvCxnSpPr>
            <p:nvPr/>
          </p:nvCxnSpPr>
          <p:spPr bwMode="auto">
            <a:xfrm flipV="1">
              <a:off x="5364088" y="2478159"/>
              <a:ext cx="1776317" cy="7739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>
              <a:endCxn id="27" idx="2"/>
            </p:cNvCxnSpPr>
            <p:nvPr/>
          </p:nvCxnSpPr>
          <p:spPr bwMode="auto">
            <a:xfrm flipV="1">
              <a:off x="5364088" y="2398610"/>
              <a:ext cx="1744681" cy="4438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/>
            <p:cNvCxnSpPr>
              <a:endCxn id="27" idx="1"/>
            </p:cNvCxnSpPr>
            <p:nvPr/>
          </p:nvCxnSpPr>
          <p:spPr bwMode="auto">
            <a:xfrm>
              <a:off x="5379905" y="1229223"/>
              <a:ext cx="1760500" cy="108983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>
              <a:endCxn id="27" idx="1"/>
            </p:cNvCxnSpPr>
            <p:nvPr/>
          </p:nvCxnSpPr>
          <p:spPr bwMode="auto">
            <a:xfrm>
              <a:off x="5340361" y="1643070"/>
              <a:ext cx="1800044" cy="67599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/>
            <p:cNvCxnSpPr>
              <a:endCxn id="27" idx="2"/>
            </p:cNvCxnSpPr>
            <p:nvPr/>
          </p:nvCxnSpPr>
          <p:spPr bwMode="auto">
            <a:xfrm>
              <a:off x="5364088" y="1996480"/>
              <a:ext cx="1744681" cy="40213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7092280" y="2535240"/>
                  <a:ext cx="231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280" y="2535240"/>
                  <a:ext cx="23128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5789" r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7602283" y="2465766"/>
                  <a:ext cx="2537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283" y="2465766"/>
                  <a:ext cx="25372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571" r="-23810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037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463224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320709"/>
            <a:ext cx="37444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构建模型和完成训练的程序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194936" y="837114"/>
            <a:ext cx="85649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构建模型和完成训练的程序：无论谁写，使用什么工具写，套路都是一样的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395536" y="1456939"/>
            <a:ext cx="647675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数据处理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：读取数据 和 预处理操作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395536" y="2033003"/>
            <a:ext cx="61167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模型构建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网络结构（假设）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395536" y="2609067"/>
            <a:ext cx="66207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训练配置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：优化器（寻解算法） 和 计算资源配置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395536" y="3185131"/>
            <a:ext cx="84969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训练过程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：循环调用训练过程，前向计算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损失函数（优化目标）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后向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传播（更新参数）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414175" y="4080937"/>
            <a:ext cx="61167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5.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保存模型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：将训练好的模型保存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44" y="1369046"/>
            <a:ext cx="913262" cy="6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395536" y="3370351"/>
            <a:ext cx="82189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大自然具有一种约束力，使人类身高的分布相对稳定而不产生两极分化，人类身高会回归到中心值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均值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 ，这就是所谓的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回归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效应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246521" y="165969"/>
            <a:ext cx="82189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当父亲高于平均身高时，他们的儿子身高比他更高的概率要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小于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比他更矮的概率；父亲矮于平均身高时，他们的儿子身高比他更矮的概率要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小于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比他更高的概率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99792" y="1105428"/>
            <a:ext cx="3244552" cy="2108949"/>
            <a:chOff x="5791944" y="2132112"/>
            <a:chExt cx="3244552" cy="2108949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5796136" y="4241061"/>
              <a:ext cx="324036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箭头连接符 5"/>
            <p:cNvCxnSpPr/>
            <p:nvPr/>
          </p:nvCxnSpPr>
          <p:spPr bwMode="auto">
            <a:xfrm flipH="1" flipV="1">
              <a:off x="5791944" y="2132112"/>
              <a:ext cx="8384" cy="20966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" name="直接连接符 6"/>
          <p:cNvCxnSpPr/>
          <p:nvPr/>
        </p:nvCxnSpPr>
        <p:spPr bwMode="auto">
          <a:xfrm flipV="1">
            <a:off x="2915816" y="1348408"/>
            <a:ext cx="0" cy="18722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 flipV="1">
            <a:off x="3203848" y="1564432"/>
            <a:ext cx="0" cy="16561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V="1">
            <a:off x="3491880" y="1636440"/>
            <a:ext cx="0" cy="15841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 flipH="1" flipV="1">
            <a:off x="3779912" y="1770210"/>
            <a:ext cx="17879" cy="14504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 flipV="1">
            <a:off x="4067944" y="1708448"/>
            <a:ext cx="0" cy="15121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4355976" y="1852464"/>
            <a:ext cx="4999" cy="13681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4644008" y="1996480"/>
            <a:ext cx="4998" cy="12241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4927042" y="2068488"/>
            <a:ext cx="1" cy="115212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5215075" y="2172308"/>
            <a:ext cx="4997" cy="10483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3059832" y="2572544"/>
            <a:ext cx="0" cy="6522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3347864" y="2536540"/>
            <a:ext cx="0" cy="6882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 flipV="1">
            <a:off x="3635896" y="2464532"/>
            <a:ext cx="0" cy="7560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3923928" y="2392524"/>
            <a:ext cx="0" cy="828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4211960" y="2284512"/>
            <a:ext cx="0" cy="9361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 flipV="1">
            <a:off x="4499992" y="2284512"/>
            <a:ext cx="0" cy="9361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 flipV="1">
            <a:off x="4788024" y="2284512"/>
            <a:ext cx="0" cy="9361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任意多边形 22"/>
          <p:cNvSpPr/>
          <p:nvPr/>
        </p:nvSpPr>
        <p:spPr bwMode="auto">
          <a:xfrm>
            <a:off x="2892972" y="1379483"/>
            <a:ext cx="2687140" cy="857068"/>
          </a:xfrm>
          <a:custGeom>
            <a:avLst/>
            <a:gdLst>
              <a:gd name="connsiteX0" fmla="*/ 0 w 2514600"/>
              <a:gd name="connsiteY0" fmla="*/ 0 h 827689"/>
              <a:gd name="connsiteX1" fmla="*/ 63062 w 2514600"/>
              <a:gd name="connsiteY1" fmla="*/ 15765 h 827689"/>
              <a:gd name="connsiteX2" fmla="*/ 102476 w 2514600"/>
              <a:gd name="connsiteY2" fmla="*/ 47296 h 827689"/>
              <a:gd name="connsiteX3" fmla="*/ 173421 w 2514600"/>
              <a:gd name="connsiteY3" fmla="*/ 126124 h 827689"/>
              <a:gd name="connsiteX4" fmla="*/ 220718 w 2514600"/>
              <a:gd name="connsiteY4" fmla="*/ 149772 h 827689"/>
              <a:gd name="connsiteX5" fmla="*/ 244366 w 2514600"/>
              <a:gd name="connsiteY5" fmla="*/ 157655 h 827689"/>
              <a:gd name="connsiteX6" fmla="*/ 291662 w 2514600"/>
              <a:gd name="connsiteY6" fmla="*/ 189186 h 827689"/>
              <a:gd name="connsiteX7" fmla="*/ 346842 w 2514600"/>
              <a:gd name="connsiteY7" fmla="*/ 212834 h 827689"/>
              <a:gd name="connsiteX8" fmla="*/ 370490 w 2514600"/>
              <a:gd name="connsiteY8" fmla="*/ 236483 h 827689"/>
              <a:gd name="connsiteX9" fmla="*/ 425669 w 2514600"/>
              <a:gd name="connsiteY9" fmla="*/ 252248 h 827689"/>
              <a:gd name="connsiteX10" fmla="*/ 449318 w 2514600"/>
              <a:gd name="connsiteY10" fmla="*/ 260131 h 827689"/>
              <a:gd name="connsiteX11" fmla="*/ 480849 w 2514600"/>
              <a:gd name="connsiteY11" fmla="*/ 268014 h 827689"/>
              <a:gd name="connsiteX12" fmla="*/ 504497 w 2514600"/>
              <a:gd name="connsiteY12" fmla="*/ 275896 h 827689"/>
              <a:gd name="connsiteX13" fmla="*/ 551794 w 2514600"/>
              <a:gd name="connsiteY13" fmla="*/ 283779 h 827689"/>
              <a:gd name="connsiteX14" fmla="*/ 654269 w 2514600"/>
              <a:gd name="connsiteY14" fmla="*/ 315310 h 827689"/>
              <a:gd name="connsiteX15" fmla="*/ 677918 w 2514600"/>
              <a:gd name="connsiteY15" fmla="*/ 323193 h 827689"/>
              <a:gd name="connsiteX16" fmla="*/ 725214 w 2514600"/>
              <a:gd name="connsiteY16" fmla="*/ 331076 h 827689"/>
              <a:gd name="connsiteX17" fmla="*/ 843456 w 2514600"/>
              <a:gd name="connsiteY17" fmla="*/ 354724 h 827689"/>
              <a:gd name="connsiteX18" fmla="*/ 1324304 w 2514600"/>
              <a:gd name="connsiteY18" fmla="*/ 378372 h 827689"/>
              <a:gd name="connsiteX19" fmla="*/ 1347952 w 2514600"/>
              <a:gd name="connsiteY19" fmla="*/ 394138 h 827689"/>
              <a:gd name="connsiteX20" fmla="*/ 1395249 w 2514600"/>
              <a:gd name="connsiteY20" fmla="*/ 417786 h 827689"/>
              <a:gd name="connsiteX21" fmla="*/ 1418897 w 2514600"/>
              <a:gd name="connsiteY21" fmla="*/ 441434 h 827689"/>
              <a:gd name="connsiteX22" fmla="*/ 1434662 w 2514600"/>
              <a:gd name="connsiteY22" fmla="*/ 465083 h 827689"/>
              <a:gd name="connsiteX23" fmla="*/ 1458311 w 2514600"/>
              <a:gd name="connsiteY23" fmla="*/ 472965 h 827689"/>
              <a:gd name="connsiteX24" fmla="*/ 1513490 w 2514600"/>
              <a:gd name="connsiteY24" fmla="*/ 512379 h 827689"/>
              <a:gd name="connsiteX25" fmla="*/ 1537138 w 2514600"/>
              <a:gd name="connsiteY25" fmla="*/ 528145 h 827689"/>
              <a:gd name="connsiteX26" fmla="*/ 1560787 w 2514600"/>
              <a:gd name="connsiteY26" fmla="*/ 536027 h 827689"/>
              <a:gd name="connsiteX27" fmla="*/ 1592318 w 2514600"/>
              <a:gd name="connsiteY27" fmla="*/ 551793 h 827689"/>
              <a:gd name="connsiteX28" fmla="*/ 1615966 w 2514600"/>
              <a:gd name="connsiteY28" fmla="*/ 559676 h 827689"/>
              <a:gd name="connsiteX29" fmla="*/ 1663262 w 2514600"/>
              <a:gd name="connsiteY29" fmla="*/ 591207 h 827689"/>
              <a:gd name="connsiteX30" fmla="*/ 1710559 w 2514600"/>
              <a:gd name="connsiteY30" fmla="*/ 606972 h 827689"/>
              <a:gd name="connsiteX31" fmla="*/ 1734207 w 2514600"/>
              <a:gd name="connsiteY31" fmla="*/ 614855 h 827689"/>
              <a:gd name="connsiteX32" fmla="*/ 1765738 w 2514600"/>
              <a:gd name="connsiteY32" fmla="*/ 630620 h 827689"/>
              <a:gd name="connsiteX33" fmla="*/ 1820918 w 2514600"/>
              <a:gd name="connsiteY33" fmla="*/ 646386 h 827689"/>
              <a:gd name="connsiteX34" fmla="*/ 1844566 w 2514600"/>
              <a:gd name="connsiteY34" fmla="*/ 654269 h 827689"/>
              <a:gd name="connsiteX35" fmla="*/ 1907628 w 2514600"/>
              <a:gd name="connsiteY35" fmla="*/ 670034 h 827689"/>
              <a:gd name="connsiteX36" fmla="*/ 1931276 w 2514600"/>
              <a:gd name="connsiteY36" fmla="*/ 685800 h 827689"/>
              <a:gd name="connsiteX37" fmla="*/ 1962807 w 2514600"/>
              <a:gd name="connsiteY37" fmla="*/ 693683 h 827689"/>
              <a:gd name="connsiteX38" fmla="*/ 1994338 w 2514600"/>
              <a:gd name="connsiteY38" fmla="*/ 709448 h 827689"/>
              <a:gd name="connsiteX39" fmla="*/ 2025869 w 2514600"/>
              <a:gd name="connsiteY39" fmla="*/ 717331 h 827689"/>
              <a:gd name="connsiteX40" fmla="*/ 2057400 w 2514600"/>
              <a:gd name="connsiteY40" fmla="*/ 733096 h 827689"/>
              <a:gd name="connsiteX41" fmla="*/ 2081049 w 2514600"/>
              <a:gd name="connsiteY41" fmla="*/ 740979 h 827689"/>
              <a:gd name="connsiteX42" fmla="*/ 2112580 w 2514600"/>
              <a:gd name="connsiteY42" fmla="*/ 756745 h 827689"/>
              <a:gd name="connsiteX43" fmla="*/ 2136228 w 2514600"/>
              <a:gd name="connsiteY43" fmla="*/ 772510 h 827689"/>
              <a:gd name="connsiteX44" fmla="*/ 2215056 w 2514600"/>
              <a:gd name="connsiteY44" fmla="*/ 796158 h 827689"/>
              <a:gd name="connsiteX45" fmla="*/ 2238704 w 2514600"/>
              <a:gd name="connsiteY45" fmla="*/ 804041 h 827689"/>
              <a:gd name="connsiteX46" fmla="*/ 2467304 w 2514600"/>
              <a:gd name="connsiteY46" fmla="*/ 811924 h 827689"/>
              <a:gd name="connsiteX47" fmla="*/ 2514600 w 2514600"/>
              <a:gd name="connsiteY47" fmla="*/ 827689 h 82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14600" h="827689">
                <a:moveTo>
                  <a:pt x="0" y="0"/>
                </a:moveTo>
                <a:cubicBezTo>
                  <a:pt x="1959" y="392"/>
                  <a:pt x="54984" y="9303"/>
                  <a:pt x="63062" y="15765"/>
                </a:cubicBezTo>
                <a:cubicBezTo>
                  <a:pt x="113998" y="56514"/>
                  <a:pt x="43037" y="27485"/>
                  <a:pt x="102476" y="47296"/>
                </a:cubicBezTo>
                <a:cubicBezTo>
                  <a:pt x="117272" y="67023"/>
                  <a:pt x="154562" y="119837"/>
                  <a:pt x="173421" y="126124"/>
                </a:cubicBezTo>
                <a:cubicBezTo>
                  <a:pt x="232860" y="145938"/>
                  <a:pt x="159594" y="119211"/>
                  <a:pt x="220718" y="149772"/>
                </a:cubicBezTo>
                <a:cubicBezTo>
                  <a:pt x="228150" y="153488"/>
                  <a:pt x="237103" y="153620"/>
                  <a:pt x="244366" y="157655"/>
                </a:cubicBezTo>
                <a:cubicBezTo>
                  <a:pt x="260929" y="166857"/>
                  <a:pt x="273687" y="183194"/>
                  <a:pt x="291662" y="189186"/>
                </a:cubicBezTo>
                <a:cubicBezTo>
                  <a:pt x="326459" y="200785"/>
                  <a:pt x="307879" y="193353"/>
                  <a:pt x="346842" y="212834"/>
                </a:cubicBezTo>
                <a:cubicBezTo>
                  <a:pt x="354725" y="220717"/>
                  <a:pt x="361214" y="230299"/>
                  <a:pt x="370490" y="236483"/>
                </a:cubicBezTo>
                <a:cubicBezTo>
                  <a:pt x="377574" y="241206"/>
                  <a:pt x="421075" y="250935"/>
                  <a:pt x="425669" y="252248"/>
                </a:cubicBezTo>
                <a:cubicBezTo>
                  <a:pt x="433659" y="254531"/>
                  <a:pt x="441328" y="257848"/>
                  <a:pt x="449318" y="260131"/>
                </a:cubicBezTo>
                <a:cubicBezTo>
                  <a:pt x="459735" y="263107"/>
                  <a:pt x="470432" y="265038"/>
                  <a:pt x="480849" y="268014"/>
                </a:cubicBezTo>
                <a:cubicBezTo>
                  <a:pt x="488838" y="270297"/>
                  <a:pt x="496386" y="274094"/>
                  <a:pt x="504497" y="275896"/>
                </a:cubicBezTo>
                <a:cubicBezTo>
                  <a:pt x="520100" y="279363"/>
                  <a:pt x="536028" y="281151"/>
                  <a:pt x="551794" y="283779"/>
                </a:cubicBezTo>
                <a:cubicBezTo>
                  <a:pt x="643720" y="314422"/>
                  <a:pt x="552627" y="284818"/>
                  <a:pt x="654269" y="315310"/>
                </a:cubicBezTo>
                <a:cubicBezTo>
                  <a:pt x="662228" y="317698"/>
                  <a:pt x="669806" y="321390"/>
                  <a:pt x="677918" y="323193"/>
                </a:cubicBezTo>
                <a:cubicBezTo>
                  <a:pt x="693520" y="326660"/>
                  <a:pt x="709612" y="327609"/>
                  <a:pt x="725214" y="331076"/>
                </a:cubicBezTo>
                <a:cubicBezTo>
                  <a:pt x="795041" y="346593"/>
                  <a:pt x="679678" y="347107"/>
                  <a:pt x="843456" y="354724"/>
                </a:cubicBezTo>
                <a:lnTo>
                  <a:pt x="1324304" y="378372"/>
                </a:lnTo>
                <a:cubicBezTo>
                  <a:pt x="1332187" y="383627"/>
                  <a:pt x="1339478" y="389901"/>
                  <a:pt x="1347952" y="394138"/>
                </a:cubicBezTo>
                <a:cubicBezTo>
                  <a:pt x="1383507" y="411916"/>
                  <a:pt x="1361358" y="389544"/>
                  <a:pt x="1395249" y="417786"/>
                </a:cubicBezTo>
                <a:cubicBezTo>
                  <a:pt x="1403813" y="424923"/>
                  <a:pt x="1411760" y="432870"/>
                  <a:pt x="1418897" y="441434"/>
                </a:cubicBezTo>
                <a:cubicBezTo>
                  <a:pt x="1424962" y="448712"/>
                  <a:pt x="1427264" y="459165"/>
                  <a:pt x="1434662" y="465083"/>
                </a:cubicBezTo>
                <a:cubicBezTo>
                  <a:pt x="1441150" y="470274"/>
                  <a:pt x="1450428" y="470338"/>
                  <a:pt x="1458311" y="472965"/>
                </a:cubicBezTo>
                <a:cubicBezTo>
                  <a:pt x="1514042" y="510121"/>
                  <a:pt x="1445048" y="463491"/>
                  <a:pt x="1513490" y="512379"/>
                </a:cubicBezTo>
                <a:cubicBezTo>
                  <a:pt x="1521199" y="517886"/>
                  <a:pt x="1528664" y="523908"/>
                  <a:pt x="1537138" y="528145"/>
                </a:cubicBezTo>
                <a:cubicBezTo>
                  <a:pt x="1544570" y="531861"/>
                  <a:pt x="1553150" y="532754"/>
                  <a:pt x="1560787" y="536027"/>
                </a:cubicBezTo>
                <a:cubicBezTo>
                  <a:pt x="1571588" y="540656"/>
                  <a:pt x="1581517" y="547164"/>
                  <a:pt x="1592318" y="551793"/>
                </a:cubicBezTo>
                <a:cubicBezTo>
                  <a:pt x="1599955" y="555066"/>
                  <a:pt x="1608703" y="555641"/>
                  <a:pt x="1615966" y="559676"/>
                </a:cubicBezTo>
                <a:cubicBezTo>
                  <a:pt x="1632529" y="568878"/>
                  <a:pt x="1645287" y="585215"/>
                  <a:pt x="1663262" y="591207"/>
                </a:cubicBezTo>
                <a:lnTo>
                  <a:pt x="1710559" y="606972"/>
                </a:lnTo>
                <a:cubicBezTo>
                  <a:pt x="1718442" y="609600"/>
                  <a:pt x="1726775" y="611139"/>
                  <a:pt x="1734207" y="614855"/>
                </a:cubicBezTo>
                <a:cubicBezTo>
                  <a:pt x="1744717" y="620110"/>
                  <a:pt x="1754937" y="625991"/>
                  <a:pt x="1765738" y="630620"/>
                </a:cubicBezTo>
                <a:cubicBezTo>
                  <a:pt x="1784639" y="638720"/>
                  <a:pt x="1800916" y="640671"/>
                  <a:pt x="1820918" y="646386"/>
                </a:cubicBezTo>
                <a:cubicBezTo>
                  <a:pt x="1828907" y="648669"/>
                  <a:pt x="1836505" y="652254"/>
                  <a:pt x="1844566" y="654269"/>
                </a:cubicBezTo>
                <a:cubicBezTo>
                  <a:pt x="1862560" y="658767"/>
                  <a:pt x="1889607" y="661023"/>
                  <a:pt x="1907628" y="670034"/>
                </a:cubicBezTo>
                <a:cubicBezTo>
                  <a:pt x="1916102" y="674271"/>
                  <a:pt x="1922568" y="682068"/>
                  <a:pt x="1931276" y="685800"/>
                </a:cubicBezTo>
                <a:cubicBezTo>
                  <a:pt x="1941234" y="690068"/>
                  <a:pt x="1952663" y="689879"/>
                  <a:pt x="1962807" y="693683"/>
                </a:cubicBezTo>
                <a:cubicBezTo>
                  <a:pt x="1973810" y="697809"/>
                  <a:pt x="1983335" y="705322"/>
                  <a:pt x="1994338" y="709448"/>
                </a:cubicBezTo>
                <a:cubicBezTo>
                  <a:pt x="2004482" y="713252"/>
                  <a:pt x="2015725" y="713527"/>
                  <a:pt x="2025869" y="717331"/>
                </a:cubicBezTo>
                <a:cubicBezTo>
                  <a:pt x="2036872" y="721457"/>
                  <a:pt x="2046599" y="728467"/>
                  <a:pt x="2057400" y="733096"/>
                </a:cubicBezTo>
                <a:cubicBezTo>
                  <a:pt x="2065038" y="736369"/>
                  <a:pt x="2073411" y="737706"/>
                  <a:pt x="2081049" y="740979"/>
                </a:cubicBezTo>
                <a:cubicBezTo>
                  <a:pt x="2091850" y="745608"/>
                  <a:pt x="2102377" y="750915"/>
                  <a:pt x="2112580" y="756745"/>
                </a:cubicBezTo>
                <a:cubicBezTo>
                  <a:pt x="2120805" y="761445"/>
                  <a:pt x="2127571" y="768662"/>
                  <a:pt x="2136228" y="772510"/>
                </a:cubicBezTo>
                <a:cubicBezTo>
                  <a:pt x="2169959" y="787501"/>
                  <a:pt x="2182947" y="786984"/>
                  <a:pt x="2215056" y="796158"/>
                </a:cubicBezTo>
                <a:cubicBezTo>
                  <a:pt x="2223045" y="798441"/>
                  <a:pt x="2230411" y="803523"/>
                  <a:pt x="2238704" y="804041"/>
                </a:cubicBezTo>
                <a:cubicBezTo>
                  <a:pt x="2314801" y="808797"/>
                  <a:pt x="2391104" y="809296"/>
                  <a:pt x="2467304" y="811924"/>
                </a:cubicBezTo>
                <a:lnTo>
                  <a:pt x="2514600" y="827689"/>
                </a:ln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任意多边形 23"/>
          <p:cNvSpPr/>
          <p:nvPr/>
        </p:nvSpPr>
        <p:spPr bwMode="auto">
          <a:xfrm>
            <a:off x="3058510" y="2267626"/>
            <a:ext cx="2449594" cy="349450"/>
          </a:xfrm>
          <a:custGeom>
            <a:avLst/>
            <a:gdLst>
              <a:gd name="connsiteX0" fmla="*/ 0 w 2167759"/>
              <a:gd name="connsiteY0" fmla="*/ 362607 h 362607"/>
              <a:gd name="connsiteX1" fmla="*/ 118242 w 2167759"/>
              <a:gd name="connsiteY1" fmla="*/ 354724 h 362607"/>
              <a:gd name="connsiteX2" fmla="*/ 165538 w 2167759"/>
              <a:gd name="connsiteY2" fmla="*/ 338959 h 362607"/>
              <a:gd name="connsiteX3" fmla="*/ 220718 w 2167759"/>
              <a:gd name="connsiteY3" fmla="*/ 323193 h 362607"/>
              <a:gd name="connsiteX4" fmla="*/ 283780 w 2167759"/>
              <a:gd name="connsiteY4" fmla="*/ 315310 h 362607"/>
              <a:gd name="connsiteX5" fmla="*/ 346842 w 2167759"/>
              <a:gd name="connsiteY5" fmla="*/ 299545 h 362607"/>
              <a:gd name="connsiteX6" fmla="*/ 378373 w 2167759"/>
              <a:gd name="connsiteY6" fmla="*/ 291662 h 362607"/>
              <a:gd name="connsiteX7" fmla="*/ 425669 w 2167759"/>
              <a:gd name="connsiteY7" fmla="*/ 260131 h 362607"/>
              <a:gd name="connsiteX8" fmla="*/ 449318 w 2167759"/>
              <a:gd name="connsiteY8" fmla="*/ 244365 h 362607"/>
              <a:gd name="connsiteX9" fmla="*/ 614856 w 2167759"/>
              <a:gd name="connsiteY9" fmla="*/ 228600 h 362607"/>
              <a:gd name="connsiteX10" fmla="*/ 662152 w 2167759"/>
              <a:gd name="connsiteY10" fmla="*/ 212834 h 362607"/>
              <a:gd name="connsiteX11" fmla="*/ 685800 w 2167759"/>
              <a:gd name="connsiteY11" fmla="*/ 204952 h 362607"/>
              <a:gd name="connsiteX12" fmla="*/ 725214 w 2167759"/>
              <a:gd name="connsiteY12" fmla="*/ 197069 h 362607"/>
              <a:gd name="connsiteX13" fmla="*/ 772511 w 2167759"/>
              <a:gd name="connsiteY13" fmla="*/ 189186 h 362607"/>
              <a:gd name="connsiteX14" fmla="*/ 851338 w 2167759"/>
              <a:gd name="connsiteY14" fmla="*/ 165538 h 362607"/>
              <a:gd name="connsiteX15" fmla="*/ 898635 w 2167759"/>
              <a:gd name="connsiteY15" fmla="*/ 149772 h 362607"/>
              <a:gd name="connsiteX16" fmla="*/ 945931 w 2167759"/>
              <a:gd name="connsiteY16" fmla="*/ 118241 h 362607"/>
              <a:gd name="connsiteX17" fmla="*/ 1016876 w 2167759"/>
              <a:gd name="connsiteY17" fmla="*/ 94593 h 362607"/>
              <a:gd name="connsiteX18" fmla="*/ 1040524 w 2167759"/>
              <a:gd name="connsiteY18" fmla="*/ 86710 h 362607"/>
              <a:gd name="connsiteX19" fmla="*/ 1072056 w 2167759"/>
              <a:gd name="connsiteY19" fmla="*/ 78828 h 362607"/>
              <a:gd name="connsiteX20" fmla="*/ 1095704 w 2167759"/>
              <a:gd name="connsiteY20" fmla="*/ 70945 h 362607"/>
              <a:gd name="connsiteX21" fmla="*/ 1143000 w 2167759"/>
              <a:gd name="connsiteY21" fmla="*/ 63062 h 362607"/>
              <a:gd name="connsiteX22" fmla="*/ 1513490 w 2167759"/>
              <a:gd name="connsiteY22" fmla="*/ 70945 h 362607"/>
              <a:gd name="connsiteX23" fmla="*/ 1537138 w 2167759"/>
              <a:gd name="connsiteY23" fmla="*/ 78828 h 362607"/>
              <a:gd name="connsiteX24" fmla="*/ 1671145 w 2167759"/>
              <a:gd name="connsiteY24" fmla="*/ 70945 h 362607"/>
              <a:gd name="connsiteX25" fmla="*/ 1702676 w 2167759"/>
              <a:gd name="connsiteY25" fmla="*/ 63062 h 362607"/>
              <a:gd name="connsiteX26" fmla="*/ 1749973 w 2167759"/>
              <a:gd name="connsiteY26" fmla="*/ 47297 h 362607"/>
              <a:gd name="connsiteX27" fmla="*/ 1820918 w 2167759"/>
              <a:gd name="connsiteY27" fmla="*/ 7883 h 362607"/>
              <a:gd name="connsiteX28" fmla="*/ 1868214 w 2167759"/>
              <a:gd name="connsiteY28" fmla="*/ 0 h 362607"/>
              <a:gd name="connsiteX29" fmla="*/ 2081049 w 2167759"/>
              <a:gd name="connsiteY29" fmla="*/ 7883 h 362607"/>
              <a:gd name="connsiteX30" fmla="*/ 2104697 w 2167759"/>
              <a:gd name="connsiteY30" fmla="*/ 15765 h 362607"/>
              <a:gd name="connsiteX31" fmla="*/ 2167759 w 2167759"/>
              <a:gd name="connsiteY31" fmla="*/ 23648 h 36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67759" h="362607">
                <a:moveTo>
                  <a:pt x="0" y="362607"/>
                </a:moveTo>
                <a:cubicBezTo>
                  <a:pt x="39414" y="359979"/>
                  <a:pt x="79138" y="360310"/>
                  <a:pt x="118242" y="354724"/>
                </a:cubicBezTo>
                <a:cubicBezTo>
                  <a:pt x="134693" y="352374"/>
                  <a:pt x="149773" y="344214"/>
                  <a:pt x="165538" y="338959"/>
                </a:cubicBezTo>
                <a:cubicBezTo>
                  <a:pt x="184281" y="332711"/>
                  <a:pt x="200922" y="326492"/>
                  <a:pt x="220718" y="323193"/>
                </a:cubicBezTo>
                <a:cubicBezTo>
                  <a:pt x="241614" y="319710"/>
                  <a:pt x="262842" y="318531"/>
                  <a:pt x="283780" y="315310"/>
                </a:cubicBezTo>
                <a:cubicBezTo>
                  <a:pt x="335866" y="307297"/>
                  <a:pt x="307676" y="310735"/>
                  <a:pt x="346842" y="299545"/>
                </a:cubicBezTo>
                <a:cubicBezTo>
                  <a:pt x="357259" y="296569"/>
                  <a:pt x="367863" y="294290"/>
                  <a:pt x="378373" y="291662"/>
                </a:cubicBezTo>
                <a:cubicBezTo>
                  <a:pt x="423202" y="246833"/>
                  <a:pt x="380037" y="282947"/>
                  <a:pt x="425669" y="260131"/>
                </a:cubicBezTo>
                <a:cubicBezTo>
                  <a:pt x="434143" y="255894"/>
                  <a:pt x="440844" y="248602"/>
                  <a:pt x="449318" y="244365"/>
                </a:cubicBezTo>
                <a:cubicBezTo>
                  <a:pt x="492182" y="222934"/>
                  <a:pt x="611320" y="228796"/>
                  <a:pt x="614856" y="228600"/>
                </a:cubicBezTo>
                <a:lnTo>
                  <a:pt x="662152" y="212834"/>
                </a:lnTo>
                <a:cubicBezTo>
                  <a:pt x="670035" y="210206"/>
                  <a:pt x="677652" y="206582"/>
                  <a:pt x="685800" y="204952"/>
                </a:cubicBezTo>
                <a:lnTo>
                  <a:pt x="725214" y="197069"/>
                </a:lnTo>
                <a:cubicBezTo>
                  <a:pt x="740939" y="194210"/>
                  <a:pt x="756838" y="192321"/>
                  <a:pt x="772511" y="189186"/>
                </a:cubicBezTo>
                <a:cubicBezTo>
                  <a:pt x="802291" y="183230"/>
                  <a:pt x="821179" y="175591"/>
                  <a:pt x="851338" y="165538"/>
                </a:cubicBezTo>
                <a:cubicBezTo>
                  <a:pt x="851339" y="165538"/>
                  <a:pt x="898634" y="149773"/>
                  <a:pt x="898635" y="149772"/>
                </a:cubicBezTo>
                <a:cubicBezTo>
                  <a:pt x="914400" y="139262"/>
                  <a:pt x="927956" y="124233"/>
                  <a:pt x="945931" y="118241"/>
                </a:cubicBezTo>
                <a:lnTo>
                  <a:pt x="1016876" y="94593"/>
                </a:lnTo>
                <a:cubicBezTo>
                  <a:pt x="1024759" y="91965"/>
                  <a:pt x="1032463" y="88725"/>
                  <a:pt x="1040524" y="86710"/>
                </a:cubicBezTo>
                <a:cubicBezTo>
                  <a:pt x="1051035" y="84083"/>
                  <a:pt x="1061639" y="81804"/>
                  <a:pt x="1072056" y="78828"/>
                </a:cubicBezTo>
                <a:cubicBezTo>
                  <a:pt x="1080045" y="76545"/>
                  <a:pt x="1087593" y="72748"/>
                  <a:pt x="1095704" y="70945"/>
                </a:cubicBezTo>
                <a:cubicBezTo>
                  <a:pt x="1111306" y="67478"/>
                  <a:pt x="1127235" y="65690"/>
                  <a:pt x="1143000" y="63062"/>
                </a:cubicBezTo>
                <a:lnTo>
                  <a:pt x="1513490" y="70945"/>
                </a:lnTo>
                <a:cubicBezTo>
                  <a:pt x="1521792" y="71277"/>
                  <a:pt x="1528829" y="78828"/>
                  <a:pt x="1537138" y="78828"/>
                </a:cubicBezTo>
                <a:cubicBezTo>
                  <a:pt x="1581884" y="78828"/>
                  <a:pt x="1626476" y="73573"/>
                  <a:pt x="1671145" y="70945"/>
                </a:cubicBezTo>
                <a:cubicBezTo>
                  <a:pt x="1681655" y="68317"/>
                  <a:pt x="1692299" y="66175"/>
                  <a:pt x="1702676" y="63062"/>
                </a:cubicBezTo>
                <a:cubicBezTo>
                  <a:pt x="1718594" y="58287"/>
                  <a:pt x="1749973" y="47297"/>
                  <a:pt x="1749973" y="47297"/>
                </a:cubicBezTo>
                <a:cubicBezTo>
                  <a:pt x="1780463" y="26970"/>
                  <a:pt x="1789695" y="14821"/>
                  <a:pt x="1820918" y="7883"/>
                </a:cubicBezTo>
                <a:cubicBezTo>
                  <a:pt x="1836520" y="4416"/>
                  <a:pt x="1852449" y="2628"/>
                  <a:pt x="1868214" y="0"/>
                </a:cubicBezTo>
                <a:cubicBezTo>
                  <a:pt x="1939159" y="2628"/>
                  <a:pt x="2010213" y="3161"/>
                  <a:pt x="2081049" y="7883"/>
                </a:cubicBezTo>
                <a:cubicBezTo>
                  <a:pt x="2089340" y="8436"/>
                  <a:pt x="2096586" y="13963"/>
                  <a:pt x="2104697" y="15765"/>
                </a:cubicBezTo>
                <a:cubicBezTo>
                  <a:pt x="2144059" y="24512"/>
                  <a:pt x="2140323" y="23648"/>
                  <a:pt x="2167759" y="23648"/>
                </a:cubicBez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95536" y="4300736"/>
            <a:ext cx="8218910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线性回归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: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通俗讲就是好多数据在一条线附近上下活动</a:t>
            </a:r>
          </a:p>
        </p:txBody>
      </p:sp>
    </p:spTree>
    <p:extLst>
      <p:ext uri="{BB962C8B-B14F-4D97-AF65-F5344CB8AC3E}">
        <p14:creationId xmlns:p14="http://schemas.microsoft.com/office/powerpoint/2010/main" val="26650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4" grpId="0" animBg="1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226562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84047"/>
            <a:ext cx="3744416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数据处理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18539" y="565910"/>
            <a:ext cx="84209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在搭建模型之前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，先导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入数据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，房价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数据存放在本地目录下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 </a:t>
            </a:r>
            <a:r>
              <a:rPr lang="en-US" altLang="zh-CN" sz="18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housing.data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中，通过执行如下的代码可以导入数据并查阅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588518"/>
            <a:ext cx="7627607" cy="228828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611560" y="1627148"/>
            <a:ext cx="6696744" cy="1017404"/>
            <a:chOff x="611560" y="1627148"/>
            <a:chExt cx="6696744" cy="1017404"/>
          </a:xfrm>
        </p:grpSpPr>
        <p:sp>
          <p:nvSpPr>
            <p:cNvPr id="14" name="左大括号 13"/>
            <p:cNvSpPr/>
            <p:nvPr/>
          </p:nvSpPr>
          <p:spPr bwMode="auto">
            <a:xfrm rot="5400000">
              <a:off x="3635896" y="-1027856"/>
              <a:ext cx="648072" cy="6696744"/>
            </a:xfrm>
            <a:prstGeom prst="leftBrace">
              <a:avLst/>
            </a:prstGeom>
            <a:noFill/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818323" y="1627148"/>
                  <a:ext cx="2832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323" y="1627148"/>
                  <a:ext cx="28321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404" r="-19149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7596336" y="1627148"/>
            <a:ext cx="432048" cy="973708"/>
            <a:chOff x="7596336" y="1627148"/>
            <a:chExt cx="432048" cy="973708"/>
          </a:xfrm>
        </p:grpSpPr>
        <p:sp>
          <p:nvSpPr>
            <p:cNvPr id="16" name="左大括号 15"/>
            <p:cNvSpPr/>
            <p:nvPr/>
          </p:nvSpPr>
          <p:spPr bwMode="auto">
            <a:xfrm rot="5400000">
              <a:off x="7532020" y="2104492"/>
              <a:ext cx="560680" cy="432048"/>
            </a:xfrm>
            <a:prstGeom prst="lef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670751" y="1627148"/>
                  <a:ext cx="2703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751" y="1627148"/>
                  <a:ext cx="27039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44" r="-20000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233826" y="1479022"/>
            <a:ext cx="359978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存储在文本文件的数据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样式：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13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263580" y="531024"/>
            <a:ext cx="4008328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导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入需要用到的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package</a:t>
            </a:r>
            <a:endParaRPr lang="zh-CN" altLang="en-US" sz="16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import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numpy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as np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读入训练数据</a:t>
            </a:r>
          </a:p>
          <a:p>
            <a:pPr>
              <a:spcBef>
                <a:spcPct val="50000"/>
              </a:spcBef>
            </a:pP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datafile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= '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housing.data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'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data =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np.fromfile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datafile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sep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=' ')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print (data)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9512" y="412304"/>
            <a:ext cx="4176464" cy="27363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4427984" y="318416"/>
            <a:ext cx="457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读入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 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1-D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array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长度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是 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7084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，所有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数据都连在了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一起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216579" y="3822401"/>
            <a:ext cx="17807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data.shape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57" y="4037560"/>
            <a:ext cx="800100" cy="247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8" y="3436640"/>
            <a:ext cx="8238356" cy="358648"/>
          </a:xfrm>
          <a:prstGeom prst="rect">
            <a:avLst/>
          </a:prstGeom>
        </p:spPr>
      </p:pic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4427984" y="1344671"/>
            <a:ext cx="457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其中第 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0-13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项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是第一条数据，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第 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14-27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项是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第二条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数据。。。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337321" y="3840939"/>
            <a:ext cx="7521693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en-US" altLang="zh-CN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运算符表示向下取整</a:t>
            </a:r>
            <a:endParaRPr lang="zh-CN" altLang="en-US" sz="20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320059" y="4322802"/>
            <a:ext cx="81646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向下取整</a:t>
            </a:r>
            <a:r>
              <a:rPr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：比自己小的最大</a:t>
            </a:r>
            <a:r>
              <a:rPr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整数；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向上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取整</a:t>
            </a:r>
            <a:r>
              <a:rPr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：比自己大的最小</a:t>
            </a:r>
            <a:r>
              <a:rPr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整数</a:t>
            </a:r>
            <a:endParaRPr lang="zh-CN" altLang="en-US" sz="20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1128481" y="1377080"/>
            <a:ext cx="69719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对原始数据做</a:t>
            </a: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reshape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变成 </a:t>
            </a:r>
            <a:r>
              <a:rPr lang="en-US" altLang="zh-CN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x </a:t>
            </a:r>
            <a:r>
              <a:rPr lang="en-US" altLang="zh-CN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14 </a:t>
            </a:r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形式</a:t>
            </a:r>
          </a:p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feature_names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= [ 'CRIM', 'ZN', 'INDUS', 'CHAS', 'NOX', 'RM', 'AGE','DIS', 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                'RAD', 'TAX', 'PTRATIO', 'B', 'LSTAT', 'MEDV' ]</a:t>
            </a:r>
          </a:p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feature_num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len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feature_names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data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data.reshape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([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data.shape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[0] </a:t>
            </a:r>
            <a:r>
              <a:rPr lang="en-US" altLang="zh-CN" sz="1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feature_num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feature_num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])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print (data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print (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data.shape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71600" y="1276330"/>
            <a:ext cx="7272808" cy="24482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5"/>
              <p:cNvSpPr txBox="1">
                <a:spLocks noChangeArrowheads="1"/>
              </p:cNvSpPr>
              <p:nvPr/>
            </p:nvSpPr>
            <p:spPr bwMode="auto">
              <a:xfrm>
                <a:off x="205242" y="236663"/>
                <a:ext cx="8615230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将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数据的形状进行变换，形成一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个 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维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的矩阵。每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行代表一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个数据样本（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14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个值），每个数据样本包含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13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个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（影响房价的特征）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和 </a:t>
                </a:r>
                <a:r>
                  <a:rPr lang="en-US" altLang="zh-CN" sz="18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1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（该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类型房屋的均价）</a:t>
                </a:r>
              </a:p>
            </p:txBody>
          </p:sp>
        </mc:Choice>
        <mc:Fallback xmlns="">
          <p:sp>
            <p:nvSpPr>
              <p:cNvPr id="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242" y="236663"/>
                <a:ext cx="8615230" cy="923330"/>
              </a:xfrm>
              <a:prstGeom prst="rect">
                <a:avLst/>
              </a:prstGeom>
              <a:blipFill>
                <a:blip r:embed="rId2"/>
                <a:stretch>
                  <a:fillRect l="-637" b="-26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5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395536" y="339130"/>
            <a:ext cx="80648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对原始数据做</a:t>
            </a: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reshape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变成 </a:t>
            </a:r>
            <a:r>
              <a:rPr lang="en-US" altLang="zh-CN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x </a:t>
            </a:r>
            <a:r>
              <a:rPr lang="en-US" altLang="zh-CN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14 </a:t>
            </a:r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形式</a:t>
            </a:r>
          </a:p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feature_names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= [ 'CRIM', 'ZN', 'INDUS', 'CHAS', 'NOX', 'RM', 'AGE','DIS', 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                'RAD', 'TAX', 'PTRATIO', 'B', 'LSTAT', 'MEDV' ]</a:t>
            </a:r>
          </a:p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feature_num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len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feature_names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data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data.reshape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([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data.shape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[0] </a:t>
            </a:r>
            <a:r>
              <a:rPr lang="en-US" altLang="zh-CN" sz="1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feature_num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feature_num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])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print (data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print (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data.shape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3528" y="267122"/>
            <a:ext cx="8352928" cy="23042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6516216" y="1059210"/>
            <a:ext cx="20162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每条数据是一个长度为</a:t>
            </a:r>
            <a:r>
              <a:rPr lang="en-US" altLang="zh-CN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14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1-Darray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，前</a:t>
            </a:r>
            <a:r>
              <a:rPr lang="en-US" altLang="zh-CN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项是影响房价</a:t>
            </a: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特征</a:t>
            </a: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最后一项是</a:t>
            </a:r>
            <a:r>
              <a:rPr lang="zh-CN" altLang="en-US" sz="1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房价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" y="2788568"/>
            <a:ext cx="8209161" cy="1628727"/>
          </a:xfrm>
          <a:prstGeom prst="rect">
            <a:avLst/>
          </a:prstGeom>
        </p:spPr>
      </p:pic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323528" y="4357486"/>
            <a:ext cx="17807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data.shape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536338"/>
            <a:ext cx="1057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516274" y="191670"/>
            <a:ext cx="28887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集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划分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575323" y="722292"/>
            <a:ext cx="42484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）训练集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用于确定模型的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参数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592763" y="1239123"/>
            <a:ext cx="395106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）测试集用于评判模型的效果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407595" y="2010042"/>
            <a:ext cx="379230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特征向量与参数向量相乘之后的结果</a:t>
            </a: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ratio = 0.8</a:t>
            </a: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offset = int(data.shape[0] * ratio)</a:t>
            </a: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training_data = data[:offset]</a:t>
            </a: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print (training_data.shape)</a:t>
            </a:r>
            <a:endParaRPr lang="pl-PL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1520" y="1924472"/>
            <a:ext cx="4104456" cy="2016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4629938" y="650597"/>
            <a:ext cx="4231799" cy="12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取 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80%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数据作为训练集，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预留 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20%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数据用于测试模型的预测效果（训练好的模型预测值与实际房价的差距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2536545" y="4040850"/>
            <a:ext cx="381642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fr-FR" altLang="zh-CN" sz="1800" dirty="0" smtClean="0">
                <a:latin typeface="黑体" pitchFamily="49" charset="-122"/>
                <a:ea typeface="黑体" pitchFamily="49" charset="-122"/>
              </a:rPr>
              <a:t>data.shape[0]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–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数据集行数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" y="385458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4650318" y="2356520"/>
            <a:ext cx="42318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打印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训练集的形状可见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，共有 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404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样本，每个样本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含有 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个特征和 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预测值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0" y="4118214"/>
            <a:ext cx="1327184" cy="3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3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634564" y="178121"/>
            <a:ext cx="37444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数据处理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---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归一化处理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4" y="356136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46979" y="760359"/>
            <a:ext cx="821891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在机器学习中，输入模型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数据一般都要进行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归一化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的处理</a:t>
            </a:r>
            <a:endPara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46979" y="1252700"/>
            <a:ext cx="82189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归一化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目的就是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将数据的所有特征都映射到同一尺度上，这样可以避免由于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量纲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的不同使数据的某些特征形成主导作用</a:t>
            </a:r>
            <a:endPara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46979" y="2304822"/>
            <a:ext cx="703333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预测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房价的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例子：房价取决于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房间数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和房屋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面积</a:t>
            </a:r>
            <a:endPara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34352" y="2958425"/>
                <a:ext cx="19493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52" y="2958425"/>
                <a:ext cx="1949380" cy="307777"/>
              </a:xfrm>
              <a:prstGeom prst="rect">
                <a:avLst/>
              </a:prstGeom>
              <a:blipFill>
                <a:blip r:embed="rId3"/>
                <a:stretch>
                  <a:fillRect l="-2500" r="-938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359059" y="3557745"/>
                <a:ext cx="8401485" cy="453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 代表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房间数，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代表系数；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 代表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面积，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 代表系数</a:t>
                </a:r>
                <a:endParaRPr kumimoji="1" lang="zh-CN" altLang="en-US" sz="1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1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059" y="3557745"/>
                <a:ext cx="8401485" cy="453073"/>
              </a:xfrm>
              <a:prstGeom prst="rect">
                <a:avLst/>
              </a:prstGeom>
              <a:blipFill>
                <a:blip r:embed="rId4"/>
                <a:stretch>
                  <a:fillRect l="-653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9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67744" y="342821"/>
                <a:ext cx="2331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42821"/>
                <a:ext cx="2331985" cy="369332"/>
              </a:xfrm>
              <a:prstGeom prst="rect">
                <a:avLst/>
              </a:prstGeom>
              <a:blipFill>
                <a:blip r:embed="rId2"/>
                <a:stretch>
                  <a:fillRect l="-2611" r="-52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333239" y="1036624"/>
            <a:ext cx="482453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原始特征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下（未归一化），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因尺度差异，其损失函数的等高线图可能是椭圆形，梯度方向垂直于等高线，下降会走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zigzag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路线</a:t>
            </a:r>
            <a:endPara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51520" y="2860576"/>
            <a:ext cx="48245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归一化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之后，其损失函数的等高线图更接近圆形，梯度下降的方向震荡更小，收敛更快</a:t>
            </a:r>
            <a:endPara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92080" y="882736"/>
            <a:ext cx="2897320" cy="2071330"/>
            <a:chOff x="5804138" y="520959"/>
            <a:chExt cx="2897320" cy="207133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2749" y="624314"/>
              <a:ext cx="2386955" cy="181408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388424" y="2284512"/>
                  <a:ext cx="3130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424" y="2284512"/>
                  <a:ext cx="31303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9608" r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804138" y="520959"/>
                  <a:ext cx="318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138" y="520959"/>
                  <a:ext cx="3189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231" r="-9615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>
            <a:off x="5353437" y="2880792"/>
            <a:ext cx="2934586" cy="2092798"/>
            <a:chOff x="5866218" y="2583020"/>
            <a:chExt cx="2934586" cy="209279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2749" y="2716560"/>
              <a:ext cx="2571538" cy="18139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487770" y="4368041"/>
                  <a:ext cx="3130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770" y="4368041"/>
                  <a:ext cx="31303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9231" r="-5769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866218" y="2583020"/>
                  <a:ext cx="318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218" y="2583020"/>
                  <a:ext cx="31899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8868" r="-7547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80533" y="3807365"/>
            <a:ext cx="50729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数据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归一化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之后，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最优解的寻优过程明显会变得平缓，更容易正确的收敛到最优解</a:t>
            </a:r>
            <a:endPara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7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51520" y="196280"/>
            <a:ext cx="32709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数据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归一化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两种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方法：</a:t>
            </a:r>
            <a:endParaRPr kumimoji="1"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251520" y="844352"/>
            <a:ext cx="82189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值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归一化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的计算公式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如下：</a:t>
            </a:r>
            <a:endParaRPr kumimoji="1"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323528" y="2473481"/>
            <a:ext cx="82189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最值归一化的特点是，可以将所有数据都映射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到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0-1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之间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，比如把最大值归一化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成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，最小值归一化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成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kumimoji="1"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521181"/>
            <a:ext cx="2628900" cy="847725"/>
          </a:xfrm>
          <a:prstGeom prst="rect">
            <a:avLst/>
          </a:prstGeom>
        </p:spPr>
      </p:pic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323528" y="3520675"/>
            <a:ext cx="82189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它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适用于数据分布有明显边界的情况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异常值 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会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造成数据的整体偏斜</a:t>
            </a:r>
            <a:endParaRPr kumimoji="1"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3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628328"/>
            <a:ext cx="2924175" cy="704850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6005" y="507518"/>
            <a:ext cx="46860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import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as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np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x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np.random.randint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(0,100,size=(2,5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print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(x)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y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(x-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np.min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(x))/(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np.max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(x)-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np.min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(x))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print (y)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410994"/>
            <a:ext cx="4896544" cy="2305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004592"/>
            <a:ext cx="8676456" cy="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68107" y="268288"/>
            <a:ext cx="82189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均值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方差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归一化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的计算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公式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如下：</a:t>
            </a:r>
            <a:endParaRPr kumimoji="1"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368107" y="2036569"/>
            <a:ext cx="82189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均值方差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归一化的特点是，可以将数据归一化到均值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为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，方差为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分布中，不容易受到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异常值影响</a:t>
            </a:r>
            <a:endParaRPr kumimoji="1"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081765"/>
            <a:ext cx="2324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305751" y="757156"/>
            <a:ext cx="86586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说到统计研究和机器学习中最常使用的模型，那么必然会提到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线性回归</a:t>
            </a: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309116" y="1339010"/>
            <a:ext cx="8218910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在现实生活中，往往需要分析若干变量之间的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关系。这种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分析不同变量之间存在关系的研究叫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回归分析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38956" y="2428528"/>
            <a:ext cx="86254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刻画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不同变量之间关系的模型被称为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回归模型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。如果这个模型是线性的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，则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称为线性回归模型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472752" y="119198"/>
            <a:ext cx="4800600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线性回归</a:t>
            </a:r>
            <a:endParaRPr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0" y="321737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7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628328"/>
            <a:ext cx="2924175" cy="704850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552" y="525264"/>
            <a:ext cx="46860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import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as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np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x =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np.random.randint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(0,100,size=(2,5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print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(x)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y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= (x-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np.mean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(x))/(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np.std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(x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print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(y)</a:t>
            </a:r>
          </a:p>
        </p:txBody>
      </p:sp>
      <p:sp>
        <p:nvSpPr>
          <p:cNvPr id="6" name="矩形 5"/>
          <p:cNvSpPr/>
          <p:nvPr/>
        </p:nvSpPr>
        <p:spPr>
          <a:xfrm>
            <a:off x="401091" y="428740"/>
            <a:ext cx="4896544" cy="2359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220616"/>
            <a:ext cx="8718858" cy="5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707688" y="772344"/>
            <a:ext cx="76087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计算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train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数据集的最大值，最小值，平均值</a:t>
            </a:r>
          </a:p>
          <a:p>
            <a:pPr>
              <a:spcBef>
                <a:spcPct val="50000"/>
              </a:spcBef>
            </a:pP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maximums, minimums,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avgs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= \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                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training_data.max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(axis=0), \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                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training_data.min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(axis=0), \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training_data.sum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(axis=0) /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training_data.shape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[0]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对数据进行归一化处理（</a:t>
            </a:r>
            <a:r>
              <a:rPr lang="zh-CN" altLang="en-US" sz="1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最值归一化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for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in range(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feature_num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):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#print(maximums[</a:t>
            </a:r>
            <a:r>
              <a:rPr lang="en-US" altLang="zh-CN" sz="16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], minimums[</a:t>
            </a:r>
            <a:r>
              <a:rPr lang="en-US" altLang="zh-CN" sz="16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], </a:t>
            </a:r>
            <a:r>
              <a:rPr lang="en-US" altLang="zh-CN" sz="16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avgs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1600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])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    data[:,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] = (data[:,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] -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avgs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]) / (maximums[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] - minimums[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])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06029" y="4300736"/>
            <a:ext cx="856895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注意：预测时，样本数据同样也需要归一化，以训练样本的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均值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极值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计算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39552" y="700336"/>
            <a:ext cx="7992888" cy="35283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457546" y="53536"/>
            <a:ext cx="62026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计算训练数据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集的最大值，最小值，平均值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2" y="205918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6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246088" y="327187"/>
            <a:ext cx="856895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数据处理的完整代码封装到 </a:t>
            </a:r>
            <a:r>
              <a:rPr lang="en-US" altLang="zh-CN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load ()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函数，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并确认函数的执行效果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02817" y="1276400"/>
            <a:ext cx="3888432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zh-CN" sz="1400" dirty="0">
                <a:latin typeface="黑体" pitchFamily="49" charset="-122"/>
                <a:ea typeface="黑体" pitchFamily="49" charset="-122"/>
              </a:rPr>
              <a:t>def load_data():</a:t>
            </a:r>
          </a:p>
          <a:p>
            <a:pPr>
              <a:spcBef>
                <a:spcPct val="50000"/>
              </a:spcBef>
            </a:pPr>
            <a:r>
              <a:rPr lang="fr-FR" altLang="zh-CN" sz="14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fr-FR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从文件导入数据</a:t>
            </a:r>
          </a:p>
          <a:p>
            <a:pPr>
              <a:spcBef>
                <a:spcPct val="50000"/>
              </a:spcBef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fr-FR" altLang="zh-CN" sz="1400" dirty="0">
                <a:latin typeface="黑体" pitchFamily="49" charset="-122"/>
                <a:ea typeface="黑体" pitchFamily="49" charset="-122"/>
              </a:rPr>
              <a:t>datafile = './work/housing.data'</a:t>
            </a:r>
          </a:p>
          <a:p>
            <a:pPr>
              <a:spcBef>
                <a:spcPct val="50000"/>
              </a:spcBef>
            </a:pPr>
            <a:r>
              <a:rPr lang="fr-FR" altLang="zh-CN" sz="1400" dirty="0">
                <a:latin typeface="黑体" pitchFamily="49" charset="-122"/>
                <a:ea typeface="黑体" pitchFamily="49" charset="-122"/>
              </a:rPr>
              <a:t>    data = np.fromfile(datafile, sep=' ')</a:t>
            </a:r>
            <a:endParaRPr lang="pl-PL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0808" y="1204392"/>
            <a:ext cx="4032448" cy="144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7" y="2928809"/>
            <a:ext cx="6775063" cy="881216"/>
          </a:xfrm>
          <a:prstGeom prst="rect">
            <a:avLst/>
          </a:prstGeom>
        </p:spPr>
      </p:pic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695304" y="1276400"/>
            <a:ext cx="3888432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获取数据</a:t>
            </a:r>
          </a:p>
          <a:p>
            <a:pPr>
              <a:spcBef>
                <a:spcPct val="50000"/>
              </a:spcBef>
            </a:pPr>
            <a:r>
              <a:rPr lang="fr-FR" altLang="zh-CN" sz="1400" dirty="0">
                <a:latin typeface="黑体" pitchFamily="49" charset="-122"/>
                <a:ea typeface="黑体" pitchFamily="49" charset="-122"/>
              </a:rPr>
              <a:t>training_data, test_data = load_data()</a:t>
            </a:r>
          </a:p>
          <a:p>
            <a:pPr>
              <a:spcBef>
                <a:spcPct val="50000"/>
              </a:spcBef>
            </a:pPr>
            <a:r>
              <a:rPr lang="fr-FR" altLang="zh-CN" sz="1400" dirty="0">
                <a:latin typeface="黑体" pitchFamily="49" charset="-122"/>
                <a:ea typeface="黑体" pitchFamily="49" charset="-122"/>
              </a:rPr>
              <a:t>x = training_data[:, :-1]</a:t>
            </a:r>
          </a:p>
          <a:p>
            <a:pPr>
              <a:spcBef>
                <a:spcPct val="50000"/>
              </a:spcBef>
            </a:pPr>
            <a:r>
              <a:rPr lang="fr-FR" altLang="zh-CN" sz="1400" dirty="0">
                <a:latin typeface="黑体" pitchFamily="49" charset="-122"/>
                <a:ea typeface="黑体" pitchFamily="49" charset="-122"/>
              </a:rPr>
              <a:t>y = training_data[:, -1:]</a:t>
            </a:r>
            <a:endParaRPr lang="pl-PL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623295" y="1204392"/>
            <a:ext cx="4032448" cy="144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7112362" y="1852464"/>
            <a:ext cx="151216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获取前</a:t>
            </a:r>
            <a:r>
              <a:rPr lang="en-US" altLang="zh-CN" sz="1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列数据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7127969" y="2202342"/>
            <a:ext cx="1666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获取最后</a:t>
            </a:r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35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366803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224288"/>
            <a:ext cx="37444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构建模型和完成训练的程序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327492" y="706151"/>
            <a:ext cx="85649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构建模型和完成训练的程序：无论谁写，使用什么工具写，套路都是一样的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759540" y="1294691"/>
            <a:ext cx="647675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数据处理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：读取数据 和 预处理操作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759540" y="1870755"/>
            <a:ext cx="61167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模型构建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网络结构（假设）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759540" y="2446819"/>
            <a:ext cx="66207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训练配置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：优化器（寻解算法） 和 计算资源配置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759540" y="3022883"/>
            <a:ext cx="813294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训练过程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：循环调用训练过程，前向计算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损失函数（优化目标）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后向传播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759540" y="3504873"/>
            <a:ext cx="61167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5.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保存模型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：将训练好的模型保存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07" y="1243026"/>
            <a:ext cx="913262" cy="6849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55" y="1837064"/>
            <a:ext cx="913262" cy="6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226562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84047"/>
            <a:ext cx="3960440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网络结构设计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5"/>
              <p:cNvSpPr txBox="1">
                <a:spLocks noChangeArrowheads="1"/>
              </p:cNvSpPr>
              <p:nvPr/>
            </p:nvSpPr>
            <p:spPr bwMode="auto">
              <a:xfrm>
                <a:off x="181494" y="1132887"/>
                <a:ext cx="8636996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输入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一共有 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13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个变量，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只有 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1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个变量，所以权重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的 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shape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是 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[13,1]</a:t>
                </a:r>
                <a:endParaRPr lang="zh-CN" altLang="en-US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494" y="1132887"/>
                <a:ext cx="8636996" cy="507831"/>
              </a:xfrm>
              <a:prstGeom prst="rect">
                <a:avLst/>
              </a:prstGeom>
              <a:blipFill>
                <a:blip r:embed="rId3"/>
                <a:stretch>
                  <a:fillRect b="-60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5436096" y="2497657"/>
            <a:ext cx="23180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w </a:t>
            </a:r>
            <a:r>
              <a:rPr lang="zh-CN" altLang="en-US" sz="1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可以任意赋</a:t>
            </a:r>
            <a:r>
              <a:rPr lang="zh-CN" altLang="en-US" sz="16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初值</a:t>
            </a:r>
            <a:endParaRPr lang="zh-CN" altLang="en-US" sz="16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707688" y="1852464"/>
            <a:ext cx="77527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w 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赋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初值如下</a:t>
            </a:r>
          </a:p>
          <a:p>
            <a:pPr>
              <a:spcBef>
                <a:spcPct val="50000"/>
              </a:spcBef>
            </a:pPr>
            <a:r>
              <a:rPr lang="pl-PL" altLang="zh-CN" sz="1600" dirty="0" smtClean="0">
                <a:latin typeface="黑体" pitchFamily="49" charset="-122"/>
                <a:ea typeface="黑体" pitchFamily="49" charset="-122"/>
              </a:rPr>
              <a:t>w </a:t>
            </a:r>
            <a:r>
              <a:rPr lang="pl-PL" altLang="zh-CN" sz="1600" dirty="0">
                <a:latin typeface="黑体" pitchFamily="49" charset="-122"/>
                <a:ea typeface="黑体" pitchFamily="49" charset="-122"/>
              </a:rPr>
              <a:t>= [0.1, 0.2, 0.3, 0.4, 0.5, 0.6, 0.7, 0.8, -0.1, -0.2, -0.3, -0.4, 0.0]</a:t>
            </a:r>
          </a:p>
          <a:p>
            <a:pPr>
              <a:spcBef>
                <a:spcPct val="50000"/>
              </a:spcBef>
            </a:pPr>
            <a:r>
              <a:rPr lang="pl-PL" altLang="zh-CN" sz="1600" dirty="0">
                <a:latin typeface="黑体" pitchFamily="49" charset="-122"/>
                <a:ea typeface="黑体" pitchFamily="49" charset="-122"/>
              </a:rPr>
              <a:t>w = np.array(w).reshape([13, 1])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39552" y="1780456"/>
            <a:ext cx="7992888" cy="13008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237761" y="3242685"/>
            <a:ext cx="253403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然后取出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第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条样本数据，观察它与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w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相乘（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dot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，点积）之后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的结果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7067781" y="3780040"/>
            <a:ext cx="178264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[0.03395597]</a:t>
            </a:r>
            <a:endParaRPr lang="zh-CN" altLang="en-US" sz="18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227967" y="3316592"/>
            <a:ext cx="357628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特征向量与参数向量相乘之后的结果</a:t>
            </a: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x1=x[0]</a:t>
            </a: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t = np.dot(x1, w)</a:t>
            </a: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print(t)</a:t>
            </a:r>
            <a:endParaRPr lang="pl-PL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59832" y="3244584"/>
            <a:ext cx="3816424" cy="15841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14" y="770601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3227967" y="2497657"/>
            <a:ext cx="2322227" cy="432025"/>
            <a:chOff x="3227967" y="2497657"/>
            <a:chExt cx="2322227" cy="432025"/>
          </a:xfrm>
        </p:grpSpPr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4515915" y="2497657"/>
              <a:ext cx="1034279" cy="403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6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列向量</a:t>
              </a:r>
              <a:endPara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227967" y="2572544"/>
              <a:ext cx="767969" cy="35713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3995936" y="2726463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707688" y="572399"/>
            <a:ext cx="22801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前向计算的过程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27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851704" y="2203775"/>
            <a:ext cx="192009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w 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赋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初值如下</a:t>
            </a:r>
          </a:p>
          <a:p>
            <a:pPr>
              <a:spcBef>
                <a:spcPct val="50000"/>
              </a:spcBef>
            </a:pPr>
            <a:r>
              <a:rPr lang="pl-PL" altLang="zh-CN" sz="1600" dirty="0">
                <a:latin typeface="黑体" pitchFamily="49" charset="-122"/>
                <a:ea typeface="黑体" pitchFamily="49" charset="-122"/>
              </a:rPr>
              <a:t>b = -0.2</a:t>
            </a:r>
          </a:p>
          <a:p>
            <a:pPr>
              <a:spcBef>
                <a:spcPct val="50000"/>
              </a:spcBef>
            </a:pPr>
            <a:r>
              <a:rPr lang="pl-PL" altLang="zh-CN" sz="1600" dirty="0">
                <a:latin typeface="黑体" pitchFamily="49" charset="-122"/>
                <a:ea typeface="黑体" pitchFamily="49" charset="-122"/>
              </a:rPr>
              <a:t>z = t + b</a:t>
            </a:r>
          </a:p>
          <a:p>
            <a:pPr>
              <a:spcBef>
                <a:spcPct val="50000"/>
              </a:spcBef>
            </a:pPr>
            <a:r>
              <a:rPr lang="pl-PL" altLang="zh-CN" sz="1600" dirty="0">
                <a:latin typeface="黑体" pitchFamily="49" charset="-122"/>
                <a:ea typeface="黑体" pitchFamily="49" charset="-122"/>
              </a:rPr>
              <a:t>print (z)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683568" y="2131766"/>
            <a:ext cx="3024336" cy="16524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147581" y="1027267"/>
            <a:ext cx="8636996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此外，完整的线性回归公式，还需要初始化偏移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量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同样随意赋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初值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0.2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147581" y="1513294"/>
            <a:ext cx="320028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线性回归模型的完整输出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是：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04848" y="1607627"/>
                <a:ext cx="13002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848" y="1607627"/>
                <a:ext cx="130029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817" r="-469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3910320" y="2139856"/>
            <a:ext cx="44644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这个从特征和参数计算输出值的过程称为“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前向计算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”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1865205" y="3214503"/>
            <a:ext cx="181318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[-0.16604403</a:t>
            </a:r>
            <a:r>
              <a:rPr lang="en-US" altLang="zh-CN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]</a:t>
            </a:r>
            <a:endParaRPr lang="zh-CN" altLang="en-US" sz="18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331640" y="4002918"/>
            <a:ext cx="86369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：这些参数都是</a:t>
            </a:r>
            <a:r>
              <a:rPr lang="zh-CN" altLang="en-US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向量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！神经网络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就是一系列的向量运算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179512" y="124272"/>
            <a:ext cx="86369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网络结构实际上就是模型假设，模型假设其实就是实现了前向计算的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过程。就是后面讲到的 </a:t>
            </a:r>
            <a:r>
              <a:rPr lang="en-US" altLang="zh-CN" sz="18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forword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函数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84047"/>
            <a:ext cx="532859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以类的方式实现网络计算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213425" y="638045"/>
            <a:ext cx="8636996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以类的方式实现网络结构（前向计算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）有以下优势：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107504" y="1132384"/>
            <a:ext cx="6969352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）使用时可以生成多个模型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实例。每个实例可以分别计算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5"/>
              <p:cNvSpPr txBox="1">
                <a:spLocks noChangeArrowheads="1"/>
              </p:cNvSpPr>
              <p:nvPr/>
            </p:nvSpPr>
            <p:spPr bwMode="auto">
              <a:xfrm>
                <a:off x="224236" y="1636440"/>
                <a:ext cx="8812260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）类成员变量有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，在类初始化函数中初始化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变量：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随机初始化，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= 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0</a:t>
                </a:r>
                <a:endParaRPr lang="zh-CN" altLang="en-US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236" y="1636440"/>
                <a:ext cx="8812260" cy="507831"/>
              </a:xfrm>
              <a:prstGeom prst="rect">
                <a:avLst/>
              </a:prstGeom>
              <a:blipFill>
                <a:blip r:embed="rId2"/>
                <a:stretch>
                  <a:fillRect l="-623" b="-4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39552" y="2371431"/>
            <a:ext cx="770485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以类的方式实现网络结构</a:t>
            </a:r>
          </a:p>
          <a:p>
            <a:pPr>
              <a:spcBef>
                <a:spcPct val="50000"/>
              </a:spcBef>
            </a:pPr>
            <a:r>
              <a:rPr lang="pl-PL" altLang="zh-CN" sz="1400" dirty="0">
                <a:latin typeface="黑体" pitchFamily="49" charset="-122"/>
                <a:ea typeface="黑体" pitchFamily="49" charset="-122"/>
              </a:rPr>
              <a:t>class Network(object):</a:t>
            </a:r>
          </a:p>
          <a:p>
            <a:pPr>
              <a:spcBef>
                <a:spcPct val="50000"/>
              </a:spcBef>
            </a:pPr>
            <a:r>
              <a:rPr lang="pl-PL" altLang="zh-CN" sz="1400" dirty="0">
                <a:latin typeface="黑体" pitchFamily="49" charset="-122"/>
                <a:ea typeface="黑体" pitchFamily="49" charset="-122"/>
              </a:rPr>
              <a:t>    def __init__(self, num_of_weights</a:t>
            </a:r>
            <a:r>
              <a:rPr lang="pl-PL" altLang="zh-CN" sz="1400" dirty="0" smtClean="0">
                <a:latin typeface="黑体" pitchFamily="49" charset="-122"/>
                <a:ea typeface="黑体" pitchFamily="49" charset="-122"/>
              </a:rPr>
              <a:t>):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初始化权重值</a:t>
            </a:r>
            <a:endParaRPr lang="pl-PL" altLang="zh-CN" sz="14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pl-PL" altLang="zh-CN" sz="14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pl-PL" altLang="zh-CN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随机产生</a:t>
            </a:r>
            <a:r>
              <a:rPr lang="pl-PL" altLang="zh-CN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w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初始值，为了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保持程序每次运行结果的一致性</a:t>
            </a: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，设置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固定的随机数</a:t>
            </a:r>
            <a:r>
              <a:rPr lang="zh-CN" altLang="en-US" sz="1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种子</a:t>
            </a:r>
          </a:p>
          <a:p>
            <a:pPr>
              <a:spcBef>
                <a:spcPct val="50000"/>
              </a:spcBef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pl-PL" altLang="zh-CN" sz="1400" dirty="0">
                <a:latin typeface="黑体" pitchFamily="49" charset="-122"/>
                <a:ea typeface="黑体" pitchFamily="49" charset="-122"/>
              </a:rPr>
              <a:t>np.random.seed(0)</a:t>
            </a:r>
          </a:p>
          <a:p>
            <a:pPr>
              <a:spcBef>
                <a:spcPct val="50000"/>
              </a:spcBef>
            </a:pPr>
            <a:r>
              <a:rPr lang="pl-PL" altLang="zh-CN" sz="1400" dirty="0">
                <a:latin typeface="黑体" pitchFamily="49" charset="-122"/>
                <a:ea typeface="黑体" pitchFamily="49" charset="-122"/>
              </a:rPr>
              <a:t>        self.w = np.random.randn(num_of_weights, 1)</a:t>
            </a:r>
          </a:p>
          <a:p>
            <a:pPr>
              <a:spcBef>
                <a:spcPct val="50000"/>
              </a:spcBef>
            </a:pPr>
            <a:r>
              <a:rPr lang="pl-PL" altLang="zh-CN" sz="1400" dirty="0">
                <a:latin typeface="黑体" pitchFamily="49" charset="-122"/>
                <a:ea typeface="黑体" pitchFamily="49" charset="-122"/>
              </a:rPr>
              <a:t>        self.b = 0.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60048" y="2313700"/>
            <a:ext cx="7928376" cy="24190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0" y="282601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4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835080" y="902083"/>
            <a:ext cx="4457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定义前向计算</a:t>
            </a: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forward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函数</a:t>
            </a:r>
            <a:endParaRPr lang="zh-CN" altLang="en-US" sz="16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def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forward(self, x):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    z = np.dot(x,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self.w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) +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self.b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    return z</a:t>
            </a:r>
            <a:endParaRPr lang="pl-PL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844352"/>
            <a:ext cx="4752528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79512" y="2787034"/>
            <a:ext cx="3312368" cy="8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接下来生成类的实例，调用其方法来完成前向计算的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过程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3787408" y="2868995"/>
            <a:ext cx="2224752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Network</a:t>
            </a:r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类计算模型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nl-NL" altLang="zh-CN" sz="1400" dirty="0">
                <a:latin typeface="黑体" pitchFamily="49" charset="-122"/>
                <a:ea typeface="黑体" pitchFamily="49" charset="-122"/>
              </a:rPr>
              <a:t>net = Network(13)</a:t>
            </a:r>
          </a:p>
          <a:p>
            <a:pPr>
              <a:spcBef>
                <a:spcPct val="50000"/>
              </a:spcBef>
            </a:pPr>
            <a:r>
              <a:rPr lang="nl-NL" altLang="zh-CN" sz="1400" dirty="0">
                <a:latin typeface="黑体" pitchFamily="49" charset="-122"/>
                <a:ea typeface="黑体" pitchFamily="49" charset="-122"/>
              </a:rPr>
              <a:t>x1 = x[0]</a:t>
            </a:r>
          </a:p>
          <a:p>
            <a:pPr>
              <a:spcBef>
                <a:spcPct val="50000"/>
              </a:spcBef>
            </a:pPr>
            <a:r>
              <a:rPr lang="nl-NL" altLang="zh-CN" sz="1400" dirty="0">
                <a:latin typeface="黑体" pitchFamily="49" charset="-122"/>
                <a:ea typeface="黑体" pitchFamily="49" charset="-122"/>
              </a:rPr>
              <a:t>y1 = y[0]</a:t>
            </a:r>
          </a:p>
          <a:p>
            <a:pPr>
              <a:spcBef>
                <a:spcPct val="50000"/>
              </a:spcBef>
            </a:pPr>
            <a:r>
              <a:rPr lang="nl-NL" altLang="zh-CN" sz="1400" dirty="0">
                <a:latin typeface="黑体" pitchFamily="49" charset="-122"/>
                <a:ea typeface="黑体" pitchFamily="49" charset="-122"/>
              </a:rPr>
              <a:t>z = net.forward(x1)</a:t>
            </a:r>
          </a:p>
          <a:p>
            <a:pPr>
              <a:spcBef>
                <a:spcPct val="50000"/>
              </a:spcBef>
            </a:pPr>
            <a:r>
              <a:rPr lang="nl-NL" altLang="zh-CN" sz="1400" dirty="0">
                <a:latin typeface="黑体" pitchFamily="49" charset="-122"/>
                <a:ea typeface="黑体" pitchFamily="49" charset="-122"/>
              </a:rPr>
              <a:t>print(z)</a:t>
            </a:r>
            <a:endParaRPr lang="pl-PL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639644" y="2788568"/>
            <a:ext cx="2444524" cy="20844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59357" y="3670323"/>
            <a:ext cx="33123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Network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类的定义，模型的计算过程可以按下述方式达成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6084168" y="4339737"/>
            <a:ext cx="192009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[-0.63182506]</a:t>
            </a:r>
            <a:endParaRPr lang="zh-CN" altLang="en-US" sz="18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5"/>
              <p:cNvSpPr txBox="1">
                <a:spLocks noChangeArrowheads="1"/>
              </p:cNvSpPr>
              <p:nvPr/>
            </p:nvSpPr>
            <p:spPr bwMode="auto">
              <a:xfrm>
                <a:off x="0" y="177309"/>
                <a:ext cx="7416824" cy="453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3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）函数成员 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forward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完成从输入特征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到输出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的计算过程</a:t>
                </a:r>
              </a:p>
            </p:txBody>
          </p:sp>
        </mc:Choice>
        <mc:Fallback xmlns="">
          <p:sp>
            <p:nvSpPr>
              <p:cNvPr id="11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77309"/>
                <a:ext cx="7416824" cy="453073"/>
              </a:xfrm>
              <a:prstGeom prst="rect">
                <a:avLst/>
              </a:prstGeom>
              <a:blipFill>
                <a:blip r:embed="rId2"/>
                <a:stretch>
                  <a:fillRect l="-657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226562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539552" y="84047"/>
            <a:ext cx="37444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构建模型和完成训练的程序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27492" y="565910"/>
            <a:ext cx="85649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构建模型和完成训练的程序：无论谁写，使用什么工具写，套路都是一样的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759540" y="1154450"/>
            <a:ext cx="647675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数据处理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：读取数据 和 预处理操作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759540" y="1730514"/>
            <a:ext cx="61167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模型构建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网络结构（假设）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759540" y="2306578"/>
            <a:ext cx="66207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训练配置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：优化器（寻解算法） 和 计算资源配置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759540" y="2882642"/>
            <a:ext cx="813294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训练过程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：循环调用训练过程，前向计算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损失函数（优化目标）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后向传播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759540" y="3364632"/>
            <a:ext cx="61167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5.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保存模型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：将训练好的模型保存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07" y="1102785"/>
            <a:ext cx="913262" cy="6849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55" y="1696823"/>
            <a:ext cx="913262" cy="6849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21" y="2197696"/>
            <a:ext cx="913262" cy="6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2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444390" y="1302983"/>
            <a:ext cx="93610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5"/>
              <p:cNvSpPr txBox="1">
                <a:spLocks noChangeArrowheads="1"/>
              </p:cNvSpPr>
              <p:nvPr/>
            </p:nvSpPr>
            <p:spPr bwMode="auto">
              <a:xfrm>
                <a:off x="1380494" y="1308974"/>
                <a:ext cx="1368152" cy="453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影响因素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0494" y="1308974"/>
                <a:ext cx="1368152" cy="453073"/>
              </a:xfrm>
              <a:prstGeom prst="rect">
                <a:avLst/>
              </a:prstGeom>
              <a:blipFill rotWithShape="0">
                <a:blip r:embed="rId2"/>
                <a:stretch>
                  <a:fillRect l="-3556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 bwMode="auto">
          <a:xfrm>
            <a:off x="3036678" y="1446999"/>
            <a:ext cx="504056" cy="315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5"/>
              <p:cNvSpPr txBox="1">
                <a:spLocks noChangeArrowheads="1"/>
              </p:cNvSpPr>
              <p:nvPr/>
            </p:nvSpPr>
            <p:spPr bwMode="auto">
              <a:xfrm>
                <a:off x="3828766" y="1302983"/>
                <a:ext cx="1368152" cy="453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预测结果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1800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766" y="1302983"/>
                <a:ext cx="1368152" cy="453073"/>
              </a:xfrm>
              <a:prstGeom prst="rect">
                <a:avLst/>
              </a:prstGeom>
              <a:blipFill>
                <a:blip r:embed="rId3"/>
                <a:stretch>
                  <a:fillRect l="-3556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5"/>
              <p:cNvSpPr txBox="1">
                <a:spLocks noChangeArrowheads="1"/>
              </p:cNvSpPr>
              <p:nvPr/>
            </p:nvSpPr>
            <p:spPr bwMode="auto">
              <a:xfrm>
                <a:off x="3828766" y="1947280"/>
                <a:ext cx="1368152" cy="453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实际房价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sz="1800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8766" y="1947280"/>
                <a:ext cx="1368152" cy="453073"/>
              </a:xfrm>
              <a:prstGeom prst="rect">
                <a:avLst/>
              </a:prstGeom>
              <a:blipFill>
                <a:blip r:embed="rId4"/>
                <a:stretch>
                  <a:fillRect l="-3556" b="-17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45240" y="1947280"/>
            <a:ext cx="93610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右大括号 8"/>
          <p:cNvSpPr/>
          <p:nvPr/>
        </p:nvSpPr>
        <p:spPr bwMode="auto">
          <a:xfrm>
            <a:off x="5196068" y="1443224"/>
            <a:ext cx="648072" cy="1008112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6025284" y="1350607"/>
            <a:ext cx="22679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如何衡量预测值跟真实值之间的偏差？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274790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539552" y="124272"/>
            <a:ext cx="77048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模型好坏的衡量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指标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130705" y="3640413"/>
            <a:ext cx="8366804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线性回归问题通常采用均方误差作为评价模型好坏的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指标，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具体定义如下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5"/>
              <p:cNvSpPr txBox="1">
                <a:spLocks noChangeArrowheads="1"/>
              </p:cNvSpPr>
              <p:nvPr/>
            </p:nvSpPr>
            <p:spPr bwMode="auto">
              <a:xfrm>
                <a:off x="130705" y="3163991"/>
                <a:ext cx="8617759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这时需要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有某种指标来衡量预测值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跟真实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值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之间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的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差距</a:t>
                </a:r>
                <a:endParaRPr lang="zh-CN" altLang="en-US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705" y="3163991"/>
                <a:ext cx="8617759" cy="507831"/>
              </a:xfrm>
              <a:prstGeom prst="rect">
                <a:avLst/>
              </a:prstGeom>
              <a:blipFill>
                <a:blip r:embed="rId6"/>
                <a:stretch>
                  <a:fillRect l="-566" b="-60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5"/>
              <p:cNvSpPr txBox="1">
                <a:spLocks noChangeArrowheads="1"/>
              </p:cNvSpPr>
              <p:nvPr/>
            </p:nvSpPr>
            <p:spPr bwMode="auto">
              <a:xfrm>
                <a:off x="130705" y="2645699"/>
                <a:ext cx="8856984" cy="453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通过模型计算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baseline="-250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表示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的影响因素所对应的房价应该是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,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但实际数据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告诉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的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房价是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sz="1800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705" y="2645699"/>
                <a:ext cx="8856984" cy="453073"/>
              </a:xfrm>
              <a:prstGeom prst="rect">
                <a:avLst/>
              </a:prstGeom>
              <a:blipFill>
                <a:blip r:embed="rId7"/>
                <a:stretch>
                  <a:fillRect l="-551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036678" y="4187800"/>
                <a:ext cx="22183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baseline="30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baseline="30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78" y="4187800"/>
                <a:ext cx="2218300" cy="369332"/>
              </a:xfrm>
              <a:prstGeom prst="rect">
                <a:avLst/>
              </a:prstGeom>
              <a:blipFill>
                <a:blip r:embed="rId8"/>
                <a:stretch>
                  <a:fillRect l="-1099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515548" y="641620"/>
            <a:ext cx="5328592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损失函数（模型的优化目标）</a:t>
            </a:r>
          </a:p>
        </p:txBody>
      </p:sp>
    </p:spTree>
    <p:extLst>
      <p:ext uri="{BB962C8B-B14F-4D97-AF65-F5344CB8AC3E}">
        <p14:creationId xmlns:p14="http://schemas.microsoft.com/office/powerpoint/2010/main" val="4174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328759" y="2022092"/>
            <a:ext cx="8218910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按照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自变量和因变量之间的关系类型，可分为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回归分析和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非线性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回归分析</a:t>
            </a:r>
            <a:endPara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395536" y="2719380"/>
            <a:ext cx="821891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回归方法是一种对数值型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连续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随机变量进行预测和建模的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监督学习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算法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24961" y="196280"/>
            <a:ext cx="821891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回归分析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按照涉及的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的多少，分为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一元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回归和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多元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回归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分析</a:t>
            </a:r>
            <a:endPara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5"/>
              <p:cNvSpPr txBox="1">
                <a:spLocks noChangeArrowheads="1"/>
              </p:cNvSpPr>
              <p:nvPr/>
            </p:nvSpPr>
            <p:spPr bwMode="auto">
              <a:xfrm>
                <a:off x="324961" y="844352"/>
                <a:ext cx="8218910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一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元线性回归是分析只有一个自变量（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自变量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𝑥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和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因变量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𝑦</m:t>
                    </m:r>
                    <m:r>
                      <a:rPr kumimoji="1" lang="en-US" altLang="zh-CN" sz="1800" b="0" i="0" smtClean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）；而多元线性回归则是研究多个自变量对因变量的影响</a:t>
                </a:r>
                <a:endParaRPr kumimoji="1" lang="zh-CN" altLang="en-US" sz="1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961" y="844352"/>
                <a:ext cx="8218910" cy="923330"/>
              </a:xfrm>
              <a:prstGeom prst="rect">
                <a:avLst/>
              </a:prstGeom>
              <a:blipFill>
                <a:blip r:embed="rId2"/>
                <a:stretch>
                  <a:fillRect l="-593" b="-26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395536" y="3355550"/>
            <a:ext cx="85689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许多更高级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的机器学习方法被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视为线性回归的延伸。因此，理解好这一简单模型将为将来更复杂的学习打下良好基础</a:t>
            </a:r>
          </a:p>
        </p:txBody>
      </p:sp>
    </p:spTree>
    <p:extLst>
      <p:ext uri="{BB962C8B-B14F-4D97-AF65-F5344CB8AC3E}">
        <p14:creationId xmlns:p14="http://schemas.microsoft.com/office/powerpoint/2010/main" val="36286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5"/>
              <p:cNvSpPr txBox="1">
                <a:spLocks noChangeArrowheads="1"/>
              </p:cNvSpPr>
              <p:nvPr/>
            </p:nvSpPr>
            <p:spPr bwMode="auto">
              <a:xfrm>
                <a:off x="246906" y="276706"/>
                <a:ext cx="8429550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简记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为：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)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通常称作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损失函数，它是衡量模型好坏的指标</a:t>
                </a:r>
              </a:p>
            </p:txBody>
          </p:sp>
        </mc:Choice>
        <mc:Fallback xmlns="">
          <p:sp>
            <p:nvSpPr>
              <p:cNvPr id="10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906" y="276706"/>
                <a:ext cx="8429550" cy="507831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395536" y="3445863"/>
            <a:ext cx="55446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分类问题中通常会采用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交叉熵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损失函数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262097" y="844352"/>
            <a:ext cx="388107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第一条样本预测结果的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损失函数：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804348" y="1785041"/>
            <a:ext cx="30844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一个样本计算损失的代码</a:t>
            </a:r>
          </a:p>
          <a:p>
            <a:pPr>
              <a:spcBef>
                <a:spcPct val="50000"/>
              </a:spcBef>
            </a:pP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Loss = (y1 - z)*(y1 - z)</a:t>
            </a:r>
          </a:p>
          <a:p>
            <a:pPr>
              <a:spcBef>
                <a:spcPct val="50000"/>
              </a:spcBef>
            </a:pP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print (Loss)</a:t>
            </a:r>
            <a:endParaRPr lang="pl-PL" altLang="zh-CN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26635" y="1636440"/>
            <a:ext cx="3516532" cy="15251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2409580" y="2565657"/>
            <a:ext cx="192009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[0.39428312]</a:t>
            </a:r>
            <a:endParaRPr lang="zh-CN" altLang="en-US" sz="18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69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124272"/>
            <a:ext cx="25976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损失函数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327491" y="682480"/>
            <a:ext cx="8348964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因为计算损失时需要把每个样本的损失都考虑到，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所以需要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对单个样本的损失函数进行求和，并除以样本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总数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92824" y="1852525"/>
                <a:ext cx="1783372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sz="20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baseline="30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000" baseline="30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24" y="1852525"/>
                <a:ext cx="1783372" cy="300660"/>
              </a:xfrm>
              <a:prstGeom prst="rect">
                <a:avLst/>
              </a:prstGeom>
              <a:blipFill rotWithShape="0">
                <a:blip r:embed="rId3"/>
                <a:stretch>
                  <a:fillRect l="-3425" r="-2055" b="-30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359890" y="1760192"/>
            <a:ext cx="27773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单个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样本的损失函数：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70098" y="2379702"/>
                <a:ext cx="2592696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sz="20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baseline="3000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zh-CN" altLang="en-US" sz="2000" baseline="300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98" y="2379702"/>
                <a:ext cx="2592696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390505" y="2522851"/>
            <a:ext cx="27773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多个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样本的损失函数：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4" y="290146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00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251520" y="127303"/>
            <a:ext cx="8064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对上面的计算代码做出相应的调整，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在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Network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下面添加损失函数</a:t>
            </a: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1475656" y="996786"/>
            <a:ext cx="3312368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Network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类下面添加损失函数</a:t>
            </a:r>
          </a:p>
          <a:p>
            <a:pPr>
              <a:spcBef>
                <a:spcPct val="50000"/>
              </a:spcBef>
            </a:pP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def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loss(self, z, y):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error = z - y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cost = error * error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cost =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np.mean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(cost)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   return cost</a:t>
            </a:r>
            <a:endParaRPr lang="pl-PL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403648" y="916360"/>
            <a:ext cx="3384376" cy="24482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95536" y="3445058"/>
            <a:ext cx="8064896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使用上面定义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Network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类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，可以方便的计算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预测值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5"/>
              <p:cNvSpPr txBox="1">
                <a:spLocks noChangeArrowheads="1"/>
              </p:cNvSpPr>
              <p:nvPr/>
            </p:nvSpPr>
            <p:spPr bwMode="auto">
              <a:xfrm>
                <a:off x="384259" y="3968362"/>
                <a:ext cx="8064896" cy="858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需要注意，类中的变量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en-US" altLang="zh-CN" sz="1800" dirty="0" smtClean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等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均是向量。以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变量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为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例，共有两个维度，一个代表特征数量（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=13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），一个代表样本数量</a:t>
                </a:r>
              </a:p>
            </p:txBody>
          </p:sp>
        </mc:Choice>
        <mc:Fallback xmlns="">
          <p:sp>
            <p:nvSpPr>
              <p:cNvPr id="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259" y="3968362"/>
                <a:ext cx="8064896" cy="858377"/>
              </a:xfrm>
              <a:prstGeom prst="rect">
                <a:avLst/>
              </a:prstGeom>
              <a:blipFill>
                <a:blip r:embed="rId2"/>
                <a:stretch>
                  <a:fillRect l="-605" r="-529" b="-99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34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323528" y="196280"/>
            <a:ext cx="80648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生成类的实例，调用其方法来完成损失函数的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计算。其中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的广播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功能可以便捷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的实现多样本的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计算 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467544" y="1356826"/>
            <a:ext cx="504056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生成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类的实例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net = Network(13)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此处可以一次性计算多个</a:t>
            </a:r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样本（</a:t>
            </a:r>
            <a:r>
              <a:rPr lang="en-US" altLang="zh-CN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）的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预测值和损失函数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x1 = x[0:3]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y1 = y[0:3]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z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net.forward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(x1)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print('predict: ', z)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loss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net.loss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(z, y1)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print('loss:', loss)</a:t>
            </a:r>
            <a:endParaRPr lang="pl-PL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95536" y="1276400"/>
            <a:ext cx="5112568" cy="30963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55" y="1924472"/>
            <a:ext cx="3417414" cy="11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366803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224288"/>
            <a:ext cx="37444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构建模型和完成训练的程序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327492" y="706151"/>
            <a:ext cx="85649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构建模型和完成训练的程序：无论谁写，使用什么工具写，套路都是一样的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759540" y="1294691"/>
            <a:ext cx="647675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数据处理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：读取数据 和 预处理操作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759540" y="1870755"/>
            <a:ext cx="61167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模型构建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网络结构（假设）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759540" y="2446819"/>
            <a:ext cx="66207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训练配置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：优化器（寻解算法） 和 计算资源配置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759540" y="3022883"/>
            <a:ext cx="719683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训练</a:t>
            </a:r>
            <a:r>
              <a:rPr lang="zh-CN" altLang="en-US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过程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（迭代）：前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向计算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损失函数（优化目标）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后向传播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759540" y="3639596"/>
            <a:ext cx="402848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5. </a:t>
            </a:r>
            <a:r>
              <a:rPr lang="zh-CN" altLang="en-US" sz="1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保存模型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：将训练好的模型保存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07" y="1243026"/>
            <a:ext cx="913262" cy="6849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55" y="1837064"/>
            <a:ext cx="913262" cy="6849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21" y="2337937"/>
            <a:ext cx="913262" cy="6849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42" y="2845768"/>
            <a:ext cx="913262" cy="6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410986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268471"/>
            <a:ext cx="5328592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优化寻解：如何使得损失函数达到最小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327492" y="884760"/>
            <a:ext cx="8348964" cy="8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通过构建的前馈神经网络完成了计算预测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和损失函数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。但是还是没有解决想解决的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问题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27492" y="1877563"/>
            <a:ext cx="834896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如何根据计算出来的评价函数，去将参数优化到一个最优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状态？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5"/>
              <p:cNvSpPr txBox="1">
                <a:spLocks noChangeArrowheads="1"/>
              </p:cNvSpPr>
              <p:nvPr/>
            </p:nvSpPr>
            <p:spPr bwMode="auto">
              <a:xfrm>
                <a:off x="327492" y="3000117"/>
                <a:ext cx="8348964" cy="868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模型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训练的目标是让定义的损失函数尽可能的小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，即根据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样本数据，找到一组参数（</a:t>
                </a:r>
                <a:r>
                  <a:rPr lang="en-US" altLang="zh-CN" sz="1800" dirty="0">
                    <a:solidFill>
                      <a:srgbClr val="0000CC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𝑤</m:t>
                    </m:r>
                  </m:oMath>
                </a14:m>
                <a:r>
                  <a:rPr lang="en-US" altLang="zh-CN" sz="1800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en-US" altLang="zh-CN" sz="1800" dirty="0">
                    <a:solidFill>
                      <a:srgbClr val="0000CC"/>
                    </a:solidFill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）的值，使得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𝐿𝑜𝑠𝑠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取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最小值</a:t>
                </a:r>
                <a:endParaRPr lang="zh-CN" altLang="en-US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492" y="3000117"/>
                <a:ext cx="8348964" cy="868571"/>
              </a:xfrm>
              <a:prstGeom prst="rect">
                <a:avLst/>
              </a:prstGeom>
              <a:blipFill>
                <a:blip r:embed="rId3"/>
                <a:stretch>
                  <a:fillRect l="-657" b="-83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5"/>
              <p:cNvSpPr txBox="1">
                <a:spLocks noChangeArrowheads="1"/>
              </p:cNvSpPr>
              <p:nvPr/>
            </p:nvSpPr>
            <p:spPr bwMode="auto">
              <a:xfrm>
                <a:off x="327492" y="2430689"/>
                <a:ext cx="8348964" cy="453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就是如何去计算和优化参数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𝑤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𝑏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的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数值，这个过程也称为模型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训练</a:t>
                </a:r>
                <a:endParaRPr lang="zh-CN" altLang="en-US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492" y="2430689"/>
                <a:ext cx="8348964" cy="453073"/>
              </a:xfrm>
              <a:prstGeom prst="rect">
                <a:avLst/>
              </a:prstGeom>
              <a:blipFill>
                <a:blip r:embed="rId4"/>
                <a:stretch>
                  <a:fillRect l="-657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323528" y="988368"/>
                <a:ext cx="8517833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训练的关键是找到一组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 使得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损失函数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取极小值。看一下损失函数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只随两个参数变化时的简单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情形：</a:t>
                </a:r>
                <a:endPara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988368"/>
                <a:ext cx="8517833" cy="1015663"/>
              </a:xfrm>
              <a:prstGeom prst="rect">
                <a:avLst/>
              </a:prstGeom>
              <a:blipFill>
                <a:blip r:embed="rId2"/>
                <a:stretch>
                  <a:fillRect l="-716" b="-2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987824" y="2419236"/>
                <a:ext cx="1869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19236"/>
                <a:ext cx="1869871" cy="369332"/>
              </a:xfrm>
              <a:prstGeom prst="rect">
                <a:avLst/>
              </a:prstGeom>
              <a:blipFill>
                <a:blip r:embed="rId3"/>
                <a:stretch>
                  <a:fillRect l="-2932" r="-5212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5"/>
              <p:cNvSpPr txBox="1">
                <a:spLocks noChangeArrowheads="1"/>
              </p:cNvSpPr>
              <p:nvPr/>
            </p:nvSpPr>
            <p:spPr bwMode="auto">
              <a:xfrm>
                <a:off x="539552" y="243130"/>
                <a:ext cx="5184576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简单情形</a:t>
                </a:r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——</a:t>
                </a: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只考虑两个参数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	</a:t>
                </a:r>
                <a:endParaRPr kumimoji="1"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43130"/>
                <a:ext cx="5184576" cy="553998"/>
              </a:xfrm>
              <a:prstGeom prst="rect">
                <a:avLst/>
              </a:prstGeom>
              <a:blipFill>
                <a:blip r:embed="rId4"/>
                <a:stretch>
                  <a:fillRect l="-1294"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8" y="395512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"/>
              <p:cNvSpPr txBox="1">
                <a:spLocks noChangeArrowheads="1"/>
              </p:cNvSpPr>
              <p:nvPr/>
            </p:nvSpPr>
            <p:spPr bwMode="auto">
              <a:xfrm>
                <a:off x="323527" y="3004592"/>
                <a:ext cx="8517833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通过损失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>
                        <a:latin typeface="黑体" pitchFamily="49" charset="-122"/>
                        <a:ea typeface="黑体" pitchFamily="49" charset="-122"/>
                      </a:rPr>
                      <m:t>函数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000" dirty="0">
                        <a:latin typeface="黑体" pitchFamily="49" charset="-122"/>
                        <a:ea typeface="黑体" pitchFamily="49" charset="-122"/>
                      </a:rPr>
                      <m:t>和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latin typeface="黑体" pitchFamily="49" charset="-122"/>
                        <a:ea typeface="黑体" pitchFamily="49" charset="-122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可以构成一个三维空间，在三维空间观察梯度下降是比较方便的。如果再多一个参数，四维空间想象力不够</a:t>
                </a:r>
                <a:endPara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3004592"/>
                <a:ext cx="8517833" cy="1015663"/>
              </a:xfrm>
              <a:prstGeom prst="rect">
                <a:avLst/>
              </a:prstGeom>
              <a:blipFill>
                <a:blip r:embed="rId6"/>
                <a:stretch>
                  <a:fillRect l="-716" r="-215" b="-30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71" y="1654618"/>
            <a:ext cx="3743325" cy="2686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395536" y="1780456"/>
                <a:ext cx="434136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𝑃</m:t>
                    </m:r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0 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点，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800" dirty="0" smtClean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=[-100.0,-100.0]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，梯度方向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是图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𝑃</m:t>
                    </m:r>
                    <m:r>
                      <a:rPr lang="en-US" altLang="zh-CN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0 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点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的箭头指向的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方向</a:t>
                </a:r>
                <a:endParaRPr lang="zh-CN" altLang="en-US" sz="1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780456"/>
                <a:ext cx="4341369" cy="923330"/>
              </a:xfrm>
              <a:prstGeom prst="rect">
                <a:avLst/>
              </a:prstGeom>
              <a:blipFill>
                <a:blip r:embed="rId3"/>
                <a:stretch>
                  <a:fillRect l="-1264" r="-702" b="-19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282442" y="315790"/>
                <a:ext cx="8249998" cy="9548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zh-CN" altLang="en-US" sz="2000" baseline="-25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中除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000" b="0" i="1" baseline="-2500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之外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的参数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和偏置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都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固定下来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，遍历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的可能取值范围，用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图画出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的形式</a:t>
                </a:r>
                <a:endPara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442" y="315790"/>
                <a:ext cx="8249998" cy="954813"/>
              </a:xfrm>
              <a:prstGeom prst="rect">
                <a:avLst/>
              </a:prstGeom>
              <a:blipFill>
                <a:blip r:embed="rId4"/>
                <a:stretch>
                  <a:fillRect l="-739" r="-739" b="-9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2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39552" y="796128"/>
            <a:ext cx="345638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）随机选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一组初始值，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例如：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"/>
              <p:cNvSpPr txBox="1">
                <a:spLocks noChangeArrowheads="1"/>
              </p:cNvSpPr>
              <p:nvPr/>
            </p:nvSpPr>
            <p:spPr bwMode="auto">
              <a:xfrm>
                <a:off x="179512" y="158575"/>
                <a:ext cx="8640960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现在找出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一组</a:t>
                </a:r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CN" sz="1800" dirty="0">
                    <a:latin typeface="黑体" pitchFamily="49" charset="-122"/>
                    <a:ea typeface="黑体" pitchFamily="49" charset="-122"/>
                  </a:rPr>
                  <a:t>]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的值，使得损失函数最小，实现梯度下降法的方案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如下：</a:t>
                </a:r>
                <a:endParaRPr lang="zh-CN" altLang="en-US" sz="1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58575"/>
                <a:ext cx="8640960" cy="507831"/>
              </a:xfrm>
              <a:prstGeom prst="rect">
                <a:avLst/>
              </a:prstGeom>
              <a:blipFill rotWithShape="0">
                <a:blip r:embed="rId2"/>
                <a:stretch>
                  <a:fillRect l="-564" b="-60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73504" y="1423160"/>
                <a:ext cx="32448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=[−100.0,−100.0]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504" y="1423160"/>
                <a:ext cx="3244863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750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39552" y="1850138"/>
                <a:ext cx="7344816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选取下一个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使得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zh-CN" altLang="en-US" sz="1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850138"/>
                <a:ext cx="7344816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748" b="-48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2904148"/>
            <a:ext cx="73448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）重复上面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步骤（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），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直到损失函数几乎不再下降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379011" y="3373631"/>
                <a:ext cx="8640960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如何选择 </a:t>
                </a:r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]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的值是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至关重要的，第一要保证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是下降的，第二要使得下降的趋势尽可能的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快</a:t>
                </a:r>
                <a:endParaRPr lang="zh-CN" altLang="en-US" sz="1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011" y="3373631"/>
                <a:ext cx="8640960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564" b="-19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02730" y="4296961"/>
            <a:ext cx="792088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根据微积分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的基础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知识，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沿着梯度的反方向，是函数值下降最快的方向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2373504" y="2357969"/>
                <a:ext cx="3520008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endParaRPr lang="zh-CN" altLang="en-US" sz="1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3504" y="2357969"/>
                <a:ext cx="3520008" cy="507831"/>
              </a:xfrm>
              <a:prstGeom prst="rect">
                <a:avLst/>
              </a:prstGeom>
              <a:blipFill rotWithShape="0">
                <a:blip r:embed="rId6"/>
                <a:stretch>
                  <a:fillRect b="-36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12075" y="790530"/>
            <a:ext cx="264775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损失函数的计算公式：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457546" y="135180"/>
            <a:ext cx="7354814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如何计算梯度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2" y="287562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546" y="1604875"/>
            <a:ext cx="807489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为了求导方便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，引入引入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因子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1/2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，损失函数如下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/>
              <p:cNvSpPr txBox="1">
                <a:spLocks noChangeArrowheads="1"/>
              </p:cNvSpPr>
              <p:nvPr/>
            </p:nvSpPr>
            <p:spPr bwMode="auto">
              <a:xfrm>
                <a:off x="435143" y="3288313"/>
                <a:ext cx="4751017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是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网络对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第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个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样本的预测值</a:t>
                </a:r>
                <a:endParaRPr lang="zh-CN" altLang="en-US" sz="1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143" y="3288313"/>
                <a:ext cx="4751017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1026" b="-4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007" y="628328"/>
            <a:ext cx="2152650" cy="885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049" y="2233784"/>
            <a:ext cx="2352675" cy="933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3207" y="3895166"/>
            <a:ext cx="2076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36244" y="3495201"/>
                <a:ext cx="17528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baseline="-250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44" y="3495201"/>
                <a:ext cx="1752851" cy="369332"/>
              </a:xfrm>
              <a:prstGeom prst="rect">
                <a:avLst/>
              </a:prstGeom>
              <a:blipFill>
                <a:blip r:embed="rId2"/>
                <a:stretch>
                  <a:fillRect l="-3484" t="-14754" r="-3484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5"/>
              <p:cNvSpPr txBox="1">
                <a:spLocks noChangeArrowheads="1"/>
              </p:cNvSpPr>
              <p:nvPr/>
            </p:nvSpPr>
            <p:spPr bwMode="auto">
              <a:xfrm>
                <a:off x="324317" y="250056"/>
                <a:ext cx="8218910" cy="9548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线性回归就是给定输入的特征向量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zh-CN" sz="2000" dirty="0" smtClean="0">
                    <a:latin typeface="黑体" pitchFamily="49" charset="-122"/>
                    <a:ea typeface="黑体" pitchFamily="49" charset="-122"/>
                  </a:rPr>
                  <a:t>, </a:t>
                </a: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学习一组参数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en-US" altLang="zh-CN" sz="2000" dirty="0" smtClean="0"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en-US" altLang="zh-CN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</a:rPr>
                  <a:t> </a:t>
                </a: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，</a:t>
                </a: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使得预测值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 跟真实值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 非常接近</a:t>
                </a:r>
              </a:p>
            </p:txBody>
          </p:sp>
        </mc:Choice>
        <mc:Fallback xmlns="">
          <p:sp>
            <p:nvSpPr>
              <p:cNvPr id="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317" y="250056"/>
                <a:ext cx="8218910" cy="954813"/>
              </a:xfrm>
              <a:prstGeom prst="rect">
                <a:avLst/>
              </a:prstGeom>
              <a:blipFill>
                <a:blip r:embed="rId3"/>
                <a:stretch>
                  <a:fillRect l="-742" r="-371" b="-89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99792" y="1420416"/>
                <a:ext cx="2466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20416"/>
                <a:ext cx="2466253" cy="369332"/>
              </a:xfrm>
              <a:prstGeom prst="rect">
                <a:avLst/>
              </a:prstGeom>
              <a:blipFill>
                <a:blip r:embed="rId4"/>
                <a:stretch>
                  <a:fillRect l="-2475" r="-3960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736244" y="2056459"/>
                <a:ext cx="2492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44" y="2056459"/>
                <a:ext cx="2492157" cy="369332"/>
              </a:xfrm>
              <a:prstGeom prst="rect">
                <a:avLst/>
              </a:prstGeom>
              <a:blipFill>
                <a:blip r:embed="rId5"/>
                <a:stretch>
                  <a:fillRect l="-2445" r="-3423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346941" y="2775830"/>
            <a:ext cx="6135735" cy="553998"/>
            <a:chOff x="346941" y="2897316"/>
            <a:chExt cx="6135735" cy="553998"/>
          </a:xfrm>
        </p:grpSpPr>
        <p:sp>
          <p:nvSpPr>
            <p:cNvPr id="9" name="文本框 8"/>
            <p:cNvSpPr txBox="1"/>
            <p:nvPr/>
          </p:nvSpPr>
          <p:spPr>
            <a:xfrm>
              <a:off x="3595685" y="2966565"/>
              <a:ext cx="6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346941" y="2897316"/>
              <a:ext cx="3168352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000" dirty="0" smtClean="0">
                  <a:latin typeface="黑体" pitchFamily="49" charset="-122"/>
                  <a:ea typeface="黑体" pitchFamily="49" charset="-122"/>
                </a:rPr>
                <a:t>如果样本中只有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一维</a:t>
              </a:r>
              <a:r>
                <a:rPr kumimoji="1" lang="zh-CN" altLang="en-US" sz="2000" dirty="0" smtClean="0">
                  <a:latin typeface="黑体" pitchFamily="49" charset="-122"/>
                  <a:ea typeface="黑体" pitchFamily="49" charset="-122"/>
                </a:rPr>
                <a:t>特征：</a:t>
              </a:r>
              <a:endParaRPr kumimoji="1"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2326" y="3004592"/>
              <a:ext cx="28003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0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79512" y="196280"/>
                <a:ext cx="8074894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可以计算出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对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和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的偏导数：</a:t>
                </a:r>
                <a:endPara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96280"/>
                <a:ext cx="8074894" cy="507831"/>
              </a:xfrm>
              <a:prstGeom prst="rect">
                <a:avLst/>
              </a:prstGeom>
              <a:blipFill rotWithShape="0">
                <a:blip r:embed="rId2"/>
                <a:stretch>
                  <a:fillRect l="-755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46115" y="1119774"/>
                <a:ext cx="4796698" cy="725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15" y="1119774"/>
                <a:ext cx="4796698" cy="725711"/>
              </a:xfrm>
              <a:prstGeom prst="rect">
                <a:avLst/>
              </a:prstGeom>
              <a:blipFill rotWithShape="0"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115" y="2068488"/>
            <a:ext cx="5315311" cy="1025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3439295"/>
            <a:ext cx="5048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196280"/>
            <a:ext cx="5184576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考虑只有一个样本的情况：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03848" y="133708"/>
                <a:ext cx="1775743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000" baseline="30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3708"/>
                <a:ext cx="1775743" cy="576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11560" y="900003"/>
                <a:ext cx="5704703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00003"/>
                <a:ext cx="5704703" cy="375872"/>
              </a:xfrm>
              <a:prstGeom prst="rect">
                <a:avLst/>
              </a:prstGeom>
              <a:blipFill rotWithShape="0">
                <a:blip r:embed="rId4"/>
                <a:stretch>
                  <a:fillRect l="-107" r="-641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310" y="1536720"/>
            <a:ext cx="518457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可以计算出损失函数：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5737" y="2124731"/>
                <a:ext cx="7545649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 baseline="-2500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000" baseline="30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37" y="2124731"/>
                <a:ext cx="7545649" cy="5761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23769" y="2878672"/>
            <a:ext cx="236026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计算偏导数（梯度）：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15971" y="3484396"/>
                <a:ext cx="7988084" cy="452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1" y="3484396"/>
                <a:ext cx="7988084" cy="452560"/>
              </a:xfrm>
              <a:prstGeom prst="rect">
                <a:avLst/>
              </a:prstGeom>
              <a:blipFill rotWithShape="0"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64346" y="4212344"/>
                <a:ext cx="7148432" cy="452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46" y="4212344"/>
                <a:ext cx="7148432" cy="452560"/>
              </a:xfrm>
              <a:prstGeom prst="rect">
                <a:avLst/>
              </a:prstGeom>
              <a:blipFill rotWithShape="0">
                <a:blip r:embed="rId7"/>
                <a:stretch>
                  <a:fillRect l="-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2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15919" y="300804"/>
                <a:ext cx="7988084" cy="452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19" y="300804"/>
                <a:ext cx="7988084" cy="452560"/>
              </a:xfrm>
              <a:prstGeom prst="rect">
                <a:avLst/>
              </a:prstGeom>
              <a:blipFill rotWithShape="0"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4908" y="998470"/>
                <a:ext cx="7148432" cy="452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08" y="998470"/>
                <a:ext cx="7148432" cy="4525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323528" y="1656296"/>
                <a:ext cx="3384376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个样本的梯度计算公式：</a:t>
                </a:r>
                <a:endParaRPr lang="zh-CN" altLang="en-US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656296"/>
                <a:ext cx="3384376" cy="507831"/>
              </a:xfrm>
              <a:prstGeom prst="rect">
                <a:avLst/>
              </a:prstGeom>
              <a:blipFill rotWithShape="0">
                <a:blip r:embed="rId4"/>
                <a:stretch>
                  <a:fillRect b="-60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06874" y="2316898"/>
                <a:ext cx="4608512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𝑤𝑗</m:t>
                          </m:r>
                        </m:den>
                      </m:f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8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1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1800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4" y="2316898"/>
                <a:ext cx="4608512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1560" y="3292624"/>
                <a:ext cx="398346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8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1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92624"/>
                <a:ext cx="3983462" cy="778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17556" y="1696136"/>
            <a:ext cx="275778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计算</a:t>
            </a:r>
            <a:r>
              <a:rPr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梯度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的两个前提：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15720" y="2203967"/>
            <a:ext cx="35327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6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）计算模型的输出值（预测值）： </a:t>
            </a:r>
            <a:endParaRPr lang="en-US" altLang="zh-CN" sz="1600" dirty="0" smtClean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6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通过前向计算</a:t>
            </a:r>
            <a:endParaRPr lang="zh-CN" altLang="en-US" sz="16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246552" y="2956904"/>
            <a:ext cx="2952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6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）计算损失值</a:t>
            </a:r>
            <a:endParaRPr lang="zh-CN" altLang="en-US" sz="16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9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400493" y="855625"/>
            <a:ext cx="496855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计算前向值</a:t>
            </a:r>
            <a:endParaRPr lang="en-US" altLang="zh-CN" sz="14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x1 = x[0]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y1 = y[0]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z1 = net.forward (x1)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print('x1 {}, shape {}'.format(x1, x1.shape))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print('y1 {}, shape {}'.format(y1, y1.shape))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print('z1 {}, shape {}'.format(z1, z1.shape))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28485" y="775199"/>
            <a:ext cx="5184576" cy="24482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504" y="114230"/>
            <a:ext cx="61206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首先，取出一个样本，查看其数据内容和维度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5" y="3462678"/>
            <a:ext cx="7580677" cy="11625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725653" y="4180855"/>
            <a:ext cx="1440160" cy="4443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5652120" y="878504"/>
                <a:ext cx="3096344" cy="1338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预测值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和真实值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差距还是很大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。如果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不去训练参数，这个模型是无意义的</a:t>
                </a:r>
                <a:endParaRPr lang="zh-CN" altLang="en-US" sz="1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120" y="878504"/>
                <a:ext cx="3096344" cy="1338828"/>
              </a:xfrm>
              <a:prstGeom prst="rect">
                <a:avLst/>
              </a:prstGeom>
              <a:blipFill rotWithShape="0">
                <a:blip r:embed="rId3"/>
                <a:stretch>
                  <a:fillRect l="-1575" r="-591" b="-13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31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457546" y="135180"/>
            <a:ext cx="7354814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计算梯度的程序实现（只有一个样本的版本）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2" y="287562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323528" y="996786"/>
            <a:ext cx="468052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计算前向值</a:t>
            </a:r>
            <a:endParaRPr lang="en-US" altLang="zh-CN" sz="16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x1 = x[0]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y1 = y[0]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z1 = net.forward (x1)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计算 </a:t>
            </a:r>
            <a:r>
              <a:rPr lang="en-US" altLang="zh-CN" sz="1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w0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的梯度</a:t>
            </a:r>
            <a:endParaRPr lang="en-US" altLang="zh-CN" sz="16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gradient_w0 = (z1 - y1) * x1[0]</a:t>
            </a: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print('gradient_w0 {}'.format(gradient_w0))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计算 </a:t>
            </a:r>
            <a:r>
              <a:rPr lang="en-US" altLang="zh-CN" sz="1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w1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的梯度</a:t>
            </a:r>
            <a:endParaRPr lang="en-US" altLang="zh-CN" sz="16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gradient_w1 = (z1 - y1) * x1[1]</a:t>
            </a:r>
          </a:p>
          <a:p>
            <a:pPr>
              <a:spcBef>
                <a:spcPct val="50000"/>
              </a:spcBef>
            </a:pPr>
            <a:r>
              <a:rPr lang="fr-FR" altLang="zh-CN" sz="1600" dirty="0">
                <a:latin typeface="黑体" pitchFamily="49" charset="-122"/>
                <a:ea typeface="黑体" pitchFamily="49" charset="-122"/>
              </a:rPr>
              <a:t>print('gradient_w1 {}'.format(gradient_w1))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51520" y="916360"/>
            <a:ext cx="4752528" cy="38164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20072" y="844352"/>
            <a:ext cx="3579408" cy="851320"/>
            <a:chOff x="5220072" y="844352"/>
            <a:chExt cx="3579408" cy="85132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0480" y="844352"/>
              <a:ext cx="3569000" cy="39276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72" y="1338001"/>
              <a:ext cx="3527937" cy="35767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5"/>
              <p:cNvSpPr txBox="1">
                <a:spLocks noChangeArrowheads="1"/>
              </p:cNvSpPr>
              <p:nvPr/>
            </p:nvSpPr>
            <p:spPr bwMode="auto">
              <a:xfrm>
                <a:off x="5076056" y="1828637"/>
                <a:ext cx="4023952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如何基于 </a:t>
                </a:r>
                <a:r>
                  <a:rPr kumimoji="1" lang="en-US" altLang="zh-CN" sz="1800" dirty="0" smtClean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404</a:t>
                </a:r>
                <a:r>
                  <a:rPr kumimoji="1"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个样本计算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从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到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en-US" altLang="zh-CN" sz="1800" dirty="0" smtClean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13</a:t>
                </a:r>
                <a:r>
                  <a:rPr kumimoji="1"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个参数权重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的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梯度？</a:t>
                </a:r>
                <a:endParaRPr kumimoji="1" lang="zh-CN" altLang="en-US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8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1828637"/>
                <a:ext cx="4023952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364" b="-26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076056" y="2772165"/>
            <a:ext cx="39724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写一个 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for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循环，可计算 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1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个样本对从 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w0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到 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w12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的所有参数的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梯度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5079237" y="3695495"/>
            <a:ext cx="37202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然后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再写一个 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for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循环，可计算从 </a:t>
            </a:r>
            <a:r>
              <a:rPr kumimoji="1" lang="en-US" altLang="zh-CN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1-404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个样本对参数的梯度</a:t>
            </a:r>
          </a:p>
        </p:txBody>
      </p:sp>
    </p:spTree>
    <p:extLst>
      <p:ext uri="{BB962C8B-B14F-4D97-AF65-F5344CB8AC3E}">
        <p14:creationId xmlns:p14="http://schemas.microsoft.com/office/powerpoint/2010/main" val="17262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400198" y="2341171"/>
            <a:ext cx="56166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计算一个样本的所有（</a:t>
            </a: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）梯度</a:t>
            </a:r>
            <a:endParaRPr lang="en-US" altLang="zh-CN" sz="16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gradient_w = (z1 - y1) * x1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print('gradient_w_by_sample1 {}, gradient.shape {}'.format(gradient_w, gradient_w.shape))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8190" y="2260745"/>
            <a:ext cx="5832648" cy="15841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8" y="4016083"/>
            <a:ext cx="8822021" cy="7071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162398" y="4448131"/>
            <a:ext cx="288032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302873" y="714855"/>
            <a:ext cx="83015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实际上不用循环，使用 </a:t>
            </a:r>
            <a:r>
              <a:rPr kumimoji="1" lang="en-US" altLang="zh-CN" sz="1800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的广播机制就可扩展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参数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的维度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302873" y="1177010"/>
            <a:ext cx="83015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基于 </a:t>
            </a:r>
            <a:r>
              <a:rPr kumimoji="1" lang="en-US" altLang="zh-CN" sz="1800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矩阵操作，计算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梯度的代码中直接用 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(z1 - y1) * x1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，得到的是一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个 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13 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维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的向量，每个分量分别代表该维度的梯度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04213" y="2681614"/>
            <a:ext cx="1044117" cy="415498"/>
            <a:chOff x="3599892" y="2201325"/>
            <a:chExt cx="1044117" cy="415498"/>
          </a:xfrm>
        </p:grpSpPr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3851921" y="2201325"/>
              <a:ext cx="792088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1400" dirty="0" smtClean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向量值</a:t>
              </a:r>
              <a:endParaRPr kumimoji="1"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3599892" y="2356520"/>
              <a:ext cx="216024" cy="16347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457546" y="135180"/>
            <a:ext cx="7354814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优化寻解：基于 </a:t>
            </a:r>
            <a:r>
              <a:rPr kumimoji="1" lang="en-US" altLang="zh-CN" sz="2000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广播机制，简洁实现梯度计算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2" y="287562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44208" y="2252425"/>
            <a:ext cx="2468927" cy="12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一行代码成功计算出了一个样本对所有 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13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个 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w 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的梯度贡献</a:t>
            </a:r>
          </a:p>
        </p:txBody>
      </p:sp>
    </p:spTree>
    <p:extLst>
      <p:ext uri="{BB962C8B-B14F-4D97-AF65-F5344CB8AC3E}">
        <p14:creationId xmlns:p14="http://schemas.microsoft.com/office/powerpoint/2010/main" val="11260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395536" y="765418"/>
            <a:ext cx="561662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计算所有样本的梯度</a:t>
            </a:r>
            <a:endParaRPr lang="en-US" altLang="zh-CN" sz="16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z = net.forward(x)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gradient_w = (z - y) * x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print('gradient_w shape {}'.format(gradient_w.shape))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print(gradient_w)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3528" y="684992"/>
            <a:ext cx="5688632" cy="2016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84168" y="467873"/>
            <a:ext cx="30197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 err="1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gradient_w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每一行代表了一个样本对梯度的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贡献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5" y="4411991"/>
            <a:ext cx="5915025" cy="495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2" y="2815208"/>
            <a:ext cx="5905500" cy="1638300"/>
          </a:xfrm>
          <a:prstGeom prst="rect">
            <a:avLst/>
          </a:prstGeom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92602" y="1447688"/>
            <a:ext cx="277188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根据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梯度的计算公式，总梯度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是每个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样本对梯度贡献的平均值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512" y="89814"/>
            <a:ext cx="781329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同样，基于 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</a:rPr>
              <a:t>numpy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广播机制，扩展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样本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的维度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3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457546" y="135180"/>
            <a:ext cx="7354814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优化寻解：所有样本对梯度的贡献平均值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2" y="287562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467544" y="2580962"/>
            <a:ext cx="504056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axis = 0 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表示把每一行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做相加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然后再除以总的行数</a:t>
            </a:r>
            <a:endParaRPr lang="en-US" altLang="zh-CN" sz="16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gradient_w = np.mean(gradient_w, axis=0)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print('gradient_w ', gradient_w.shape)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print('w ', net.w.shape)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print(gradient_w)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print(net.w)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3528" y="2500536"/>
            <a:ext cx="5271425" cy="2348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09" y="1504091"/>
            <a:ext cx="4115317" cy="852575"/>
          </a:xfrm>
          <a:prstGeom prst="rect">
            <a:avLst/>
          </a:prstGeom>
        </p:spPr>
      </p:pic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61032" y="636394"/>
            <a:ext cx="8559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因为每个样本的梯度更新方向是不一样的，参数更新的方向是要考虑所有样本的“</a:t>
            </a:r>
            <a:r>
              <a:rPr kumimoji="1"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意见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”。因此总的梯度是所有样本对梯度贡献的平均值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796136" y="2500536"/>
            <a:ext cx="266429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所谓参数往梯度方向走了一步，实际上就是参数和梯度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相加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4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746448" y="996786"/>
            <a:ext cx="5184576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计算梯度</a:t>
            </a:r>
            <a:endParaRPr lang="en-US" altLang="zh-CN" sz="18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800" dirty="0" smtClean="0">
                <a:latin typeface="黑体" pitchFamily="49" charset="-122"/>
                <a:ea typeface="黑体" pitchFamily="49" charset="-122"/>
              </a:rPr>
              <a:t>z </a:t>
            </a: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= net.forward(x)</a:t>
            </a:r>
          </a:p>
          <a:p>
            <a:pPr>
              <a:spcBef>
                <a:spcPct val="50000"/>
              </a:spcBef>
            </a:pP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gradient_w = (z - y) * x</a:t>
            </a:r>
          </a:p>
          <a:p>
            <a:pPr>
              <a:spcBef>
                <a:spcPct val="50000"/>
              </a:spcBef>
            </a:pP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gradient_w = np.mean(gradient_w, axis=0)</a:t>
            </a:r>
          </a:p>
          <a:p>
            <a:pPr>
              <a:spcBef>
                <a:spcPct val="50000"/>
              </a:spcBef>
            </a:pP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gradient_w = gradient_w[:, np.newaxis]</a:t>
            </a:r>
          </a:p>
          <a:p>
            <a:pPr>
              <a:spcBef>
                <a:spcPct val="50000"/>
              </a:spcBef>
            </a:pP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gradient_w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74440" y="916360"/>
            <a:ext cx="5256584" cy="27363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242392" y="340296"/>
            <a:ext cx="568863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综合上面的讨论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，可以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把计算梯度的代码整理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如下：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12304"/>
            <a:ext cx="3024361" cy="396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467544" y="1284818"/>
            <a:ext cx="56886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计算偏置</a:t>
            </a:r>
            <a:r>
              <a:rPr lang="en-US" altLang="zh-CN" sz="1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1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的梯度</a:t>
            </a:r>
            <a:endParaRPr lang="en-US" altLang="zh-CN" sz="18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gradient_b = (z - y)</a:t>
            </a:r>
          </a:p>
          <a:p>
            <a:pPr>
              <a:spcBef>
                <a:spcPct val="50000"/>
              </a:spcBef>
            </a:pP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gradient_b = np.mean(gradient_b)</a:t>
            </a:r>
          </a:p>
          <a:p>
            <a:pPr>
              <a:spcBef>
                <a:spcPct val="50000"/>
              </a:spcBef>
            </a:pPr>
            <a:r>
              <a:rPr lang="es-ES" altLang="zh-CN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此处</a:t>
            </a:r>
            <a:r>
              <a:rPr lang="es-ES" altLang="zh-CN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是一个数值</a:t>
            </a:r>
            <a:r>
              <a:rPr lang="zh-CN" altLang="en-US" sz="1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，可以</a:t>
            </a: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直接用</a:t>
            </a:r>
            <a:r>
              <a:rPr lang="es-ES" altLang="zh-CN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np.mean</a:t>
            </a:r>
            <a:r>
              <a:rPr lang="zh-CN" altLang="en-US" sz="1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得到一个标量</a:t>
            </a:r>
          </a:p>
          <a:p>
            <a:pPr>
              <a:spcBef>
                <a:spcPct val="50000"/>
              </a:spcBef>
            </a:pPr>
            <a:r>
              <a:rPr lang="es-ES" altLang="zh-CN" sz="1800" dirty="0">
                <a:latin typeface="黑体" pitchFamily="49" charset="-122"/>
                <a:ea typeface="黑体" pitchFamily="49" charset="-122"/>
              </a:rPr>
              <a:t>gradient_b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95536" y="1204392"/>
            <a:ext cx="5904656" cy="22322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5"/>
              <p:cNvSpPr txBox="1">
                <a:spLocks noChangeArrowheads="1"/>
              </p:cNvSpPr>
              <p:nvPr/>
            </p:nvSpPr>
            <p:spPr bwMode="auto">
              <a:xfrm>
                <a:off x="107504" y="603422"/>
                <a:ext cx="5688632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同样，计算偏置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的梯度代码</a:t>
                </a: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也是类似的原理</a:t>
                </a:r>
              </a:p>
            </p:txBody>
          </p:sp>
        </mc:Choice>
        <mc:Fallback xmlns="">
          <p:sp>
            <p:nvSpPr>
              <p:cNvPr id="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603422"/>
                <a:ext cx="5688632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1179"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36" y="3533601"/>
            <a:ext cx="5003248" cy="689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5"/>
              <p:cNvSpPr txBox="1">
                <a:spLocks noChangeArrowheads="1"/>
              </p:cNvSpPr>
              <p:nvPr/>
            </p:nvSpPr>
            <p:spPr bwMode="auto">
              <a:xfrm>
                <a:off x="430232" y="4145890"/>
                <a:ext cx="8246224" cy="453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将上面计算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的</a:t>
                </a:r>
                <a:r>
                  <a:rPr kumimoji="1" lang="zh-CN" altLang="en-US" sz="1800" dirty="0">
                    <a:latin typeface="黑体" pitchFamily="49" charset="-122"/>
                    <a:ea typeface="黑体" pitchFamily="49" charset="-122"/>
                  </a:rPr>
                  <a:t>梯度的过程，写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成 </a:t>
                </a:r>
                <a:r>
                  <a:rPr kumimoji="1" lang="en-US" altLang="zh-CN" sz="1800" dirty="0" smtClean="0">
                    <a:latin typeface="黑体" pitchFamily="49" charset="-122"/>
                    <a:ea typeface="黑体" pitchFamily="49" charset="-122"/>
                  </a:rPr>
                  <a:t>Network 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类的 </a:t>
                </a:r>
                <a:r>
                  <a:rPr kumimoji="1" lang="en-US" altLang="zh-CN" sz="1800" dirty="0" smtClean="0">
                    <a:latin typeface="黑体" pitchFamily="49" charset="-122"/>
                    <a:ea typeface="黑体" pitchFamily="49" charset="-122"/>
                  </a:rPr>
                  <a:t>gradient </a:t>
                </a:r>
                <a:r>
                  <a:rPr kumimoji="1" lang="zh-CN" altLang="en-US" sz="1800" dirty="0" smtClean="0">
                    <a:latin typeface="黑体" pitchFamily="49" charset="-122"/>
                    <a:ea typeface="黑体" pitchFamily="49" charset="-122"/>
                  </a:rPr>
                  <a:t>函数</a:t>
                </a:r>
                <a:endParaRPr kumimoji="1" lang="zh-CN" altLang="en-US" sz="18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232" y="4145890"/>
                <a:ext cx="8246224" cy="453073"/>
              </a:xfrm>
              <a:prstGeom prst="rect">
                <a:avLst/>
              </a:prstGeom>
              <a:blipFill rotWithShape="0">
                <a:blip r:embed="rId4"/>
                <a:stretch>
                  <a:fillRect l="-666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5"/>
              <p:cNvSpPr txBox="1">
                <a:spLocks noChangeArrowheads="1"/>
              </p:cNvSpPr>
              <p:nvPr/>
            </p:nvSpPr>
            <p:spPr bwMode="auto">
              <a:xfrm>
                <a:off x="457546" y="135180"/>
                <a:ext cx="4834534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计算偏置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 </a:t>
                </a:r>
                <a:endParaRPr kumimoji="1"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46" y="135180"/>
                <a:ext cx="4834534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261"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2" y="287562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5"/>
              <p:cNvSpPr txBox="1">
                <a:spLocks noChangeArrowheads="1"/>
              </p:cNvSpPr>
              <p:nvPr/>
            </p:nvSpPr>
            <p:spPr bwMode="auto">
              <a:xfrm>
                <a:off x="6516216" y="1060376"/>
                <a:ext cx="2448272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只是一个数值，所以梯度也是一个数值，而不是向量</a:t>
                </a:r>
              </a:p>
            </p:txBody>
          </p:sp>
        </mc:Choice>
        <mc:Fallback xmlns="">
          <p:sp>
            <p:nvSpPr>
              <p:cNvPr id="9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1060376"/>
                <a:ext cx="2448272" cy="1938992"/>
              </a:xfrm>
              <a:prstGeom prst="rect">
                <a:avLst/>
              </a:prstGeom>
              <a:blipFill rotWithShape="0">
                <a:blip r:embed="rId7"/>
                <a:stretch>
                  <a:fillRect l="-2736" b="-9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251520" y="124272"/>
            <a:ext cx="46085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如果样本中有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维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特征：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258416" y="1859688"/>
            <a:ext cx="46085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如果样本中有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维特征：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5"/>
              <p:cNvSpPr txBox="1">
                <a:spLocks noChangeArrowheads="1"/>
              </p:cNvSpPr>
              <p:nvPr/>
            </p:nvSpPr>
            <p:spPr bwMode="auto">
              <a:xfrm>
                <a:off x="279756" y="4034770"/>
                <a:ext cx="5228348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 是预测值，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 是权重，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是</a:t>
                </a:r>
                <a:r>
                  <a:rPr kumimoji="1" lang="zh-CN" altLang="en-US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偏置</a:t>
                </a: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kumimoji="1" lang="zh-CN" altLang="en-US" sz="2000" dirty="0">
                    <a:latin typeface="黑体" pitchFamily="49" charset="-122"/>
                    <a:ea typeface="黑体" pitchFamily="49" charset="-122"/>
                  </a:rPr>
                  <a:t>截距）</a:t>
                </a:r>
              </a:p>
            </p:txBody>
          </p:sp>
        </mc:Choice>
        <mc:Fallback xmlns="">
          <p:sp>
            <p:nvSpPr>
              <p:cNvPr id="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756" y="4034770"/>
                <a:ext cx="5228348" cy="553998"/>
              </a:xfrm>
              <a:prstGeom prst="rect">
                <a:avLst/>
              </a:prstGeom>
              <a:blipFill>
                <a:blip r:embed="rId2"/>
                <a:stretch>
                  <a:fillRect r="-1049"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339752" y="785144"/>
                <a:ext cx="1574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785144"/>
                <a:ext cx="1574855" cy="369332"/>
              </a:xfrm>
              <a:prstGeom prst="rect">
                <a:avLst/>
              </a:prstGeom>
              <a:blipFill>
                <a:blip r:embed="rId3"/>
                <a:stretch>
                  <a:fillRect l="-2326" r="-6202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39752" y="1340419"/>
                <a:ext cx="29120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baseline="-250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340419"/>
                <a:ext cx="2912079" cy="369332"/>
              </a:xfrm>
              <a:prstGeom prst="rect">
                <a:avLst/>
              </a:prstGeom>
              <a:blipFill>
                <a:blip r:embed="rId4"/>
                <a:stretch>
                  <a:fillRect l="-1883" t="-16667" r="-1674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248516" y="821150"/>
                <a:ext cx="1766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16" y="821150"/>
                <a:ext cx="1766959" cy="369332"/>
              </a:xfrm>
              <a:prstGeom prst="rect">
                <a:avLst/>
              </a:prstGeom>
              <a:blipFill>
                <a:blip r:embed="rId5"/>
                <a:stretch>
                  <a:fillRect l="-1724" r="-5172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93547" y="2488595"/>
                <a:ext cx="2466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547" y="2488595"/>
                <a:ext cx="2466253" cy="369332"/>
              </a:xfrm>
              <a:prstGeom prst="rect">
                <a:avLst/>
              </a:prstGeom>
              <a:blipFill>
                <a:blip r:embed="rId6"/>
                <a:stretch>
                  <a:fillRect l="-2222" r="-3951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93373" y="2953738"/>
                <a:ext cx="2492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73" y="2953738"/>
                <a:ext cx="2492157" cy="369332"/>
              </a:xfrm>
              <a:prstGeom prst="rect">
                <a:avLst/>
              </a:prstGeom>
              <a:blipFill>
                <a:blip r:embed="rId7"/>
                <a:stretch>
                  <a:fillRect l="-2200" r="-36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622857" y="3505566"/>
                <a:ext cx="45834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 baseline="-250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baseline="-2500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57" y="3505566"/>
                <a:ext cx="4583499" cy="369332"/>
              </a:xfrm>
              <a:prstGeom prst="rect">
                <a:avLst/>
              </a:prstGeom>
              <a:blipFill>
                <a:blip r:embed="rId8"/>
                <a:stretch>
                  <a:fillRect l="-1064" t="-14754" r="-931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7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1520" y="636578"/>
            <a:ext cx="48965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计算梯度全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流程的步骤：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3568" y="1204392"/>
            <a:ext cx="48965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前向计算（计算预测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输出值）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8914" y="1734500"/>
            <a:ext cx="572529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拿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到前向计算得到的值，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才能计算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损失值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68" y="2284512"/>
            <a:ext cx="48965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有了损失值，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才能计算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梯度值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683568" y="2860576"/>
                <a:ext cx="4896544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dirty="0">
                    <a:latin typeface="黑体" pitchFamily="49" charset="-122"/>
                    <a:ea typeface="黑体" pitchFamily="49" charset="-122"/>
                  </a:rPr>
                  <a:t>4. 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根据梯度值，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更新参数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值（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000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）</a:t>
                </a:r>
                <a:endPara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860576"/>
                <a:ext cx="4896544" cy="553998"/>
              </a:xfrm>
              <a:prstGeom prst="rect">
                <a:avLst/>
              </a:prstGeom>
              <a:blipFill>
                <a:blip r:embed="rId2"/>
                <a:stretch>
                  <a:fillRect l="-1245"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3568" y="3436640"/>
            <a:ext cx="56166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5. 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1-4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步骤循环往复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，直到损失达到极小值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395536" y="4034770"/>
                <a:ext cx="8352928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所谓根据梯度值更新参数（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000" dirty="0" smtClean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），实际上就是把梯度值和参数相加</a:t>
                </a:r>
                <a:endPara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034770"/>
                <a:ext cx="8352928" cy="553998"/>
              </a:xfrm>
              <a:prstGeom prst="rect">
                <a:avLst/>
              </a:prstGeom>
              <a:blipFill rotWithShape="0">
                <a:blip r:embed="rId3"/>
                <a:stretch>
                  <a:fillRect l="-803"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457546" y="135180"/>
            <a:ext cx="4834534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计算梯度全流程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2" y="287562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42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226562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84047"/>
            <a:ext cx="5328592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前向计算和后向传播的过程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442374" y="565910"/>
            <a:ext cx="8090065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沿着梯度的反方向移动一小步，观察损失函数的变化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513799" y="1284818"/>
            <a:ext cx="5688632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[w5, w9]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平面上，沿着梯度的反方向移动到下一个点</a:t>
            </a: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P1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移动步长 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eta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eta = 0.1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更新参数</a:t>
            </a:r>
            <a:r>
              <a:rPr lang="es-E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w5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s-E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w9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net.w[5] = net.w[5] - eta * gradient_w5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net.w[9] = net.w[9] - eta * gradient_w9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1791" y="1204392"/>
            <a:ext cx="5904656" cy="23762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327492" y="3868688"/>
            <a:ext cx="7628884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eta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：调节每次参数值变动的大小，即移动步长。也称为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学习率</a:t>
            </a:r>
          </a:p>
        </p:txBody>
      </p:sp>
    </p:spTree>
    <p:extLst>
      <p:ext uri="{BB962C8B-B14F-4D97-AF65-F5344CB8AC3E}">
        <p14:creationId xmlns:p14="http://schemas.microsoft.com/office/powerpoint/2010/main" val="350260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395536" y="420722"/>
            <a:ext cx="48965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重新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计算</a:t>
            </a: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loss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z = net.forward(x)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loss = net.loss(z, y)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gradient_w, gradient_b = net.gradient(x, y)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gradient_w5 = gradient_w[5][0]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gradient_w9 = gradient_w[9][0]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print('point {}, loss {}'.format([net.w[5][0], net.w[9][0]], loss))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print('gradient {}'.format([gradient_w5, gradient_w9]))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3528" y="340296"/>
            <a:ext cx="5256584" cy="36724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300736"/>
            <a:ext cx="7483574" cy="5345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508104" y="4300736"/>
            <a:ext cx="237100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5724128" y="420722"/>
            <a:ext cx="3168352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运行代码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，可以发现沿着梯度反方向走一小步，下一个点的损失函数的确减少了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5"/>
              <p:cNvSpPr txBox="1">
                <a:spLocks noChangeArrowheads="1"/>
              </p:cNvSpPr>
              <p:nvPr/>
            </p:nvSpPr>
            <p:spPr bwMode="auto">
              <a:xfrm>
                <a:off x="5724128" y="1757945"/>
                <a:ext cx="3168352" cy="868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如果反复运行这段代码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块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，损失函数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</m:oMath>
                </a14:m>
                <a:r>
                  <a:rPr lang="en-US" altLang="zh-CN" sz="18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1800" dirty="0" smtClean="0">
                    <a:latin typeface="黑体" pitchFamily="49" charset="-122"/>
                    <a:ea typeface="黑体" pitchFamily="49" charset="-122"/>
                  </a:rPr>
                  <a:t>会一直</a:t>
                </a:r>
                <a:r>
                  <a:rPr lang="zh-CN" altLang="en-US" sz="1800" dirty="0">
                    <a:latin typeface="黑体" pitchFamily="49" charset="-122"/>
                    <a:ea typeface="黑体" pitchFamily="49" charset="-122"/>
                  </a:rPr>
                  <a:t>在变小</a:t>
                </a:r>
              </a:p>
            </p:txBody>
          </p:sp>
        </mc:Choice>
        <mc:Fallback xmlns="">
          <p:sp>
            <p:nvSpPr>
              <p:cNvPr id="8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128" y="1757945"/>
                <a:ext cx="3168352" cy="868571"/>
              </a:xfrm>
              <a:prstGeom prst="rect">
                <a:avLst/>
              </a:prstGeom>
              <a:blipFill>
                <a:blip r:embed="rId3"/>
                <a:stretch>
                  <a:fillRect l="-1731" r="-962" b="-83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5724128" y="2716560"/>
            <a:ext cx="3168352" cy="8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将上面的循环的计算过程封装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在 </a:t>
            </a:r>
            <a:r>
              <a:rPr lang="en-US" altLang="zh-CN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train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update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2831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395536" y="420722"/>
            <a:ext cx="7200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def</a:t>
            </a:r>
            <a:r>
              <a:rPr lang="es-E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s-ES" altLang="zh-CN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update</a:t>
            </a:r>
            <a:r>
              <a:rPr lang="es-ES" altLang="zh-CN" sz="2000" dirty="0">
                <a:latin typeface="黑体" pitchFamily="49" charset="-122"/>
                <a:ea typeface="黑体" pitchFamily="49" charset="-122"/>
              </a:rPr>
              <a:t>(self, graident_w5, gradient_w9, eta=0.01):</a:t>
            </a:r>
          </a:p>
          <a:p>
            <a:pPr>
              <a:spcBef>
                <a:spcPct val="50000"/>
              </a:spcBef>
            </a:pPr>
            <a:r>
              <a:rPr lang="es-ES" altLang="zh-CN" sz="2000" dirty="0">
                <a:latin typeface="黑体" pitchFamily="49" charset="-122"/>
                <a:ea typeface="黑体" pitchFamily="49" charset="-122"/>
              </a:rPr>
              <a:t>        net.w[5] = net.w[5] - eta * gradient_w5</a:t>
            </a:r>
          </a:p>
          <a:p>
            <a:pPr>
              <a:spcBef>
                <a:spcPct val="50000"/>
              </a:spcBef>
            </a:pPr>
            <a:r>
              <a:rPr lang="es-ES" altLang="zh-CN" sz="2000" dirty="0">
                <a:latin typeface="黑体" pitchFamily="49" charset="-122"/>
                <a:ea typeface="黑体" pitchFamily="49" charset="-122"/>
              </a:rPr>
              <a:t>        net.w[9] = net.w[9] - eta * gradient_w9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23528" y="340296"/>
            <a:ext cx="7488832" cy="15841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8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251520" y="124272"/>
            <a:ext cx="8280920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代码封装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入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network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类的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train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方法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323528" y="852770"/>
            <a:ext cx="5472608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def train(self, x, y, iterations=100, eta=0.01):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points = []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losses = []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for i in range(iterations):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    points.append([net.w[5][0], net.w[9][0]])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    z = self.forward(x)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    L = self.loss(z, y)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    gradient_w, gradient_b = self.gradient(x, y)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    gradient_w5 = gradient_w[5][0]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    gradient_w9 = gradient_w[9][0]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    self.</a:t>
            </a:r>
            <a:r>
              <a:rPr lang="es-ES" altLang="zh-CN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update</a:t>
            </a: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(gradient_w5, gradient_w9, eta)</a:t>
            </a:r>
          </a:p>
          <a:p>
            <a:pPr>
              <a:spcBef>
                <a:spcPct val="50000"/>
              </a:spcBef>
            </a:pPr>
            <a:r>
              <a:rPr lang="es-ES" altLang="zh-CN" sz="1400" dirty="0">
                <a:latin typeface="黑体" pitchFamily="49" charset="-122"/>
                <a:ea typeface="黑体" pitchFamily="49" charset="-122"/>
              </a:rPr>
              <a:t>            losses.append(L)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1520" y="772344"/>
            <a:ext cx="5544616" cy="40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507170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39552" y="364655"/>
            <a:ext cx="5328592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对所有参数计算梯度并更新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5"/>
              <p:cNvSpPr txBox="1">
                <a:spLocks noChangeArrowheads="1"/>
              </p:cNvSpPr>
              <p:nvPr/>
            </p:nvSpPr>
            <p:spPr bwMode="auto">
              <a:xfrm>
                <a:off x="269975" y="1052952"/>
                <a:ext cx="8348964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前面演示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的梯度下降法的过程仅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包含两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个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参数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baseline="-250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。但房价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预测的完整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模型必须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要对所有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参数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进行求解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5" y="1052952"/>
                <a:ext cx="8348964" cy="1015663"/>
              </a:xfrm>
              <a:prstGeom prst="rect">
                <a:avLst/>
              </a:prstGeom>
              <a:blipFill>
                <a:blip r:embed="rId3"/>
                <a:stretch>
                  <a:fillRect l="-730" b="-30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18612" y="2349284"/>
            <a:ext cx="8327960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这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需要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将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Network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中的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update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train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函数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进行修改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即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所有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参数均参与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计算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0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251520" y="420722"/>
            <a:ext cx="612068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对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所有参数计算梯度并更新</a:t>
            </a:r>
            <a:endParaRPr lang="en-US" altLang="zh-CN" sz="16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def train(self, x, y, iterations=100, eta=0.01):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losses = []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for i in range(iterations):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    z = self.forward(x)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    L = self.loss(z, y)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    gradient_w, gradient_b = self.gradient(x, y)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    self.update(gradient_w, gradient_b, eta)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    losses.append(L)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    if (i+1) % 10 == 0: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        print('iter {}, loss {}'.format(i, L))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        return losses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9512" y="340296"/>
            <a:ext cx="6192688" cy="45365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331640" y="1852464"/>
            <a:ext cx="4824536" cy="1512168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6444208" y="1593569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）前向计算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Z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6051809" y="2332436"/>
            <a:ext cx="53641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6444208" y="2014787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）计算损失函数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L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6444208" y="2453890"/>
            <a:ext cx="2592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）计算梯度 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gradient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6444208" y="2885938"/>
            <a:ext cx="2592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）根据梯度更新参数值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3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512" y="128185"/>
            <a:ext cx="828092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实现训练全流程并显示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效果，画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出损失函数的变化趋势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559932" y="742141"/>
            <a:ext cx="386805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获取数据</a:t>
            </a:r>
          </a:p>
          <a:p>
            <a:pPr>
              <a:spcBef>
                <a:spcPct val="50000"/>
              </a:spcBef>
            </a:pP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test_data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load_data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x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[:, :-1]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y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[:, -1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:]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创建网络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net = Network(13)</a:t>
            </a:r>
          </a:p>
          <a:p>
            <a:pPr>
              <a:spcBef>
                <a:spcPct val="50000"/>
              </a:spcBef>
            </a:pPr>
            <a:r>
              <a:rPr lang="en-US" altLang="zh-CN" sz="1200" dirty="0" err="1" smtClean="0">
                <a:latin typeface="黑体" pitchFamily="49" charset="-122"/>
                <a:ea typeface="黑体" pitchFamily="49" charset="-122"/>
              </a:rPr>
              <a:t>num_iterations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=1000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启动训练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points, losses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net.train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(x, y, iterations=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num_iterations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, eta=0.01)</a:t>
            </a:r>
          </a:p>
          <a:p>
            <a:pPr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画</a:t>
            </a:r>
            <a:r>
              <a:rPr lang="zh-CN" altLang="en-US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出损失函数的变化趋势</a:t>
            </a:r>
            <a:endParaRPr lang="en-US" altLang="zh-CN" sz="12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200" dirty="0">
                <a:latin typeface="黑体" pitchFamily="49" charset="-122"/>
                <a:ea typeface="黑体" pitchFamily="49" charset="-122"/>
              </a:rPr>
              <a:t>plot_x = np.arange(num_iterations)</a:t>
            </a:r>
          </a:p>
          <a:p>
            <a:pPr>
              <a:spcBef>
                <a:spcPct val="50000"/>
              </a:spcBef>
            </a:pPr>
            <a:r>
              <a:rPr lang="es-ES" altLang="zh-CN" sz="1200" dirty="0">
                <a:latin typeface="黑体" pitchFamily="49" charset="-122"/>
                <a:ea typeface="黑体" pitchFamily="49" charset="-122"/>
              </a:rPr>
              <a:t>plot_y = np.array(losses)</a:t>
            </a:r>
          </a:p>
          <a:p>
            <a:pPr>
              <a:spcBef>
                <a:spcPct val="50000"/>
              </a:spcBef>
            </a:pPr>
            <a:r>
              <a:rPr lang="es-ES" altLang="zh-CN" sz="1200" dirty="0">
                <a:latin typeface="黑体" pitchFamily="49" charset="-122"/>
                <a:ea typeface="黑体" pitchFamily="49" charset="-122"/>
              </a:rPr>
              <a:t>plt.plot(plot_x, plot_y)</a:t>
            </a:r>
          </a:p>
          <a:p>
            <a:pPr>
              <a:spcBef>
                <a:spcPct val="50000"/>
              </a:spcBef>
            </a:pPr>
            <a:r>
              <a:rPr lang="es-ES" altLang="zh-CN" sz="1200" dirty="0">
                <a:latin typeface="黑体" pitchFamily="49" charset="-122"/>
                <a:ea typeface="黑体" pitchFamily="49" charset="-122"/>
              </a:rPr>
              <a:t>plt.show</a:t>
            </a:r>
            <a:r>
              <a:rPr lang="es-ES" altLang="zh-CN" sz="1200" dirty="0" smtClean="0">
                <a:latin typeface="黑体" pitchFamily="49" charset="-122"/>
                <a:ea typeface="黑体" pitchFamily="49" charset="-122"/>
              </a:rPr>
              <a:t>()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67544" y="628328"/>
            <a:ext cx="4032448" cy="42484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0950" y="3292624"/>
            <a:ext cx="38254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损失值不断减小。当然这是在训练集数据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730925"/>
            <a:ext cx="36290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4936" y="745809"/>
            <a:ext cx="831530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梯度下降法是将所有样本对梯度的贡献取平均值，然后根据梯度更新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参数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w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b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4936" y="3035042"/>
            <a:ext cx="8456318" cy="12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每次从总数据集中抽出一部分数据来代表整体，基于这部分数据计算梯度和损失函数来更新参数，称作小批量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随机梯度下降法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Mini-batch Stochastic Gradient Descent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简称 </a:t>
            </a: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SGD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311344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539552" y="168829"/>
            <a:ext cx="82089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小批量随机梯度下降法（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Mini-batch Stochastic Gradient Descent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4936" y="1312453"/>
            <a:ext cx="8315302" cy="8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缺点：面对海量样本的数据集，如果每次计算都使用全部的样本来计算损失函数和梯度，性能很差（计算得慢）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4936" y="2381497"/>
            <a:ext cx="831530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改进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：反正参数每次只沿着梯度反方向更新一点点，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那么方向大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差不差即可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01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28" y="772344"/>
            <a:ext cx="831530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min-batch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：每次迭代时抽取出来得一批数据被称为一个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min-batch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3528" y="2174239"/>
            <a:ext cx="81823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epoch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：按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mini-batch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逐次抽取出样本，当将整个样本遍历后，即完成了一轮的训练，称为一个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epoch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468222"/>
            <a:ext cx="831530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batch_size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：一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min-batch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所包含得样本数据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3148608"/>
            <a:ext cx="81823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比如一个数据集有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个样本数据，分成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min-batch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，则每个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batch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size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有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20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个样本数据，需要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min-batch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完成一轮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epoch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2446" y="4157725"/>
            <a:ext cx="818232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启动训练时，可以将训练的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轮数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num_epochs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batch_size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作为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参数传入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6" y="311344"/>
            <a:ext cx="265112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539552" y="168829"/>
            <a:ext cx="8208912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min-batch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batch_size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epoch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2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36"/>
              <p:cNvSpPr txBox="1">
                <a:spLocks noChangeArrowheads="1"/>
              </p:cNvSpPr>
              <p:nvPr/>
            </p:nvSpPr>
            <p:spPr bwMode="auto">
              <a:xfrm>
                <a:off x="467544" y="268288"/>
                <a:ext cx="8052924" cy="4955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如何计算出参数 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𝑤</a:t>
                </a:r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 ? 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并使得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i="1" baseline="-25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值最接近真实值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baseline="-25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2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68288"/>
                <a:ext cx="8052924" cy="495585"/>
              </a:xfrm>
              <a:prstGeom prst="rect">
                <a:avLst/>
              </a:prstGeom>
              <a:blipFill>
                <a:blip r:embed="rId2"/>
                <a:stretch>
                  <a:fillRect l="-833" b="-209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5"/>
              <p:cNvSpPr txBox="1">
                <a:spLocks noChangeArrowheads="1"/>
              </p:cNvSpPr>
              <p:nvPr/>
            </p:nvSpPr>
            <p:spPr bwMode="auto">
              <a:xfrm>
                <a:off x="467544" y="844352"/>
                <a:ext cx="8465640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用最小二乘法求解参数：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sz="2000" dirty="0" smtClean="0">
                    <a:latin typeface="黑体" pitchFamily="49" charset="-122"/>
                    <a:ea typeface="黑体" pitchFamily="49" charset="-122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844352"/>
                <a:ext cx="8465640" cy="553998"/>
              </a:xfrm>
              <a:prstGeom prst="rect">
                <a:avLst/>
              </a:prstGeom>
              <a:blipFill>
                <a:blip r:embed="rId3"/>
                <a:stretch>
                  <a:fillRect l="-793" b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448816" y="1458018"/>
            <a:ext cx="84656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被选择的参数，应该使拟合出的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预测值 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与 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观测值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（真实值）之差的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平方和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最小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695169" y="3549012"/>
            <a:ext cx="401038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为什么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要采用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均方误差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呢？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467544" y="2657281"/>
            <a:ext cx="84656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该值也叫做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均方误差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平方和（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Mean 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Squared Error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MSE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）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29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529554" y="135180"/>
            <a:ext cx="4834534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数据处理部分的修改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拆分数据批次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0" y="334070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395536" y="852770"/>
            <a:ext cx="374441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获取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数据</a:t>
            </a:r>
            <a:endParaRPr lang="en-US" altLang="zh-CN" sz="16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train_data, test_data = load_data()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train_data.shape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3528" y="772344"/>
            <a:ext cx="3960440" cy="12961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62940"/>
            <a:ext cx="1480693" cy="412345"/>
          </a:xfrm>
          <a:prstGeom prst="rect">
            <a:avLst/>
          </a:prstGeom>
        </p:spPr>
      </p:pic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395536" y="2947739"/>
            <a:ext cx="37444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train_data1 = train_data[0:10]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train_data1.shape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3528" y="2867313"/>
            <a:ext cx="3960440" cy="8640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4427984" y="1198977"/>
            <a:ext cx="4392488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中一共包含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404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条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数据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16266" y="2186755"/>
            <a:ext cx="884822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如果 </a:t>
            </a:r>
            <a:r>
              <a:rPr kumimoji="1" lang="en-US" altLang="zh-CN" sz="1800" dirty="0" err="1" smtClean="0">
                <a:latin typeface="黑体" pitchFamily="49" charset="-122"/>
                <a:ea typeface="黑体" pitchFamily="49" charset="-122"/>
              </a:rPr>
              <a:t>batch_size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=10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，即取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前 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0-9 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号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样本作为第一个</a:t>
            </a:r>
            <a:r>
              <a:rPr kumimoji="1" lang="en-US" altLang="zh-CN" sz="1800" dirty="0">
                <a:latin typeface="黑体" pitchFamily="49" charset="-122"/>
                <a:ea typeface="黑体" pitchFamily="49" charset="-122"/>
              </a:rPr>
              <a:t>mini-batch</a:t>
            </a:r>
            <a:r>
              <a:rPr kumimoji="1" lang="zh-CN" altLang="en-US" sz="1800" dirty="0"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1800" dirty="0" smtClean="0">
                <a:latin typeface="黑体" pitchFamily="49" charset="-122"/>
                <a:ea typeface="黑体" pitchFamily="49" charset="-122"/>
              </a:rPr>
              <a:t>命名 </a:t>
            </a:r>
            <a:r>
              <a:rPr kumimoji="1" lang="en-US" altLang="zh-CN" sz="1800" dirty="0" smtClean="0">
                <a:latin typeface="黑体" pitchFamily="49" charset="-122"/>
                <a:ea typeface="黑体" pitchFamily="49" charset="-122"/>
              </a:rPr>
              <a:t>train_data1</a:t>
            </a:r>
            <a:endParaRPr kumimoji="1"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707" y="3834066"/>
            <a:ext cx="1274082" cy="48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323528" y="204698"/>
            <a:ext cx="5976664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zh-CN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train_data1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的数据（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0-9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号样本）计算梯度并更新网络参数</a:t>
            </a:r>
            <a:endParaRPr lang="es-ES" altLang="zh-CN" sz="16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600" dirty="0" smtClean="0">
                <a:latin typeface="黑体" pitchFamily="49" charset="-122"/>
                <a:ea typeface="黑体" pitchFamily="49" charset="-122"/>
              </a:rPr>
              <a:t>net </a:t>
            </a: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= Network(13)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x = train_data1[:, :-1]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y = train_data1[:, -1:]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loss = net.train(x, y, iterations=1, eta=0.01)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loss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51520" y="124272"/>
            <a:ext cx="6264696" cy="23762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49846" y="2740077"/>
            <a:ext cx="6022354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zh-CN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再取出</a:t>
            </a:r>
            <a:r>
              <a:rPr lang="en-US" altLang="zh-CN" sz="1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10-19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号样本作为第二</a:t>
            </a:r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batch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，计算梯度并更新网络参数</a:t>
            </a:r>
            <a:endParaRPr lang="es-ES" altLang="zh-CN" sz="16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train_data2 = train_data[10:19]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x = train_data1[:, :-1]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y = train_data1[:, -1:]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loss = net.train(x, y, iterations=1, eta=0.01)</a:t>
            </a:r>
          </a:p>
          <a:p>
            <a:pPr>
              <a:spcBef>
                <a:spcPct val="50000"/>
              </a:spcBef>
            </a:pPr>
            <a:r>
              <a:rPr lang="es-ES" altLang="zh-CN" sz="1600" dirty="0">
                <a:latin typeface="黑体" pitchFamily="49" charset="-122"/>
                <a:ea typeface="黑体" pitchFamily="49" charset="-122"/>
              </a:rPr>
              <a:t>loss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51520" y="2644552"/>
            <a:ext cx="6264696" cy="23762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68" y="1204393"/>
            <a:ext cx="2603132" cy="313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43" y="3292624"/>
            <a:ext cx="2467072" cy="299039"/>
          </a:xfrm>
          <a:prstGeom prst="rect">
            <a:avLst/>
          </a:prstGeom>
        </p:spPr>
      </p:pic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059832" y="916360"/>
            <a:ext cx="151216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获取前</a:t>
            </a:r>
            <a:r>
              <a:rPr lang="en-US" altLang="zh-CN" sz="1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列数据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3075439" y="1266238"/>
            <a:ext cx="166656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获取最后</a:t>
            </a:r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4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列</a:t>
            </a:r>
            <a:r>
              <a:rPr lang="zh-CN" altLang="en-US" sz="1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3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/>
      <p:bldP spid="1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28" y="196280"/>
            <a:ext cx="8182327" cy="85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一共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包含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404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条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数据，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如果 </a:t>
            </a:r>
            <a:r>
              <a:rPr lang="en-US" altLang="zh-CN" sz="1800" dirty="0" err="1" smtClean="0">
                <a:latin typeface="黑体" pitchFamily="49" charset="-122"/>
                <a:ea typeface="黑体" pitchFamily="49" charset="-122"/>
              </a:rPr>
              <a:t>batch_size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= 10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，即取前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0-9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号样本作为第一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个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mini-batch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命名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train_data1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418556" y="1276400"/>
            <a:ext cx="386541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0-9</a:t>
            </a:r>
            <a:r>
              <a:rPr lang="zh-CN" altLang="en-US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号</a:t>
            </a:r>
            <a:r>
              <a:rPr lang="zh-CN" altLang="en-US" sz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样本计算</a:t>
            </a:r>
            <a:r>
              <a:rPr lang="zh-CN" altLang="en-US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梯度并更新网络</a:t>
            </a:r>
            <a:r>
              <a:rPr lang="zh-CN" altLang="en-US" sz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参数</a:t>
            </a:r>
            <a:endParaRPr lang="en-US" altLang="zh-CN" sz="12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train_data1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[0:10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 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= train_data1[:, :-1]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y = train_data1[:, -1:]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loss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net.train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(x, y, iterations=1, eta=0.01)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loss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46548" y="1204391"/>
            <a:ext cx="4081436" cy="18002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95536" y="3292625"/>
            <a:ext cx="496855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再取出</a:t>
            </a:r>
            <a:r>
              <a:rPr lang="en-US" altLang="zh-CN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10-19</a:t>
            </a:r>
            <a:r>
              <a:rPr lang="zh-CN" altLang="en-US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号样本作为第二个</a:t>
            </a:r>
            <a:r>
              <a:rPr lang="en-US" altLang="zh-CN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mini-batch</a:t>
            </a:r>
            <a:r>
              <a:rPr lang="zh-CN" altLang="en-US" sz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，计算梯度并更新网络</a:t>
            </a:r>
            <a:r>
              <a:rPr lang="zh-CN" altLang="en-US" sz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参数</a:t>
            </a:r>
            <a:endParaRPr lang="en-US" altLang="zh-CN" sz="120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train_data2 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[10:19]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x = train_data1[:, :-1]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y = train_data1[:, -1:]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loss = </a:t>
            </a:r>
            <a:r>
              <a:rPr lang="en-US" altLang="zh-CN" sz="1200" dirty="0" err="1">
                <a:latin typeface="黑体" pitchFamily="49" charset="-122"/>
                <a:ea typeface="黑体" pitchFamily="49" charset="-122"/>
              </a:rPr>
              <a:t>net.train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(x, y, iterations=1, eta=0.01)</a:t>
            </a:r>
          </a:p>
          <a:p>
            <a:pPr>
              <a:spcBef>
                <a:spcPct val="50000"/>
              </a:spcBef>
            </a:pP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loss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23528" y="3220616"/>
            <a:ext cx="5040560" cy="18002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64996" y="1315263"/>
            <a:ext cx="39554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按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此方法不断的取出新的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mini-batch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并逐渐更新网络参数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9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404964" y="730031"/>
            <a:ext cx="38768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当前抽取方式：按顺序逐渐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取出 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mini-batch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3254" y="1694215"/>
            <a:ext cx="46779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模型和人有相似的地方，就是对最后看到的样本有更深的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印象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323528" y="916361"/>
            <a:ext cx="386541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获取数据</a:t>
            </a:r>
          </a:p>
          <a:p>
            <a:pPr>
              <a:spcBef>
                <a:spcPct val="50000"/>
              </a:spcBef>
            </a:pP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test_data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load_data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打乱样本顺序</a:t>
            </a:r>
          </a:p>
          <a:p>
            <a:pPr>
              <a:spcBef>
                <a:spcPct val="50000"/>
              </a:spcBef>
            </a:pP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np.random.</a:t>
            </a:r>
            <a:r>
              <a:rPr lang="en-US" altLang="zh-CN" sz="1600" dirty="0" err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shuffle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51520" y="844353"/>
            <a:ext cx="4081436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529554" y="135180"/>
            <a:ext cx="62026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数据处理部分的修改</a:t>
            </a:r>
            <a:r>
              <a:rPr kumimoji="1" lang="en-US" altLang="zh-CN" sz="2000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随机抽取 </a:t>
            </a:r>
            <a:r>
              <a:rPr kumimoji="1" lang="en-US" altLang="zh-CN" sz="2000" dirty="0" err="1">
                <a:latin typeface="黑体" pitchFamily="49" charset="-122"/>
                <a:ea typeface="黑体" pitchFamily="49" charset="-122"/>
              </a:rPr>
              <a:t>mini_batch</a:t>
            </a:r>
            <a:r>
              <a:rPr kumimoji="1"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的实现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0" y="334070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49030" y="3377406"/>
            <a:ext cx="8610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如果训练数据天然的分布不好，比如做分类问题，第 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类的数据在前，第 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类的数据都在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后面，那么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模型肯定偏重第一类样本。所以有必要随机抽取样本进行训练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7753" y="2831478"/>
            <a:ext cx="872447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越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接近最后的几个批次数据对模型参数的影响越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大，也就是说记忆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被最新的数据覆盖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9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5310" y="665373"/>
            <a:ext cx="83153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SGD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除了训练样本进行乱序和训练批次（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mini-batch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）进行修改以外，还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需要加入多轮和多批次训练的双层循环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539552" y="84047"/>
            <a:ext cx="69127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训练过程部分的修改：加入多轮和多批次训练的双层循环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8542" y="1616031"/>
            <a:ext cx="831530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）第一层循环：代表样本集合要被训练遍历的次数，称为“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epoch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”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2" y="249921"/>
            <a:ext cx="269875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8542" y="2159897"/>
            <a:ext cx="83153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）第二层循环：代表每次遍历时，样本集合被拆分成的多个批次，需要全部执行训练。称为“</a:t>
            </a:r>
            <a:r>
              <a:rPr lang="en-US" altLang="zh-CN" sz="180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iter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iteration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”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9380" y="3147454"/>
            <a:ext cx="831530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两层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循环内是经典的四步：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8" y="3780688"/>
            <a:ext cx="136815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前向计算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83568" y="3780688"/>
            <a:ext cx="1296144" cy="5078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2123728" y="3868688"/>
            <a:ext cx="43204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27784" y="3796680"/>
            <a:ext cx="1368152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计算损失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27784" y="3796680"/>
            <a:ext cx="1296144" cy="5078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4067944" y="3884680"/>
            <a:ext cx="43204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644008" y="3796680"/>
            <a:ext cx="1368152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计算梯度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644008" y="3796680"/>
            <a:ext cx="1296144" cy="5078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6084168" y="3884680"/>
            <a:ext cx="43204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804248" y="3796680"/>
            <a:ext cx="1368152" cy="44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更新参数</a:t>
            </a:r>
            <a:endParaRPr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04248" y="3796680"/>
            <a:ext cx="1296144" cy="5078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8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467544" y="412305"/>
            <a:ext cx="453650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获取数据</a:t>
            </a:r>
          </a:p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test_data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load_data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创建网络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net = Network(13)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启动训练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losses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net.train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train_data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num_epoches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=50,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batch_size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=100, eta=0.1)</a:t>
            </a:r>
          </a:p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# </a:t>
            </a:r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画出损失函数的变化趋势</a:t>
            </a:r>
          </a:p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plot_x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np.arange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len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(losses))</a:t>
            </a:r>
          </a:p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plot_y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np.array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(losses)</a:t>
            </a:r>
          </a:p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plt.plot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plot_x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plot_y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1400" dirty="0" err="1">
                <a:latin typeface="黑体" pitchFamily="49" charset="-122"/>
                <a:ea typeface="黑体" pitchFamily="49" charset="-122"/>
              </a:rPr>
              <a:t>plt.show</a:t>
            </a:r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()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95536" y="340296"/>
            <a:ext cx="4824536" cy="3826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91" y="2574876"/>
            <a:ext cx="280035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17" y="1420416"/>
            <a:ext cx="3562350" cy="236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16" y="348302"/>
            <a:ext cx="2790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12304"/>
            <a:ext cx="3562350" cy="2362200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8456" y="181471"/>
            <a:ext cx="4641576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从曲线看，损失函数值是在下降，但为什么会产生一些锯齿？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233531" y="1420416"/>
                <a:ext cx="4842525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值每次是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基于 </a:t>
                </a:r>
                <a:r>
                  <a:rPr lang="en-US" altLang="zh-CN" sz="2000" dirty="0" smtClean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mini-batch</a:t>
                </a:r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数据来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计算的，因此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每次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结果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会有波动，下降曲线会出现震荡，但趋势是下降的</a:t>
                </a:r>
                <a:endParaRPr lang="zh-CN" altLang="en-US" sz="20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531" y="1420416"/>
                <a:ext cx="4842525" cy="1477328"/>
              </a:xfrm>
              <a:prstGeom prst="rect">
                <a:avLst/>
              </a:prstGeom>
              <a:blipFill>
                <a:blip r:embed="rId3"/>
                <a:stretch>
                  <a:fillRect l="-1258" b="-16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3531" y="3129499"/>
            <a:ext cx="84048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至此，一个单层的神经网络实现（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）过程就全部完成了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!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6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1259632" y="215596"/>
            <a:ext cx="62646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深度学习的一招鲜：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两层循环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+ 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四个步骤</a:t>
            </a: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467544" y="886425"/>
            <a:ext cx="7848872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一、两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层循环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899592" y="1409607"/>
            <a:ext cx="503217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Epoch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：遍历数据集多少次</a:t>
            </a:r>
            <a:endParaRPr lang="zh-CN" altLang="en-US" sz="18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899592" y="1848689"/>
            <a:ext cx="691276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18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Iter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：一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次遍历数据集，需要多少个批次</a:t>
            </a:r>
            <a:endParaRPr lang="zh-CN" altLang="en-US" sz="18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67544" y="2356520"/>
            <a:ext cx="7848872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二、四个步骤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899592" y="2860576"/>
            <a:ext cx="69127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前向计算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：调用模型</a:t>
            </a:r>
            <a:endParaRPr lang="zh-CN" altLang="en-US" sz="20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5"/>
              <p:cNvSpPr txBox="1">
                <a:spLocks noChangeArrowheads="1"/>
              </p:cNvSpPr>
              <p:nvPr/>
            </p:nvSpPr>
            <p:spPr bwMode="auto">
              <a:xfrm>
                <a:off x="899592" y="3281878"/>
                <a:ext cx="7920880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.</a:t>
                </a:r>
                <a:r>
                  <a:rPr lang="zh-CN" altLang="en-US" sz="2000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计算损失</a:t>
                </a: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：后向传播，</a:t>
                </a:r>
                <a:r>
                  <a:rPr lang="en-US" altLang="zh-CN" sz="200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𝑜𝑠𝑠</m:t>
                    </m:r>
                  </m:oMath>
                </a14:m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𝑏𝑎𝑐𝑘𝑤𝑜𝑟𝑑</m:t>
                    </m:r>
                  </m:oMath>
                </a14:m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()</a:t>
                </a:r>
                <a:endParaRPr lang="zh-CN" altLang="en-US" sz="2000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3281878"/>
                <a:ext cx="7920880" cy="553998"/>
              </a:xfrm>
              <a:prstGeom prst="rect">
                <a:avLst/>
              </a:prstGeom>
              <a:blipFill>
                <a:blip r:embed="rId2"/>
                <a:stretch>
                  <a:fillRect l="-847"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899592" y="3724672"/>
            <a:ext cx="69127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计算梯度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：一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次遍历数据集，需要多少个批次</a:t>
            </a:r>
            <a:endParaRPr lang="zh-CN" altLang="en-US" sz="20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5"/>
              <p:cNvSpPr txBox="1">
                <a:spLocks noChangeArrowheads="1"/>
              </p:cNvSpPr>
              <p:nvPr/>
            </p:nvSpPr>
            <p:spPr bwMode="auto">
              <a:xfrm>
                <a:off x="899592" y="4156720"/>
                <a:ext cx="6984776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4</a:t>
                </a:r>
                <a:r>
                  <a:rPr lang="en-US" altLang="zh-CN" sz="2000" dirty="0" smtClean="0">
                    <a:latin typeface="黑体" pitchFamily="49" charset="-122"/>
                    <a:ea typeface="黑体" pitchFamily="49" charset="-122"/>
                  </a:rPr>
                  <a:t>.</a:t>
                </a:r>
                <a:r>
                  <a:rPr lang="zh-CN" altLang="en-US" sz="2000" dirty="0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更新参数</a:t>
                </a:r>
                <a:r>
                  <a:rPr lang="zh-CN" altLang="en-US" sz="2000" dirty="0" smtClean="0">
                    <a:latin typeface="黑体" pitchFamily="49" charset="-122"/>
                    <a:ea typeface="黑体" pitchFamily="49" charset="-122"/>
                  </a:rPr>
                  <a:t>：</a:t>
                </a:r>
                <a:r>
                  <a:rPr lang="en-US" altLang="zh-CN" sz="2000" dirty="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000" dirty="0" err="1">
                    <a:latin typeface="黑体" pitchFamily="49" charset="-122"/>
                    <a:ea typeface="黑体" pitchFamily="49" charset="-122"/>
                  </a:rPr>
                  <a:t>opt.minimize</a:t>
                </a:r>
                <a:r>
                  <a:rPr lang="en-US" altLang="zh-CN" sz="2000" dirty="0">
                    <a:latin typeface="黑体" pitchFamily="49" charset="-122"/>
                    <a:ea typeface="黑体" pitchFamily="49" charset="-12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</m:oMath>
                </a14:m>
                <a:r>
                  <a:rPr lang="en-US" altLang="zh-CN" sz="2000" dirty="0"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1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156720"/>
                <a:ext cx="6984776" cy="553998"/>
              </a:xfrm>
              <a:prstGeom prst="rect">
                <a:avLst/>
              </a:prstGeom>
              <a:blipFill>
                <a:blip r:embed="rId3"/>
                <a:stretch>
                  <a:fillRect l="-961" b="-54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9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6"/>
          <p:cNvSpPr txBox="1">
            <a:spLocks noChangeArrowheads="1"/>
          </p:cNvSpPr>
          <p:nvPr/>
        </p:nvSpPr>
        <p:spPr bwMode="auto">
          <a:xfrm>
            <a:off x="1679084" y="2939725"/>
            <a:ext cx="48245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实际值（</a:t>
            </a:r>
            <a:r>
              <a:rPr lang="zh-CN" altLang="en-US" sz="2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蓝色点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）和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预测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值（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红色点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3688" y="268288"/>
            <a:ext cx="5762625" cy="2600325"/>
            <a:chOff x="1690687" y="1272381"/>
            <a:chExt cx="5762625" cy="260032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687" y="1272381"/>
              <a:ext cx="5762625" cy="2600325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 bwMode="auto">
            <a:xfrm>
              <a:off x="5148064" y="2356520"/>
              <a:ext cx="216024" cy="2160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771800" y="3508648"/>
              <a:ext cx="216024" cy="2160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491880" y="1852464"/>
              <a:ext cx="216024" cy="2160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95536" y="3527719"/>
            <a:ext cx="82954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因为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预测值可能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大于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或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小于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实际值，从而分别产生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负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或</a:t>
            </a:r>
            <a:r>
              <a:rPr kumimoji="1" lang="zh-CN" altLang="en-US" sz="20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正</a:t>
            </a:r>
            <a:r>
              <a:rPr kumimoji="1" lang="zh-CN" altLang="en-US" sz="2000" dirty="0"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2000" dirty="0" smtClean="0">
                <a:latin typeface="黑体" pitchFamily="49" charset="-122"/>
                <a:ea typeface="黑体" pitchFamily="49" charset="-122"/>
              </a:rPr>
              <a:t>误差</a:t>
            </a:r>
            <a:endParaRPr kumimoji="1"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8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47712</TotalTime>
  <Words>6309</Words>
  <Application>Microsoft Office PowerPoint</Application>
  <PresentationFormat>自定义</PresentationFormat>
  <Paragraphs>630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6" baseType="lpstr">
      <vt:lpstr>Monotype Sorts</vt:lpstr>
      <vt:lpstr>黑体</vt:lpstr>
      <vt:lpstr>楷体_GB2312</vt:lpstr>
      <vt:lpstr>宋体</vt:lpstr>
      <vt:lpstr>Arial</vt:lpstr>
      <vt:lpstr>Cambria Math</vt:lpstr>
      <vt:lpstr>Times New Roman</vt:lpstr>
      <vt:lpstr>Wingdings</vt:lpstr>
      <vt:lpstr>场景型模板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开发动态Web网站的几种技术</dc:title>
  <dc:creator>FRIENDUNIT</dc:creator>
  <cp:lastModifiedBy>lenovo</cp:lastModifiedBy>
  <cp:revision>2832</cp:revision>
  <dcterms:created xsi:type="dcterms:W3CDTF">2000-06-07T10:17:41Z</dcterms:created>
  <dcterms:modified xsi:type="dcterms:W3CDTF">2021-04-26T12:50:46Z</dcterms:modified>
</cp:coreProperties>
</file>