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17"/>
  </p:normalViewPr>
  <p:slideViewPr>
    <p:cSldViewPr snapToGrid="0" snapToObjects="1">
      <p:cViewPr varScale="1">
        <p:scale>
          <a:sx n="118" d="100"/>
          <a:sy n="118" d="100"/>
        </p:scale>
        <p:origin x="9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hyperlink" Target="https://github.com/jupyter"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github.com/v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sz="3600"/>
              <a:t>Natural Language Processing </a:t>
            </a:r>
          </a:p>
          <a:p>
            <a:pPr lvl="0">
              <a:spcBef>
                <a:spcPts val="0"/>
              </a:spcBef>
              <a:buNone/>
            </a:pPr>
            <a:r>
              <a:rPr lang="en" sz="3600"/>
              <a:t>on GitHub Issue Comments</a:t>
            </a:r>
          </a:p>
        </p:txBody>
      </p:sp>
      <p:sp>
        <p:nvSpPr>
          <p:cNvPr id="55" name="Shape 55"/>
          <p:cNvSpPr txBox="1">
            <a:spLocks noGrp="1"/>
          </p:cNvSpPr>
          <p:nvPr>
            <p:ph type="subTitle" idx="1"/>
          </p:nvPr>
        </p:nvSpPr>
        <p:spPr>
          <a:xfrm>
            <a:off x="311700" y="3145500"/>
            <a:ext cx="8520600" cy="792600"/>
          </a:xfrm>
          <a:prstGeom prst="rect">
            <a:avLst/>
          </a:prstGeom>
        </p:spPr>
        <p:txBody>
          <a:bodyPr lIns="91425" tIns="91425" rIns="91425" bIns="91425" anchor="t" anchorCtr="0">
            <a:noAutofit/>
          </a:bodyPr>
          <a:lstStyle/>
          <a:p>
            <a:pPr lvl="0">
              <a:spcBef>
                <a:spcPts val="0"/>
              </a:spcBef>
              <a:buNone/>
            </a:pPr>
            <a:r>
              <a:rPr lang="en"/>
              <a:t>Jamie Whitacre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Evaluate and refine model</a:t>
            </a:r>
          </a:p>
        </p:txBody>
      </p:sp>
      <p:sp>
        <p:nvSpPr>
          <p:cNvPr id="146" name="Shape 14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a:p>
        </p:txBody>
      </p:sp>
      <p:pic>
        <p:nvPicPr>
          <p:cNvPr id="147" name="Shape 147" descr="Screen Shot 2017-04-04 at 8.05.35 PM.png"/>
          <p:cNvPicPr preferRelativeResize="0"/>
          <p:nvPr/>
        </p:nvPicPr>
        <p:blipFill rotWithShape="1">
          <a:blip r:embed="rId3">
            <a:alphaModFix/>
          </a:blip>
          <a:srcRect t="24345"/>
          <a:stretch/>
        </p:blipFill>
        <p:spPr>
          <a:xfrm>
            <a:off x="1114925" y="1152474"/>
            <a:ext cx="6914148" cy="3637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Clr>
                <a:schemeClr val="dk1"/>
              </a:buClr>
              <a:buSzPct val="39285"/>
              <a:buFont typeface="Arial"/>
              <a:buNone/>
            </a:pPr>
            <a:r>
              <a:rPr lang="en"/>
              <a:t>Evaluate and refine model - add more stop words</a:t>
            </a:r>
          </a:p>
        </p:txBody>
      </p:sp>
      <p:pic>
        <p:nvPicPr>
          <p:cNvPr id="153" name="Shape 153" descr="Screen Shot 2017-04-05 at 11.50.19 PM.png"/>
          <p:cNvPicPr preferRelativeResize="0"/>
          <p:nvPr/>
        </p:nvPicPr>
        <p:blipFill>
          <a:blip r:embed="rId3">
            <a:alphaModFix/>
          </a:blip>
          <a:stretch>
            <a:fillRect/>
          </a:stretch>
        </p:blipFill>
        <p:spPr>
          <a:xfrm>
            <a:off x="0" y="1452412"/>
            <a:ext cx="9144002" cy="223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Evaluate and refine model - add more stop words</a:t>
            </a:r>
          </a:p>
        </p:txBody>
      </p:sp>
      <p:pic>
        <p:nvPicPr>
          <p:cNvPr id="159" name="Shape 159" descr="Screen Shot 2017-04-06 at 4.03.34 PM.png"/>
          <p:cNvPicPr preferRelativeResize="0"/>
          <p:nvPr/>
        </p:nvPicPr>
        <p:blipFill>
          <a:blip r:embed="rId3">
            <a:alphaModFix/>
          </a:blip>
          <a:stretch>
            <a:fillRect/>
          </a:stretch>
        </p:blipFill>
        <p:spPr>
          <a:xfrm>
            <a:off x="152400" y="1170125"/>
            <a:ext cx="8839197" cy="2328740"/>
          </a:xfrm>
          <a:prstGeom prst="rect">
            <a:avLst/>
          </a:prstGeom>
          <a:noFill/>
          <a:ln>
            <a:noFill/>
          </a:ln>
        </p:spPr>
      </p:pic>
      <p:pic>
        <p:nvPicPr>
          <p:cNvPr id="160" name="Shape 160" descr="Screen Shot 2017-04-06 at 5.14.24 PM.png"/>
          <p:cNvPicPr preferRelativeResize="0"/>
          <p:nvPr/>
        </p:nvPicPr>
        <p:blipFill rotWithShape="1">
          <a:blip r:embed="rId4">
            <a:alphaModFix/>
          </a:blip>
          <a:srcRect l="2104"/>
          <a:stretch/>
        </p:blipFill>
        <p:spPr>
          <a:xfrm>
            <a:off x="2809000" y="3651275"/>
            <a:ext cx="3515324" cy="1329625"/>
          </a:xfrm>
          <a:prstGeom prst="rect">
            <a:avLst/>
          </a:prstGeom>
          <a:noFill/>
          <a:ln w="19050" cap="flat" cmpd="sng">
            <a:solidFill>
              <a:schemeClr val="dk2"/>
            </a:solidFill>
            <a:prstDash val="solid"/>
            <a:round/>
            <a:headEnd type="none" w="med" len="med"/>
            <a:tailEnd type="none" w="med" len="me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Results</a:t>
            </a:r>
          </a:p>
        </p:txBody>
      </p:sp>
      <p:sp>
        <p:nvSpPr>
          <p:cNvPr id="166" name="Shape 166"/>
          <p:cNvSpPr txBox="1">
            <a:spLocks noGrp="1"/>
          </p:cNvSpPr>
          <p:nvPr>
            <p:ph type="body" idx="1"/>
          </p:nvPr>
        </p:nvSpPr>
        <p:spPr>
          <a:xfrm>
            <a:off x="311700" y="1152475"/>
            <a:ext cx="8520600" cy="3694500"/>
          </a:xfrm>
          <a:prstGeom prst="rect">
            <a:avLst/>
          </a:prstGeom>
        </p:spPr>
        <p:txBody>
          <a:bodyPr lIns="91425" tIns="91425" rIns="91425" bIns="91425" anchor="t" anchorCtr="0">
            <a:noAutofit/>
          </a:bodyPr>
          <a:lstStyle/>
          <a:p>
            <a:pPr lvl="0" rtl="0">
              <a:spcBef>
                <a:spcPts val="0"/>
              </a:spcBef>
              <a:buNone/>
            </a:pPr>
            <a:r>
              <a:rPr lang="en"/>
              <a:t>Success criteria: Clear groupings of feature and issues types / themes</a:t>
            </a:r>
          </a:p>
          <a:p>
            <a:pPr lvl="0" rtl="0">
              <a:spcBef>
                <a:spcPts val="0"/>
              </a:spcBef>
              <a:buNone/>
            </a:pPr>
            <a:r>
              <a:rPr lang="en"/>
              <a:t>Criteria met? </a:t>
            </a:r>
          </a:p>
        </p:txBody>
      </p:sp>
      <p:sp>
        <p:nvSpPr>
          <p:cNvPr id="167" name="Shape 167"/>
          <p:cNvSpPr txBox="1"/>
          <p:nvPr/>
        </p:nvSpPr>
        <p:spPr>
          <a:xfrm>
            <a:off x="1787550" y="1659875"/>
            <a:ext cx="1473300" cy="461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Clr>
                <a:schemeClr val="dk1"/>
              </a:buClr>
              <a:buSzPct val="61111"/>
              <a:buFont typeface="Arial"/>
              <a:buNone/>
            </a:pPr>
            <a:r>
              <a:rPr lang="en" sz="1800">
                <a:solidFill>
                  <a:schemeClr val="dk2"/>
                </a:solidFill>
              </a:rPr>
              <a:t>Not yet!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91450"/>
            <a:ext cx="8520600" cy="572700"/>
          </a:xfrm>
          <a:prstGeom prst="rect">
            <a:avLst/>
          </a:prstGeom>
        </p:spPr>
        <p:txBody>
          <a:bodyPr lIns="91425" tIns="91425" rIns="91425" bIns="91425" anchor="t" anchorCtr="0">
            <a:noAutofit/>
          </a:bodyPr>
          <a:lstStyle/>
          <a:p>
            <a:pPr lvl="0" rtl="0">
              <a:spcBef>
                <a:spcPts val="0"/>
              </a:spcBef>
              <a:buNone/>
            </a:pPr>
            <a:r>
              <a:rPr lang="en"/>
              <a:t>Next steps</a:t>
            </a:r>
          </a:p>
        </p:txBody>
      </p:sp>
      <p:sp>
        <p:nvSpPr>
          <p:cNvPr id="173" name="Shape 173"/>
          <p:cNvSpPr txBox="1">
            <a:spLocks noGrp="1"/>
          </p:cNvSpPr>
          <p:nvPr>
            <p:ph type="body" idx="1"/>
          </p:nvPr>
        </p:nvSpPr>
        <p:spPr>
          <a:xfrm>
            <a:off x="311700" y="622100"/>
            <a:ext cx="8520600" cy="4455600"/>
          </a:xfrm>
          <a:prstGeom prst="rect">
            <a:avLst/>
          </a:prstGeom>
        </p:spPr>
        <p:txBody>
          <a:bodyPr lIns="91425" tIns="91425" rIns="91425" bIns="91425" anchor="t" anchorCtr="0">
            <a:noAutofit/>
          </a:bodyPr>
          <a:lstStyle/>
          <a:p>
            <a:pPr lvl="0" rtl="0">
              <a:spcBef>
                <a:spcPts val="0"/>
              </a:spcBef>
              <a:spcAft>
                <a:spcPts val="0"/>
              </a:spcAft>
              <a:buNone/>
            </a:pPr>
            <a:r>
              <a:rPr lang="en" sz="1600"/>
              <a:t>- Additional data cleaning may help repress noise</a:t>
            </a:r>
          </a:p>
          <a:p>
            <a:pPr lvl="0" rtl="0">
              <a:spcBef>
                <a:spcPts val="0"/>
              </a:spcBef>
              <a:spcAft>
                <a:spcPts val="0"/>
              </a:spcAft>
              <a:buNone/>
            </a:pPr>
            <a:r>
              <a:rPr lang="en" sz="1600"/>
              <a:t>- Try K-Means clustering to quantitatively determine ideal number of topics</a:t>
            </a:r>
          </a:p>
          <a:p>
            <a:pPr lvl="0" rtl="0">
              <a:spcBef>
                <a:spcPts val="0"/>
              </a:spcBef>
              <a:spcAft>
                <a:spcPts val="0"/>
              </a:spcAft>
              <a:buNone/>
            </a:pPr>
            <a:r>
              <a:rPr lang="en" sz="1600"/>
              <a:t>- Perform topic modeling on each repo instead of entire set</a:t>
            </a:r>
          </a:p>
          <a:p>
            <a:pPr marL="0" marR="0" lvl="0" indent="0" algn="l" rtl="0">
              <a:lnSpc>
                <a:spcPct val="115000"/>
              </a:lnSpc>
              <a:spcBef>
                <a:spcPts val="0"/>
              </a:spcBef>
              <a:spcAft>
                <a:spcPts val="0"/>
              </a:spcAft>
              <a:buNone/>
            </a:pPr>
            <a:r>
              <a:rPr lang="en" sz="1600"/>
              <a:t>- Incorporate a sentiment analysis to measure the vibe of different orgs and repos and identify areas of the project to increase community satisfaction</a:t>
            </a:r>
          </a:p>
          <a:p>
            <a:pPr marL="0" marR="0" lvl="0" indent="0" algn="l" rtl="0">
              <a:lnSpc>
                <a:spcPct val="115000"/>
              </a:lnSpc>
              <a:spcBef>
                <a:spcPts val="0"/>
              </a:spcBef>
              <a:spcAft>
                <a:spcPts val="1600"/>
              </a:spcAft>
              <a:buNone/>
            </a:pPr>
            <a:r>
              <a:rPr lang="en" sz="1600"/>
              <a:t>- Time series analysis could be fun</a:t>
            </a:r>
          </a:p>
          <a:p>
            <a:pPr lvl="0" rtl="0">
              <a:spcBef>
                <a:spcPts val="0"/>
              </a:spcBef>
              <a:spcAft>
                <a:spcPts val="0"/>
              </a:spcAft>
              <a:buNone/>
            </a:pPr>
            <a:r>
              <a:rPr lang="en" sz="1600" u="sng"/>
              <a:t>Follow-up problems and questions for future analysis</a:t>
            </a:r>
          </a:p>
          <a:p>
            <a:pPr lvl="0" rtl="0">
              <a:spcBef>
                <a:spcPts val="0"/>
              </a:spcBef>
              <a:spcAft>
                <a:spcPts val="0"/>
              </a:spcAft>
              <a:buClr>
                <a:srgbClr val="000000"/>
              </a:buClr>
              <a:buSzPct val="68750"/>
              <a:buNone/>
            </a:pPr>
            <a:r>
              <a:rPr lang="en" sz="1600" i="1"/>
              <a:t>Limitations of the data</a:t>
            </a:r>
          </a:p>
          <a:p>
            <a:pPr marL="457200" lvl="0" indent="-330200" rtl="0">
              <a:spcBef>
                <a:spcPts val="0"/>
              </a:spcBef>
              <a:buSzPct val="100000"/>
              <a:buChar char="-"/>
            </a:pPr>
            <a:r>
              <a:rPr lang="en" sz="1600"/>
              <a:t>GitHub issues is just one place where we communicate with users. Gitter, mailing lists, twitter, conferences, and tutorials are all places where we interact with users and receive feedback</a:t>
            </a:r>
          </a:p>
          <a:p>
            <a:pPr lvl="0" rtl="0">
              <a:spcBef>
                <a:spcPts val="0"/>
              </a:spcBef>
              <a:spcAft>
                <a:spcPts val="0"/>
              </a:spcAft>
              <a:buClr>
                <a:srgbClr val="000000"/>
              </a:buClr>
              <a:buSzPct val="68750"/>
              <a:buNone/>
            </a:pPr>
            <a:r>
              <a:rPr lang="en" sz="1600" i="1"/>
              <a:t>Ideal data vs. data that was available</a:t>
            </a:r>
          </a:p>
          <a:p>
            <a:pPr marL="457200" lvl="0" indent="-330200" rtl="0">
              <a:spcBef>
                <a:spcPts val="0"/>
              </a:spcBef>
              <a:buSzPct val="100000"/>
              <a:buChar char="-"/>
            </a:pPr>
            <a:r>
              <a:rPr lang="en" sz="1600"/>
              <a:t>This study would be strongest if it spanned across all development orgs. The current data set only covers the main Jupyter org due to reaching my API rate limit with GitHub.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490250" y="450150"/>
            <a:ext cx="6367800" cy="4090800"/>
          </a:xfrm>
          <a:prstGeom prst="rect">
            <a:avLst/>
          </a:prstGeom>
        </p:spPr>
        <p:txBody>
          <a:bodyPr lIns="91425" tIns="91425" rIns="91425" bIns="91425" anchor="ctr" anchorCtr="0">
            <a:noAutofit/>
          </a:bodyPr>
          <a:lstStyle/>
          <a:p>
            <a:pPr lvl="0" rtl="0">
              <a:spcBef>
                <a:spcPts val="0"/>
              </a:spcBef>
              <a:buNone/>
            </a:pPr>
            <a:r>
              <a:rPr lang="en"/>
              <a:t>Thanks</a:t>
            </a:r>
            <a:r>
              <a:rPr lang="en">
                <a:solidFill>
                  <a:srgbClr val="F6B26B"/>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Shape 60"/>
          <p:cNvPicPr preferRelativeResize="0"/>
          <p:nvPr/>
        </p:nvPicPr>
        <p:blipFill>
          <a:blip r:embed="rId3">
            <a:alphaModFix/>
          </a:blip>
          <a:stretch>
            <a:fillRect/>
          </a:stretch>
        </p:blipFill>
        <p:spPr>
          <a:xfrm>
            <a:off x="1411662" y="0"/>
            <a:ext cx="6320676" cy="498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Problem Summary</a:t>
            </a:r>
          </a:p>
        </p:txBody>
      </p:sp>
      <p:sp>
        <p:nvSpPr>
          <p:cNvPr id="66" name="Shape 66"/>
          <p:cNvSpPr txBox="1">
            <a:spLocks noGrp="1"/>
          </p:cNvSpPr>
          <p:nvPr>
            <p:ph type="body" idx="1"/>
          </p:nvPr>
        </p:nvSpPr>
        <p:spPr>
          <a:xfrm>
            <a:off x="311700" y="1152475"/>
            <a:ext cx="8739000" cy="1774500"/>
          </a:xfrm>
          <a:prstGeom prst="rect">
            <a:avLst/>
          </a:prstGeom>
        </p:spPr>
        <p:txBody>
          <a:bodyPr lIns="91425" tIns="91425" rIns="91425" bIns="91425" anchor="t" anchorCtr="0">
            <a:noAutofit/>
          </a:bodyPr>
          <a:lstStyle/>
          <a:p>
            <a:pPr lvl="0">
              <a:spcBef>
                <a:spcPts val="0"/>
              </a:spcBef>
              <a:buNone/>
            </a:pPr>
            <a:r>
              <a:rPr lang="en"/>
              <a:t>We maintain our code base and issue logs in ~5 GitHub organizations with multiple repositories in each org</a:t>
            </a:r>
          </a:p>
          <a:p>
            <a:pPr lvl="0" rtl="0">
              <a:spcBef>
                <a:spcPts val="0"/>
              </a:spcBef>
              <a:buNone/>
            </a:pPr>
            <a:r>
              <a:rPr lang="en"/>
              <a:t>GitHub issue logs can be somewhat unwieldy to manage across repositories and organizations and require manual tagging, sorting, filtering, and general organizing.</a:t>
            </a:r>
          </a:p>
          <a:p>
            <a:pPr lvl="0">
              <a:spcBef>
                <a:spcPts val="0"/>
              </a:spcBef>
              <a:buNone/>
            </a:pPr>
            <a:endParaRPr/>
          </a:p>
        </p:txBody>
      </p:sp>
      <p:pic>
        <p:nvPicPr>
          <p:cNvPr id="67" name="Shape 67"/>
          <p:cNvPicPr preferRelativeResize="0"/>
          <p:nvPr/>
        </p:nvPicPr>
        <p:blipFill>
          <a:blip r:embed="rId3">
            <a:alphaModFix/>
          </a:blip>
          <a:stretch>
            <a:fillRect/>
          </a:stretch>
        </p:blipFill>
        <p:spPr>
          <a:xfrm>
            <a:off x="4061150" y="2823099"/>
            <a:ext cx="640600" cy="741074"/>
          </a:xfrm>
          <a:prstGeom prst="rect">
            <a:avLst/>
          </a:prstGeom>
          <a:noFill/>
          <a:ln>
            <a:noFill/>
          </a:ln>
        </p:spPr>
      </p:pic>
      <p:pic>
        <p:nvPicPr>
          <p:cNvPr id="68" name="Shape 68" descr="Screen Shot 2017-04-06 at 3.21.32 PM.png"/>
          <p:cNvPicPr preferRelativeResize="0"/>
          <p:nvPr/>
        </p:nvPicPr>
        <p:blipFill>
          <a:blip r:embed="rId4">
            <a:alphaModFix/>
          </a:blip>
          <a:stretch>
            <a:fillRect/>
          </a:stretch>
        </p:blipFill>
        <p:spPr>
          <a:xfrm>
            <a:off x="1861625" y="3928024"/>
            <a:ext cx="463424" cy="364824"/>
          </a:xfrm>
          <a:prstGeom prst="rect">
            <a:avLst/>
          </a:prstGeom>
          <a:noFill/>
          <a:ln>
            <a:noFill/>
          </a:ln>
        </p:spPr>
      </p:pic>
      <p:pic>
        <p:nvPicPr>
          <p:cNvPr id="69" name="Shape 69" descr="Screen Shot 2017-04-06 at 3.21.32 PM.png"/>
          <p:cNvPicPr preferRelativeResize="0"/>
          <p:nvPr/>
        </p:nvPicPr>
        <p:blipFill>
          <a:blip r:embed="rId4">
            <a:alphaModFix/>
          </a:blip>
          <a:stretch>
            <a:fillRect/>
          </a:stretch>
        </p:blipFill>
        <p:spPr>
          <a:xfrm>
            <a:off x="5408087" y="3928024"/>
            <a:ext cx="463424" cy="364824"/>
          </a:xfrm>
          <a:prstGeom prst="rect">
            <a:avLst/>
          </a:prstGeom>
          <a:noFill/>
          <a:ln>
            <a:noFill/>
          </a:ln>
        </p:spPr>
      </p:pic>
      <p:pic>
        <p:nvPicPr>
          <p:cNvPr id="70" name="Shape 70" descr="Screen Shot 2017-04-06 at 3.21.32 PM.png"/>
          <p:cNvPicPr preferRelativeResize="0"/>
          <p:nvPr/>
        </p:nvPicPr>
        <p:blipFill>
          <a:blip r:embed="rId4">
            <a:alphaModFix/>
          </a:blip>
          <a:stretch>
            <a:fillRect/>
          </a:stretch>
        </p:blipFill>
        <p:spPr>
          <a:xfrm>
            <a:off x="2891387" y="3928024"/>
            <a:ext cx="463424" cy="364824"/>
          </a:xfrm>
          <a:prstGeom prst="rect">
            <a:avLst/>
          </a:prstGeom>
          <a:noFill/>
          <a:ln>
            <a:noFill/>
          </a:ln>
        </p:spPr>
      </p:pic>
      <p:pic>
        <p:nvPicPr>
          <p:cNvPr id="71" name="Shape 71" descr="Screen Shot 2017-04-06 at 3.21.32 PM.png"/>
          <p:cNvPicPr preferRelativeResize="0"/>
          <p:nvPr/>
        </p:nvPicPr>
        <p:blipFill>
          <a:blip r:embed="rId4">
            <a:alphaModFix/>
          </a:blip>
          <a:stretch>
            <a:fillRect/>
          </a:stretch>
        </p:blipFill>
        <p:spPr>
          <a:xfrm>
            <a:off x="6514050" y="3928024"/>
            <a:ext cx="463424" cy="364824"/>
          </a:xfrm>
          <a:prstGeom prst="rect">
            <a:avLst/>
          </a:prstGeom>
          <a:noFill/>
          <a:ln>
            <a:noFill/>
          </a:ln>
        </p:spPr>
      </p:pic>
      <p:pic>
        <p:nvPicPr>
          <p:cNvPr id="72" name="Shape 72" descr="Screen Shot 2017-04-06 at 3.21.32 PM.png"/>
          <p:cNvPicPr preferRelativeResize="0"/>
          <p:nvPr/>
        </p:nvPicPr>
        <p:blipFill>
          <a:blip r:embed="rId4">
            <a:alphaModFix/>
          </a:blip>
          <a:stretch>
            <a:fillRect/>
          </a:stretch>
        </p:blipFill>
        <p:spPr>
          <a:xfrm>
            <a:off x="4177062" y="3933974"/>
            <a:ext cx="463424" cy="364824"/>
          </a:xfrm>
          <a:prstGeom prst="rect">
            <a:avLst/>
          </a:prstGeom>
          <a:noFill/>
          <a:ln>
            <a:noFill/>
          </a:ln>
        </p:spPr>
      </p:pic>
      <p:sp>
        <p:nvSpPr>
          <p:cNvPr id="73" name="Shape 73"/>
          <p:cNvSpPr txBox="1"/>
          <p:nvPr/>
        </p:nvSpPr>
        <p:spPr>
          <a:xfrm>
            <a:off x="1705425" y="4370650"/>
            <a:ext cx="775800" cy="364800"/>
          </a:xfrm>
          <a:prstGeom prst="rect">
            <a:avLst/>
          </a:prstGeom>
          <a:noFill/>
          <a:ln>
            <a:noFill/>
          </a:ln>
        </p:spPr>
        <p:txBody>
          <a:bodyPr lIns="91425" tIns="91425" rIns="91425" bIns="91425" anchor="t" anchorCtr="0">
            <a:noAutofit/>
          </a:bodyPr>
          <a:lstStyle/>
          <a:p>
            <a:pPr lvl="0">
              <a:spcBef>
                <a:spcPts val="0"/>
              </a:spcBef>
              <a:buNone/>
            </a:pPr>
            <a:r>
              <a:rPr lang="en"/>
              <a:t>jupyter</a:t>
            </a:r>
          </a:p>
        </p:txBody>
      </p:sp>
      <p:sp>
        <p:nvSpPr>
          <p:cNvPr id="74" name="Shape 74"/>
          <p:cNvSpPr txBox="1"/>
          <p:nvPr/>
        </p:nvSpPr>
        <p:spPr>
          <a:xfrm>
            <a:off x="2608149" y="4370650"/>
            <a:ext cx="1029900" cy="364800"/>
          </a:xfrm>
          <a:prstGeom prst="rect">
            <a:avLst/>
          </a:prstGeom>
          <a:noFill/>
          <a:ln>
            <a:noFill/>
          </a:ln>
        </p:spPr>
        <p:txBody>
          <a:bodyPr lIns="91425" tIns="91425" rIns="91425" bIns="91425" anchor="t" anchorCtr="0">
            <a:noAutofit/>
          </a:bodyPr>
          <a:lstStyle/>
          <a:p>
            <a:pPr lvl="0" algn="ctr" rtl="0">
              <a:spcBef>
                <a:spcPts val="0"/>
              </a:spcBef>
              <a:buNone/>
            </a:pPr>
            <a:r>
              <a:rPr lang="en"/>
              <a:t>jupyterlab</a:t>
            </a:r>
          </a:p>
        </p:txBody>
      </p:sp>
      <p:sp>
        <p:nvSpPr>
          <p:cNvPr id="75" name="Shape 75"/>
          <p:cNvSpPr txBox="1"/>
          <p:nvPr/>
        </p:nvSpPr>
        <p:spPr>
          <a:xfrm>
            <a:off x="4991649" y="4370650"/>
            <a:ext cx="1448700" cy="364800"/>
          </a:xfrm>
          <a:prstGeom prst="rect">
            <a:avLst/>
          </a:prstGeom>
          <a:noFill/>
          <a:ln>
            <a:noFill/>
          </a:ln>
        </p:spPr>
        <p:txBody>
          <a:bodyPr lIns="91425" tIns="91425" rIns="91425" bIns="91425" anchor="t" anchorCtr="0">
            <a:noAutofit/>
          </a:bodyPr>
          <a:lstStyle/>
          <a:p>
            <a:pPr lvl="0" algn="ctr" rtl="0">
              <a:spcBef>
                <a:spcPts val="0"/>
              </a:spcBef>
              <a:buNone/>
            </a:pPr>
            <a:r>
              <a:rPr lang="en"/>
              <a:t>jupyter-widgets</a:t>
            </a:r>
          </a:p>
        </p:txBody>
      </p:sp>
      <p:sp>
        <p:nvSpPr>
          <p:cNvPr id="76" name="Shape 76"/>
          <p:cNvSpPr txBox="1"/>
          <p:nvPr/>
        </p:nvSpPr>
        <p:spPr>
          <a:xfrm>
            <a:off x="3893824" y="4376600"/>
            <a:ext cx="1029900" cy="364800"/>
          </a:xfrm>
          <a:prstGeom prst="rect">
            <a:avLst/>
          </a:prstGeom>
          <a:noFill/>
          <a:ln>
            <a:noFill/>
          </a:ln>
        </p:spPr>
        <p:txBody>
          <a:bodyPr lIns="91425" tIns="91425" rIns="91425" bIns="91425" anchor="t" anchorCtr="0">
            <a:noAutofit/>
          </a:bodyPr>
          <a:lstStyle/>
          <a:p>
            <a:pPr lvl="0" algn="ctr" rtl="0">
              <a:spcBef>
                <a:spcPts val="0"/>
              </a:spcBef>
              <a:buNone/>
            </a:pPr>
            <a:r>
              <a:rPr lang="en"/>
              <a:t>jupyterhub</a:t>
            </a:r>
          </a:p>
        </p:txBody>
      </p:sp>
      <p:sp>
        <p:nvSpPr>
          <p:cNvPr id="77" name="Shape 77"/>
          <p:cNvSpPr txBox="1"/>
          <p:nvPr/>
        </p:nvSpPr>
        <p:spPr>
          <a:xfrm>
            <a:off x="6307012" y="4370650"/>
            <a:ext cx="1029899" cy="364800"/>
          </a:xfrm>
          <a:prstGeom prst="rect">
            <a:avLst/>
          </a:prstGeom>
          <a:noFill/>
          <a:ln>
            <a:noFill/>
          </a:ln>
        </p:spPr>
        <p:txBody>
          <a:bodyPr lIns="91425" tIns="91425" rIns="91425" bIns="91425" anchor="t" anchorCtr="0">
            <a:noAutofit/>
          </a:bodyPr>
          <a:lstStyle/>
          <a:p>
            <a:pPr lvl="0" algn="ctr" rtl="0">
              <a:spcBef>
                <a:spcPts val="0"/>
              </a:spcBef>
              <a:buNone/>
            </a:pPr>
            <a:r>
              <a:rPr lang="en"/>
              <a:t>ipython</a:t>
            </a:r>
          </a:p>
        </p:txBody>
      </p:sp>
      <p:cxnSp>
        <p:nvCxnSpPr>
          <p:cNvPr id="78" name="Shape 78"/>
          <p:cNvCxnSpPr/>
          <p:nvPr/>
        </p:nvCxnSpPr>
        <p:spPr>
          <a:xfrm flipH="1">
            <a:off x="2278500" y="3388475"/>
            <a:ext cx="1522500" cy="422400"/>
          </a:xfrm>
          <a:prstGeom prst="straightConnector1">
            <a:avLst/>
          </a:prstGeom>
          <a:noFill/>
          <a:ln w="9525" cap="flat" cmpd="sng">
            <a:solidFill>
              <a:schemeClr val="dk2"/>
            </a:solidFill>
            <a:prstDash val="solid"/>
            <a:round/>
            <a:headEnd type="none" w="lg" len="lg"/>
            <a:tailEnd type="none" w="lg" len="lg"/>
          </a:ln>
        </p:spPr>
      </p:cxnSp>
      <p:cxnSp>
        <p:nvCxnSpPr>
          <p:cNvPr id="79" name="Shape 79"/>
          <p:cNvCxnSpPr/>
          <p:nvPr/>
        </p:nvCxnSpPr>
        <p:spPr>
          <a:xfrm flipH="1">
            <a:off x="3280625" y="3526000"/>
            <a:ext cx="618600" cy="275100"/>
          </a:xfrm>
          <a:prstGeom prst="straightConnector1">
            <a:avLst/>
          </a:prstGeom>
          <a:noFill/>
          <a:ln w="9525" cap="flat" cmpd="sng">
            <a:solidFill>
              <a:schemeClr val="dk2"/>
            </a:solidFill>
            <a:prstDash val="solid"/>
            <a:round/>
            <a:headEnd type="none" w="lg" len="lg"/>
            <a:tailEnd type="none" w="lg" len="lg"/>
          </a:ln>
        </p:spPr>
      </p:cxnSp>
      <p:cxnSp>
        <p:nvCxnSpPr>
          <p:cNvPr id="80" name="Shape 80"/>
          <p:cNvCxnSpPr/>
          <p:nvPr/>
        </p:nvCxnSpPr>
        <p:spPr>
          <a:xfrm flipH="1">
            <a:off x="4407874" y="3646324"/>
            <a:ext cx="1800" cy="205500"/>
          </a:xfrm>
          <a:prstGeom prst="straightConnector1">
            <a:avLst/>
          </a:prstGeom>
          <a:noFill/>
          <a:ln w="9525" cap="flat" cmpd="sng">
            <a:solidFill>
              <a:schemeClr val="dk2"/>
            </a:solidFill>
            <a:prstDash val="solid"/>
            <a:round/>
            <a:headEnd type="none" w="lg" len="lg"/>
            <a:tailEnd type="none" w="lg" len="lg"/>
          </a:ln>
        </p:spPr>
      </p:cxnSp>
      <p:cxnSp>
        <p:nvCxnSpPr>
          <p:cNvPr id="81" name="Shape 81"/>
          <p:cNvCxnSpPr/>
          <p:nvPr/>
        </p:nvCxnSpPr>
        <p:spPr>
          <a:xfrm>
            <a:off x="4743875" y="3526000"/>
            <a:ext cx="766200" cy="245400"/>
          </a:xfrm>
          <a:prstGeom prst="straightConnector1">
            <a:avLst/>
          </a:prstGeom>
          <a:noFill/>
          <a:ln w="9525" cap="flat" cmpd="sng">
            <a:solidFill>
              <a:schemeClr val="dk2"/>
            </a:solidFill>
            <a:prstDash val="solid"/>
            <a:round/>
            <a:headEnd type="none" w="lg" len="lg"/>
            <a:tailEnd type="none" w="lg" len="lg"/>
          </a:ln>
        </p:spPr>
      </p:cxnSp>
      <p:cxnSp>
        <p:nvCxnSpPr>
          <p:cNvPr id="82" name="Shape 82"/>
          <p:cNvCxnSpPr/>
          <p:nvPr/>
        </p:nvCxnSpPr>
        <p:spPr>
          <a:xfrm>
            <a:off x="4930500" y="3300100"/>
            <a:ext cx="1758000" cy="4812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Research Question</a:t>
            </a:r>
          </a:p>
        </p:txBody>
      </p:sp>
      <p:sp>
        <p:nvSpPr>
          <p:cNvPr id="88" name="Shape 88"/>
          <p:cNvSpPr txBox="1">
            <a:spLocks noGrp="1"/>
          </p:cNvSpPr>
          <p:nvPr>
            <p:ph type="body" idx="1"/>
          </p:nvPr>
        </p:nvSpPr>
        <p:spPr>
          <a:xfrm>
            <a:off x="311700" y="1152475"/>
            <a:ext cx="8739000" cy="3416400"/>
          </a:xfrm>
          <a:prstGeom prst="rect">
            <a:avLst/>
          </a:prstGeom>
        </p:spPr>
        <p:txBody>
          <a:bodyPr lIns="91425" tIns="91425" rIns="91425" bIns="91425" anchor="t" anchorCtr="0">
            <a:noAutofit/>
          </a:bodyPr>
          <a:lstStyle/>
          <a:p>
            <a:pPr lvl="0" rtl="0">
              <a:lnSpc>
                <a:spcPct val="100000"/>
              </a:lnSpc>
              <a:spcBef>
                <a:spcPts val="0"/>
              </a:spcBef>
              <a:buNone/>
            </a:pPr>
            <a:r>
              <a:rPr lang="en"/>
              <a:t>Can topic modeling/LDA be used get a sense of what’s in our issue logs and (eventually) enable an approach for resolving issues, identifying feature requests, and prioritizing work?</a:t>
            </a:r>
          </a:p>
          <a:p>
            <a:pPr lvl="0" rtl="0">
              <a:spcBef>
                <a:spcPts val="0"/>
              </a:spcBef>
              <a:buNone/>
            </a:pPr>
            <a:r>
              <a:rPr lang="en"/>
              <a:t>Criteria for success: Clear groupings of feature and issues types / themes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Problem Summary</a:t>
            </a:r>
          </a:p>
        </p:txBody>
      </p:sp>
      <p:sp>
        <p:nvSpPr>
          <p:cNvPr id="94" name="Shape 94"/>
          <p:cNvSpPr txBox="1">
            <a:spLocks noGrp="1"/>
          </p:cNvSpPr>
          <p:nvPr>
            <p:ph type="body" idx="1"/>
          </p:nvPr>
        </p:nvSpPr>
        <p:spPr>
          <a:xfrm>
            <a:off x="311700" y="1152475"/>
            <a:ext cx="8739000" cy="1774500"/>
          </a:xfrm>
          <a:prstGeom prst="rect">
            <a:avLst/>
          </a:prstGeom>
        </p:spPr>
        <p:txBody>
          <a:bodyPr lIns="91425" tIns="91425" rIns="91425" bIns="91425" anchor="t" anchorCtr="0">
            <a:noAutofit/>
          </a:bodyPr>
          <a:lstStyle/>
          <a:p>
            <a:pPr lvl="0" rtl="0">
              <a:spcBef>
                <a:spcPts val="0"/>
              </a:spcBef>
              <a:buNone/>
            </a:pPr>
            <a:r>
              <a:rPr lang="en"/>
              <a:t>We maintain our code and issue logs in ~5 GitHub organizations with multiple repositories</a:t>
            </a:r>
          </a:p>
          <a:p>
            <a:pPr lvl="0" rtl="0">
              <a:spcBef>
                <a:spcPts val="0"/>
              </a:spcBef>
              <a:buNone/>
            </a:pPr>
            <a:r>
              <a:rPr lang="en"/>
              <a:t>GitHub issue logs can be somewhat unwieldy to manage across repositories and organizations and require manual tagging, sorting, filtering, and general organizing.</a:t>
            </a:r>
          </a:p>
          <a:p>
            <a:pPr lvl="0" rtl="0">
              <a:spcBef>
                <a:spcPts val="0"/>
              </a:spcBef>
              <a:buNone/>
            </a:pPr>
            <a:endParaRPr/>
          </a:p>
        </p:txBody>
      </p:sp>
      <p:pic>
        <p:nvPicPr>
          <p:cNvPr id="95" name="Shape 95"/>
          <p:cNvPicPr preferRelativeResize="0"/>
          <p:nvPr/>
        </p:nvPicPr>
        <p:blipFill>
          <a:blip r:embed="rId3">
            <a:alphaModFix/>
          </a:blip>
          <a:stretch>
            <a:fillRect/>
          </a:stretch>
        </p:blipFill>
        <p:spPr>
          <a:xfrm>
            <a:off x="4061150" y="2823099"/>
            <a:ext cx="640600" cy="741074"/>
          </a:xfrm>
          <a:prstGeom prst="rect">
            <a:avLst/>
          </a:prstGeom>
          <a:noFill/>
          <a:ln>
            <a:noFill/>
          </a:ln>
        </p:spPr>
      </p:pic>
      <p:pic>
        <p:nvPicPr>
          <p:cNvPr id="96" name="Shape 96" descr="Screen Shot 2017-04-06 at 3.21.32 PM.png"/>
          <p:cNvPicPr preferRelativeResize="0"/>
          <p:nvPr/>
        </p:nvPicPr>
        <p:blipFill>
          <a:blip r:embed="rId4">
            <a:alphaModFix/>
          </a:blip>
          <a:stretch>
            <a:fillRect/>
          </a:stretch>
        </p:blipFill>
        <p:spPr>
          <a:xfrm>
            <a:off x="1861625" y="3928024"/>
            <a:ext cx="463424" cy="364824"/>
          </a:xfrm>
          <a:prstGeom prst="rect">
            <a:avLst/>
          </a:prstGeom>
          <a:noFill/>
          <a:ln>
            <a:noFill/>
          </a:ln>
        </p:spPr>
      </p:pic>
      <p:pic>
        <p:nvPicPr>
          <p:cNvPr id="97" name="Shape 97" descr="Screen Shot 2017-04-06 at 3.21.32 PM.png"/>
          <p:cNvPicPr preferRelativeResize="0"/>
          <p:nvPr/>
        </p:nvPicPr>
        <p:blipFill>
          <a:blip r:embed="rId4">
            <a:alphaModFix/>
          </a:blip>
          <a:stretch>
            <a:fillRect/>
          </a:stretch>
        </p:blipFill>
        <p:spPr>
          <a:xfrm>
            <a:off x="5408087" y="3928024"/>
            <a:ext cx="463424" cy="364824"/>
          </a:xfrm>
          <a:prstGeom prst="rect">
            <a:avLst/>
          </a:prstGeom>
          <a:noFill/>
          <a:ln>
            <a:noFill/>
          </a:ln>
        </p:spPr>
      </p:pic>
      <p:pic>
        <p:nvPicPr>
          <p:cNvPr id="98" name="Shape 98" descr="Screen Shot 2017-04-06 at 3.21.32 PM.png"/>
          <p:cNvPicPr preferRelativeResize="0"/>
          <p:nvPr/>
        </p:nvPicPr>
        <p:blipFill>
          <a:blip r:embed="rId4">
            <a:alphaModFix/>
          </a:blip>
          <a:stretch>
            <a:fillRect/>
          </a:stretch>
        </p:blipFill>
        <p:spPr>
          <a:xfrm>
            <a:off x="2891387" y="3928024"/>
            <a:ext cx="463424" cy="364824"/>
          </a:xfrm>
          <a:prstGeom prst="rect">
            <a:avLst/>
          </a:prstGeom>
          <a:noFill/>
          <a:ln>
            <a:noFill/>
          </a:ln>
        </p:spPr>
      </p:pic>
      <p:pic>
        <p:nvPicPr>
          <p:cNvPr id="99" name="Shape 99" descr="Screen Shot 2017-04-06 at 3.21.32 PM.png"/>
          <p:cNvPicPr preferRelativeResize="0"/>
          <p:nvPr/>
        </p:nvPicPr>
        <p:blipFill>
          <a:blip r:embed="rId4">
            <a:alphaModFix/>
          </a:blip>
          <a:stretch>
            <a:fillRect/>
          </a:stretch>
        </p:blipFill>
        <p:spPr>
          <a:xfrm>
            <a:off x="6514050" y="3928024"/>
            <a:ext cx="463424" cy="364824"/>
          </a:xfrm>
          <a:prstGeom prst="rect">
            <a:avLst/>
          </a:prstGeom>
          <a:noFill/>
          <a:ln>
            <a:noFill/>
          </a:ln>
        </p:spPr>
      </p:pic>
      <p:pic>
        <p:nvPicPr>
          <p:cNvPr id="100" name="Shape 100" descr="Screen Shot 2017-04-06 at 3.21.32 PM.png"/>
          <p:cNvPicPr preferRelativeResize="0"/>
          <p:nvPr/>
        </p:nvPicPr>
        <p:blipFill>
          <a:blip r:embed="rId4">
            <a:alphaModFix/>
          </a:blip>
          <a:stretch>
            <a:fillRect/>
          </a:stretch>
        </p:blipFill>
        <p:spPr>
          <a:xfrm>
            <a:off x="4177062" y="3933974"/>
            <a:ext cx="463424" cy="364824"/>
          </a:xfrm>
          <a:prstGeom prst="rect">
            <a:avLst/>
          </a:prstGeom>
          <a:noFill/>
          <a:ln>
            <a:noFill/>
          </a:ln>
        </p:spPr>
      </p:pic>
      <p:sp>
        <p:nvSpPr>
          <p:cNvPr id="101" name="Shape 101"/>
          <p:cNvSpPr txBox="1"/>
          <p:nvPr/>
        </p:nvSpPr>
        <p:spPr>
          <a:xfrm>
            <a:off x="1705425" y="4370650"/>
            <a:ext cx="775800" cy="364800"/>
          </a:xfrm>
          <a:prstGeom prst="rect">
            <a:avLst/>
          </a:prstGeom>
          <a:noFill/>
          <a:ln>
            <a:noFill/>
          </a:ln>
        </p:spPr>
        <p:txBody>
          <a:bodyPr lIns="91425" tIns="91425" rIns="91425" bIns="91425" anchor="t" anchorCtr="0">
            <a:noAutofit/>
          </a:bodyPr>
          <a:lstStyle/>
          <a:p>
            <a:pPr lvl="0" rtl="0">
              <a:spcBef>
                <a:spcPts val="0"/>
              </a:spcBef>
              <a:buNone/>
            </a:pPr>
            <a:r>
              <a:rPr lang="en"/>
              <a:t>jupyter</a:t>
            </a:r>
          </a:p>
        </p:txBody>
      </p:sp>
      <p:sp>
        <p:nvSpPr>
          <p:cNvPr id="102" name="Shape 102"/>
          <p:cNvSpPr txBox="1"/>
          <p:nvPr/>
        </p:nvSpPr>
        <p:spPr>
          <a:xfrm>
            <a:off x="2608149" y="4370650"/>
            <a:ext cx="1029900" cy="364800"/>
          </a:xfrm>
          <a:prstGeom prst="rect">
            <a:avLst/>
          </a:prstGeom>
          <a:noFill/>
          <a:ln>
            <a:noFill/>
          </a:ln>
        </p:spPr>
        <p:txBody>
          <a:bodyPr lIns="91425" tIns="91425" rIns="91425" bIns="91425" anchor="t" anchorCtr="0">
            <a:noAutofit/>
          </a:bodyPr>
          <a:lstStyle/>
          <a:p>
            <a:pPr lvl="0" algn="ctr" rtl="0">
              <a:spcBef>
                <a:spcPts val="0"/>
              </a:spcBef>
              <a:buNone/>
            </a:pPr>
            <a:r>
              <a:rPr lang="en"/>
              <a:t>jupyterlab</a:t>
            </a:r>
          </a:p>
        </p:txBody>
      </p:sp>
      <p:sp>
        <p:nvSpPr>
          <p:cNvPr id="103" name="Shape 103"/>
          <p:cNvSpPr txBox="1"/>
          <p:nvPr/>
        </p:nvSpPr>
        <p:spPr>
          <a:xfrm>
            <a:off x="4991649" y="4370650"/>
            <a:ext cx="1448700" cy="364800"/>
          </a:xfrm>
          <a:prstGeom prst="rect">
            <a:avLst/>
          </a:prstGeom>
          <a:noFill/>
          <a:ln>
            <a:noFill/>
          </a:ln>
        </p:spPr>
        <p:txBody>
          <a:bodyPr lIns="91425" tIns="91425" rIns="91425" bIns="91425" anchor="t" anchorCtr="0">
            <a:noAutofit/>
          </a:bodyPr>
          <a:lstStyle/>
          <a:p>
            <a:pPr lvl="0" algn="ctr" rtl="0">
              <a:spcBef>
                <a:spcPts val="0"/>
              </a:spcBef>
              <a:buNone/>
            </a:pPr>
            <a:r>
              <a:rPr lang="en"/>
              <a:t>jupyter-widgets</a:t>
            </a:r>
          </a:p>
        </p:txBody>
      </p:sp>
      <p:sp>
        <p:nvSpPr>
          <p:cNvPr id="104" name="Shape 104"/>
          <p:cNvSpPr txBox="1"/>
          <p:nvPr/>
        </p:nvSpPr>
        <p:spPr>
          <a:xfrm>
            <a:off x="3893824" y="4376600"/>
            <a:ext cx="1029900" cy="364800"/>
          </a:xfrm>
          <a:prstGeom prst="rect">
            <a:avLst/>
          </a:prstGeom>
          <a:noFill/>
          <a:ln>
            <a:noFill/>
          </a:ln>
        </p:spPr>
        <p:txBody>
          <a:bodyPr lIns="91425" tIns="91425" rIns="91425" bIns="91425" anchor="t" anchorCtr="0">
            <a:noAutofit/>
          </a:bodyPr>
          <a:lstStyle/>
          <a:p>
            <a:pPr lvl="0" algn="ctr" rtl="0">
              <a:spcBef>
                <a:spcPts val="0"/>
              </a:spcBef>
              <a:buNone/>
            </a:pPr>
            <a:r>
              <a:rPr lang="en"/>
              <a:t>jupyterhub</a:t>
            </a:r>
          </a:p>
        </p:txBody>
      </p:sp>
      <p:sp>
        <p:nvSpPr>
          <p:cNvPr id="105" name="Shape 105"/>
          <p:cNvSpPr txBox="1"/>
          <p:nvPr/>
        </p:nvSpPr>
        <p:spPr>
          <a:xfrm>
            <a:off x="6307012" y="4370650"/>
            <a:ext cx="1029899" cy="364800"/>
          </a:xfrm>
          <a:prstGeom prst="rect">
            <a:avLst/>
          </a:prstGeom>
          <a:noFill/>
          <a:ln>
            <a:noFill/>
          </a:ln>
        </p:spPr>
        <p:txBody>
          <a:bodyPr lIns="91425" tIns="91425" rIns="91425" bIns="91425" anchor="t" anchorCtr="0">
            <a:noAutofit/>
          </a:bodyPr>
          <a:lstStyle/>
          <a:p>
            <a:pPr lvl="0" algn="ctr" rtl="0">
              <a:spcBef>
                <a:spcPts val="0"/>
              </a:spcBef>
              <a:buNone/>
            </a:pPr>
            <a:r>
              <a:rPr lang="en"/>
              <a:t>ipython</a:t>
            </a:r>
          </a:p>
        </p:txBody>
      </p:sp>
      <p:cxnSp>
        <p:nvCxnSpPr>
          <p:cNvPr id="106" name="Shape 106"/>
          <p:cNvCxnSpPr/>
          <p:nvPr/>
        </p:nvCxnSpPr>
        <p:spPr>
          <a:xfrm flipH="1">
            <a:off x="2278500" y="3388475"/>
            <a:ext cx="1522500" cy="422400"/>
          </a:xfrm>
          <a:prstGeom prst="straightConnector1">
            <a:avLst/>
          </a:prstGeom>
          <a:noFill/>
          <a:ln w="9525" cap="flat" cmpd="sng">
            <a:solidFill>
              <a:schemeClr val="dk2"/>
            </a:solidFill>
            <a:prstDash val="solid"/>
            <a:round/>
            <a:headEnd type="none" w="lg" len="lg"/>
            <a:tailEnd type="none" w="lg" len="lg"/>
          </a:ln>
        </p:spPr>
      </p:cxnSp>
      <p:cxnSp>
        <p:nvCxnSpPr>
          <p:cNvPr id="107" name="Shape 107"/>
          <p:cNvCxnSpPr/>
          <p:nvPr/>
        </p:nvCxnSpPr>
        <p:spPr>
          <a:xfrm flipH="1">
            <a:off x="3280625" y="3526000"/>
            <a:ext cx="618600" cy="275100"/>
          </a:xfrm>
          <a:prstGeom prst="straightConnector1">
            <a:avLst/>
          </a:prstGeom>
          <a:noFill/>
          <a:ln w="9525" cap="flat" cmpd="sng">
            <a:solidFill>
              <a:schemeClr val="dk2"/>
            </a:solidFill>
            <a:prstDash val="solid"/>
            <a:round/>
            <a:headEnd type="none" w="lg" len="lg"/>
            <a:tailEnd type="none" w="lg" len="lg"/>
          </a:ln>
        </p:spPr>
      </p:cxnSp>
      <p:cxnSp>
        <p:nvCxnSpPr>
          <p:cNvPr id="108" name="Shape 108"/>
          <p:cNvCxnSpPr/>
          <p:nvPr/>
        </p:nvCxnSpPr>
        <p:spPr>
          <a:xfrm flipH="1">
            <a:off x="4407874" y="3646324"/>
            <a:ext cx="1800" cy="205500"/>
          </a:xfrm>
          <a:prstGeom prst="straightConnector1">
            <a:avLst/>
          </a:prstGeom>
          <a:noFill/>
          <a:ln w="9525" cap="flat" cmpd="sng">
            <a:solidFill>
              <a:schemeClr val="dk2"/>
            </a:solidFill>
            <a:prstDash val="solid"/>
            <a:round/>
            <a:headEnd type="none" w="lg" len="lg"/>
            <a:tailEnd type="none" w="lg" len="lg"/>
          </a:ln>
        </p:spPr>
      </p:cxnSp>
      <p:cxnSp>
        <p:nvCxnSpPr>
          <p:cNvPr id="109" name="Shape 109"/>
          <p:cNvCxnSpPr/>
          <p:nvPr/>
        </p:nvCxnSpPr>
        <p:spPr>
          <a:xfrm>
            <a:off x="4743875" y="3526000"/>
            <a:ext cx="766200" cy="245400"/>
          </a:xfrm>
          <a:prstGeom prst="straightConnector1">
            <a:avLst/>
          </a:prstGeom>
          <a:noFill/>
          <a:ln w="9525" cap="flat" cmpd="sng">
            <a:solidFill>
              <a:schemeClr val="dk2"/>
            </a:solidFill>
            <a:prstDash val="solid"/>
            <a:round/>
            <a:headEnd type="none" w="lg" len="lg"/>
            <a:tailEnd type="none" w="lg" len="lg"/>
          </a:ln>
        </p:spPr>
      </p:cxnSp>
      <p:cxnSp>
        <p:nvCxnSpPr>
          <p:cNvPr id="110" name="Shape 110"/>
          <p:cNvCxnSpPr/>
          <p:nvPr/>
        </p:nvCxnSpPr>
        <p:spPr>
          <a:xfrm>
            <a:off x="4930500" y="3300100"/>
            <a:ext cx="1758000" cy="481200"/>
          </a:xfrm>
          <a:prstGeom prst="straightConnector1">
            <a:avLst/>
          </a:prstGeom>
          <a:noFill/>
          <a:ln w="9525" cap="flat" cmpd="sng">
            <a:solidFill>
              <a:schemeClr val="dk2"/>
            </a:solidFill>
            <a:prstDash val="solid"/>
            <a:round/>
            <a:headEnd type="none" w="lg" len="lg"/>
            <a:tailEnd type="none" w="lg" len="lg"/>
          </a:ln>
        </p:spPr>
      </p:cxnSp>
      <p:sp>
        <p:nvSpPr>
          <p:cNvPr id="111" name="Shape 111"/>
          <p:cNvSpPr/>
          <p:nvPr/>
        </p:nvSpPr>
        <p:spPr>
          <a:xfrm>
            <a:off x="1512550" y="3683125"/>
            <a:ext cx="1149000" cy="1129500"/>
          </a:xfrm>
          <a:prstGeom prst="ellipse">
            <a:avLst/>
          </a:prstGeom>
          <a:noFill/>
          <a:ln w="38100" cap="flat" cmpd="sng">
            <a:solidFill>
              <a:srgbClr val="CC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Shape 116" descr="github-collab-retina-preview | jonobacon | Flickr"/>
          <p:cNvPicPr preferRelativeResize="0"/>
          <p:nvPr/>
        </p:nvPicPr>
        <p:blipFill>
          <a:blip r:embed="rId3">
            <a:alphaModFix/>
          </a:blip>
          <a:stretch>
            <a:fillRect/>
          </a:stretch>
        </p:blipFill>
        <p:spPr>
          <a:xfrm>
            <a:off x="2909862" y="909612"/>
            <a:ext cx="3324275" cy="3324275"/>
          </a:xfrm>
          <a:prstGeom prst="rect">
            <a:avLst/>
          </a:prstGeom>
          <a:noFill/>
          <a:ln>
            <a:noFill/>
          </a:ln>
        </p:spPr>
      </p:pic>
      <p:sp>
        <p:nvSpPr>
          <p:cNvPr id="117" name="Shape 117"/>
          <p:cNvSpPr txBox="1"/>
          <p:nvPr/>
        </p:nvSpPr>
        <p:spPr>
          <a:xfrm>
            <a:off x="2646675" y="4348850"/>
            <a:ext cx="4203600" cy="2700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118" name="Shape 118"/>
          <p:cNvSpPr txBox="1"/>
          <p:nvPr/>
        </p:nvSpPr>
        <p:spPr>
          <a:xfrm>
            <a:off x="3172475" y="4182775"/>
            <a:ext cx="2937300" cy="508500"/>
          </a:xfrm>
          <a:prstGeom prst="rect">
            <a:avLst/>
          </a:prstGeom>
          <a:noFill/>
          <a:ln>
            <a:noFill/>
          </a:ln>
        </p:spPr>
        <p:txBody>
          <a:bodyPr lIns="91425" tIns="91425" rIns="91425" bIns="91425" anchor="t" anchorCtr="0">
            <a:noAutofit/>
          </a:bodyPr>
          <a:lstStyle/>
          <a:p>
            <a:pPr lvl="0" algn="ctr">
              <a:spcBef>
                <a:spcPts val="0"/>
              </a:spcBef>
              <a:buNone/>
            </a:pPr>
            <a:r>
              <a:rPr lang="en" u="sng">
                <a:solidFill>
                  <a:schemeClr val="hlink"/>
                </a:solidFill>
                <a:hlinkClick r:id="rId4"/>
              </a:rPr>
              <a:t>github.com/jupyter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Acquire the data</a:t>
            </a:r>
          </a:p>
        </p:txBody>
      </p:sp>
      <p:sp>
        <p:nvSpPr>
          <p:cNvPr id="124" name="Shape 124"/>
          <p:cNvSpPr txBox="1">
            <a:spLocks noGrp="1"/>
          </p:cNvSpPr>
          <p:nvPr>
            <p:ph type="body" idx="1"/>
          </p:nvPr>
        </p:nvSpPr>
        <p:spPr>
          <a:xfrm>
            <a:off x="176800" y="1152475"/>
            <a:ext cx="8898600" cy="3663900"/>
          </a:xfrm>
          <a:prstGeom prst="rect">
            <a:avLst/>
          </a:prstGeom>
        </p:spPr>
        <p:txBody>
          <a:bodyPr lIns="91425" tIns="91425" rIns="91425" bIns="91425" anchor="t" anchorCtr="0">
            <a:noAutofit/>
          </a:bodyPr>
          <a:lstStyle/>
          <a:p>
            <a:pPr lvl="0">
              <a:spcBef>
                <a:spcPts val="0"/>
              </a:spcBef>
              <a:buNone/>
            </a:pPr>
            <a:r>
              <a:rPr lang="en"/>
              <a:t>Used the </a:t>
            </a:r>
            <a:r>
              <a:rPr lang="en" i="1"/>
              <a:t>GetOrg</a:t>
            </a:r>
            <a:r>
              <a:rPr lang="en"/>
              <a:t> package to access the GitHub API v3 and download the issue comment threads. </a:t>
            </a:r>
          </a:p>
          <a:p>
            <a:pPr lvl="0" rtl="0">
              <a:spcBef>
                <a:spcPts val="0"/>
              </a:spcBef>
              <a:spcAft>
                <a:spcPts val="0"/>
              </a:spcAft>
              <a:buNone/>
            </a:pPr>
            <a:endParaRPr/>
          </a:p>
          <a:p>
            <a:pPr lvl="0" rtl="0">
              <a:spcBef>
                <a:spcPts val="0"/>
              </a:spcBef>
              <a:spcAft>
                <a:spcPts val="0"/>
              </a:spcAft>
              <a:buNone/>
            </a:pPr>
            <a:r>
              <a:rPr lang="en"/>
              <a:t>GitHub has great documentation for their API here: </a:t>
            </a:r>
            <a:r>
              <a:rPr lang="en" u="sng">
                <a:solidFill>
                  <a:schemeClr val="hlink"/>
                </a:solidFill>
                <a:hlinkClick r:id="rId3"/>
              </a:rPr>
              <a:t>https://developer.github.com/v3/</a:t>
            </a:r>
          </a:p>
          <a:p>
            <a:pPr marR="0" lvl="0" algn="l" rtl="0">
              <a:lnSpc>
                <a:spcPct val="115000"/>
              </a:lnSpc>
              <a:spcBef>
                <a:spcPts val="0"/>
              </a:spcBef>
              <a:spcAft>
                <a:spcPts val="1600"/>
              </a:spcAft>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Exploratory Data Analysis</a:t>
            </a:r>
          </a:p>
        </p:txBody>
      </p:sp>
      <p:pic>
        <p:nvPicPr>
          <p:cNvPr id="130" name="Shape 130" descr="Screen Shot 2017-04-06 at 3.33.44 PM.png"/>
          <p:cNvPicPr preferRelativeResize="0"/>
          <p:nvPr/>
        </p:nvPicPr>
        <p:blipFill>
          <a:blip r:embed="rId3">
            <a:alphaModFix/>
          </a:blip>
          <a:stretch>
            <a:fillRect/>
          </a:stretch>
        </p:blipFill>
        <p:spPr>
          <a:xfrm>
            <a:off x="311700" y="1017724"/>
            <a:ext cx="8360852" cy="2433424"/>
          </a:xfrm>
          <a:prstGeom prst="rect">
            <a:avLst/>
          </a:prstGeom>
          <a:noFill/>
          <a:ln>
            <a:noFill/>
          </a:ln>
        </p:spPr>
      </p:pic>
      <p:pic>
        <p:nvPicPr>
          <p:cNvPr id="131" name="Shape 131" descr="Screen Shot 2017-04-06 at 3.36.02 PM.png"/>
          <p:cNvPicPr preferRelativeResize="0"/>
          <p:nvPr/>
        </p:nvPicPr>
        <p:blipFill>
          <a:blip r:embed="rId4">
            <a:alphaModFix/>
          </a:blip>
          <a:stretch>
            <a:fillRect/>
          </a:stretch>
        </p:blipFill>
        <p:spPr>
          <a:xfrm>
            <a:off x="4154775" y="3849250"/>
            <a:ext cx="2148388" cy="1032474"/>
          </a:xfrm>
          <a:prstGeom prst="rect">
            <a:avLst/>
          </a:prstGeom>
          <a:noFill/>
          <a:ln>
            <a:noFill/>
          </a:ln>
        </p:spPr>
      </p:pic>
      <p:sp>
        <p:nvSpPr>
          <p:cNvPr id="132" name="Shape 132"/>
          <p:cNvSpPr txBox="1"/>
          <p:nvPr/>
        </p:nvSpPr>
        <p:spPr>
          <a:xfrm>
            <a:off x="4224075" y="3478575"/>
            <a:ext cx="2079000" cy="315000"/>
          </a:xfrm>
          <a:prstGeom prst="rect">
            <a:avLst/>
          </a:prstGeom>
          <a:noFill/>
          <a:ln>
            <a:noFill/>
          </a:ln>
        </p:spPr>
        <p:txBody>
          <a:bodyPr lIns="91425" tIns="91425" rIns="91425" bIns="91425" anchor="t" anchorCtr="0">
            <a:noAutofit/>
          </a:bodyPr>
          <a:lstStyle/>
          <a:p>
            <a:pPr lvl="0">
              <a:spcBef>
                <a:spcPts val="0"/>
              </a:spcBef>
              <a:buNone/>
            </a:pPr>
            <a:r>
              <a:rPr lang="en" sz="1100" b="1"/>
              <a:t>Data Types</a:t>
            </a:r>
          </a:p>
        </p:txBody>
      </p:sp>
      <p:pic>
        <p:nvPicPr>
          <p:cNvPr id="133" name="Shape 133" descr="Screen Shot 2017-04-06 at 3.48.23 PM.png"/>
          <p:cNvPicPr preferRelativeResize="0"/>
          <p:nvPr/>
        </p:nvPicPr>
        <p:blipFill>
          <a:blip r:embed="rId5">
            <a:alphaModFix/>
          </a:blip>
          <a:stretch>
            <a:fillRect/>
          </a:stretch>
        </p:blipFill>
        <p:spPr>
          <a:xfrm>
            <a:off x="311700" y="3451150"/>
            <a:ext cx="3695550" cy="930049"/>
          </a:xfrm>
          <a:prstGeom prst="rect">
            <a:avLst/>
          </a:prstGeom>
          <a:noFill/>
          <a:ln>
            <a:noFill/>
          </a:ln>
        </p:spPr>
      </p:pic>
      <p:sp>
        <p:nvSpPr>
          <p:cNvPr id="134" name="Shape 134"/>
          <p:cNvSpPr txBox="1"/>
          <p:nvPr/>
        </p:nvSpPr>
        <p:spPr>
          <a:xfrm>
            <a:off x="6649300" y="3408125"/>
            <a:ext cx="2376600" cy="1600800"/>
          </a:xfrm>
          <a:prstGeom prst="rect">
            <a:avLst/>
          </a:prstGeom>
          <a:noFill/>
          <a:ln>
            <a:noFill/>
          </a:ln>
        </p:spPr>
        <p:txBody>
          <a:bodyPr lIns="91425" tIns="91425" rIns="91425" bIns="91425" anchor="t" anchorCtr="0">
            <a:noAutofit/>
          </a:bodyPr>
          <a:lstStyle/>
          <a:p>
            <a:pPr lvl="0" rtl="0">
              <a:spcBef>
                <a:spcPts val="0"/>
              </a:spcBef>
              <a:buNone/>
            </a:pPr>
            <a:r>
              <a:rPr lang="en"/>
              <a:t>Number of features after stop words removed: 9,156</a:t>
            </a:r>
          </a:p>
          <a:p>
            <a:pPr lvl="0" rtl="0">
              <a:spcBef>
                <a:spcPts val="0"/>
              </a:spcBef>
              <a:buNone/>
            </a:pPr>
            <a:r>
              <a:rPr lang="en"/>
              <a:t>Too many!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Build a data model</a:t>
            </a:r>
          </a:p>
        </p:txBody>
      </p:sp>
      <p:sp>
        <p:nvSpPr>
          <p:cNvPr id="140" name="Shape 14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t>Selected the gensim LDA model to create a topic model</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414</Words>
  <Application>Microsoft Macintosh PowerPoint</Application>
  <PresentationFormat>On-screen Show (16:9)</PresentationFormat>
  <Paragraphs>52</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simple-light-2</vt:lpstr>
      <vt:lpstr>Natural Language Processing  on GitHub Issue Comments</vt:lpstr>
      <vt:lpstr>PowerPoint Presentation</vt:lpstr>
      <vt:lpstr>Problem Summary</vt:lpstr>
      <vt:lpstr>Research Question</vt:lpstr>
      <vt:lpstr>Problem Summary</vt:lpstr>
      <vt:lpstr>PowerPoint Presentation</vt:lpstr>
      <vt:lpstr>Acquire the data</vt:lpstr>
      <vt:lpstr>Exploratory Data Analysis</vt:lpstr>
      <vt:lpstr>Build a data model</vt:lpstr>
      <vt:lpstr>Evaluate and refine model</vt:lpstr>
      <vt:lpstr>Evaluate and refine model - add more stop words</vt:lpstr>
      <vt:lpstr>Evaluate and refine model - add more stop words</vt:lpstr>
      <vt:lpstr>Results</vt:lpstr>
      <vt:lpstr>Next steps</vt:lpstr>
      <vt:lpstr>Thanks!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on GitHub Issue Comments</dc:title>
  <cp:lastModifiedBy>Jamie Whitacre</cp:lastModifiedBy>
  <cp:revision>1</cp:revision>
  <dcterms:modified xsi:type="dcterms:W3CDTF">2017-04-07T03:16:21Z</dcterms:modified>
</cp:coreProperties>
</file>