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18"/>
  </p:notesMasterIdLst>
  <p:sldIdLst>
    <p:sldId id="326" r:id="rId2"/>
    <p:sldId id="327" r:id="rId3"/>
    <p:sldId id="328" r:id="rId4"/>
    <p:sldId id="334" r:id="rId5"/>
    <p:sldId id="325" r:id="rId6"/>
    <p:sldId id="290" r:id="rId7"/>
    <p:sldId id="291" r:id="rId8"/>
    <p:sldId id="292" r:id="rId9"/>
    <p:sldId id="293" r:id="rId10"/>
    <p:sldId id="294" r:id="rId11"/>
    <p:sldId id="295" r:id="rId12"/>
    <p:sldId id="329" r:id="rId13"/>
    <p:sldId id="330" r:id="rId14"/>
    <p:sldId id="331" r:id="rId15"/>
    <p:sldId id="332" r:id="rId16"/>
    <p:sldId id="333" r:id="rId17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4B81EC-6456-4E03-A388-E0429E77FDF5}">
  <a:tblStyle styleId="{994B81EC-6456-4E03-A388-E0429E77FDF5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708"/>
  </p:normalViewPr>
  <p:slideViewPr>
    <p:cSldViewPr snapToGrid="0" snapToObjects="1">
      <p:cViewPr>
        <p:scale>
          <a:sx n="78" d="100"/>
          <a:sy n="78" d="100"/>
        </p:scale>
        <p:origin x="9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3761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I’ll go over this briefly - what would you like me to speak more about?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679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03200" lvl="0" indent="-15494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‣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very special set of skills…</a:t>
            </a:r>
          </a:p>
          <a:p>
            <a:pPr marL="203200" lvl="0" indent="-15494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‣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extracting meaning from data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lvl="0" indent="-15494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‣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Stretches across disciplines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lvl="0" indent="-15494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‣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of scientific techniques to                                              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problems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208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500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025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Show of hands, who is strong in Business; ML; Math; Programming; Statistics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03200" lvl="0" indent="-15494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‣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roles prioritize different                                                                                    skill sets.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lvl="0" indent="-15494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‣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all roles involve some                                                                         part of each skillset.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lvl="0" indent="-15494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‣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your strengths and weaknesses?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05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29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301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92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74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Show of hands, who is strong in Business; ML; Math; Programming; Statistics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03200" lvl="0" indent="-15494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‣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roles prioritize different                                                                                    skill sets.</a:t>
            </a:r>
          </a:p>
          <a:p>
            <a:pPr lvl="0" rtl="0">
              <a:spcBef>
                <a:spcPts val="0"/>
              </a:spcBef>
              <a:buSzPct val="91666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lvl="0" indent="-15494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‣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all roles involve some                                                                         part of each skillset.</a:t>
            </a:r>
          </a:p>
          <a:p>
            <a:pPr lvl="0" rtl="0">
              <a:spcBef>
                <a:spcPts val="0"/>
              </a:spcBef>
              <a:buSzPct val="91666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lvl="0" indent="-15494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‣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your strengths and weaknesses?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Show of hands, who is strong in Business; ML; Math; Programming; Statistics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03200" lvl="0" indent="-15494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‣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roles prioritize different                                                                                    skill sets.</a:t>
            </a:r>
          </a:p>
          <a:p>
            <a:pPr lvl="0" rtl="0">
              <a:spcBef>
                <a:spcPts val="0"/>
              </a:spcBef>
              <a:buSzPct val="91666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lvl="0" indent="-15494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‣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all roles involve some                                                                         part of each skillset.</a:t>
            </a:r>
          </a:p>
          <a:p>
            <a:pPr lvl="0" rtl="0">
              <a:spcBef>
                <a:spcPts val="0"/>
              </a:spcBef>
              <a:buSzPct val="91666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lvl="0" indent="-15494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‣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your strengths and weaknesses?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Show of hands, who is strong in Business; ML; Math; Programming; Statistics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03200" lvl="0" indent="-15494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‣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roles prioritize different                                                                                    skill sets.</a:t>
            </a:r>
          </a:p>
          <a:p>
            <a:pPr lvl="0" rtl="0">
              <a:spcBef>
                <a:spcPts val="0"/>
              </a:spcBef>
              <a:buSzPct val="91666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lvl="0" indent="-15494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‣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all roles involve some                                                                         part of each skillset.</a:t>
            </a:r>
          </a:p>
          <a:p>
            <a:pPr lvl="0" rtl="0">
              <a:spcBef>
                <a:spcPts val="0"/>
              </a:spcBef>
              <a:buSzPct val="91666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lvl="0" indent="-15494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‣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your strengths and weaknesses?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eralassembly-studio/ds-curriculum/raw/master/lessons/lesson-1/assets/data-science-workflow-final.jpg" TargetMode="External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	</a:t>
            </a:r>
            <a:endParaRPr lang="en-US" sz="30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30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34519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8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CAREER PATHS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8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&amp; CLASS RETROSPECTIVE</a:t>
            </a:r>
            <a:endParaRPr lang="en-US" sz="8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835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52010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You can now produce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reliable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reproducible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results!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Reliable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: 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2"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You can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fine tune your models!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Reproducible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: 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2">
              <a:buSzPct val="100000"/>
              <a:buFont typeface="Georgia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Others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can follow your steps and get the same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results</a:t>
            </a:r>
          </a:p>
          <a:p>
            <a:pPr lvl="2"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Your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jupyter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notebooks save your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code!</a:t>
            </a:r>
          </a:p>
        </p:txBody>
      </p:sp>
      <p:sp>
        <p:nvSpPr>
          <p:cNvPr id="552" name="Shape 552"/>
          <p:cNvSpPr/>
          <p:nvPr/>
        </p:nvSpPr>
        <p:spPr>
          <a:xfrm>
            <a:off x="635000" y="736600"/>
            <a:ext cx="10230224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dirty="0">
                <a:latin typeface="Arial" charset="0"/>
                <a:ea typeface="Arial" charset="0"/>
                <a:cs typeface="Arial" charset="0"/>
                <a:sym typeface="Oswald"/>
              </a:rPr>
              <a:t>OVERVIEW OF THE DATA SCIENCE WORKFLOW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50770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steps: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Identify the problem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Acquire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Parse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Mine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Refine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Build a data model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Present the results</a:t>
            </a:r>
          </a:p>
        </p:txBody>
      </p:sp>
      <p:sp>
        <p:nvSpPr>
          <p:cNvPr id="558" name="Shape 558"/>
          <p:cNvSpPr/>
          <p:nvPr/>
        </p:nvSpPr>
        <p:spPr>
          <a:xfrm>
            <a:off x="635000" y="736600"/>
            <a:ext cx="9965841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latin typeface="Arial" charset="0"/>
                <a:ea typeface="Arial" charset="0"/>
                <a:cs typeface="Arial" charset="0"/>
                <a:sym typeface="Oswald"/>
              </a:rPr>
              <a:t>OVERVIEW OF THE DATA SCIENCE WORKFLOW</a:t>
            </a:r>
          </a:p>
        </p:txBody>
      </p:sp>
      <p:pic>
        <p:nvPicPr>
          <p:cNvPr id="559" name="Shape 55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000" y="1272925"/>
            <a:ext cx="4264698" cy="5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dirty="0">
                <a:latin typeface="Arial" charset="0"/>
                <a:ea typeface="Arial" charset="0"/>
                <a:cs typeface="Arial" charset="0"/>
                <a:sym typeface="Oswald"/>
              </a:rPr>
              <a:t>DATA SCIENCE</a:t>
            </a:r>
          </a:p>
        </p:txBody>
      </p:sp>
      <p:sp>
        <p:nvSpPr>
          <p:cNvPr id="277" name="Shape 27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Helvetica" charset="0"/>
              <a:ea typeface="Helvetica" charset="0"/>
              <a:cs typeface="Helvetica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CAREER PATHS IN DATA SCIENCE</a:t>
            </a:r>
            <a:endParaRPr lang="en-US" sz="9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586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dirty="0">
                <a:latin typeface="Arial" charset="0"/>
                <a:ea typeface="Arial" charset="0"/>
                <a:cs typeface="Arial" charset="0"/>
                <a:sym typeface="Oswald"/>
              </a:rPr>
              <a:t>WHAT IS DATA SCIENCE?</a:t>
            </a:r>
          </a:p>
        </p:txBody>
      </p:sp>
      <p:pic>
        <p:nvPicPr>
          <p:cNvPr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750" y="1295925"/>
            <a:ext cx="6209475" cy="592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20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Science involves a variety of roles, not just one.</a:t>
            </a:r>
          </a:p>
        </p:txBody>
      </p:sp>
      <p:sp>
        <p:nvSpPr>
          <p:cNvPr id="482" name="Shape 482"/>
          <p:cNvSpPr/>
          <p:nvPr/>
        </p:nvSpPr>
        <p:spPr>
          <a:xfrm>
            <a:off x="635000" y="736600"/>
            <a:ext cx="9996837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dirty="0">
                <a:latin typeface="Arial" charset="0"/>
                <a:ea typeface="Arial" charset="0"/>
                <a:cs typeface="Arial" charset="0"/>
                <a:sym typeface="Oswald"/>
              </a:rPr>
              <a:t>WHAT ARE THE ROLES IN DATA SCIENCE?</a:t>
            </a:r>
          </a:p>
        </p:txBody>
      </p:sp>
      <p:pic>
        <p:nvPicPr>
          <p:cNvPr id="483" name="Shape 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124" y="2650900"/>
            <a:ext cx="10448574" cy="351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35006" y="1147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Science involves a variety of skill sets, not just one.</a:t>
            </a:r>
          </a:p>
        </p:txBody>
      </p:sp>
      <p:sp>
        <p:nvSpPr>
          <p:cNvPr id="489" name="Shape 489"/>
          <p:cNvSpPr/>
          <p:nvPr/>
        </p:nvSpPr>
        <p:spPr>
          <a:xfrm>
            <a:off x="635000" y="715575"/>
            <a:ext cx="105664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dirty="0">
                <a:latin typeface="Arial" charset="0"/>
                <a:ea typeface="Arial" charset="0"/>
                <a:cs typeface="Arial" charset="0"/>
                <a:sym typeface="Oswald"/>
              </a:rPr>
              <a:t>WHAT ARE THE ROLES IN DATA SCIENCE?</a:t>
            </a:r>
          </a:p>
        </p:txBody>
      </p:sp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500" y="2319250"/>
            <a:ext cx="6962975" cy="4781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35003" y="1292775"/>
            <a:ext cx="5241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635000" y="736600"/>
            <a:ext cx="9260114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dirty="0">
                <a:latin typeface="Arial" charset="0"/>
                <a:ea typeface="Arial" charset="0"/>
                <a:cs typeface="Arial" charset="0"/>
                <a:sym typeface="Oswald"/>
              </a:rPr>
              <a:t>WHAT ARE THE ROLES IN DATA SCIENCE?</a:t>
            </a:r>
          </a:p>
        </p:txBody>
      </p:sp>
      <p:pic>
        <p:nvPicPr>
          <p:cNvPr id="497" name="Shape 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887" y="1292775"/>
            <a:ext cx="6318965" cy="6076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1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2056" y="1627322"/>
            <a:ext cx="11734801" cy="491296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Experimental Design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Inferential statistics</a:t>
            </a:r>
          </a:p>
          <a:p>
            <a:pPr marL="1117600" lvl="1" indent="-457200">
              <a:buFont typeface="Courier New" charset="0"/>
              <a:buChar char="o"/>
            </a:pPr>
            <a:r>
              <a:rPr lang="en-US" sz="2800" dirty="0" smtClean="0"/>
              <a:t>t-tests</a:t>
            </a:r>
          </a:p>
          <a:p>
            <a:pPr marL="1117600" lvl="1" indent="-457200">
              <a:buFont typeface="Courier New" charset="0"/>
              <a:buChar char="o"/>
            </a:pPr>
            <a:r>
              <a:rPr lang="en-US" sz="2800" dirty="0" smtClean="0"/>
              <a:t>p-values</a:t>
            </a:r>
          </a:p>
          <a:p>
            <a:pPr marL="1117600" lvl="1" indent="-457200">
              <a:buFont typeface="Courier New" charset="0"/>
              <a:buChar char="o"/>
            </a:pPr>
            <a:r>
              <a:rPr lang="en-US" sz="2800" dirty="0" smtClean="0"/>
              <a:t>Distributions</a:t>
            </a:r>
          </a:p>
          <a:p>
            <a:pPr marL="1117600" lvl="1" indent="-457200">
              <a:buFont typeface="Courier New" charset="0"/>
              <a:buChar char="o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Modeling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Linear regression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Logistic Regression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KNN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Random forests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057" y="620794"/>
            <a:ext cx="11734800" cy="711200"/>
          </a:xfrm>
        </p:spPr>
        <p:txBody>
          <a:bodyPr/>
          <a:lstStyle/>
          <a:p>
            <a:r>
              <a:rPr lang="en-US" sz="3500" dirty="0" smtClean="0"/>
              <a:t>THE FIRST 5 WEEKS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7060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2056" y="1627322"/>
            <a:ext cx="11734801" cy="491296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Natural </a:t>
            </a:r>
            <a:r>
              <a:rPr lang="en-US" sz="2800" dirty="0" smtClean="0"/>
              <a:t>Language </a:t>
            </a:r>
            <a:r>
              <a:rPr lang="en-US" sz="2800" dirty="0" smtClean="0"/>
              <a:t>Processing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Stemming / lemmatization </a:t>
            </a:r>
            <a:endParaRPr lang="en-US" sz="2800" dirty="0" smtClean="0"/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err="1" smtClean="0"/>
              <a:t>Vectorizors</a:t>
            </a:r>
            <a:r>
              <a:rPr lang="en-US" sz="2800" dirty="0" smtClean="0"/>
              <a:t>!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LSA / LDA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DIMENSION reduction</a:t>
            </a:r>
            <a:endParaRPr lang="en-US" sz="2800" dirty="0" smtClean="0"/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Cluster analysis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Latent variables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PCA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/>
              <a:t>Timeseries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i="1" dirty="0" smtClean="0"/>
              <a:t>Your projects</a:t>
            </a:r>
            <a:r>
              <a:rPr lang="en-US" sz="2800" i="1" dirty="0" smtClean="0"/>
              <a:t>!</a:t>
            </a:r>
            <a:endParaRPr lang="en-US" sz="28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057" y="620794"/>
            <a:ext cx="11734800" cy="711200"/>
          </a:xfrm>
        </p:spPr>
        <p:txBody>
          <a:bodyPr/>
          <a:lstStyle/>
          <a:p>
            <a:r>
              <a:rPr lang="en-US" sz="3500" dirty="0" smtClean="0"/>
              <a:t>THE LAST 4 WEEKS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24697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  <a:sym typeface="Oswald"/>
              </a:rPr>
              <a:t>Types of Machine Learning Problems</a:t>
            </a:r>
            <a:endParaRPr lang="en-US" sz="3200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01" y="3533613"/>
            <a:ext cx="7237708" cy="2696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5" idx="3"/>
          </p:cNvCxnSpPr>
          <p:nvPr/>
        </p:nvCxnSpPr>
        <p:spPr>
          <a:xfrm>
            <a:off x="1332854" y="4881966"/>
            <a:ext cx="95624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5" idx="2"/>
          </p:cNvCxnSpPr>
          <p:nvPr/>
        </p:nvCxnSpPr>
        <p:spPr>
          <a:xfrm>
            <a:off x="7276455" y="1828800"/>
            <a:ext cx="0" cy="4401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21172" y="2710902"/>
            <a:ext cx="21259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Continuous</a:t>
            </a:r>
            <a:endParaRPr lang="en-US" sz="3000" dirty="0"/>
          </a:p>
        </p:txBody>
      </p:sp>
      <p:sp>
        <p:nvSpPr>
          <p:cNvPr id="38" name="TextBox 37"/>
          <p:cNvSpPr txBox="1"/>
          <p:nvPr/>
        </p:nvSpPr>
        <p:spPr>
          <a:xfrm>
            <a:off x="7546155" y="2702617"/>
            <a:ext cx="21259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Categorical</a:t>
            </a:r>
            <a:endParaRPr lang="en-US" sz="3000" dirty="0"/>
          </a:p>
        </p:txBody>
      </p:sp>
      <p:sp>
        <p:nvSpPr>
          <p:cNvPr id="39" name="TextBox 38"/>
          <p:cNvSpPr txBox="1"/>
          <p:nvPr/>
        </p:nvSpPr>
        <p:spPr>
          <a:xfrm>
            <a:off x="1503609" y="4029559"/>
            <a:ext cx="21050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Supervised</a:t>
            </a:r>
            <a:endParaRPr lang="en-US" sz="30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7210" y="5377912"/>
            <a:ext cx="2531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Unsupervised</a:t>
            </a:r>
            <a:endParaRPr lang="en-US" sz="3000" dirty="0"/>
          </a:p>
        </p:txBody>
      </p:sp>
      <p:sp>
        <p:nvSpPr>
          <p:cNvPr id="41" name="TextBox 40"/>
          <p:cNvSpPr txBox="1"/>
          <p:nvPr/>
        </p:nvSpPr>
        <p:spPr>
          <a:xfrm>
            <a:off x="4242876" y="3937623"/>
            <a:ext cx="21259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/>
              <a:t>Regression</a:t>
            </a:r>
            <a:endParaRPr lang="en-US" sz="30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6155" y="3966649"/>
            <a:ext cx="2446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/>
              <a:t>Classification</a:t>
            </a:r>
            <a:endParaRPr lang="en-US" sz="3000" dirty="0"/>
          </a:p>
        </p:txBody>
      </p:sp>
      <p:sp>
        <p:nvSpPr>
          <p:cNvPr id="43" name="TextBox 42"/>
          <p:cNvSpPr txBox="1"/>
          <p:nvPr/>
        </p:nvSpPr>
        <p:spPr>
          <a:xfrm>
            <a:off x="7546155" y="5180376"/>
            <a:ext cx="19127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Clustering</a:t>
            </a:r>
            <a:endParaRPr lang="en-US" sz="3000" dirty="0"/>
          </a:p>
        </p:txBody>
      </p:sp>
      <p:sp>
        <p:nvSpPr>
          <p:cNvPr id="44" name="TextBox 43"/>
          <p:cNvSpPr txBox="1"/>
          <p:nvPr/>
        </p:nvSpPr>
        <p:spPr>
          <a:xfrm>
            <a:off x="4298296" y="5084818"/>
            <a:ext cx="27687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PCA / </a:t>
            </a:r>
          </a:p>
          <a:p>
            <a:r>
              <a:rPr lang="en-US" sz="3000" dirty="0" smtClean="0"/>
              <a:t>Factor 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0170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  <a:sym typeface="Oswald"/>
              </a:rPr>
              <a:t>STUFF YOU CAN DO</a:t>
            </a:r>
            <a:endParaRPr lang="en-US" sz="3200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QUESTIONS YOU CAN NOW ANSWER</a:t>
            </a:r>
            <a:endParaRPr lang="en-US" sz="9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9360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latin typeface="Arial" charset="0"/>
                <a:ea typeface="Arial" charset="0"/>
                <a:cs typeface="Arial" charset="0"/>
                <a:sym typeface="Oswald"/>
              </a:rPr>
              <a:t>DATA SCIENCE QUESTIONS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635000" y="2424725"/>
            <a:ext cx="5660700" cy="415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What will the temperature be next Tuesday?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What will the fourth quarter sales be in Sacramento?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How high will my blood sugar be, if I eat this donut?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6530125" y="2548775"/>
            <a:ext cx="5660700" cy="327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Linear Regression</a:t>
            </a:r>
          </a:p>
          <a:p>
            <a:pPr lvl="0" rtl="0">
              <a:spcBef>
                <a:spcPts val="0"/>
              </a:spcBef>
              <a:buNone/>
            </a:pPr>
            <a:endParaRPr sz="2400" dirty="0" smtClean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 smtClean="0"/>
              <a:t>Ridge / Lasso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Random Forest Regression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98525" y="1673200"/>
            <a:ext cx="6480000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/>
              <a:t>How much? How many?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6530125" y="1595975"/>
            <a:ext cx="5660700" cy="95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/>
              <a:t>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latin typeface="Arial" charset="0"/>
                <a:ea typeface="Arial" charset="0"/>
                <a:cs typeface="Arial" charset="0"/>
                <a:sym typeface="Oswald"/>
              </a:rPr>
              <a:t>DATA SCIENCE QUESTIONS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635000" y="2424725"/>
            <a:ext cx="5660700" cy="327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Will this person default on their loan?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/>
              <a:t> 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Is this an image of a man or a dog?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Will this person click on an advertisement?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Is this mole malignant or benign?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6530125" y="2548775"/>
            <a:ext cx="5660700" cy="327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K-Nearest Neighbors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Logistic Regression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Random Forest Classifier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635000" y="1673200"/>
            <a:ext cx="5660700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/>
              <a:t>Is it A, B or C?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6530125" y="1595975"/>
            <a:ext cx="5660700" cy="95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/>
              <a:t>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latin typeface="Arial" charset="0"/>
                <a:ea typeface="Arial" charset="0"/>
                <a:cs typeface="Arial" charset="0"/>
                <a:sym typeface="Oswald"/>
              </a:rPr>
              <a:t>DATA SCIENCE QUESTIONS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635000" y="2424725"/>
            <a:ext cx="5660700" cy="39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What are the different types of coffee drinkers?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Are there common clusters of cable channel viewership?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What are the different risk profiles of people with diabetes?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538" name="Shape 538"/>
          <p:cNvSpPr txBox="1"/>
          <p:nvPr/>
        </p:nvSpPr>
        <p:spPr>
          <a:xfrm>
            <a:off x="6530125" y="2548775"/>
            <a:ext cx="5660700" cy="394999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K-means clustering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/>
              <a:t>Latent Class </a:t>
            </a:r>
            <a:r>
              <a:rPr lang="en-US" sz="2400" dirty="0" smtClean="0"/>
              <a:t>Analysis</a:t>
            </a:r>
            <a:endParaRPr lang="en-US"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endParaRPr lang="en-US" sz="2400" dirty="0" smtClean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 smtClean="0"/>
              <a:t>EM / Gaussian mixture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endParaRPr lang="en-US"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 smtClean="0"/>
              <a:t>LSA / LDA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endParaRPr lang="en-US"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 dirty="0" smtClean="0"/>
              <a:t>PCA</a:t>
            </a:r>
            <a:endParaRPr lang="en-US" sz="2400" dirty="0"/>
          </a:p>
        </p:txBody>
      </p:sp>
      <p:sp>
        <p:nvSpPr>
          <p:cNvPr id="539" name="Shape 539"/>
          <p:cNvSpPr txBox="1"/>
          <p:nvPr/>
        </p:nvSpPr>
        <p:spPr>
          <a:xfrm>
            <a:off x="198525" y="1673200"/>
            <a:ext cx="6480000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/>
              <a:t>What’s the structure of these Data?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6530125" y="1595975"/>
            <a:ext cx="5660700" cy="95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dirty="0" smtClean="0"/>
              <a:t>Dimension Reduction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dirty="0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546" name="Shape 546"/>
          <p:cNvSpPr/>
          <p:nvPr/>
        </p:nvSpPr>
        <p:spPr>
          <a:xfrm>
            <a:off x="635000" y="1473200"/>
            <a:ext cx="11734800" cy="4431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THE DATA SCIENCE WORKFLOW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583</Words>
  <Application>Microsoft Macintosh PowerPoint</Application>
  <PresentationFormat>Custom</PresentationFormat>
  <Paragraphs>157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Courier New</vt:lpstr>
      <vt:lpstr>Georgia</vt:lpstr>
      <vt:lpstr>Helvetica</vt:lpstr>
      <vt:lpstr>Merriweather Sans</vt:lpstr>
      <vt:lpstr>Oswald</vt:lpstr>
      <vt:lpstr>Arial</vt:lpstr>
      <vt:lpstr>White</vt:lpstr>
      <vt:lpstr>PowerPoint Presentation</vt:lpstr>
      <vt:lpstr>THE FIRST 5 WEEKS</vt:lpstr>
      <vt:lpstr>THE LAST 4 WEEKS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213</cp:revision>
  <dcterms:modified xsi:type="dcterms:W3CDTF">2017-04-14T00:20:42Z</dcterms:modified>
</cp:coreProperties>
</file>