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0" r:id="rId1"/>
    <p:sldMasterId id="2147483711" r:id="rId2"/>
  </p:sldMasterIdLst>
  <p:notesMasterIdLst>
    <p:notesMasterId r:id="rId98"/>
  </p:notesMasterIdLst>
  <p:sldIdLst>
    <p:sldId id="259" r:id="rId3"/>
    <p:sldId id="260" r:id="rId4"/>
    <p:sldId id="357" r:id="rId5"/>
    <p:sldId id="369" r:id="rId6"/>
    <p:sldId id="358" r:id="rId7"/>
    <p:sldId id="359" r:id="rId8"/>
    <p:sldId id="360" r:id="rId9"/>
    <p:sldId id="361" r:id="rId10"/>
    <p:sldId id="362" r:id="rId11"/>
    <p:sldId id="364" r:id="rId12"/>
    <p:sldId id="365" r:id="rId13"/>
    <p:sldId id="370" r:id="rId14"/>
    <p:sldId id="263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3" r:id="rId23"/>
    <p:sldId id="275" r:id="rId24"/>
    <p:sldId id="276" r:id="rId25"/>
    <p:sldId id="277" r:id="rId26"/>
    <p:sldId id="278" r:id="rId27"/>
    <p:sldId id="279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1" r:id="rId96"/>
    <p:sldId id="354" r:id="rId97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3"/>
    <p:restoredTop sz="94708"/>
  </p:normalViewPr>
  <p:slideViewPr>
    <p:cSldViewPr snapToGrid="0" snapToObjects="1">
      <p:cViewPr varScale="1">
        <p:scale>
          <a:sx n="83" d="100"/>
          <a:sy n="83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heme" Target="theme/theme1.xml"/><Relationship Id="rId10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slide" Target="slides/slide95.xml"/><Relationship Id="rId98" Type="http://schemas.openxmlformats.org/officeDocument/2006/relationships/notesMaster" Target="notesMasters/notesMaster1.xml"/><Relationship Id="rId99" Type="http://schemas.openxmlformats.org/officeDocument/2006/relationships/presProps" Target="pres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100" Type="http://schemas.openxmlformats.org/officeDocument/2006/relationships/viewProps" Target="viewProps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446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428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411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20723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3" name="Shape 6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7419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9" name="Shape 6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5" name="Shape 7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Shape 7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3" name="Shape 7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9" name="Shape 7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5" name="Shape 7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7" name="Shape 7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2119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3" name="Shape 7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4" name="Shape 7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6" name="Shape 7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Shape 8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08675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6" name="Shape 8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2" name="Shape 8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8" name="Shape 8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4" name="Shape 8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6" name="Shape 8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2" name="Shape 8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Shape 8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6" name="Shape 8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5839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2" name="Shape 8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8" name="Shape 8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4" name="Shape 9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Shape 9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2" name="Shape 9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8" name="Shape 9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4" name="Shape 9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Shape 9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2" name="Shape 9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8" name="Shape 9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31272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Shape 9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Shape 9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Shape 9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2" name="Shape 9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8" name="Shape 9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Shape 9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Shape 9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6" name="Shape 10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2" name="Shape 10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8" name="Shape 10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hape 10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Shape 10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Shape 10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68632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Shape 10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54" name="Shape 105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0" name="Shape 10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6" name="Shape 10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hape 10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8" name="Shape 10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Shape 10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9" name="Shape 10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61.xml"/><Relationship Id="rId32" Type="http://schemas.openxmlformats.org/officeDocument/2006/relationships/theme" Target="../theme/theme2.xml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7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7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7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7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7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7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Reid Offringa, PhD</a:t>
            </a:r>
            <a:endParaRPr lang="en-US" sz="2800" b="0" i="1" u="none" strike="noStrike" cap="none" dirty="0">
              <a:solidFill>
                <a:srgbClr val="E52123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TIME SERIES MODELING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TIME SERIES DATA?</a:t>
            </a:r>
          </a:p>
        </p:txBody>
      </p:sp>
      <p:pic>
        <p:nvPicPr>
          <p:cNvPr id="554" name="Shape 5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99" y="3127939"/>
            <a:ext cx="11664224" cy="4174559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Searches for “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iphone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” have both a general trend upwards (indicating more popularity for the phone) as well as a seasonal spike in September (which is when Apple typically announces new versions).</a:t>
            </a:r>
          </a:p>
        </p:txBody>
      </p:sp>
    </p:spTree>
    <p:extLst>
      <p:ext uri="{BB962C8B-B14F-4D97-AF65-F5344CB8AC3E}">
        <p14:creationId xmlns:p14="http://schemas.microsoft.com/office/powerpoint/2010/main" val="2497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TIME SERIES DATA?</a:t>
            </a:r>
          </a:p>
        </p:txBody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5334900" cy="442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Sometimes we’re interested in </a:t>
            </a: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trends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. </a:t>
            </a: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Other times we’re interested in </a:t>
            </a: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seasonality.</a:t>
            </a:r>
            <a:endParaRPr lang="en-US" sz="2800" i="1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Need to distinguish between the two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pic>
        <p:nvPicPr>
          <p:cNvPr id="562" name="Shape 5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350" y="1460737"/>
            <a:ext cx="6258449" cy="4089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737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TIME SERIES DATA?</a:t>
            </a:r>
          </a:p>
        </p:txBody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35000" y="1742226"/>
            <a:ext cx="8694980" cy="442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Let’s explore the Time series basics!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Open 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Timeseries_basics.ipynb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!</a:t>
            </a: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428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OPENING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TIME SERIES MODELING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TIME SERIES 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MODELING: PREDICTING THE FUTURE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51700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There are many times when you may want to use a series of values to predict a future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number of sales in a future month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Anticipated website traffic when buying a server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Financial forecasting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number of visitors to your store during the holidays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478" name="Shape 47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WHAT ARE TIME SERIES MODELS?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ARE TIME SERIES MODELS?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Time series models are models that will be used to predict a future value in the time series.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Like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other predictive models, we will use prior history to predict the future.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b="1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Unlike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previous models, we will use the                                                        earlier in time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outcome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variables as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inputs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                                                               for predictions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IE: can’t randomly choose your training set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pic>
        <p:nvPicPr>
          <p:cNvPr id="485" name="Shape 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600" y="3778925"/>
            <a:ext cx="5216150" cy="290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ARE TIME SERIES MODELS?</a:t>
            </a: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Like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previous modeling exercises, we will have to evaluate the different types of models to ensure we have chosen the best one.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will want to evaluate on a held-out set or test data to ensure our model performs well on unseen data.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ARE TIME SERIES MODELS?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Unlike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previous modeling exercises, we won’t be able to use standard cross-validation for evaluation.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Since there is a time component to our data, we cannot choose training and test examples at random.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Suppose we did select a random 80% sample of data points for training and a random 20% for testing.  What could go wrong?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ARE TIME SERIES MODELS?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training dataset would likely contain data from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before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after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 test dataset.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would not be possible in real life (you can’t use future, unseen data points when building your model).  Therefore, it’s not a valid test of how our model would perform in practice.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TIME SERIES MODELING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Understand how we define </a:t>
            </a: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time series data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Model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and predict from time series data using AR, ARMA, or ARIMA models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Specifically, coding these models in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Consolas"/>
              </a:rPr>
              <a:t>statsmodels</a:t>
            </a:r>
            <a:endParaRPr lang="en-US" sz="2800" dirty="0"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Arial" charset="0"/>
                <a:ea typeface="Arial" charset="0"/>
                <a:cs typeface="Arial" charset="0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ARE TIME SERIES MODELS?</a:t>
            </a:r>
          </a:p>
        </p:txBody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Instead, we will exclusively train on values earlier (in time) in our data and test our model on values at the end of the data period.</a:t>
            </a:r>
          </a:p>
        </p:txBody>
      </p:sp>
      <p:pic>
        <p:nvPicPr>
          <p:cNvPr id="510" name="Shape 5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712" y="3005400"/>
            <a:ext cx="6573374" cy="386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PROPERTIES FOR TIME-SERIES PREDICTION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moving average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an average of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p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surrounding data points in time.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pic>
        <p:nvPicPr>
          <p:cNvPr id="529" name="Shape 5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325" y="3258075"/>
            <a:ext cx="3556150" cy="174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Shape 530"/>
          <p:cNvSpPr txBox="1"/>
          <p:nvPr/>
        </p:nvSpPr>
        <p:spPr>
          <a:xfrm>
            <a:off x="930275" y="5888525"/>
            <a:ext cx="4204800" cy="9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Divide by the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p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surrounding data points</a:t>
            </a:r>
          </a:p>
        </p:txBody>
      </p:sp>
      <p:cxnSp>
        <p:nvCxnSpPr>
          <p:cNvPr id="531" name="Shape 531"/>
          <p:cNvCxnSpPr>
            <a:stCxn id="530" idx="0"/>
          </p:cNvCxnSpPr>
          <p:nvPr/>
        </p:nvCxnSpPr>
        <p:spPr>
          <a:xfrm rot="10800000" flipH="1">
            <a:off x="3032675" y="4716425"/>
            <a:ext cx="2846400" cy="1172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2" name="Shape 532"/>
          <p:cNvSpPr txBox="1"/>
          <p:nvPr/>
        </p:nvSpPr>
        <p:spPr>
          <a:xfrm>
            <a:off x="7250275" y="6217675"/>
            <a:ext cx="4204800" cy="9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Get the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p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points from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t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...</a:t>
            </a:r>
          </a:p>
        </p:txBody>
      </p:sp>
      <p:cxnSp>
        <p:nvCxnSpPr>
          <p:cNvPr id="533" name="Shape 533"/>
          <p:cNvCxnSpPr>
            <a:stCxn id="532" idx="0"/>
          </p:cNvCxnSpPr>
          <p:nvPr/>
        </p:nvCxnSpPr>
        <p:spPr>
          <a:xfrm rot="10800000">
            <a:off x="7488475" y="4986175"/>
            <a:ext cx="1864200" cy="1231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4" name="Shape 534"/>
          <p:cNvSpPr txBox="1"/>
          <p:nvPr/>
        </p:nvSpPr>
        <p:spPr>
          <a:xfrm>
            <a:off x="8847300" y="2666275"/>
            <a:ext cx="4204800" cy="117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… to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t - p + 1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.  This includes t, t + 1, t + 2, …, t-p, t-p+1.</a:t>
            </a:r>
          </a:p>
        </p:txBody>
      </p:sp>
      <p:cxnSp>
        <p:nvCxnSpPr>
          <p:cNvPr id="535" name="Shape 535"/>
          <p:cNvCxnSpPr>
            <a:stCxn id="534" idx="1"/>
          </p:cNvCxnSpPr>
          <p:nvPr/>
        </p:nvCxnSpPr>
        <p:spPr>
          <a:xfrm flipH="1">
            <a:off x="7693200" y="3252325"/>
            <a:ext cx="1154100" cy="208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PROPERTIES FOR TIME-SERIES PREDICTION</a:t>
            </a:r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Autocorrelation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how correlated a variable is with itself.  Specifically, how related are variables earlier in time with variables later in time.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fix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lag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k, which is how many time points earlier we should use to compute the correlation.</a:t>
            </a:r>
          </a:p>
        </p:txBody>
      </p:sp>
      <p:pic>
        <p:nvPicPr>
          <p:cNvPr id="554" name="Shape 5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399" y="2848699"/>
            <a:ext cx="4448000" cy="23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PROPERTIES FOR TIME-SERIES PREDICTION</a:t>
            </a:r>
          </a:p>
        </p:txBody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 can use these values to assess how we plan to model our time series.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Typically, for a high quality model, we require some autocorrelation in our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 can compute autocorrelation at various lag values to determine how far back in time we need to go.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PROPERTIES FOR TIME-SERIES PREDICTION</a:t>
            </a: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605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Many models make an assumption of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stationarity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assuming the mean and variance of our values is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same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throughout.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While the values (e.g. of sales) may shift up or down over time, the mean and variance of sales is constant (i.e. there aren’t many dramatic swings up or down).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These assumptions may not represent real world data; we must be aware of that when we are breaking the assumptions of our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PROPERTIES FOR TIME-SERIES PREDICTION</a:t>
            </a:r>
          </a:p>
        </p:txBody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605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73" name="Shape 5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055" y="1246100"/>
            <a:ext cx="6184688" cy="60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PROPERTIES FOR TIME-SERIES PREDICTION</a:t>
            </a:r>
          </a:p>
        </p:txBody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For example, typical stock or market performance is not stationary.  In this plot of Dow Jones performance since 1986, the mean is clearly increasing over time.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pic>
        <p:nvPicPr>
          <p:cNvPr id="580" name="Shape 5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400" y="3009450"/>
            <a:ext cx="8548000" cy="42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PROPERTIES FOR TIME-SERIES PREDICTION</a:t>
            </a:r>
          </a:p>
        </p:txBody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Often, if these assumptions don’t hold, we can alter our data to make them true. Two common methods are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  <a:sym typeface="Georgia"/>
              </a:rPr>
              <a:t>detrending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differencing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 dirty="0" err="1">
                <a:latin typeface="Arial" charset="0"/>
                <a:ea typeface="Arial" charset="0"/>
                <a:cs typeface="Arial" charset="0"/>
                <a:sym typeface="Georgia"/>
              </a:rPr>
              <a:t>Detrending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would mean to remove any major trends in our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could do this is many ways, but the simplest is to fit a line to the trend and make a new series that is the difference between the line and the true series.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PROPERTIES FOR TIME-SERIES PREDICTION</a:t>
            </a:r>
          </a:p>
        </p:txBody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35006" y="13207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Below is an example where we look at US housing prices over time.  Clearly, there is an upward trend, making the time series non-stationary (ie: the mean house price is increasing).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pic>
        <p:nvPicPr>
          <p:cNvPr id="607" name="Shape 6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674" y="3166425"/>
            <a:ext cx="6437450" cy="403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PROPERTIES FOR TIME-SERIES PREDICTION</a:t>
            </a:r>
          </a:p>
        </p:txBody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35006" y="13049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 can fit a line that represents the trend.  With our trend line, we can subtract the trend line value from the original value to get the bottom figure.</a:t>
            </a:r>
          </a:p>
        </p:txBody>
      </p:sp>
      <p:pic>
        <p:nvPicPr>
          <p:cNvPr id="614" name="Shape 6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674" y="3166425"/>
            <a:ext cx="6437450" cy="403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OPENING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TIME SERIES </a:t>
            </a:r>
            <a:r>
              <a:rPr lang="en-US" sz="9600" b="1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DATA</a:t>
            </a:r>
            <a:endParaRPr lang="en-US" sz="9600" b="1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017089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PROPERTIES FOR TIME-SERIES PREDICTION</a:t>
            </a:r>
          </a:p>
        </p:txBody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635018" y="13049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The data now has a fixed mean and will be easier to model.  This pattern is similar to mean-scaling our features in earlier models with 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StandardScaler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</p:txBody>
      </p:sp>
      <p:pic>
        <p:nvPicPr>
          <p:cNvPr id="621" name="Shape 6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674" y="3166425"/>
            <a:ext cx="6437450" cy="403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PROPERTIES FOR TIME-SERIES PREDICTION</a:t>
            </a:r>
          </a:p>
        </p:txBody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35006" y="12769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A simpler method is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differencing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.  This is very closely related to the 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diff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function we saw in the last class.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Instead of predicting the series (again our non-stationary series), we can predict the difference between two consecutive values.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PROPERTIES FOR TIME-SERIES PREDICTION</a:t>
            </a:r>
          </a:p>
        </p:txBody>
      </p:sp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635006" y="13531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34" name="Shape 6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87" y="1418449"/>
            <a:ext cx="12590224" cy="550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40" name="Shape 6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Shape 64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Non-stationary data is the most common; almost any interesting dataset is non-stationary.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you think of some interesting datasets that might be stationary?</a:t>
            </a:r>
          </a:p>
        </p:txBody>
      </p:sp>
      <p:sp>
        <p:nvSpPr>
          <p:cNvPr id="643" name="Shape 643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44" name="Shape 64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45" name="Shape 645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46" name="Shape 64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TIME SERIES MODELS</a:t>
            </a:r>
          </a:p>
        </p:txBody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In the rest of this lesson, we are going to build up to the </a:t>
            </a:r>
            <a:r>
              <a:rPr lang="en-US" sz="2800" b="1">
                <a:latin typeface="Arial" charset="0"/>
                <a:ea typeface="Arial" charset="0"/>
                <a:cs typeface="Arial" charset="0"/>
                <a:sym typeface="Georgia"/>
              </a:rPr>
              <a:t>ARIMA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time series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This model combines the ideas of differencing and two models we will see.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 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Georgia"/>
              </a:rPr>
              <a:t>AR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- autoregressive models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Georgia"/>
              </a:rPr>
              <a:t>MA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- moving average models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AR MODELS</a:t>
            </a:r>
          </a:p>
        </p:txBody>
      </p:sp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Autoregressive (AR) models are those that use data from previous time points to predict the next.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is very similar to previous regression models, except as input, we take the previous outcome.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we are attempting to predict weekly sales, we use the sales from a previous week as input.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Typically, AR models are notes AR(p) where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p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indicates the number of previous time points to incorporate, with AR(1) being the most common.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AR MODELS</a:t>
            </a:r>
          </a:p>
        </p:txBody>
      </p:sp>
      <p:pic>
        <p:nvPicPr>
          <p:cNvPr id="664" name="Shape 6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325" y="1317300"/>
            <a:ext cx="10702149" cy="57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AR MODELS</a:t>
            </a:r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In an autoregressive model, similar to standard regression, we are learning regression coefficients for each of the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p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previous values.  Therefore, we will learn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p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coefficients or 𝛃 values.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If we have a time series of sales per week, y</a:t>
            </a:r>
            <a:r>
              <a:rPr lang="en-US" sz="2800" baseline="-25000">
                <a:latin typeface="Arial" charset="0"/>
                <a:ea typeface="Arial" charset="0"/>
                <a:cs typeface="Arial" charset="0"/>
                <a:sym typeface="Georgia"/>
              </a:rPr>
              <a:t>i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, we can regress each yi from the last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p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values.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3000">
                <a:latin typeface="Arial" charset="0"/>
                <a:ea typeface="Arial" charset="0"/>
                <a:cs typeface="Arial" charset="0"/>
                <a:sym typeface="Georgia"/>
              </a:rPr>
              <a:t>y</a:t>
            </a:r>
            <a:r>
              <a:rPr lang="en-US" sz="3000" baseline="-25000">
                <a:latin typeface="Arial" charset="0"/>
                <a:ea typeface="Arial" charset="0"/>
                <a:cs typeface="Arial" charset="0"/>
                <a:sym typeface="Georgia"/>
              </a:rPr>
              <a:t>i</a:t>
            </a:r>
            <a:r>
              <a:rPr lang="en-US" sz="3000">
                <a:latin typeface="Arial" charset="0"/>
                <a:ea typeface="Arial" charset="0"/>
                <a:cs typeface="Arial" charset="0"/>
                <a:sym typeface="Georgia"/>
              </a:rPr>
              <a:t> = </a:t>
            </a:r>
            <a:r>
              <a:rPr lang="en-US" sz="30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𝛃</a:t>
            </a:r>
            <a:r>
              <a:rPr lang="en-US" sz="3000" baseline="-250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0</a:t>
            </a:r>
            <a:r>
              <a:rPr lang="en-US" sz="30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+ 𝛃</a:t>
            </a:r>
            <a:r>
              <a:rPr lang="en-US" sz="3000" baseline="-250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1</a:t>
            </a:r>
            <a:r>
              <a:rPr lang="en-US" sz="30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y</a:t>
            </a:r>
            <a:r>
              <a:rPr lang="en-US" sz="3000" baseline="-250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i-1</a:t>
            </a:r>
            <a:r>
              <a:rPr lang="en-US" sz="30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+ 𝛃</a:t>
            </a:r>
            <a:r>
              <a:rPr lang="en-US" sz="3000" baseline="-250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2</a:t>
            </a:r>
            <a:r>
              <a:rPr lang="en-US" sz="30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y</a:t>
            </a:r>
            <a:r>
              <a:rPr lang="en-US" sz="3000" baseline="-250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i-2</a:t>
            </a:r>
            <a:r>
              <a:rPr lang="en-US" sz="30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+ … + 𝛃</a:t>
            </a:r>
            <a:r>
              <a:rPr lang="en-US" sz="3000" baseline="-250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p</a:t>
            </a:r>
            <a:r>
              <a:rPr lang="en-US" sz="30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y</a:t>
            </a:r>
            <a:r>
              <a:rPr lang="en-US" sz="3000" baseline="-250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i-p</a:t>
            </a:r>
            <a:r>
              <a:rPr lang="en-US" sz="30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+ 𝜺</a:t>
            </a:r>
          </a:p>
          <a:p>
            <a:pPr marR="0" lvl="0" algn="ctr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As with standard regression, our model assumes that each outcome variable is a linear combination of the inputs and a random error term.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For an AR(1) model, we will learn a single coefficient.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This coefficient, </a:t>
            </a:r>
            <a:r>
              <a:rPr lang="en-US" sz="30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𝛃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, will tell us the relationship between the previous value, Y</a:t>
            </a:r>
            <a:r>
              <a:rPr lang="en-US" sz="2800" baseline="-25000">
                <a:latin typeface="Arial" charset="0"/>
                <a:ea typeface="Arial" charset="0"/>
                <a:cs typeface="Arial" charset="0"/>
                <a:sym typeface="Georgia"/>
              </a:rPr>
              <a:t>t - 1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, and the next value, Y</a:t>
            </a:r>
            <a:r>
              <a:rPr lang="en-US" sz="2800" baseline="-25000">
                <a:latin typeface="Arial" charset="0"/>
                <a:ea typeface="Arial" charset="0"/>
                <a:cs typeface="Arial" charset="0"/>
                <a:sym typeface="Georgia"/>
              </a:rPr>
              <a:t>t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Y</a:t>
            </a:r>
            <a:r>
              <a:rPr lang="en-US" sz="2800" baseline="-25000">
                <a:latin typeface="Arial" charset="0"/>
                <a:ea typeface="Arial" charset="0"/>
                <a:cs typeface="Arial" charset="0"/>
                <a:sym typeface="Georgia"/>
              </a:rPr>
              <a:t>t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= </a:t>
            </a:r>
            <a:r>
              <a:rPr lang="en-US" sz="30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𝛃</a:t>
            </a:r>
            <a:r>
              <a:rPr lang="en-US" sz="2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·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Y</a:t>
            </a:r>
            <a:r>
              <a:rPr lang="en-US" sz="2800" baseline="-25000">
                <a:latin typeface="Arial" charset="0"/>
                <a:ea typeface="Arial" charset="0"/>
                <a:cs typeface="Arial" charset="0"/>
                <a:sym typeface="Georgia"/>
              </a:rPr>
              <a:t>t - 1</a:t>
            </a:r>
          </a:p>
        </p:txBody>
      </p:sp>
      <p:sp>
        <p:nvSpPr>
          <p:cNvPr id="676" name="Shape 67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AR MODELS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A value &gt; 1 would indicate a growth over previous values.  This would typically represent non-stationary data, since if we compound the increases, the values are continually increasing.</a:t>
            </a:r>
          </a:p>
        </p:txBody>
      </p:sp>
      <p:sp>
        <p:nvSpPr>
          <p:cNvPr id="682" name="Shape 68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AR MODELS</a:t>
            </a:r>
          </a:p>
        </p:txBody>
      </p:sp>
      <p:pic>
        <p:nvPicPr>
          <p:cNvPr id="683" name="Shape 6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937" y="3060700"/>
            <a:ext cx="6638925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WHAT IS TIME SERIES DATA?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50615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ny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data where the individual data points change over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time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Data must be homogenously spaced over time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Typically more than a few time points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IE: RCT not classically considered </a:t>
            </a: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time series</a:t>
            </a:r>
          </a:p>
          <a:p>
            <a:pPr marL="863600" lvl="1" indent="-256540">
              <a:buSzPct val="100000"/>
              <a:buFont typeface="Georgia"/>
              <a:buChar char="‣"/>
            </a:pPr>
            <a:endParaRPr lang="en-US" sz="2800" i="1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Presents a challenge for linear regression!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Observations are not independent from each other!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i="1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i="1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730176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Values between 1 and -1 represent increasing and decreasing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patterns. </a:t>
            </a:r>
            <a:b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</a:b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689" name="Shape 6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AR MODELS</a:t>
            </a:r>
          </a:p>
        </p:txBody>
      </p:sp>
      <p:pic>
        <p:nvPicPr>
          <p:cNvPr id="690" name="Shape 6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50" y="2855929"/>
            <a:ext cx="11885498" cy="412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As with other models, interpretation of the model becomes more complex as we add more factors.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Going from AR(1) to AR(2) can add significant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multi-collinearity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AR MODELS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Recall that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autocorrelation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is the correlation of a value with its series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lagged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behind.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A model with high correlation implies that the data is highly dependent on previous values and an autoregressive model would perform well.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02" name="Shape 70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AR MODELS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Autoregressive models are useful for learning falls or rises in our series.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This will weight together the last few values to make a future prediction.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Typically, this model type is useful for small-scale trends such as an increase in demand or change in tastes that will gradually increase or decrease the series.</a:t>
            </a:r>
          </a:p>
        </p:txBody>
      </p:sp>
      <p:sp>
        <p:nvSpPr>
          <p:cNvPr id="708" name="Shape 7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AR MODELS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714" name="Shape 7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Shape 71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2961475" y="2030250"/>
            <a:ext cx="94266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we observe an autocorrelation near 1 for lag 1, what do we expect the single coefficient in an AR(1) model to be?  &gt;1, between 0 and 1, or &lt;1?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if we observe an autocorrelation of 0?</a:t>
            </a:r>
          </a:p>
        </p:txBody>
      </p:sp>
      <p:sp>
        <p:nvSpPr>
          <p:cNvPr id="717" name="Shape 71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718" name="Shape 71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19" name="Shape 719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720" name="Shape 72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Georgia"/>
              </a:rPr>
              <a:t>Moving average (MA) models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, as opposed to AR models, do not take the previous outputs (or values) as inputs.  They take the previous error terms.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 will attempt to predict the next value based on the overall average and how off our previous predictions were.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MA MODELS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This model is useful for handling specific or abrupt changes in a system.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AR models slowly incorporate changes in the system by combining previous values; MA models use prior errors to quickly incorporate changes.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This is useful for modeling a sudden occurrence - something going out of stock or a sudden rise in popularity affecting sales.</a:t>
            </a:r>
          </a:p>
        </p:txBody>
      </p:sp>
      <p:sp>
        <p:nvSpPr>
          <p:cNvPr id="732" name="Shape 7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MA MODELS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As in AR models, we have an order term,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q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and we refer to our model as MA(q).  The moving average model is dependent on the last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q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errors.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we have a time series of sales per week,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y</a:t>
            </a:r>
            <a:r>
              <a:rPr lang="en-US" sz="2800" baseline="-25000" dirty="0" err="1">
                <a:latin typeface="Arial" charset="0"/>
                <a:ea typeface="Arial" charset="0"/>
                <a:cs typeface="Arial" charset="0"/>
                <a:sym typeface="Georgia"/>
              </a:rPr>
              <a:t>i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we can regress each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y</a:t>
            </a:r>
            <a:r>
              <a:rPr lang="en-US" sz="2800" baseline="-25000" dirty="0" err="1">
                <a:latin typeface="Arial" charset="0"/>
                <a:ea typeface="Arial" charset="0"/>
                <a:cs typeface="Arial" charset="0"/>
                <a:sym typeface="Georgia"/>
              </a:rPr>
              <a:t>i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from the last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q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error terms.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latin typeface="Arial" charset="0"/>
                <a:ea typeface="Arial" charset="0"/>
                <a:cs typeface="Arial" charset="0"/>
                <a:sym typeface="Georgia"/>
              </a:rPr>
              <a:t>y</a:t>
            </a:r>
            <a:r>
              <a:rPr lang="en-US" sz="3000" baseline="-25000" dirty="0" err="1">
                <a:latin typeface="Arial" charset="0"/>
                <a:ea typeface="Arial" charset="0"/>
                <a:cs typeface="Arial" charset="0"/>
                <a:sym typeface="Georgia"/>
              </a:rPr>
              <a:t>i</a:t>
            </a:r>
            <a:r>
              <a:rPr lang="en-US" sz="3000" dirty="0">
                <a:latin typeface="Arial" charset="0"/>
                <a:ea typeface="Arial" charset="0"/>
                <a:cs typeface="Arial" charset="0"/>
                <a:sym typeface="Georgia"/>
              </a:rPr>
              <a:t> = mean + </a:t>
            </a:r>
            <a:r>
              <a:rPr lang="en-US" sz="3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𝛃</a:t>
            </a:r>
            <a:r>
              <a:rPr lang="en-US" sz="3000" baseline="-25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1</a:t>
            </a:r>
            <a:r>
              <a:rPr lang="en-US" sz="3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𝜺</a:t>
            </a:r>
            <a:r>
              <a:rPr lang="en-US" sz="3000" baseline="-25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i-1</a:t>
            </a:r>
            <a:r>
              <a:rPr lang="en-US" sz="3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+  𝛃</a:t>
            </a:r>
            <a:r>
              <a:rPr lang="en-US" sz="3000" baseline="-25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2</a:t>
            </a:r>
            <a:r>
              <a:rPr lang="en-US" sz="3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𝜺</a:t>
            </a:r>
            <a:r>
              <a:rPr lang="en-US" sz="3000" baseline="-25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i-2</a:t>
            </a:r>
            <a:r>
              <a:rPr lang="en-US" sz="3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+ … +  𝛃</a:t>
            </a:r>
            <a:r>
              <a:rPr lang="en-US" sz="3000" baseline="-25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q</a:t>
            </a:r>
            <a:r>
              <a:rPr lang="en-US" sz="3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𝜺</a:t>
            </a:r>
            <a:r>
              <a:rPr lang="en-US" sz="3000" baseline="-250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</a:t>
            </a:r>
            <a:r>
              <a:rPr lang="en-US" sz="3000" baseline="-25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-q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We include the mean of the time series (that’s why it’s called a moving average) as we assume the model takes the mean value of the series and randomly jumps around it.</a:t>
            </a:r>
          </a:p>
        </p:txBody>
      </p:sp>
      <p:sp>
        <p:nvSpPr>
          <p:cNvPr id="738" name="Shape 7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MA MODELS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Of course, we don’t have error terms when we start - where do they come from?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requires a more complex fitting procedure than we have seen previously.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need to iteratively fit a model (perhaps with random error terms), compute the errors and then refit, again and again.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MA MODELS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 this model, we learn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q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coefficients.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 an MA(1) model, we learn one coefficient.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value indicates the impact of how our previous error term on the next prediction.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MA MODELS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TIME SERIES DATA?</a:t>
            </a:r>
          </a:p>
        </p:txBody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Typically, we are interested in separating the effects of time into two components: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Trends - significant increases or decreases over time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Seasonality - regularly repeating increases or decreases</a:t>
            </a:r>
          </a:p>
        </p:txBody>
      </p:sp>
    </p:spTree>
    <p:extLst>
      <p:ext uri="{BB962C8B-B14F-4D97-AF65-F5344CB8AC3E}">
        <p14:creationId xmlns:p14="http://schemas.microsoft.com/office/powerpoint/2010/main" val="1034668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Shape 7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650" y="3755699"/>
            <a:ext cx="10208874" cy="3478924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ARMA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(pronounced ‘R-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mah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’) models combine the autoregressive and moving average models.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An ARMA(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p,q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) model is simply a combination (sum) of an AR(p) model and MA(q) model.</a:t>
            </a:r>
          </a:p>
        </p:txBody>
      </p:sp>
      <p:sp>
        <p:nvSpPr>
          <p:cNvPr id="757" name="Shape 7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ARMA MODELS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We specify two model settings, </a:t>
            </a: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p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q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, which correspond to combining an AR(p) model with an MA(q) model.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Incorporating both models allows us to mix two types of effects.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AR models slowly incorporate changes in preferences, tastes, and patterns.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Moving average models base their prediction on the prior error, allowing to correct sudden changes based on random events - supply, popularity spikes, etc.</a:t>
            </a:r>
          </a:p>
        </p:txBody>
      </p:sp>
      <p:sp>
        <p:nvSpPr>
          <p:cNvPr id="763" name="Shape 7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ARMA MODELS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ARIMA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(pronounced ‘uh-</a:t>
            </a:r>
            <a:r>
              <a:rPr lang="en-US" sz="2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ri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-</a:t>
            </a:r>
            <a:r>
              <a:rPr lang="en-US" sz="2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mah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’) is an </a:t>
            </a:r>
            <a:r>
              <a:rPr lang="en-US" sz="2800" b="1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</a:t>
            </a:r>
            <a:r>
              <a:rPr lang="en-US" sz="2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uto</a:t>
            </a:r>
            <a:r>
              <a:rPr lang="en-US" sz="2800" b="1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</a:t>
            </a:r>
            <a:r>
              <a:rPr lang="en-US" sz="2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egressive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2800" b="1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</a:t>
            </a: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ntegrated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28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M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oving </a:t>
            </a:r>
            <a:r>
              <a:rPr lang="en-US" sz="28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verage model.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 this model, we learn an ARMA(</a:t>
            </a:r>
            <a:r>
              <a:rPr lang="en-US" sz="2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p,q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) model to predict </a:t>
            </a: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the difference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of the series (as opposed to the value of the series).</a:t>
            </a:r>
          </a:p>
        </p:txBody>
      </p:sp>
      <p:sp>
        <p:nvSpPr>
          <p:cNvPr id="769" name="Shape 76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ARIMA MODELS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Recall the pandas 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diff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function.  This computes the difference between two consecutive values.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 an ARIMA model, we attempt to predict this difference instead of the actual values.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y</a:t>
            </a:r>
            <a:r>
              <a:rPr lang="en-US" sz="3000" b="1" baseline="-250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</a:t>
            </a:r>
            <a:r>
              <a:rPr lang="en-US" sz="30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- y</a:t>
            </a:r>
            <a:r>
              <a:rPr lang="en-US" sz="3000" b="1" baseline="-25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t-1</a:t>
            </a:r>
            <a:r>
              <a:rPr lang="en-US" sz="30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= ARIMA(</a:t>
            </a:r>
            <a:r>
              <a:rPr lang="en-US" sz="3000" b="1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p,q</a:t>
            </a:r>
            <a:r>
              <a:rPr lang="en-US" sz="30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This handles the stationarity assumption we wanted for our data.  Instead of </a:t>
            </a:r>
            <a:r>
              <a:rPr lang="en-US" sz="2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detrending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or differencing manually, the model does this.</a:t>
            </a:r>
          </a:p>
        </p:txBody>
      </p:sp>
      <p:sp>
        <p:nvSpPr>
          <p:cNvPr id="775" name="Shape 77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ARIMA MODELS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An ARIMA model has three parameters and is specified ARIMA(p, d, q).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p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is the order of the autoregressive component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q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is the order of the moving average component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is the degree of differencing.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was 1 in our prior example.  For d=2, our model would be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diff(diff(y)) = (</a:t>
            </a:r>
            <a:r>
              <a:rPr lang="en-US" sz="2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y</a:t>
            </a:r>
            <a:r>
              <a:rPr lang="en-US" sz="2800" baseline="-250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- </a:t>
            </a:r>
            <a:r>
              <a:rPr lang="en-US" sz="2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y</a:t>
            </a:r>
            <a:r>
              <a:rPr lang="en-US" sz="2800" baseline="-250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</a:t>
            </a:r>
            <a:r>
              <a:rPr lang="en-US" sz="2800" baseline="-25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-l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) - (</a:t>
            </a:r>
            <a:r>
              <a:rPr lang="en-US" sz="2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y</a:t>
            </a:r>
            <a:r>
              <a:rPr lang="en-US" sz="2800" baseline="-250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</a:t>
            </a:r>
            <a:r>
              <a:rPr lang="en-US" sz="2800" baseline="-25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-l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- y</a:t>
            </a:r>
            <a:r>
              <a:rPr lang="en-US" sz="2800" baseline="-25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t-2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) = ARIMA(</a:t>
            </a:r>
            <a:r>
              <a:rPr lang="en-US" sz="2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p,q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)</a:t>
            </a:r>
          </a:p>
        </p:txBody>
      </p:sp>
      <p:sp>
        <p:nvSpPr>
          <p:cNvPr id="781" name="Shape 78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ARIMA MODELS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Compared to an ARMA model, ARIMA models do </a:t>
            </a:r>
            <a:r>
              <a:rPr lang="en-US" sz="28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not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rely on the underlying series being stationary.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The differencing operation can </a:t>
            </a: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convert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the series to one that is stationary.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Instead of attempting to predict values over time, our new series is the difference in values over time.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Since ARIMA models include differencing, they can be used on a broader set of data without the assumption of a constant mean.</a:t>
            </a:r>
          </a:p>
        </p:txBody>
      </p:sp>
      <p:sp>
        <p:nvSpPr>
          <p:cNvPr id="787" name="Shape 78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ARIMA MODELS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793" name="Shape 79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TIME SERIES MODELING IN STATSMODELS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 explore time series models, we will continue to use the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Rossmann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sales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dataset has sales data for every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Rossmann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store for a 3-year period and indicators for holidays and basic store information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Open up your L17 Demo!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99" name="Shape 7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TIME SERIES MODELING IN STATSMODELS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pd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Load the data and set the </a:t>
            </a:r>
            <a:r>
              <a:rPr lang="en-US" sz="2200" dirty="0" err="1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en-US" sz="22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index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pd.read_csv</a:t>
            </a:r>
            <a:r>
              <a:rPr lang="en-US" sz="2200" dirty="0" smtClean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 dirty="0" smtClean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200" dirty="0" err="1" smtClean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rossmann.csv</a:t>
            </a:r>
            <a:r>
              <a:rPr lang="en-US" sz="22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 err="1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skipinitialspace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data[</a:t>
            </a:r>
            <a:r>
              <a:rPr lang="en-US" sz="22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'Date'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pd.to_datetime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(data[</a:t>
            </a:r>
            <a:r>
              <a:rPr lang="en-US" sz="22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'Date'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data.set_index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'Date'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 err="1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inplace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Filter to Store 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store1_data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data.Store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Filter to open days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store1_open_data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store1_data[store1_data.Open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Plot the sales over time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store1_open_data[[</a:t>
            </a:r>
            <a:r>
              <a:rPr lang="en-US" sz="22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'Sales'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]].plot()</a:t>
            </a:r>
          </a:p>
        </p:txBody>
      </p:sp>
      <p:sp>
        <p:nvSpPr>
          <p:cNvPr id="811" name="Shape 8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TIME SERIES MODELING IN STATSMODELS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817" name="Shape 8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Shape 81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9" name="Shape 819"/>
          <p:cNvSpPr/>
          <p:nvPr/>
        </p:nvSpPr>
        <p:spPr>
          <a:xfrm>
            <a:off x="2961475" y="2030250"/>
            <a:ext cx="95763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Compute the autocorrelation of Sales in Store 1 for lag 1 and 2.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Will we be able to use a predictive model, particularly an autoregressive one?</a:t>
            </a:r>
          </a:p>
        </p:txBody>
      </p:sp>
      <p:sp>
        <p:nvSpPr>
          <p:cNvPr id="820" name="Shape 820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821" name="Shape 82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822" name="Shape 822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823" name="Shape 82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TRENDS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4437900" cy="573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plot of fireworks injury rates has an overall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trend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of fewer injuries with no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seasonal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pattern.</a:t>
            </a:r>
          </a:p>
        </p:txBody>
      </p:sp>
      <p:pic>
        <p:nvPicPr>
          <p:cNvPr id="521" name="Shape 5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800" y="1352275"/>
            <a:ext cx="7100000" cy="5738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03733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store1_data.Sales.autocorr(</a:t>
            </a:r>
            <a:r>
              <a:rPr lang="en-US" sz="2200" dirty="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lag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2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-0.12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store1_data.Sales.autocorr(</a:t>
            </a:r>
            <a:r>
              <a:rPr lang="en-US" sz="2200" dirty="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lag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2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-0.03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do see some minimal correlation in time, implying an AR model can be useful.  An easier way to diagnose this may be to plot many autocorrelations at once.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9" name="Shape 82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TIME SERIES MODELING IN STATSMODELS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matplotlib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inline</a:t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pandas.tools.plotting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autocorrelation_plot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autocorrelation_plot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(store1_data.Sales)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This shows a typical pattern of an autocorrelation plot, that it should decrease to 0 as lag increases.  However, it’s hard to observe exactly what the values are.</a:t>
            </a:r>
          </a:p>
        </p:txBody>
      </p:sp>
      <p:sp>
        <p:nvSpPr>
          <p:cNvPr id="835" name="Shape 83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TIME SERIES MODELING IN STATSMODELS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In this class, we will use 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statsmodels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to code AR, MA, ARMA, and ARIMA models.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statsmodels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provides a nice summary utility to help us diagnose models.</a:t>
            </a:r>
          </a:p>
        </p:txBody>
      </p:sp>
      <p:sp>
        <p:nvSpPr>
          <p:cNvPr id="841" name="Shape 84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TIME SERIES MODELING IN STATSMODELS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statsmodels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also has a better autocorrelation plot that allows us to look at fixed number of lag values.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statsmodels.graphics.tsaplots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plot_acf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plot_acf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(store1_data.Sales, </a:t>
            </a:r>
            <a:r>
              <a:rPr lang="en-US" sz="2200" dirty="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lags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Here we observe autocorrelation at 10 lag values.  1 and 2 are what we saw before.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implies a small but limited impact based on the last few values.  An autoregressive model might be useful.</a:t>
            </a:r>
          </a:p>
        </p:txBody>
      </p:sp>
      <p:sp>
        <p:nvSpPr>
          <p:cNvPr id="847" name="Shape 8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TIME SERIES MODELING IN STATSMODELS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 also see a larger spike at 7 (the seventh day in the week).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If we observed a handful of random distributed spikes, a moving average model would be useful.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plot_acf(store1_data.Sales,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lags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25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 can expand the window to 25 days to see that the random spikes occur regularly at 7 days.  What does this mean?</a:t>
            </a:r>
          </a:p>
        </p:txBody>
      </p:sp>
      <p:sp>
        <p:nvSpPr>
          <p:cNvPr id="853" name="Shape 8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TIME SERIES MODELING IN STATSMODELS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To explore AR, MA, and ARMA models, we will use 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sm.tsa.ARMA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Remember, an ARMA model is a combination of autoregressive and moving average models.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 can train an AR model by turning off the MA component (q=0).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statsmodels.tsa.arima_model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ARMA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store1_sales_data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store1_open_data[[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'Sales'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]].astype(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float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ARMA(store1_sales_data, 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)).fit()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model.summary()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AR, MA, AND ARMA MODELS IN STATSMODELS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By passing 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in the second argument, we are fitting an ARMA model with p=1, q=0.  This is the same as an AR(1)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In this AR(1) model, we learn an intercept (or base sales)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Additionally, we learn a coefficient that tells us how to include the latest sales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In this case, we add an intercept of ~4700 to 0.68 times the previous month’s sales.  Note that the coefficient is not equal to the lag 1 autocorrelation.  This implies the data is </a:t>
            </a:r>
            <a:r>
              <a:rPr lang="en-US" sz="2800" b="1">
                <a:latin typeface="Arial" charset="0"/>
                <a:ea typeface="Arial" charset="0"/>
                <a:cs typeface="Arial" charset="0"/>
                <a:sym typeface="Georgia"/>
              </a:rPr>
              <a:t>not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stationary.</a:t>
            </a:r>
          </a:p>
        </p:txBody>
      </p:sp>
      <p:sp>
        <p:nvSpPr>
          <p:cNvPr id="865" name="Shape 8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AR, MA, AND ARMA MODELS IN STATSMODELS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learn an AR(2) model, which regresses each sales value on the last two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ARMA(store1_sales_data, (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 this case, we learn two coefficients, which tell us the effect of the last two sales values on the current sales.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While this model may perform better, it may be more difficult to interpret.</a:t>
            </a:r>
          </a:p>
        </p:txBody>
      </p:sp>
      <p:sp>
        <p:nvSpPr>
          <p:cNvPr id="871" name="Shape 8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AR, MA, AND ARMA MODELS IN STATSMODELS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877" name="Shape 8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Shape 87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9" name="Shape 879"/>
          <p:cNvSpPr/>
          <p:nvPr/>
        </p:nvSpPr>
        <p:spPr>
          <a:xfrm>
            <a:off x="2961475" y="2195250"/>
            <a:ext cx="9576300" cy="3039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start to diagnose the model, we want to look at residuals.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residuals?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linear regression, what did we expect of residuals?</a:t>
            </a:r>
          </a:p>
        </p:txBody>
      </p:sp>
      <p:sp>
        <p:nvSpPr>
          <p:cNvPr id="880" name="Shape 880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881" name="Shape 88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882" name="Shape 882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883" name="Shape 88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Residuals are the errors of the model or how off our predictions are.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Ideally, we want randomly distributed errors that are small.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If the errors are large, our model does not perform well.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If the errors have a pattern, particularly over time, we may have overlooked something in the model or have periods of time that are different than the rest of the dataset.</a:t>
            </a:r>
          </a:p>
        </p:txBody>
      </p:sp>
      <p:sp>
        <p:nvSpPr>
          <p:cNvPr id="889" name="Shape 8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AR, MA, AND ARMA MODELS IN STATSMODELS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SEASONAL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pic>
        <p:nvPicPr>
          <p:cNvPr id="527" name="Shape 5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00" y="2872099"/>
            <a:ext cx="11734800" cy="4153189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Meanwhile, the number of searches for the New Hampshire Primary has a clear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seasonal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component - it peaks every four years and on election years.</a:t>
            </a:r>
          </a:p>
        </p:txBody>
      </p:sp>
    </p:spTree>
    <p:extLst>
      <p:ext uri="{BB962C8B-B14F-4D97-AF65-F5344CB8AC3E}">
        <p14:creationId xmlns:p14="http://schemas.microsoft.com/office/powerpoint/2010/main" val="1533406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use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Consolas"/>
              </a:rPr>
              <a:t>statsmodels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to plot the residuals.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model.resid.plot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Here we see large spikes at the end of each year, indicating that our model does not account for the holiday spikes.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Our model considers a short period of time, so it does not take into account the longer seasonal pattern.</a:t>
            </a:r>
          </a:p>
        </p:txBody>
      </p:sp>
      <p:sp>
        <p:nvSpPr>
          <p:cNvPr id="895" name="Shape 89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AR, MA, AND ARMA MODELS IN STATSMODELS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also plot the autocorrelations of the residuals.  In an ideal world, these would all be near 0 and appear random.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plot_acf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model.resid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lags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plot shows a problem:  the errors are increasing and decreasing every week in a clear pattern.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may need to expand our model.</a:t>
            </a:r>
          </a:p>
        </p:txBody>
      </p:sp>
      <p:sp>
        <p:nvSpPr>
          <p:cNvPr id="901" name="Shape 9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AR, MA, AND ARMA MODELS IN STATSMODELS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To expand this AR model to an ARMA model, we can include the moving average component as well.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ARMA(store1_sales_data, (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Now we learn two coefficients, one for the AR(1) component and one for the MA(1) component.</a:t>
            </a:r>
          </a:p>
        </p:txBody>
      </p:sp>
      <p:sp>
        <p:nvSpPr>
          <p:cNvPr id="907" name="Shape 9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AR, MA, AND ARMA MODELS IN STATSMODELS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913" name="Shape 9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Shape 91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5" name="Shape 915"/>
          <p:cNvSpPr/>
          <p:nvPr/>
        </p:nvSpPr>
        <p:spPr>
          <a:xfrm>
            <a:off x="2961475" y="2030250"/>
            <a:ext cx="94548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Take a moment to look at the coefficients of our new model. 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Offer an interpretation of this model.</a:t>
            </a:r>
          </a:p>
        </p:txBody>
      </p:sp>
      <p:sp>
        <p:nvSpPr>
          <p:cNvPr id="916" name="Shape 91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917" name="Shape 91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918" name="Shape 91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919" name="Shape 91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Remember that this is an AR(1) + MA(1) model.  The AR coefficient represents dependency on the last value and the MA component represents any spikes independent of the last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coefficients here are 0.69 for the AR component and -0.03 for the MA component.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AR coefficient is the same as before (decreasing values).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MA component is fairly small (which we should have expected from the autocorrelation plots).</a:t>
            </a:r>
          </a:p>
        </p:txBody>
      </p:sp>
      <p:sp>
        <p:nvSpPr>
          <p:cNvPr id="925" name="Shape 92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AR, MA, AND ARMA MODELS IN STATSMODELS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We can also use </a:t>
            </a:r>
            <a:r>
              <a:rPr lang="en-US" sz="2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statsmodels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to fit ARIMA models.  Let’s start by using ARIMA(1, 0, 1) to fit an ARMA(1, 1)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statsmodels.tsa.arima_model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ARIMA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ARIMA(store1_sales_data, (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We can see that this model is the same as our previous ARMA model.</a:t>
            </a:r>
          </a:p>
        </p:txBody>
      </p:sp>
      <p:sp>
        <p:nvSpPr>
          <p:cNvPr id="931" name="Shape 9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ARIMA MODELS IN STATSMODELS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We 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can also fit a true ARIMA model to predict the difference of the series.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ARIMA(store1_sales_data, (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We can remove the MA component since it does not appear to be useful.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ARIMA(store1_sales_data, (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We now have an AR(1) model on the differenced series with a coefficient of -0.18.</a:t>
            </a:r>
          </a:p>
        </p:txBody>
      </p:sp>
      <p:sp>
        <p:nvSpPr>
          <p:cNvPr id="937" name="Shape 9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ARIMA MODELS IN STATSMODELS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943" name="Shape 9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Shape 94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5" name="Shape 945"/>
          <p:cNvSpPr/>
          <p:nvPr/>
        </p:nvSpPr>
        <p:spPr>
          <a:xfrm>
            <a:off x="2961475" y="2030250"/>
            <a:ext cx="92586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this model match the lag 1 autocorrelation of the differenced series?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 the data stationary?</a:t>
            </a:r>
          </a:p>
        </p:txBody>
      </p:sp>
      <p:sp>
        <p:nvSpPr>
          <p:cNvPr id="946" name="Shape 94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947" name="Shape 94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948" name="Shape 94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949" name="Shape 94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We can compute the lag 1 autocorrelation of the differenced series and see if they match.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store1_sales_data.Sales.diff(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autocorr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2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#-0.181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We can also plot it to see the difference.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store1_sales_data.Sales.diff(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).plot()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They match.  Note that this is generally true, but the variance is NOT constant.  It’s mostly the same throughout the series except around the holidays.</a:t>
            </a:r>
          </a:p>
        </p:txBody>
      </p:sp>
      <p:sp>
        <p:nvSpPr>
          <p:cNvPr id="955" name="Shape 9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ARIMA MODELS IN STATSMODELS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With our models, we can also plot our predictions against the true series using the </a:t>
            </a:r>
            <a:r>
              <a:rPr lang="en-US" sz="2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plot_predict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function.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We can compare the last 50 days of true values against our predictions.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model.plot_predict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The function takes two arguments, the start and end index of the </a:t>
            </a:r>
            <a:r>
              <a:rPr lang="en-US" sz="2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dataframe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to plot.  Here, we are plotting the last 50 values.</a:t>
            </a:r>
          </a:p>
        </p:txBody>
      </p:sp>
      <p:sp>
        <p:nvSpPr>
          <p:cNvPr id="961" name="Shape 9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ARIMA MODELS IN STATSMODELS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SEASONAL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Similarly, searches for ‘gingerbread houses’ spike every year around the holiday season.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These spikes recur on a fixed time-scale, making them </a:t>
            </a: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seasonal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patterns.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pic>
        <p:nvPicPr>
          <p:cNvPr id="535" name="Shape 5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00" y="2721600"/>
            <a:ext cx="11734800" cy="322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0490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To plot earlier values with our predictions continuing where the true values stop, we can do the following.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import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matplotlib.pyplot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fig, ax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plt.subplots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ax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store1_sales_data[</a:t>
            </a:r>
            <a:r>
              <a:rPr lang="en-US" sz="22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'2014'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].plot(</a:t>
            </a:r>
            <a:r>
              <a:rPr lang="en-US" sz="2200" dirty="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ax)</a:t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fig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model.plot_predict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ax, </a:t>
            </a:r>
            <a:r>
              <a:rPr lang="en-US" sz="2200" dirty="0" err="1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plot_insample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This plots true values in 2014 and our predictions 200 days out from 2014.</a:t>
            </a:r>
          </a:p>
        </p:txBody>
      </p:sp>
      <p:sp>
        <p:nvSpPr>
          <p:cNvPr id="967" name="Shape 9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ARIMA MODELS IN STATSMODELS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973" name="Shape 9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Shape 97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5" name="Shape 975"/>
          <p:cNvSpPr/>
          <p:nvPr/>
        </p:nvSpPr>
        <p:spPr>
          <a:xfrm>
            <a:off x="2961475" y="2030250"/>
            <a:ext cx="92586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revisit our diagnostics to check that our models are working well.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Plot the residuals and autocorrelation of the residuals.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Are there patterns or outliers?</a:t>
            </a:r>
          </a:p>
        </p:txBody>
      </p:sp>
      <p:sp>
        <p:nvSpPr>
          <p:cNvPr id="976" name="Shape 97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977" name="Shape 97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978" name="Shape 97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979" name="Shape 97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The two previous problems remain: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Large errors around the holiday period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Errors with high autocorrelation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985" name="Shape 98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ARIMA MODELS IN STATSMODELS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We can adjust the AR component of the model to adjust for a piece of this.  Let’s increase the lag to 7.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= ARIMA(store1_sales_data, (7, 1, 2)).fit()</a:t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plot_acf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model.resid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lags=50)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This removes some of the autocorrelation in the residuals but large discrepancies still exist.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However, they exist where we are breaking our model assumptions.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991" name="Shape 99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ARIMA MODELS IN STATSMODELS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997" name="Shape 9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Shape 99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9" name="Shape 999"/>
          <p:cNvSpPr/>
          <p:nvPr/>
        </p:nvSpPr>
        <p:spPr>
          <a:xfrm>
            <a:off x="2961475" y="2030250"/>
            <a:ext cx="93987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Alter the time period of predictions and the p, d, and q parameters.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 any of these improve diagnostics?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changing p and q imply based upon the autocorrelation plot?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about changing d?</a:t>
            </a:r>
          </a:p>
        </p:txBody>
      </p:sp>
      <p:sp>
        <p:nvSpPr>
          <p:cNvPr id="1000" name="Shape 1000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1001" name="Shape 100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1002" name="Shape 1002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1003" name="Shape 100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Increasing p increases the dependency on previous values further (longer lag).  But our autocorrelation plots show this isn’t necessary past a certain point.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Increasing q increases the likelihood of an unexpected jump at a handful of points.  The autocorrelation plots show this doesn’t help past a certain point.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Increasing d increases differencing, but d=1 moves our data towards stationarity (other than a few points).  d=2 would imply an exponential trend which we don’t have here.</a:t>
            </a:r>
          </a:p>
        </p:txBody>
      </p:sp>
      <p:sp>
        <p:nvSpPr>
          <p:cNvPr id="1009" name="Shape 10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ARIMA MODELS IN STATSMODELS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There are variants of ARIMA that will better handle the seasonal aspect of our data.  This is referred to as Seasonal ARIMA.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These models fit two ARIMA models, one on the current frequency (daily in our example) and another on the seasonal frequency (maybe monthly or yearly patterns).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Additionally, issues with seasonality could be handled by preprocessing tricks such as detrending.</a:t>
            </a:r>
          </a:p>
        </p:txBody>
      </p:sp>
      <p:sp>
        <p:nvSpPr>
          <p:cNvPr id="1015" name="Shape 10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ARIMA MODELS IN STATSMODELS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INDEPENDENT PRACTICE</a:t>
            </a:r>
          </a:p>
        </p:txBody>
      </p:sp>
      <p:sp>
        <p:nvSpPr>
          <p:cNvPr id="1021" name="Shape 102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WALMART SALES DATA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Shape 10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Shape 102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8" name="Shape 1028"/>
          <p:cNvSpPr/>
          <p:nvPr/>
        </p:nvSpPr>
        <p:spPr>
          <a:xfrm>
            <a:off x="2961475" y="2224350"/>
            <a:ext cx="7559399" cy="4361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We will analyze the weekly sales data from Walmart over a two year period from 2010 to 2012.  The data is separated by store and department, but we will focus on analyzing one store for simplicity.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To read in the data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numpy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matplotlib inline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pd.read_csv(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'lessons/lesson-16/assets/data/train.csv'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data.set_index(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'Date'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inplace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data.head()</a:t>
            </a:r>
          </a:p>
        </p:txBody>
      </p:sp>
      <p:sp>
        <p:nvSpPr>
          <p:cNvPr id="1029" name="Shape 1029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(50 minutes)</a:t>
            </a:r>
          </a:p>
        </p:txBody>
      </p:sp>
      <p:cxnSp>
        <p:nvCxnSpPr>
          <p:cNvPr id="1030" name="Shape 103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31" name="Shape 103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WALMART SALES DATA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Shape 10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Shape 103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1038" name="Shape 1038"/>
          <p:cNvSpPr/>
          <p:nvPr/>
        </p:nvSpPr>
        <p:spPr>
          <a:xfrm>
            <a:off x="2961475" y="2224348"/>
            <a:ext cx="7559399" cy="4259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Complete the following tasks: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F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ilter the dataframe to Store 1 sales and aggregate over departments to compute the total sales per store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P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lot the 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rolling_mean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 for </a:t>
            </a:r>
            <a:r>
              <a:rPr lang="en-US" sz="18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Weekly_Sales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. What general trends do you observe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?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ompute the 1, 2, 52 autocorrelations for </a:t>
            </a:r>
            <a:r>
              <a:rPr lang="en-US" sz="18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Weekly_Sales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 and/or create an autocorrelation plot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W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hat does the autocorrelation plot say about the type of model you want to build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?</a:t>
            </a:r>
          </a:p>
        </p:txBody>
      </p:sp>
      <p:sp>
        <p:nvSpPr>
          <p:cNvPr id="1039" name="Shape 1039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</a:t>
            </a:r>
          </a:p>
        </p:txBody>
      </p:sp>
      <p:cxnSp>
        <p:nvCxnSpPr>
          <p:cNvPr id="1040" name="Shape 104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41" name="Shape 104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WALMART SALES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CYCLES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34999" y="1292775"/>
            <a:ext cx="4915799" cy="5764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Many other types of regularly occurring up or down swings may occur without a fixed timescale or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period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(e.g. growth vs. recession for economic trends).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pic>
        <p:nvPicPr>
          <p:cNvPr id="542" name="Shape 5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950" y="1603600"/>
            <a:ext cx="7371600" cy="5353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140497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Shape 10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Shape 104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1048" name="Shape 1048"/>
          <p:cNvSpPr/>
          <p:nvPr/>
        </p:nvSpPr>
        <p:spPr>
          <a:xfrm>
            <a:off x="2961475" y="2224348"/>
            <a:ext cx="7559399" cy="4259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 startAt="5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plit the weekly sales data in a training and test set - using 75% of the data for trainin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g.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 startAt="5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reate an AR(1) model on the training data and compute the mean absolute error of the predictions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 startAt="5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P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lot the residuals - where are their significant errors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?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 startAt="5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ompute and AR(2) model and an ARMA(2, 2) model - does this improve your mean absolute error on the held out set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?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 startAt="5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F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inally, compute an ARIMA model to improve your prediction error - iterate on the p, q, and parameters comparing the model's performance.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</p:txBody>
      </p:sp>
      <p:sp>
        <p:nvSpPr>
          <p:cNvPr id="1049" name="Shape 1049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</a:t>
            </a:r>
          </a:p>
        </p:txBody>
      </p:sp>
      <p:cxnSp>
        <p:nvCxnSpPr>
          <p:cNvPr id="1050" name="Shape 105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51" name="Shape 105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WALMART SALES DATA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CONCLUSION</a:t>
            </a:r>
          </a:p>
        </p:txBody>
      </p:sp>
      <p:sp>
        <p:nvSpPr>
          <p:cNvPr id="1057" name="Shape 105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ime-series models use previous values to predict future values, also known as forecasting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A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R and MA model are simple models on previous values or previous errors respectively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A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RMA combines these two types of models to account for both gradual shifts (due to AR models) and abrupt changes (MA models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).</a:t>
            </a:r>
          </a:p>
        </p:txBody>
      </p:sp>
      <p:sp>
        <p:nvSpPr>
          <p:cNvPr id="1063" name="Shape 10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CONCLUSION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Shape 106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RIMA models train ARMA models on differenced data to accoun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 for non-stationary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N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ote that none of these models 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will perform 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well for data that has more random variation.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For example, for something like </a:t>
            </a:r>
            <a:r>
              <a:rPr lang="en-US" sz="2800" dirty="0" err="1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iphone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 sales (or searches) which may be sporadic, with short periods of increases, these models may not work well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1069" name="Shape 106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CONCLUSION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BEFORE NEXT CLASS</a:t>
            </a:r>
          </a:p>
        </p:txBody>
      </p:sp>
      <p:sp>
        <p:nvSpPr>
          <p:cNvPr id="1081" name="Shape 108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Arial" charset="0"/>
                <a:ea typeface="Arial" charset="0"/>
                <a:cs typeface="Arial" charset="0"/>
                <a:sym typeface="Oswald"/>
              </a:rPr>
              <a:t>DUE DATE</a:t>
            </a:r>
          </a:p>
        </p:txBody>
      </p:sp>
      <p:sp>
        <p:nvSpPr>
          <p:cNvPr id="1082" name="Shape 1082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Project: Final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Project!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Shape 1101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1102" name="Shape 11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03" name="Shape 11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04" name="Shape 1104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1105" name="Shape 1105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4352</Words>
  <Application>Microsoft Macintosh PowerPoint</Application>
  <PresentationFormat>Custom</PresentationFormat>
  <Paragraphs>617</Paragraphs>
  <Slides>95</Slides>
  <Notes>95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95</vt:i4>
      </vt:variant>
    </vt:vector>
  </HeadingPairs>
  <TitlesOfParts>
    <vt:vector size="103" baseType="lpstr">
      <vt:lpstr>Consolas</vt:lpstr>
      <vt:lpstr>Georgia</vt:lpstr>
      <vt:lpstr>Impact</vt:lpstr>
      <vt:lpstr>Merriweather Sans</vt:lpstr>
      <vt:lpstr>Oswald</vt:lpstr>
      <vt:lpstr>Arial</vt:lpstr>
      <vt:lpstr>White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Reid Offringa</cp:lastModifiedBy>
  <cp:revision>183</cp:revision>
  <dcterms:modified xsi:type="dcterms:W3CDTF">2017-04-11T23:38:32Z</dcterms:modified>
</cp:coreProperties>
</file>