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0"/>
  </p:notesMasterIdLst>
  <p:sldIdLst>
    <p:sldId id="331" r:id="rId2"/>
    <p:sldId id="260" r:id="rId3"/>
    <p:sldId id="340" r:id="rId4"/>
    <p:sldId id="341" r:id="rId5"/>
    <p:sldId id="263" r:id="rId6"/>
    <p:sldId id="264" r:id="rId7"/>
    <p:sldId id="284" r:id="rId8"/>
    <p:sldId id="286" r:id="rId9"/>
    <p:sldId id="287" r:id="rId10"/>
    <p:sldId id="288" r:id="rId11"/>
    <p:sldId id="333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42" r:id="rId27"/>
    <p:sldId id="335" r:id="rId28"/>
    <p:sldId id="338" r:id="rId29"/>
    <p:sldId id="336" r:id="rId30"/>
    <p:sldId id="337" r:id="rId31"/>
    <p:sldId id="339" r:id="rId32"/>
    <p:sldId id="303" r:id="rId33"/>
    <p:sldId id="304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9" r:id="rId4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744340-3025-49AC-929C-B93FB604F134}">
  <a:tblStyle styleId="{00744340-3025-49AC-929C-B93FB604F13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>
        <p:scale>
          <a:sx n="85" d="100"/>
          <a:sy n="85" d="100"/>
        </p:scale>
        <p:origin x="8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04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9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75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270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58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ralassembly-studio/ds-curriculum/raw/master/lessons/lesson-1/assets/data-science-workflow-final.jpg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</p:spTree>
    <p:extLst>
      <p:ext uri="{BB962C8B-B14F-4D97-AF65-F5344CB8AC3E}">
        <p14:creationId xmlns:p14="http://schemas.microsoft.com/office/powerpoint/2010/main" val="6298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Box plots give a nice visual of min, max, mean, median, and the quartile and interquartile range.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629975"/>
            <a:ext cx="6363349" cy="4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</p:spTree>
    <p:extLst>
      <p:ext uri="{BB962C8B-B14F-4D97-AF65-F5344CB8AC3E}">
        <p14:creationId xmlns:p14="http://schemas.microsoft.com/office/powerpoint/2010/main" val="961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35001" y="1301275"/>
            <a:ext cx="83406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Error due to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calculated at the difference between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expected prediction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our model and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correct value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we are trying to predict.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Imagine creating multiple models on various datasets. 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measures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how far off in general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models’ predictions are from the correct value.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7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Error due to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variance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taken as the variability of a model prediction for a given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Imagine creating multiple models on various datasets.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variance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how much the predictions for a given point vary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different realizations of the model.</a:t>
            </a: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BIAS VS.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Standard deviation (SD, </a:t>
            </a:r>
            <a:r>
              <a:rPr lang="en-US" sz="2800" dirty="0" err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σ</a:t>
            </a: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for population, s for sample)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is a measure that is used to quantify the amount of variation or dispersion of a set of data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4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standard error of the mean (SEM) quantifies the precision of the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is a measure of how far your sample mean is likely to be from the true population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75" name="Shape 4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STANDARD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25" y="1899187"/>
            <a:ext cx="8657949" cy="43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calculate variance and standard deviation easily in Pandas.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- Compute Standard Deviation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- Compute variance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min, quartiles, max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3:  STANDARD DEVIATION &amp;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6" y="8190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correlation measures the extent of interdependence of variable quantities.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Example correlation values</a:t>
            </a:r>
          </a:p>
          <a:p>
            <a:pPr marR="0" lvl="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/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106850"/>
            <a:ext cx="8810874" cy="4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5270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se </a:t>
            </a:r>
            <a:r>
              <a:rPr lang="en-US" sz="2800" dirty="0" err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NumPy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and Pandas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libraries: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Analyze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datasets using basic summary statistics: </a:t>
            </a:r>
            <a:endParaRPr lang="en-US" sz="2800" dirty="0" smtClean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, median, mode, max, min, quartile, inter-quartile range, variance, standard deviation,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reate data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visualizations: </a:t>
            </a: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line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graphs, box plots, and histograms- to discern characteristics and trends in a dataset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Discuss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distributions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within a dataset using summary statistics and visualization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063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projects, descriptive stats will come first.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These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help you get to know your dataset better.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Sometimes, descriptive stats may be all you need to answer your question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Other times, we need to make “inferences”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Descriptive vs Inferential Stats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Distributions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IS THIS NORMAL?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normal distribution is often a key assumption to many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normal distribution depends upon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standard deviation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determines the center of the distribution.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standard deviation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0" y="129937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Normal distributions are symmetric, bell-shaped curves.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the standard deviation is large, the curve is short and wide.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Skewness is a measure of the asymmetry of the distribution of a random variable about its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8" y="3296300"/>
            <a:ext cx="8346162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Kurtosis is a measure of whether the data are peaked or flat relative to a normal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78722"/>
            <a:ext cx="11734800" cy="711200"/>
          </a:xfrm>
        </p:spPr>
        <p:txBody>
          <a:bodyPr/>
          <a:lstStyle/>
          <a:p>
            <a:r>
              <a:rPr lang="en-US" sz="3000" dirty="0" smtClean="0"/>
              <a:t>Class Coding: Please Open Widget For Gaussian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373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I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nferential Statistics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71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077" y="105862"/>
            <a:ext cx="11734800" cy="711200"/>
          </a:xfrm>
        </p:spPr>
        <p:txBody>
          <a:bodyPr/>
          <a:lstStyle/>
          <a:p>
            <a:r>
              <a:rPr lang="en-US" sz="3800" dirty="0" smtClean="0"/>
              <a:t>One sample T-tests: </a:t>
            </a:r>
            <a:br>
              <a:rPr lang="en-US" sz="3800" dirty="0" smtClean="0"/>
            </a:br>
            <a:r>
              <a:rPr lang="en-US" sz="3800" dirty="0" smtClean="0"/>
              <a:t>Is this significantly different from the u?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6" y="1406501"/>
            <a:ext cx="8659747" cy="5895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charset="0"/>
                        </a:rPr>
                        <m:t>𝑡</m:t>
                      </m:r>
                      <m:r>
                        <a:rPr lang="mr-IN" sz="30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𝑆𝑡𝑎𝑛𝑑𝑎𝑟𝑑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𝐸𝑟𝑟𝑜𝑟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7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8" y="76201"/>
            <a:ext cx="11734800" cy="711200"/>
          </a:xfrm>
        </p:spPr>
        <p:txBody>
          <a:bodyPr/>
          <a:lstStyle/>
          <a:p>
            <a:r>
              <a:rPr lang="en-US" sz="3800" smtClean="0"/>
              <a:t>Independent t-tests: </a:t>
            </a:r>
            <a:br>
              <a:rPr lang="en-US" sz="3800" smtClean="0"/>
            </a:br>
            <a:r>
              <a:rPr lang="en-US" sz="3800" smtClean="0"/>
              <a:t>Are </a:t>
            </a:r>
            <a:r>
              <a:rPr lang="en-US" sz="3800" dirty="0" smtClean="0"/>
              <a:t>these two different populations? 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9" y="1341718"/>
            <a:ext cx="8500035" cy="5787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7419" y="1739153"/>
            <a:ext cx="69522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6707" y="1739153"/>
            <a:ext cx="53040" cy="48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8546" y="6445624"/>
            <a:ext cx="3962400" cy="143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741" y="6275295"/>
            <a:ext cx="3962400" cy="143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PANDAS and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PEER GRADING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844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7" y="76201"/>
            <a:ext cx="11734800" cy="711200"/>
          </a:xfrm>
        </p:spPr>
        <p:txBody>
          <a:bodyPr/>
          <a:lstStyle/>
          <a:p>
            <a:r>
              <a:rPr lang="en-US" sz="3800" dirty="0" smtClean="0"/>
              <a:t>Independent </a:t>
            </a:r>
            <a:r>
              <a:rPr lang="en-US" sz="3800" smtClean="0"/>
              <a:t>t-tests:</a:t>
            </a:r>
            <a:br>
              <a:rPr lang="en-US" sz="3800" smtClean="0"/>
            </a:br>
            <a:r>
              <a:rPr lang="en-US" sz="3800" smtClean="0"/>
              <a:t>Are </a:t>
            </a:r>
            <a:r>
              <a:rPr lang="en-US" sz="3800" dirty="0" smtClean="0"/>
              <a:t>these two different populations? 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9" y="1341718"/>
            <a:ext cx="8500035" cy="5787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7419" y="1739153"/>
            <a:ext cx="69522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6707" y="1739153"/>
            <a:ext cx="53040" cy="487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8546" y="6445624"/>
            <a:ext cx="3962400" cy="143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741" y="6275295"/>
            <a:ext cx="3962400" cy="143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charset="0"/>
                        </a:rPr>
                        <m:t>𝑡</m:t>
                      </m:r>
                      <m:r>
                        <a:rPr lang="mr-IN" sz="30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baseline="-2500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3000" b="0" i="1" baseline="-25000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𝑆𝑡𝑎𝑛𝑑𝑎𝑟𝑑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𝐸𝑟𝑟𝑜𝑟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59" y="1906249"/>
                <a:ext cx="4656283" cy="8832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03771"/>
            <a:ext cx="11734800" cy="711200"/>
          </a:xfrm>
        </p:spPr>
        <p:txBody>
          <a:bodyPr/>
          <a:lstStyle/>
          <a:p>
            <a:r>
              <a:rPr lang="en-US" sz="3800" dirty="0" smtClean="0"/>
              <a:t>T-tests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633928"/>
            <a:ext cx="11734801" cy="4589071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Compare Two Samples or Populations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Over their combined standard error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Assume a normal distribution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Give 3 important stats:</a:t>
            </a:r>
          </a:p>
          <a:p>
            <a:pPr lvl="1"/>
            <a:r>
              <a:rPr lang="en-US" sz="2800" i="1" dirty="0" smtClean="0"/>
              <a:t>t</a:t>
            </a:r>
            <a:r>
              <a:rPr lang="en-US" sz="2800" dirty="0" smtClean="0"/>
              <a:t>-value</a:t>
            </a:r>
          </a:p>
          <a:p>
            <a:pPr lvl="1"/>
            <a:r>
              <a:rPr lang="en-US" sz="2800" dirty="0" err="1" smtClean="0"/>
              <a:t>df</a:t>
            </a:r>
            <a:endParaRPr lang="en-US" sz="2800" dirty="0"/>
          </a:p>
          <a:p>
            <a:pPr lvl="1"/>
            <a:r>
              <a:rPr lang="en-US" sz="2800" i="1" dirty="0" smtClean="0"/>
              <a:t>p</a:t>
            </a:r>
            <a:r>
              <a:rPr lang="en-US" sz="2800" dirty="0" smtClean="0"/>
              <a:t>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Let’s Explore Distributions and Inferential Stats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as we walk through this in an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“Inferential Stats”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DETERMINING THE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SIGNIFICANCE OF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YOUR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DEALING WITH CATEGORICAL DATA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say we have the categorical variable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which takes on one of the following values: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and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3703"/>
              <a:buFont typeface="Georgia"/>
              <a:buChar char="‣"/>
            </a:pPr>
            <a:r>
              <a:rPr lang="en-US" sz="27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about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0=rural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Consolas"/>
              </a:rPr>
              <a:t>1=suburban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2=urban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2474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this implies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 ordered relationship </a:t>
            </a:r>
            <a:endParaRPr lang="en-US" sz="28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twice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 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doesn’t make sense.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However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we can represent this information by converting the one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variable into two new variables: 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draw out how categorical variables can be represented without implying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First, let’s choose a reference category.  This will be our “base” category.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1:  Select a reference category.  We’ll choose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as our reference category.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2:  Convert the values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into a numeric representation that does not imply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Step 3:  Create two new variables: 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Peer Grading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52704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You will each grade two home works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You will assign each question a 0, 1, or 2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0: did not complete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1: partially completed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2: completed fully 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Goal: See how your fellow students approached the same problems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Overview</a:t>
            </a:r>
            <a:endParaRPr lang="en-US" sz="54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30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 do we need only two dummy variables?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derive all of the possible values from these two.  If an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area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isn’t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or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suburban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we know it must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952512" y="2431725"/>
          <a:ext cx="11099775" cy="54861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952512" y="2504500"/>
          <a:ext cx="11099775" cy="219444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see our dummy variables.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mentioned before, if we know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area_urban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area_suburban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then the area must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rural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do this for a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gender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variable with two categories: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ambria"/>
              </a:rPr>
              <a:t>female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many dummy variables need to be created?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make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female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our reference category.  Thus,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female=0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male=1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can be done in Pandas with the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  <a:sym typeface="Consolas"/>
              </a:rPr>
              <a:t>get_dummies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952500" y="2317750"/>
          <a:ext cx="11099800" cy="1645830"/>
        </p:xfrm>
        <a:graphic>
          <a:graphicData uri="http://schemas.openxmlformats.org/drawingml/2006/table">
            <a:tbl>
              <a:tblPr>
                <a:noFill/>
                <a:tableStyleId>{00744340-3025-49AC-929C-B93FB604F134}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649" name="Shape 6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DUMMY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961475" y="1380750"/>
            <a:ext cx="9328499" cy="3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It’s important to understand the concept before we use the Pandas function </a:t>
            </a:r>
            <a:r>
              <a:rPr lang="en-US" sz="1800" dirty="0" err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get_dummies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to create dummy variables.  So today, we’ll create our dummy variables by hand.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Draw a table like the one on the white board.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657" name="Shape 657"/>
          <p:cNvSpPr/>
          <p:nvPr/>
        </p:nvSpPr>
        <p:spPr>
          <a:xfrm>
            <a:off x="3052754" y="5792350"/>
            <a:ext cx="71147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Dummy variables table for colors</a:t>
            </a:r>
          </a:p>
        </p:txBody>
      </p:sp>
      <p:sp>
        <p:nvSpPr>
          <p:cNvPr id="658" name="Shape 65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9" name="Shape 65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60" name="Shape 66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1" name="Shape 66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DUMMY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67" name="Shape 6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4" name="Shape 7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5" name="Shape 71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LESSON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steps: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Identify the problem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Acquire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Parse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Refine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Build a data model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CODEALONG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	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We can use Pandas to calculate the mean, median, mode, min, and max.</a:t>
            </a: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CODEALONG PART 1: 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STATS REFERENCE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Quartiles divide a rank-ordered data set into four equal parts.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interquartile range (IQR) is Q3 - Q1, a measure of variability.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1362</Words>
  <Application>Microsoft Macintosh PowerPoint</Application>
  <PresentationFormat>Custom</PresentationFormat>
  <Paragraphs>266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Hebrew</vt:lpstr>
      <vt:lpstr>Cambria</vt:lpstr>
      <vt:lpstr>Cambria Math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Coding: Please Open Widget For Gaussian</vt:lpstr>
      <vt:lpstr>PowerPoint Presentation</vt:lpstr>
      <vt:lpstr>One sample T-tests:  Is this significantly different from the u?</vt:lpstr>
      <vt:lpstr>Independent t-tests:  Are these two different populations? </vt:lpstr>
      <vt:lpstr>Independent t-tests: Are these two different populations? </vt:lpstr>
      <vt:lpstr>T-tests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187</cp:revision>
  <dcterms:modified xsi:type="dcterms:W3CDTF">2017-02-22T01:15:43Z</dcterms:modified>
</cp:coreProperties>
</file>