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</p:sldMasterIdLst>
  <p:notesMasterIdLst>
    <p:notesMasterId r:id="rId43"/>
  </p:notesMasterIdLst>
  <p:sldIdLst>
    <p:sldId id="259" r:id="rId2"/>
    <p:sldId id="260" r:id="rId3"/>
    <p:sldId id="263" r:id="rId4"/>
    <p:sldId id="264" r:id="rId5"/>
    <p:sldId id="265" r:id="rId6"/>
    <p:sldId id="266" r:id="rId7"/>
    <p:sldId id="267" r:id="rId8"/>
    <p:sldId id="303" r:id="rId9"/>
    <p:sldId id="306" r:id="rId10"/>
    <p:sldId id="307" r:id="rId11"/>
    <p:sldId id="304" r:id="rId12"/>
    <p:sldId id="308" r:id="rId13"/>
    <p:sldId id="268" r:id="rId14"/>
    <p:sldId id="269" r:id="rId15"/>
    <p:sldId id="270" r:id="rId16"/>
    <p:sldId id="271" r:id="rId17"/>
    <p:sldId id="272" r:id="rId18"/>
    <p:sldId id="277" r:id="rId19"/>
    <p:sldId id="278" r:id="rId20"/>
    <p:sldId id="279" r:id="rId21"/>
    <p:sldId id="280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309" r:id="rId34"/>
    <p:sldId id="310" r:id="rId35"/>
    <p:sldId id="311" r:id="rId36"/>
    <p:sldId id="312" r:id="rId37"/>
    <p:sldId id="295" r:id="rId38"/>
    <p:sldId id="296" r:id="rId39"/>
    <p:sldId id="298" r:id="rId40"/>
    <p:sldId id="300" r:id="rId41"/>
    <p:sldId id="301" r:id="rId42"/>
  </p:sldIdLst>
  <p:sldSz cx="13004800" cy="7302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00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/>
    <p:restoredTop sz="94720"/>
  </p:normalViewPr>
  <p:slideViewPr>
    <p:cSldViewPr snapToGrid="0" snapToObjects="1">
      <p:cViewPr varScale="1">
        <p:scale>
          <a:sx n="99" d="100"/>
          <a:sy n="99" d="100"/>
        </p:scale>
        <p:origin x="264" y="176"/>
      </p:cViewPr>
      <p:guideLst>
        <p:guide orient="horz" pos="2300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228600" algn="l" rtl="0">
              <a:spcBef>
                <a:spcPts val="0"/>
              </a:spcBef>
              <a:defRPr/>
            </a:lvl2pPr>
            <a:lvl3pPr marL="0" marR="0" lvl="2" indent="457200" algn="l" rtl="0">
              <a:spcBef>
                <a:spcPts val="0"/>
              </a:spcBef>
              <a:defRPr/>
            </a:lvl3pPr>
            <a:lvl4pPr marL="0" marR="0" lvl="3" indent="685800" algn="l" rtl="0">
              <a:spcBef>
                <a:spcPts val="0"/>
              </a:spcBef>
              <a:defRPr/>
            </a:lvl4pPr>
            <a:lvl5pPr marL="0" marR="0" lvl="4" indent="914400" algn="l" rtl="0">
              <a:spcBef>
                <a:spcPts val="0"/>
              </a:spcBef>
              <a:defRPr/>
            </a:lvl5pPr>
            <a:lvl6pPr marL="0" marR="0" lvl="5" indent="1143000" algn="l" rtl="0">
              <a:spcBef>
                <a:spcPts val="0"/>
              </a:spcBef>
              <a:defRPr/>
            </a:lvl6pPr>
            <a:lvl7pPr marL="0" marR="0" lvl="6" indent="1371600" algn="l" rtl="0">
              <a:spcBef>
                <a:spcPts val="0"/>
              </a:spcBef>
              <a:defRPr/>
            </a:lvl7pPr>
            <a:lvl8pPr marL="0" marR="0" lvl="7" indent="1600200" algn="l" rtl="0">
              <a:spcBef>
                <a:spcPts val="0"/>
              </a:spcBef>
              <a:defRPr/>
            </a:lvl8pPr>
            <a:lvl9pPr marL="0" marR="0" lvl="8" indent="182880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325527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06" name="Shape 40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Shape 4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85" name="Shape 48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8" name="Shape 53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7" name="Shape 54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101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rot="10800000" flipH="1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rot="10800000" flipH="1">
            <a:off x="3911600" y="5381323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rot="10800000" flipH="1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act Info">
    <p:bg>
      <p:bgPr>
        <a:solidFill>
          <a:srgbClr val="000000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Shape 20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4" name="Shape 20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5" name="Shape 205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206" name="Shape 206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rot="10800000" flipH="1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rot="10800000" flipH="1">
            <a:off x="46228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rot="10800000" flipH="1">
            <a:off x="635000" y="57528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scikit-learn.org/stable/modules/generated/sklearn.base.BaseEstimator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 dirty="0" smtClean="0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Reid </a:t>
            </a:r>
            <a:r>
              <a:rPr lang="en-US" sz="2800" b="0" i="1" u="none" strike="noStrike" cap="none" dirty="0" smtClean="0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Offringa, PhD</a:t>
            </a:r>
            <a:endParaRPr lang="en-US" sz="2800" b="0" i="1" u="none" strike="noStrike" cap="none" dirty="0">
              <a:solidFill>
                <a:srgbClr val="E5212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 dirty="0" smtClean="0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Data Scientist, Glooko</a:t>
            </a:r>
            <a:endParaRPr lang="en-US" sz="2800" b="0" i="1" u="none" strike="noStrike" cap="none" dirty="0">
              <a:solidFill>
                <a:srgbClr val="EAEAE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REGRESSION </a:t>
            </a:r>
            <a:r>
              <a:rPr lang="en-US" sz="9600" b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ANALYSIS: </a:t>
            </a:r>
          </a:p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Deep Dive</a:t>
            </a:r>
            <a:endParaRPr lang="en-US" sz="9600" b="1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None/>
            </a:pPr>
            <a:endParaRPr sz="9600"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635000" y="736600"/>
            <a:ext cx="11797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WHAT IS R-SQUARED?  WHAT IS A RESIDUAL?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R-squared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,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central metric introduced for linear regression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Which model performed better, one with an r-squared of 0.79 or 0.81?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R-squared measures explain variance.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But does it tell the magnitude or scale of error?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We’ll explore loss functions and find ways to refine our model.</a:t>
            </a:r>
          </a:p>
        </p:txBody>
      </p:sp>
    </p:spTree>
    <p:extLst>
      <p:ext uri="{BB962C8B-B14F-4D97-AF65-F5344CB8AC3E}">
        <p14:creationId xmlns:p14="http://schemas.microsoft.com/office/powerpoint/2010/main" val="3139342758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8_r_squa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090" y="1732845"/>
            <a:ext cx="7620000" cy="4864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3040" y="614383"/>
            <a:ext cx="198664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Residuals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71233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Checks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SIMPLE LINEAR </a:t>
            </a:r>
            <a:r>
              <a:rPr lang="en-US" sz="9600" b="1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REGRESSION ASSUMPTIONS</a:t>
            </a:r>
            <a:br>
              <a:rPr lang="en-US" sz="9600" b="1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Oswald"/>
              </a:rPr>
            </a:br>
            <a:endParaRPr lang="en-US" sz="9600" b="1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None/>
            </a:pPr>
            <a:endParaRPr sz="9600"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316939635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Linear regression works </a:t>
            </a: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best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when: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data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are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normally distributed (but doesn’t have to be)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X’s significantly explain y (have low p-values)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X’s are independent of each other (low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multicollinearity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Resulting values pass linear assumption (depends upon problem)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If data is not normally distributed, we could introduce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bias</a:t>
            </a:r>
            <a:r>
              <a:rPr lang="en-US" sz="2800" b="1" dirty="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sp>
        <p:nvSpPr>
          <p:cNvPr id="289" name="Shape 289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SIMPLE LINEAR REGRESSION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DEMO	</a:t>
            </a:r>
          </a:p>
        </p:txBody>
      </p:sp>
      <p:sp>
        <p:nvSpPr>
          <p:cNvPr id="295" name="Shape 29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REGRESSING AND NORMAL DISTRIBUTIONS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35006" y="14536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Follow along with your starter code notebook while I walk through these examples.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first plot shows a relationship between two values, though not a linear solution.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Note that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lmplot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() returns a straight line plot.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However, we can transform the data, both log-log distributions to get a linear solution.  </a:t>
            </a:r>
          </a:p>
        </p:txBody>
      </p:sp>
      <p:sp>
        <p:nvSpPr>
          <p:cNvPr id="301" name="Shape 301"/>
          <p:cNvSpPr/>
          <p:nvPr/>
        </p:nvSpPr>
        <p:spPr>
          <a:xfrm>
            <a:off x="635000" y="736600"/>
            <a:ext cx="11734806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LAB: REGRESSING </a:t>
            </a: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AND NORMAL DISTRIBUTIONS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 Hebrew" charset="-79"/>
                <a:ea typeface="Arial Hebrew" charset="-79"/>
                <a:cs typeface="Arial Hebrew" charset="-79"/>
                <a:sym typeface="Oswald"/>
              </a:rPr>
              <a:t>GUIDED PRACTICE	</a:t>
            </a:r>
            <a:endParaRPr lang="en-US" sz="3200" b="1" dirty="0">
              <a:latin typeface="Arial Hebrew" charset="-79"/>
              <a:ea typeface="Arial Hebrew" charset="-79"/>
              <a:cs typeface="Arial Hebrew" charset="-79"/>
              <a:sym typeface="Oswald"/>
            </a:endParaRPr>
          </a:p>
        </p:txBody>
      </p:sp>
      <p:sp>
        <p:nvSpPr>
          <p:cNvPr id="307" name="Shape 307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sz="1100" dirty="0"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lnSpc>
                <a:spcPct val="88333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8000" b="1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USING SEABORN TO GENERATE SIMPLE LINEAR MODEL PLOTS</a:t>
            </a: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None/>
            </a:pPr>
            <a:endParaRPr sz="8000" b="1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Shape 3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Shape 313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Update and complete the code in the starter notebook to use </a:t>
            </a:r>
            <a:r>
              <a:rPr lang="en-US" sz="1800" b="1" dirty="0" err="1">
                <a:latin typeface="Arial" charset="0"/>
                <a:ea typeface="Arial" charset="0"/>
                <a:cs typeface="Arial" charset="0"/>
              </a:rPr>
              <a:t>lmplot</a:t>
            </a: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 and display correlations between body weight and two dependent variables: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sleep_rem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and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awake</a:t>
            </a: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.  </a:t>
            </a:r>
          </a:p>
        </p:txBody>
      </p:sp>
      <p:sp>
        <p:nvSpPr>
          <p:cNvPr id="315" name="Shape 315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Two plots</a:t>
            </a:r>
          </a:p>
        </p:txBody>
      </p:sp>
      <p:sp>
        <p:nvSpPr>
          <p:cNvPr id="316" name="Shape 316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317" name="Shape 317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dirty="0">
                <a:latin typeface="Arial" charset="0"/>
                <a:ea typeface="Arial" charset="0"/>
                <a:cs typeface="Arial" charset="0"/>
                <a:sym typeface="Oswald"/>
              </a:rPr>
              <a:t>DIRECTIONS (15 minutes)</a:t>
            </a:r>
          </a:p>
        </p:txBody>
      </p:sp>
      <p:cxnSp>
        <p:nvCxnSpPr>
          <p:cNvPr id="318" name="Shape 318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19" name="Shape 319"/>
          <p:cNvSpPr/>
          <p:nvPr/>
        </p:nvSpPr>
        <p:spPr>
          <a:xfrm>
            <a:off x="634999" y="736600"/>
            <a:ext cx="12173827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800" b="1" dirty="0">
                <a:latin typeface="Arial" charset="0"/>
                <a:ea typeface="Arial" charset="0"/>
                <a:cs typeface="Arial" charset="0"/>
                <a:sym typeface="Oswald"/>
              </a:rPr>
              <a:t>ACTIVITY: GENERATE SINGLE VARIABLE LINEAR MODEL PLOTS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DEMO	</a:t>
            </a:r>
          </a:p>
        </p:txBody>
      </p:sp>
      <p:sp>
        <p:nvSpPr>
          <p:cNvPr id="349" name="Shape 349"/>
          <p:cNvSpPr/>
          <p:nvPr/>
        </p:nvSpPr>
        <p:spPr>
          <a:xfrm>
            <a:off x="634999" y="1473200"/>
            <a:ext cx="12179479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Evaluating models</a:t>
            </a:r>
            <a:endParaRPr lang="en-US" sz="9600" b="1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35006" y="14536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Follow along with your starter code notebook while I walk through these examples.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What does the residual plot tell us?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How can we use the linear assumption?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355" name="Shape 355"/>
          <p:cNvSpPr/>
          <p:nvPr/>
        </p:nvSpPr>
        <p:spPr>
          <a:xfrm>
            <a:off x="635000" y="736600"/>
            <a:ext cx="86489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DEMO:  </a:t>
            </a: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Evaluating Models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635000" y="736600"/>
            <a:ext cx="11734806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INTRODUCTION TO REGRESSION ANALYSIS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35006" y="2278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Define data modeling and simple linear regression</a:t>
            </a:r>
          </a:p>
          <a:p>
            <a:pPr marL="203200" lvl="0" indent="-25654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Build a linear regression model using a dataset that meets the linearity assumption using the sci-kit learn library</a:t>
            </a:r>
          </a:p>
          <a:p>
            <a:pPr marL="203200" lvl="0" indent="-25654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Understand and identify multicollinearity in a multiple regression.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35000" y="1566975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Oswald"/>
                <a:ea typeface="Oswald"/>
                <a:cs typeface="Oswald"/>
                <a:sym typeface="Oswald"/>
              </a:rPr>
              <a:t>LEARNING OBJECTIVES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GUIDED PRACTICE	</a:t>
            </a:r>
          </a:p>
        </p:txBody>
      </p:sp>
      <p:sp>
        <p:nvSpPr>
          <p:cNvPr id="361" name="Shape 361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USING THE LINEAR REGRESSION OBJECT</a:t>
            </a: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Shape 3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Shape 367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8" name="Shape 368"/>
          <p:cNvSpPr/>
          <p:nvPr/>
        </p:nvSpPr>
        <p:spPr>
          <a:xfrm>
            <a:off x="2961475" y="2224350"/>
            <a:ext cx="7559399" cy="33374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 dirty="0">
                <a:latin typeface="Arial Hebrew" charset="-79"/>
                <a:ea typeface="Arial Hebrew" charset="-79"/>
                <a:cs typeface="Arial Hebrew" charset="-79"/>
                <a:sym typeface="Georgia"/>
              </a:rPr>
              <a:t>With a partner, generate two more models using the log-transformed data to see how this transform changes the model’s performance. </a:t>
            </a:r>
          </a:p>
          <a:p>
            <a:pPr marL="457200" marR="0" lvl="0" indent="-3429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 dirty="0">
                <a:latin typeface="Arial Hebrew" charset="-79"/>
                <a:ea typeface="Arial Hebrew" charset="-79"/>
                <a:cs typeface="Arial Hebrew" charset="-79"/>
                <a:sym typeface="Georgia"/>
              </a:rPr>
              <a:t>Use the code on the following slide to complete #1.</a:t>
            </a:r>
          </a:p>
          <a:p>
            <a:pPr marR="0" lvl="0" algn="l" rtl="0">
              <a:spcBef>
                <a:spcPts val="0"/>
              </a:spcBef>
              <a:buNone/>
            </a:pPr>
            <a:endParaRPr sz="1800" dirty="0">
              <a:latin typeface="Arial Hebrew" charset="-79"/>
              <a:ea typeface="Arial Hebrew" charset="-79"/>
              <a:cs typeface="Arial Hebrew" charset="-79"/>
              <a:sym typeface="Georgia"/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3052744" y="60971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Two new models</a:t>
            </a:r>
          </a:p>
        </p:txBody>
      </p:sp>
      <p:sp>
        <p:nvSpPr>
          <p:cNvPr id="370" name="Shape 370"/>
          <p:cNvSpPr/>
          <p:nvPr/>
        </p:nvSpPr>
        <p:spPr>
          <a:xfrm>
            <a:off x="2989800" y="57044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371" name="Shape 371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372" name="Shape 372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3" name="Shape 373"/>
          <p:cNvSpPr/>
          <p:nvPr/>
        </p:nvSpPr>
        <p:spPr>
          <a:xfrm>
            <a:off x="635000" y="736600"/>
            <a:ext cx="11729028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ACTIVITY: USING THE LINEAR REGRESSION OBJECT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INTRODUCTION</a:t>
            </a:r>
          </a:p>
        </p:txBody>
      </p:sp>
      <p:sp>
        <p:nvSpPr>
          <p:cNvPr id="409" name="Shape 40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MULTIPLE REGRESSION ANALYSIS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Simple linear regression with one variable can explain some variance, but using multiple variables can be much more powerful.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want our multiple variables to be mostly independent to avoid multicollinearity.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Multicollinearity, when two or more variables in a regression are highly correlated, can cause problems with the model.</a:t>
            </a:r>
          </a:p>
        </p:txBody>
      </p:sp>
      <p:sp>
        <p:nvSpPr>
          <p:cNvPr id="415" name="Shape 415"/>
          <p:cNvSpPr/>
          <p:nvPr/>
        </p:nvSpPr>
        <p:spPr>
          <a:xfrm>
            <a:off x="635000" y="736600"/>
            <a:ext cx="88722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MULTIPLE REGRESSION ANALYSIS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635000" y="1292775"/>
            <a:ext cx="7554599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can look at a correlation matrix of our bike data.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Even if adding correlated variables to the model improves overall variance, it can introduce problems when explaining the output of your model.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What happens if we use a second variable that isn't highly correlated with temperature?</a:t>
            </a:r>
          </a:p>
        </p:txBody>
      </p:sp>
      <p:sp>
        <p:nvSpPr>
          <p:cNvPr id="421" name="Shape 421"/>
          <p:cNvSpPr/>
          <p:nvPr/>
        </p:nvSpPr>
        <p:spPr>
          <a:xfrm>
            <a:off x="635000" y="736600"/>
            <a:ext cx="88722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BIKE DATA EXAMPLE</a:t>
            </a:r>
          </a:p>
        </p:txBody>
      </p:sp>
      <p:pic>
        <p:nvPicPr>
          <p:cNvPr id="422" name="Shape 4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6625" y="2232125"/>
            <a:ext cx="4391150" cy="336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GUIDED PRACTICE	</a:t>
            </a:r>
          </a:p>
        </p:txBody>
      </p:sp>
      <p:sp>
        <p:nvSpPr>
          <p:cNvPr id="428" name="Shape 428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6000" b="1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MULTICOLLINEARITY WITH DUMMY VARIABLES</a:t>
            </a: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None/>
            </a:pPr>
            <a:endParaRPr sz="6000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Shape 4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Shape 434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2961475" y="2224347"/>
            <a:ext cx="7559399" cy="30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Load the bike data.</a:t>
            </a:r>
          </a:p>
          <a:p>
            <a:pPr marL="4572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Run through the code on the following slide.</a:t>
            </a:r>
          </a:p>
          <a:p>
            <a:pPr marL="457200" marR="0" lvl="0" indent="-3429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What happens to the coefficients when you include all weather situations instead of just including all except one?</a:t>
            </a:r>
          </a:p>
        </p:txBody>
      </p:sp>
      <p:sp>
        <p:nvSpPr>
          <p:cNvPr id="436" name="Shape 436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Two models’ output</a:t>
            </a:r>
          </a:p>
        </p:txBody>
      </p:sp>
      <p:sp>
        <p:nvSpPr>
          <p:cNvPr id="437" name="Shape 437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438" name="Shape 438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439" name="Shape 439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40" name="Shape 440"/>
          <p:cNvSpPr/>
          <p:nvPr/>
        </p:nvSpPr>
        <p:spPr>
          <a:xfrm>
            <a:off x="635000" y="736600"/>
            <a:ext cx="11790236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ACTIVITY: MULTICOLLINEARITY WITH DUMMY VARIABLES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Shape 4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Shape 446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47" name="Shape 447"/>
          <p:cNvSpPr/>
          <p:nvPr/>
        </p:nvSpPr>
        <p:spPr>
          <a:xfrm>
            <a:off x="2961475" y="2224347"/>
            <a:ext cx="7559399" cy="30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 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linear_model.LinearRegression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weather 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pd.get_dummies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bike_data.weathersit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get_linear_model_metrics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(weather[[</a:t>
            </a:r>
            <a:r>
              <a:rPr lang="en-US" sz="18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]], y, lm)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drop the least significant, weather situation  = 4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get_linear_model_metrics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(weather[[</a:t>
            </a:r>
            <a:r>
              <a:rPr lang="en-US" sz="18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]], y, lm)</a:t>
            </a:r>
          </a:p>
        </p:txBody>
      </p:sp>
      <p:sp>
        <p:nvSpPr>
          <p:cNvPr id="448" name="Shape 448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Two models’ output</a:t>
            </a:r>
          </a:p>
        </p:txBody>
      </p:sp>
      <p:sp>
        <p:nvSpPr>
          <p:cNvPr id="449" name="Shape 449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450" name="Shape 450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451" name="Shape 451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52" name="Shape 452"/>
          <p:cNvSpPr/>
          <p:nvPr/>
        </p:nvSpPr>
        <p:spPr>
          <a:xfrm>
            <a:off x="635000" y="736600"/>
            <a:ext cx="91791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MULTICOLLINEARITY WITH DUMMY VARIABLES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GUIDED PRACTICE	</a:t>
            </a:r>
          </a:p>
        </p:txBody>
      </p:sp>
      <p:sp>
        <p:nvSpPr>
          <p:cNvPr id="458" name="Shape 458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8800" b="1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COMBINING FEATURES INTO A BETTER MODEL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Shape 4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Shape 464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5" name="Shape 465"/>
          <p:cNvSpPr/>
          <p:nvPr/>
        </p:nvSpPr>
        <p:spPr>
          <a:xfrm>
            <a:off x="2961475" y="2224350"/>
            <a:ext cx="8229299" cy="32937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55600" algn="l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2000">
                <a:latin typeface="Arial" charset="0"/>
                <a:ea typeface="Arial" charset="0"/>
                <a:cs typeface="Arial" charset="0"/>
                <a:sym typeface="Georgia"/>
              </a:rPr>
              <a:t>With a partner, complete the code on the following slide.</a:t>
            </a:r>
          </a:p>
          <a:p>
            <a:pPr marL="457200" marR="0" lvl="0" indent="-3556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Georgia"/>
              </a:rPr>
              <a:t>Visualize the correlations of all the numerical features built into the dataset.</a:t>
            </a:r>
          </a:p>
          <a:p>
            <a:pPr marL="457200" marR="0" lvl="0" indent="-3556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Georgia"/>
              </a:rPr>
              <a:t>Add the three significant weather situations into our current model.</a:t>
            </a:r>
          </a:p>
          <a:p>
            <a:pPr marL="457200" marR="0" lvl="0" indent="-3556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Georgia"/>
              </a:rPr>
              <a:t>Find two more features that are not correlated with the current features, but could be strong indicators for predicting guest riders.</a:t>
            </a:r>
          </a:p>
        </p:txBody>
      </p:sp>
      <p:sp>
        <p:nvSpPr>
          <p:cNvPr id="466" name="Shape 466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DIRECTIONS (15 minutes)</a:t>
            </a:r>
          </a:p>
        </p:txBody>
      </p:sp>
      <p:cxnSp>
        <p:nvCxnSpPr>
          <p:cNvPr id="467" name="Shape 467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68" name="Shape 468"/>
          <p:cNvSpPr/>
          <p:nvPr/>
        </p:nvSpPr>
        <p:spPr>
          <a:xfrm>
            <a:off x="635000" y="736600"/>
            <a:ext cx="118955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COMBINING FEATURES INTO A BETTER MODEL</a:t>
            </a:r>
          </a:p>
        </p:txBody>
      </p:sp>
      <p:sp>
        <p:nvSpPr>
          <p:cNvPr id="469" name="Shape 469"/>
          <p:cNvSpPr/>
          <p:nvPr/>
        </p:nvSpPr>
        <p:spPr>
          <a:xfrm>
            <a:off x="3052750" y="6097150"/>
            <a:ext cx="4454399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Visualization of correlations, new models</a:t>
            </a:r>
          </a:p>
        </p:txBody>
      </p:sp>
      <p:sp>
        <p:nvSpPr>
          <p:cNvPr id="470" name="Shape 470"/>
          <p:cNvSpPr/>
          <p:nvPr/>
        </p:nvSpPr>
        <p:spPr>
          <a:xfrm>
            <a:off x="2989800" y="57044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/>
        </p:nvSpPr>
        <p:spPr>
          <a:xfrm>
            <a:off x="635000" y="736600"/>
            <a:ext cx="10160000" cy="431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OPENING</a:t>
            </a:r>
          </a:p>
        </p:txBody>
      </p:sp>
      <p:sp>
        <p:nvSpPr>
          <p:cNvPr id="258" name="Shape 258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INTRODUCTION TO REGRESSION ANALYSIS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Shape 4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Shape 476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2961475" y="2224350"/>
            <a:ext cx="9238200" cy="32937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 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linear_model.LinearRegression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bikemodel_data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bike_data.join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-US" sz="1800" dirty="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add in the three weather situations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cmap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sns.diverging_palette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220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as_cmap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correlations 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what are we getting the correlations of?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correlations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sns.heatmap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(correlations, 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cmap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cmap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columns_to_keep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[] </a:t>
            </a:r>
            <a:r>
              <a:rPr lang="en-US" sz="1800" dirty="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#[</a:t>
            </a:r>
            <a:r>
              <a:rPr lang="en-US" sz="1800" dirty="0" err="1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which_variables</a:t>
            </a:r>
            <a:r>
              <a:rPr lang="en-US" sz="1800" dirty="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?]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final_feature_set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bikemodel_data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columns_to_keep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get_linear_model_metrics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final_feature_set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y, lm)</a:t>
            </a:r>
          </a:p>
        </p:txBody>
      </p:sp>
      <p:sp>
        <p:nvSpPr>
          <p:cNvPr id="478" name="Shape 478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dirty="0">
                <a:latin typeface="Arial" charset="0"/>
                <a:ea typeface="Arial" charset="0"/>
                <a:cs typeface="Arial" charset="0"/>
                <a:sym typeface="Oswald"/>
              </a:rPr>
              <a:t>DIRECTIONS (15 minutes)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80" name="Shape 480"/>
          <p:cNvSpPr/>
          <p:nvPr/>
        </p:nvSpPr>
        <p:spPr>
          <a:xfrm>
            <a:off x="635000" y="736600"/>
            <a:ext cx="118955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COMBINING FEATURES INTO A BETTER MODEL</a:t>
            </a:r>
          </a:p>
        </p:txBody>
      </p:sp>
      <p:sp>
        <p:nvSpPr>
          <p:cNvPr id="481" name="Shape 481"/>
          <p:cNvSpPr/>
          <p:nvPr/>
        </p:nvSpPr>
        <p:spPr>
          <a:xfrm>
            <a:off x="3052750" y="6097150"/>
            <a:ext cx="4454399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Visualization of correlations, new models</a:t>
            </a:r>
          </a:p>
        </p:txBody>
      </p:sp>
      <p:sp>
        <p:nvSpPr>
          <p:cNvPr id="482" name="Shape 482"/>
          <p:cNvSpPr/>
          <p:nvPr/>
        </p:nvSpPr>
        <p:spPr>
          <a:xfrm>
            <a:off x="2989800" y="57044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INDEPENDENT PRACTICE</a:t>
            </a:r>
          </a:p>
        </p:txBody>
      </p:sp>
      <p:sp>
        <p:nvSpPr>
          <p:cNvPr id="488" name="Shape 488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BUILDING MODELS FOR OTHER Y VARIABLES</a:t>
            </a:r>
          </a:p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" name="Shape 4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Shape 494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2961475" y="2071950"/>
            <a:ext cx="7559399" cy="2124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Build a new model using a new y variable: registered riders.</a:t>
            </a:r>
          </a:p>
          <a:p>
            <a:pPr marL="457200" marR="0" lvl="0" indent="-3429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Pay attention to the following:</a:t>
            </a:r>
          </a:p>
          <a:p>
            <a:pPr marL="914400" marR="0" lvl="1" indent="-342900" algn="l" rtl="0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the distribution of riders (should we rescale the data?)</a:t>
            </a:r>
          </a:p>
          <a:p>
            <a:pPr marL="914400" marR="0" lvl="1" indent="-342900" algn="l" rtl="0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checking correlations between the variables and y variable</a:t>
            </a:r>
          </a:p>
          <a:p>
            <a:pPr marL="914400" marR="0" lvl="1" indent="-342900" algn="l" rtl="0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choosing features to avoid multicollinearity</a:t>
            </a:r>
          </a:p>
          <a:p>
            <a:pPr marL="914400" marR="0" lvl="1" indent="-342900" algn="l" rtl="0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model complexity vs. explanation of variance</a:t>
            </a:r>
          </a:p>
          <a:p>
            <a:pPr marL="914400" marR="0" lvl="1" indent="-342900" algn="l" rtl="0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the linear assumption</a:t>
            </a:r>
          </a:p>
        </p:txBody>
      </p:sp>
      <p:sp>
        <p:nvSpPr>
          <p:cNvPr id="496" name="Shape 496"/>
          <p:cNvSpPr/>
          <p:nvPr/>
        </p:nvSpPr>
        <p:spPr>
          <a:xfrm>
            <a:off x="3052744" y="60971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A new model and evaluation metrics</a:t>
            </a:r>
          </a:p>
        </p:txBody>
      </p:sp>
      <p:sp>
        <p:nvSpPr>
          <p:cNvPr id="497" name="Shape 497"/>
          <p:cNvSpPr/>
          <p:nvPr/>
        </p:nvSpPr>
        <p:spPr>
          <a:xfrm>
            <a:off x="2989800" y="57044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498" name="Shape 498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DIRECTIONS (25 minutes)</a:t>
            </a:r>
          </a:p>
        </p:txBody>
      </p:sp>
      <p:cxnSp>
        <p:nvCxnSpPr>
          <p:cNvPr id="499" name="Shape 499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00" name="Shape 500"/>
          <p:cNvSpPr/>
          <p:nvPr/>
        </p:nvSpPr>
        <p:spPr>
          <a:xfrm>
            <a:off x="635000" y="736600"/>
            <a:ext cx="1166782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ACTIVITY: BUILDING MODELS FOR OTHER Y VARIABLES</a:t>
            </a:r>
          </a:p>
        </p:txBody>
      </p:sp>
      <p:sp>
        <p:nvSpPr>
          <p:cNvPr id="501" name="Shape 501"/>
          <p:cNvSpPr/>
          <p:nvPr/>
        </p:nvSpPr>
        <p:spPr>
          <a:xfrm>
            <a:off x="2961475" y="4677425"/>
            <a:ext cx="7559399" cy="7982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Which variables make sense to dummy?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AutoNum type="arabi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What features might explain ridership but aren’t included?  Can you build these features with the included data and pandas?</a:t>
            </a:r>
          </a:p>
        </p:txBody>
      </p:sp>
      <p:sp>
        <p:nvSpPr>
          <p:cNvPr id="502" name="Shape 502"/>
          <p:cNvSpPr/>
          <p:nvPr/>
        </p:nvSpPr>
        <p:spPr>
          <a:xfrm>
            <a:off x="2989800" y="4256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BONUS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BONUS MATERIAL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5" name="Shape 32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SIMPLE REGRESSION ANALYSIS IN SKLEARN</a:t>
            </a: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682452163"/>
      </p:ext>
    </p:extLst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>
            <a:off x="635000" y="736600"/>
            <a:ext cx="11734806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SIMPLE LINEAR REGRESSION ANALYSIS IN SKLEARN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35006" y="1168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Sklearn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defines models as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objects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(in the OOP sense).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You can use the following principles: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All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sklearn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modeling classes are based on the </a:t>
            </a:r>
            <a:r>
              <a:rPr lang="en-US" sz="2800" u="sng" dirty="0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  <a:sym typeface="Georgia"/>
                <a:hlinkClick r:id="rId3"/>
              </a:rPr>
              <a:t>base estimator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.  This means all models take a similar form.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All estimators take a matrix </a:t>
            </a: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X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, either sparse or dense.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Supervised estimators also take a vector </a:t>
            </a: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y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(the response).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Estimators can be customized through setting the appropriate parameters.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21120215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35006" y="1168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Classes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are an abstraction for a complex set of ideas, e.g.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human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Specific </a:t>
            </a: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instances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of classes can be created as </a:t>
            </a: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objects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.  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i="1" dirty="0" err="1">
                <a:latin typeface="Arial" charset="0"/>
                <a:ea typeface="Arial" charset="0"/>
                <a:cs typeface="Arial" charset="0"/>
                <a:sym typeface="Georgia"/>
              </a:rPr>
              <a:t>john_smith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 = human()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Objects have </a:t>
            </a: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properties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.  These are attributes or other information.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i="1" dirty="0" err="1">
                <a:latin typeface="Arial" charset="0"/>
                <a:ea typeface="Arial" charset="0"/>
                <a:cs typeface="Arial" charset="0"/>
                <a:sym typeface="Georgia"/>
              </a:rPr>
              <a:t>john_smith.age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i="1" dirty="0" err="1">
                <a:latin typeface="Arial" charset="0"/>
                <a:ea typeface="Arial" charset="0"/>
                <a:cs typeface="Arial" charset="0"/>
                <a:sym typeface="Georgia"/>
              </a:rPr>
              <a:t>john_smith.gender</a:t>
            </a:r>
            <a:endParaRPr lang="en-US" sz="2800" i="1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marR="0" lvl="0" indent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Object have </a:t>
            </a: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methods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.  These are procedures associated with a class/object.</a:t>
            </a: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 i="1" dirty="0" err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john_smith.breathe</a:t>
            </a:r>
            <a:r>
              <a:rPr lang="en-US" sz="2800" i="1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()</a:t>
            </a: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 i="1" dirty="0" err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john_smith.walk</a:t>
            </a:r>
            <a:r>
              <a:rPr lang="en-US" sz="2800" i="1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()</a:t>
            </a:r>
          </a:p>
        </p:txBody>
      </p:sp>
      <p:sp>
        <p:nvSpPr>
          <p:cNvPr id="337" name="Shape 337"/>
          <p:cNvSpPr/>
          <p:nvPr/>
        </p:nvSpPr>
        <p:spPr>
          <a:xfrm>
            <a:off x="635000" y="736600"/>
            <a:ext cx="116633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800" b="1" dirty="0">
                <a:latin typeface="Arial" charset="0"/>
                <a:ea typeface="Arial" charset="0"/>
                <a:cs typeface="Arial" charset="0"/>
                <a:sym typeface="Oswald"/>
              </a:rPr>
              <a:t>CLASSES AND OBJECTS IN 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136180087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/>
        </p:nvSpPr>
        <p:spPr>
          <a:xfrm>
            <a:off x="635000" y="736600"/>
            <a:ext cx="88722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SIMPLE LINEAR REGRESSION ANALYSIS IN SKLEARN</a:t>
            </a:r>
          </a:p>
        </p:txBody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35000" y="1292775"/>
            <a:ext cx="11734800" cy="3968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General format for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sklearn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model classes and methods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2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969896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# generate an instance of an estimator class</a:t>
            </a:r>
            <a:r>
              <a:rPr lang="en-US" sz="16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16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1600" b="1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estimator </a:t>
            </a:r>
            <a:r>
              <a:rPr lang="en-US" sz="1600" b="1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1600" b="1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base_models.AnySKLearnObject</a:t>
            </a:r>
            <a:r>
              <a:rPr lang="en-US" sz="1600" b="1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()</a:t>
            </a:r>
            <a:r>
              <a:rPr lang="en-US" sz="16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16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1600" dirty="0">
                <a:solidFill>
                  <a:srgbClr val="969896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# fit your data</a:t>
            </a:r>
            <a:r>
              <a:rPr lang="en-US" sz="16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16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1600" b="1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estimator.fit</a:t>
            </a:r>
            <a:r>
              <a:rPr lang="en-US" sz="1600" b="1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(X, y)</a:t>
            </a:r>
            <a:r>
              <a:rPr lang="en-US" sz="16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16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1600" dirty="0">
                <a:solidFill>
                  <a:srgbClr val="969896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# score it with the default scoring method (recommended to use the metrics module in the future)</a:t>
            </a:r>
            <a:r>
              <a:rPr lang="en-US" sz="16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16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1600" b="1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estimator.score</a:t>
            </a:r>
            <a:r>
              <a:rPr lang="en-US" sz="1600" b="1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(X, y)</a:t>
            </a:r>
            <a:r>
              <a:rPr lang="en-US" sz="16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16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1600" dirty="0">
                <a:solidFill>
                  <a:srgbClr val="969896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# predict a new set of data</a:t>
            </a:r>
            <a:r>
              <a:rPr lang="en-US" sz="16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16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1600" b="1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estimator.predict</a:t>
            </a:r>
            <a:r>
              <a:rPr lang="en-US" sz="1600" b="1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1600" b="1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new_X</a:t>
            </a:r>
            <a:r>
              <a:rPr lang="en-US" sz="1600" b="1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</a:t>
            </a:r>
            <a:r>
              <a:rPr lang="en-US" sz="16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16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1600" dirty="0">
                <a:solidFill>
                  <a:srgbClr val="969896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# transform a new X if changes were made to the original X while fitting</a:t>
            </a:r>
            <a:r>
              <a:rPr lang="en-US" sz="16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16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1600" b="1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estimator.transform</a:t>
            </a:r>
            <a:r>
              <a:rPr lang="en-US" sz="1600" b="1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1600" b="1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new_X</a:t>
            </a:r>
            <a:r>
              <a:rPr lang="en-US" sz="1600" b="1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endParaRPr sz="10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 err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LinearRegression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() doesn’t have a transform function</a:t>
            </a:r>
          </a:p>
          <a:p>
            <a:pPr lvl="0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With this information, we can build a simple process for linear regression.</a:t>
            </a:r>
          </a:p>
        </p:txBody>
      </p:sp>
    </p:spTree>
    <p:extLst>
      <p:ext uri="{BB962C8B-B14F-4D97-AF65-F5344CB8AC3E}">
        <p14:creationId xmlns:p14="http://schemas.microsoft.com/office/powerpoint/2010/main" val="255730507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CONCLUSION</a:t>
            </a:r>
          </a:p>
        </p:txBody>
      </p:sp>
      <p:sp>
        <p:nvSpPr>
          <p:cNvPr id="508" name="Shape 508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TOPIC REVIEW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35006" y="14536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You should now be able to answer the following questions: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What is simple linear regression?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What makes multi-variable regressions more useful?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What challenges do they introduce?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How do you dummy a category variable</a:t>
            </a:r>
            <a:r>
              <a:rPr lang="en-US" sz="2800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?</a:t>
            </a:r>
            <a:endParaRPr lang="en-US"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514" name="Shape 514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CONCLUSION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UPCOMING WORK</a:t>
            </a:r>
          </a:p>
        </p:txBody>
      </p:sp>
      <p:sp>
        <p:nvSpPr>
          <p:cNvPr id="526" name="Shape 526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Oswald"/>
                <a:ea typeface="Oswald"/>
                <a:cs typeface="Oswald"/>
                <a:sym typeface="Oswald"/>
              </a:rPr>
              <a:t>Week 4 : Lesson 8</a:t>
            </a:r>
          </a:p>
        </p:txBody>
      </p:sp>
      <p:sp>
        <p:nvSpPr>
          <p:cNvPr id="527" name="Shape 527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Project: 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Final Project, Deliverable 1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635000" y="736600"/>
            <a:ext cx="11734806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1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WHERE ARE WE IN THE DATA SCIENCE WORKFLOW?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sz="2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Data has been </a:t>
            </a:r>
            <a:r>
              <a:rPr lang="en-US" sz="2800" b="1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acquired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and </a:t>
            </a:r>
            <a:r>
              <a:rPr lang="en-US" sz="2800" b="1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parsed.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sz="2800" b="1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Today we’ll </a:t>
            </a:r>
            <a:r>
              <a:rPr lang="en-US" sz="2800" b="1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refine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the data and </a:t>
            </a:r>
            <a:r>
              <a:rPr lang="en-US" sz="2800" b="1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build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models.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We’ll also use plots to </a:t>
            </a:r>
            <a:r>
              <a:rPr lang="en-US" sz="2800" b="1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represent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the results.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FC0"/>
        </a:solidFill>
        <a:effectLst/>
      </p:bgPr>
    </p:bg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EXIT TICKET 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None/>
            </a:pPr>
            <a:endParaRPr sz="9000" b="1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541" name="Shape 541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42" name="Shape 542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43" name="Shape 543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None/>
            </a:pPr>
            <a:endParaRPr sz="2800"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44" name="Shape 544"/>
          <p:cNvSpPr/>
          <p:nvPr/>
        </p:nvSpPr>
        <p:spPr>
          <a:xfrm>
            <a:off x="3113900" y="407887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DON’T FORGET TO FILL OUT YOUR EXIT TICKET!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/>
          <p:nvPr/>
        </p:nvSpPr>
        <p:spPr>
          <a:xfrm>
            <a:off x="635000" y="736600"/>
            <a:ext cx="7721599" cy="431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THANKS!</a:t>
            </a:r>
          </a:p>
        </p:txBody>
      </p:sp>
      <p:cxnSp>
        <p:nvCxnSpPr>
          <p:cNvPr id="550" name="Shape 55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51" name="Shape 55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52" name="Shape 552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553" name="Shape 553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554" name="Shape 554"/>
          <p:cNvSpPr/>
          <p:nvPr/>
        </p:nvSpPr>
        <p:spPr>
          <a:xfrm>
            <a:off x="635000" y="1587500"/>
            <a:ext cx="11734800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3600" b="1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Reid Offringa, PhD</a:t>
            </a:r>
            <a:endParaRPr lang="en-US" sz="3600" b="1" i="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555" name="Shape 555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lang="en-US" sz="2500" dirty="0" err="1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r</a:t>
            </a:r>
            <a:r>
              <a:rPr lang="en-US" sz="2500" b="0" i="0" u="none" strike="noStrike" cap="none" dirty="0" err="1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eid.offringa@gmail.com</a:t>
            </a:r>
            <a:endParaRPr lang="en-US" sz="2500" b="0" i="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INTRODUCTION</a:t>
            </a:r>
          </a:p>
        </p:txBody>
      </p:sp>
      <p:sp>
        <p:nvSpPr>
          <p:cNvPr id="270" name="Shape 27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SIMPLE LINEAR REGRESSION</a:t>
            </a: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None/>
            </a:pPr>
            <a:endParaRPr sz="9600" b="1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SIMPLE LINEAR REGRESSION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Def:  Explanation of a continuous variable given a series of independent variables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simplest version is just a line of best fit:                                                               y = mx + b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Explain the relationship between </a:t>
            </a: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x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and </a:t>
            </a: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y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                                                  using the starting point </a:t>
            </a: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b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and the power in                                   explanation </a:t>
            </a: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m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y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 = </a:t>
            </a:r>
            <a:r>
              <a:rPr lang="en-US" sz="2800" i="1" dirty="0" err="1" smtClean="0">
                <a:latin typeface="Arial" charset="0"/>
                <a:ea typeface="Arial" charset="0"/>
                <a:cs typeface="Arial" charset="0"/>
                <a:sym typeface="Georgia"/>
              </a:rPr>
              <a:t>b</a:t>
            </a:r>
            <a:r>
              <a:rPr lang="en-US" sz="2800" dirty="0" err="1" smtClean="0">
                <a:latin typeface="Arial" charset="0"/>
                <a:ea typeface="Arial" charset="0"/>
                <a:cs typeface="Arial" charset="0"/>
                <a:sym typeface="Georgia"/>
              </a:rPr>
              <a:t>x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+ </a:t>
            </a:r>
            <a:r>
              <a:rPr lang="en-US" sz="2800" i="1" dirty="0" smtClean="0">
                <a:latin typeface="Arial" charset="0"/>
                <a:ea typeface="Arial" charset="0"/>
                <a:cs typeface="Arial" charset="0"/>
                <a:sym typeface="Georgia"/>
              </a:rPr>
              <a:t>e</a:t>
            </a:r>
            <a:endParaRPr lang="en-US" sz="2800" i="1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pic>
        <p:nvPicPr>
          <p:cNvPr id="2" name="Picture 1" descr="08_slope_intercep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623" y="2847478"/>
            <a:ext cx="4514850" cy="26289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SIMPLE LINEAR REGRESSION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However, linear regression uses linear algebra to explain the relationship between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multiple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x’s and y.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more sophisticated version:  y = beta * X + alpha (+ error)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Explain the relationship between the matrix </a:t>
            </a: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X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and a dependent vector </a:t>
            </a: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y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using a y-intercept </a:t>
            </a: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alpha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and the relative coefficients </a:t>
            </a: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beta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33423" y="688554"/>
            <a:ext cx="2500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Least Squares </a:t>
            </a:r>
            <a:endParaRPr lang="en-US" sz="2800" dirty="0"/>
          </a:p>
        </p:txBody>
      </p:sp>
      <p:pic>
        <p:nvPicPr>
          <p:cNvPr id="4" name="Picture 3" descr="08_estimating_coefficien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45" y="1622487"/>
            <a:ext cx="11828369" cy="420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470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/>
        </p:nvSpPr>
        <p:spPr>
          <a:xfrm>
            <a:off x="635000" y="736600"/>
            <a:ext cx="10160000" cy="431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OPENING</a:t>
            </a:r>
          </a:p>
        </p:txBody>
      </p:sp>
      <p:sp>
        <p:nvSpPr>
          <p:cNvPr id="258" name="Shape 258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R-SQUARES AND RESIDUALS</a:t>
            </a:r>
          </a:p>
        </p:txBody>
      </p:sp>
    </p:spTree>
    <p:extLst>
      <p:ext uri="{BB962C8B-B14F-4D97-AF65-F5344CB8AC3E}">
        <p14:creationId xmlns:p14="http://schemas.microsoft.com/office/powerpoint/2010/main" val="804974847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2993</TotalTime>
  <Words>1252</Words>
  <Application>Microsoft Macintosh PowerPoint</Application>
  <PresentationFormat>Custom</PresentationFormat>
  <Paragraphs>244</Paragraphs>
  <Slides>41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 Hebrew</vt:lpstr>
      <vt:lpstr>Consolas</vt:lpstr>
      <vt:lpstr>Georgia</vt:lpstr>
      <vt:lpstr>Impact</vt:lpstr>
      <vt:lpstr>Merriweather Sans</vt:lpstr>
      <vt:lpstr>Oswald</vt:lpstr>
      <vt:lpstr>Arial</vt:lpstr>
      <vt:lpstr>White</vt:lpstr>
      <vt:lpstr>PowerPoint Presentation</vt:lpstr>
      <vt:lpstr>LEARNING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Week 4 : Lesson 8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Reid Offringa</cp:lastModifiedBy>
  <cp:revision>103</cp:revision>
  <dcterms:modified xsi:type="dcterms:W3CDTF">2017-02-28T22:30:49Z</dcterms:modified>
</cp:coreProperties>
</file>