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50"/>
  </p:notesMasterIdLst>
  <p:sldIdLst>
    <p:sldId id="259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3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311" r:id="rId36"/>
    <p:sldId id="312" r:id="rId37"/>
    <p:sldId id="313" r:id="rId38"/>
    <p:sldId id="314" r:id="rId39"/>
    <p:sldId id="310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7" r:id="rId48"/>
    <p:sldId id="308" r:id="rId49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B2A386-F32F-42BE-89B2-4FB1B8CD852B}">
  <a:tblStyle styleId="{46B2A386-F32F-42BE-89B2-4FB1B8CD852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43"/>
  </p:normalViewPr>
  <p:slideViewPr>
    <p:cSldViewPr snapToGrid="0" snapToObjects="1">
      <p:cViewPr varScale="1">
        <p:scale>
          <a:sx n="71" d="100"/>
          <a:sy n="71" d="100"/>
        </p:scale>
        <p:origin x="20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neighbors.DistanceMetric.html#sklearn.neighbors.DistanceMetric" TargetMode="External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INTRO TO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45201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 </a:t>
            </a:r>
            <a:r>
              <a:rPr lang="en-US" sz="28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class label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is a representation of what we are trying to predict:  our 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target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Examples of class labels from before are:</a:t>
            </a:r>
          </a:p>
        </p:txBody>
      </p:sp>
      <p:sp>
        <p:nvSpPr>
          <p:cNvPr id="308" name="Shape 3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A CLASS LABEL?</a:t>
            </a:r>
          </a:p>
        </p:txBody>
      </p:sp>
      <p:graphicFrame>
        <p:nvGraphicFramePr>
          <p:cNvPr id="309" name="Shape 309"/>
          <p:cNvGraphicFramePr/>
          <p:nvPr/>
        </p:nvGraphicFramePr>
        <p:xfrm>
          <a:off x="952500" y="3613150"/>
          <a:ext cx="11099800" cy="1828710"/>
        </p:xfrm>
        <a:graphic>
          <a:graphicData uri="http://schemas.openxmlformats.org/drawingml/2006/table">
            <a:tbl>
              <a:tblPr>
                <a:noFill/>
                <a:tableStyleId>{46B2A386-F32F-42BE-89B2-4FB1B8CD852B}</a:tableStyleId>
              </a:tblPr>
              <a:tblGrid>
                <a:gridCol w="5549900"/>
                <a:gridCol w="5549900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Data Problem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Class Labels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Patient data problem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is smoker, is not smoker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pixel color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red, blue, green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328" name="Shape 32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REGRESSION OR CLASSIFICATION?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One of the easiest ways to determine if a problem is regression or classification is to determine if our 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target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variable can be ordered mathematically.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For example, if predicting company revenue, 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$100MM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is greater than 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$90MM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.  This is a 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regression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problem because the target can be ordered.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However, if predicting pixel color, 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red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is not inherently greater than 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blue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.  Therefore, this is a 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classification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problem.</a:t>
            </a:r>
          </a:p>
        </p:txBody>
      </p:sp>
      <p:sp>
        <p:nvSpPr>
          <p:cNvPr id="315" name="Shape 3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DETERMINING REGRESSION OR CLASSIFICATION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Classification and regression differ in what you are trying to predict.</a:t>
            </a:r>
          </a:p>
        </p:txBody>
      </p:sp>
      <p:sp>
        <p:nvSpPr>
          <p:cNvPr id="321" name="Shape 3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DETERMINING REGRESSION OR CLASSIFICATION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700" y="2357750"/>
            <a:ext cx="9851399" cy="49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3052744" y="6478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336" name="Shape 336"/>
          <p:cNvSpPr/>
          <p:nvPr/>
        </p:nvSpPr>
        <p:spPr>
          <a:xfrm>
            <a:off x="2989800" y="6085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337" name="Shape 337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DIRECTIONS</a:t>
            </a:r>
            <a:endParaRPr lang="en-US" sz="20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cxnSp>
        <p:nvCxnSpPr>
          <p:cNvPr id="338" name="Shape 33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9" name="Shape 339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REGRESSION OR CLASSIFICATION?</a:t>
            </a:r>
          </a:p>
        </p:txBody>
      </p:sp>
      <p:sp>
        <p:nvSpPr>
          <p:cNvPr id="340" name="Shape 340"/>
          <p:cNvSpPr/>
          <p:nvPr/>
        </p:nvSpPr>
        <p:spPr>
          <a:xfrm>
            <a:off x="2961475" y="2224350"/>
            <a:ext cx="7559399" cy="3543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R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eview the following situations and decide if each one is a regression problem, classification problem, or neither: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U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sing the total number of explosions in a movie, predict if the movie is by JJ Abrams or Michael Bay.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etermine how many tickets will be sold to a concert given who is performing, where, and the date and time.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G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iven the temperature over the last year by day, predict tomorrow's temperature outside.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sing data from four cell phone microphones, reduce the noisy sounds so the voice is crystal clear to the receiving phone.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ith customer data, determine if a user will return or not in the next 7 days to an e-commerce website.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346" name="Shape 34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BUILD A CLASSIFIER!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Re-explore the iris dataset and build a program that classifies each data point.  Use if-else statements and some Pandas functions.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Measure the </a:t>
            </a:r>
            <a:r>
              <a:rPr lang="en-US" sz="1800" i="1" dirty="0">
                <a:latin typeface="Arial" charset="0"/>
                <a:ea typeface="Arial" charset="0"/>
                <a:cs typeface="Arial" charset="0"/>
                <a:sym typeface="Georgia"/>
              </a:rPr>
              <a:t>accuracy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of your classifier using the math of “total correct” over “total samples”.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Your classifier should be able to: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Get one class label 100% correct (one type of iris is easily distinguishable from the other two).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Accurately predict the majority of the other two classes with some error (hint:  make sure you </a:t>
            </a:r>
            <a:r>
              <a:rPr lang="en-US" sz="1800" i="1" dirty="0">
                <a:latin typeface="Arial" charset="0"/>
                <a:ea typeface="Arial" charset="0"/>
                <a:cs typeface="Arial" charset="0"/>
                <a:sym typeface="Georgia"/>
              </a:rPr>
              <a:t>generalize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).</a:t>
            </a:r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3052757" y="5792350"/>
            <a:ext cx="93689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Classification program for the iris dataset</a:t>
            </a:r>
          </a:p>
        </p:txBody>
      </p:sp>
      <p:sp>
        <p:nvSpPr>
          <p:cNvPr id="355" name="Shape 35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356" name="Shape 356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(20 minutes)</a:t>
            </a:r>
          </a:p>
        </p:txBody>
      </p:sp>
      <p:cxnSp>
        <p:nvCxnSpPr>
          <p:cNvPr id="357" name="Shape 35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8" name="Shape 358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BUILD A CLASSIFIER!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2961475" y="2224350"/>
            <a:ext cx="9866699" cy="5013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datasets, neighbors,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datasets.load_iris()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pd.DataFrame(iris.data, columns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iris.feature_names)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'target'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iris.target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'1'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'g'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'2'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'ctarget'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irisdf.target.apply(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x: cmap[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(x)])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367" name="Shape 36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8" name="Shape 368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BUILD A CLASSIFIER!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376" name="Shape 37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7" name="Shape 37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BUILD A CLASSIFIER!</a:t>
            </a:r>
          </a:p>
        </p:txBody>
      </p:sp>
      <p:sp>
        <p:nvSpPr>
          <p:cNvPr id="378" name="Shape 378"/>
          <p:cNvSpPr/>
          <p:nvPr/>
        </p:nvSpPr>
        <p:spPr>
          <a:xfrm>
            <a:off x="2961475" y="2224350"/>
            <a:ext cx="9866699" cy="49757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irisdf.plot(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'petal length (cm)'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'petal width (cm)'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kind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'scatter'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irisdf.ctarget)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irisdf.plot(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'petal length (cm)'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'petal width (cm)'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kind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'scatter'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irisdf.ctarget)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irisdf.describe()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386" name="Shape 38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7" name="Shape 38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BUILD A CLASSIFIER!</a:t>
            </a:r>
          </a:p>
        </p:txBody>
      </p:sp>
      <p:sp>
        <p:nvSpPr>
          <p:cNvPr id="388" name="Shape 388"/>
          <p:cNvSpPr/>
          <p:nvPr/>
        </p:nvSpPr>
        <p:spPr>
          <a:xfrm>
            <a:off x="2961475" y="2224350"/>
            <a:ext cx="9866699" cy="49757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starter code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my_classifier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(row):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row[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'petal length (cm)'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predictions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irisdf.apply(my_classifier, axis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40817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rtl="0">
              <a:lnSpc>
                <a:spcPct val="2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efine class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labels </a:t>
            </a:r>
          </a:p>
          <a:p>
            <a:pPr marL="203200" marR="0" lvl="0" indent="-256540" rtl="0">
              <a:lnSpc>
                <a:spcPct val="2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Understand a 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classification problem</a:t>
            </a: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Build a K-Nearest Neighbors using the </a:t>
            </a:r>
            <a:r>
              <a:rPr lang="en-US" sz="2800" dirty="0" err="1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scikit</a:t>
            </a: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 learn library</a:t>
            </a: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 smtClean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Learn metrics for classification accuracy and error</a:t>
            </a: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 TO CLASSIFICATION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Arial" charset="0"/>
                <a:ea typeface="Arial" charset="0"/>
                <a:cs typeface="Arial" charset="0"/>
                <a:sym typeface="Oswald"/>
              </a:rPr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2961475" y="2224350"/>
            <a:ext cx="7559399" cy="2839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 the following questions.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How simple could the if-else classifier be while remaining  </a:t>
            </a:r>
            <a:r>
              <a:rPr lang="en-US" sz="1800" i="1">
                <a:latin typeface="Georgia"/>
                <a:ea typeface="Georgia"/>
                <a:cs typeface="Georgia"/>
                <a:sym typeface="Georgia"/>
              </a:rPr>
              <a:t>relatively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accurate?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ow complicated could our if-else classifier be and remain </a:t>
            </a:r>
            <a:r>
              <a:rPr lang="en-US" sz="1800" i="1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completely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accurate? How many if-else statements would you need, or nested if-else statements, in order to get the classifier 100% accurate? (The above uses a count of 2).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if-else classifier would work better against iris data that it hasn't seen? Why is that the case?</a:t>
            </a: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3052757" y="5792350"/>
            <a:ext cx="93689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397" name="Shape 39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98" name="Shape 398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</a:t>
            </a:r>
          </a:p>
        </p:txBody>
      </p:sp>
      <p:cxnSp>
        <p:nvCxnSpPr>
          <p:cNvPr id="399" name="Shape 39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00" name="Shape 400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BUILD A CLASSIFIER!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06" name="Shape 40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IS K NEAREST NEIGHBORS?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K Nearest Neighbors (KNN)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a classification algorithm that makes a prediction based upon the closest data points.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KNN algorithm: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a given point, calculate the distance to all other points.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Given those distances, pick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closest points.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Calculate the probability of each class label given those points.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original point is classified as the class label with the largest probability (“votes”).</a:t>
            </a:r>
          </a:p>
        </p:txBody>
      </p:sp>
      <p:sp>
        <p:nvSpPr>
          <p:cNvPr id="412" name="Shape 41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K NEAREST NEIGHBORS?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KNN uses distance to predict a class label.  This application of distance is used as a measure of similarity between classifications.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We’re using shared traits to identify the most likely class label.</a:t>
            </a:r>
          </a:p>
        </p:txBody>
      </p:sp>
      <p:sp>
        <p:nvSpPr>
          <p:cNvPr id="418" name="Shape 4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K NEAREST NEIGHBORS?</a:t>
            </a:r>
          </a:p>
        </p:txBody>
      </p:sp>
      <p:pic>
        <p:nvPicPr>
          <p:cNvPr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025" y="3651974"/>
            <a:ext cx="3888749" cy="346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Suppose we want to determine your favorite type of music.  How might we determine this without directly asking you?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Generally, friends share similar traits and interests (e.g. music, sports teams, hobbies, </a:t>
            </a: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etc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).  We could ask your five closest friends what their favorite type of music is and take the majority vote.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is the idea behind KNN:  we look for things similar to (or close to) our new observation and identify shared traits.  We can use this information to make an educated guess about a trait of our new observation.</a:t>
            </a:r>
          </a:p>
        </p:txBody>
      </p:sp>
      <p:sp>
        <p:nvSpPr>
          <p:cNvPr id="425" name="Shape 4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K NEAREST NEIGHBORS?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 what other tasks do we use a heuristic similar to K Nearest Neighbors?</a:t>
            </a:r>
          </a:p>
        </p:txBody>
      </p:sp>
      <p:sp>
        <p:nvSpPr>
          <p:cNvPr id="434" name="Shape 43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435" name="Shape 43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36" name="Shape 43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437" name="Shape 43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443" name="Shape 44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KNN IN ACTION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What happens if two classes get the same number of votes?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This could happen in binary classification if we use an even number for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k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  This could also happen if there are multiple class labels.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In sklearn, it will choose the class that it first saw in the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training set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WHAT HAPPENS IN TIES?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could implement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weight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taking into account the distance between the point and its neighbors.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can be done in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by changing the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weights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parameter to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”distance”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Try changing the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Consolas"/>
              </a:rPr>
              <a:t>weights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parameter.  How does this affect accuracy?</a:t>
            </a:r>
          </a:p>
        </p:txBody>
      </p:sp>
      <p:sp>
        <p:nvSpPr>
          <p:cNvPr id="461" name="Shape 4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HAPPENS IN TIES?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Since KNN works with distance, higher dimensionality of data (i.e. more features) requires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significantly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more samples in order to have the same predictive power.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Consider this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: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with more dimensions, all points slowly start averaging out to be equally distant.  This causes significant issues for KNN.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Keep the feature space limited and KNN will do well.  Exclude extraneous features when using KNN.</a:t>
            </a:r>
          </a:p>
        </p:txBody>
      </p:sp>
      <p:sp>
        <p:nvSpPr>
          <p:cNvPr id="467" name="Shape 4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HAPPENS IN HIGH DIMENSIONALITY?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INTRO TO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Consider two different examples: 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classifying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users of a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newspaper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and users of a particular toothpaste.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features of the newspapers are very broad and there are many:  sections, topics, types of stories, writers, online vs print, etc.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However, the features of a toothpaste are more narrow:  has fluoride, controls tartar, etc.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which problem would KNN work better?</a:t>
            </a:r>
          </a:p>
        </p:txBody>
      </p:sp>
      <p:sp>
        <p:nvSpPr>
          <p:cNvPr id="473" name="Shape 4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HAPPENS IN HIGH DIMENSIONALITY?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635000" y="736600"/>
            <a:ext cx="11734800" cy="23984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Let’s open the starter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 smtClean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AND BUILD A KNN MODEL!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85" name="Shape 48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CLASSIFICATION METRICS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Metrics for regression do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not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apply to classification.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could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measure the distance between the probability of a given class and an item being in that class.  Guessing 0.6 for a 1 is a 0.5 error.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But this overcomplicates our goal: understanding binary classification, whether something is black or white, right or wrong.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do this, we’ll measure “correctness” or “incorrectness”.</a:t>
            </a:r>
          </a:p>
        </p:txBody>
      </p:sp>
      <p:sp>
        <p:nvSpPr>
          <p:cNvPr id="491" name="Shape 49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 TO CLASSIFICATION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We’ll use two primary metrics: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accuracy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misclassification rate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Accuracy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the number of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correct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predictions out of all predictions in the sample. This is a value we want 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maximize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Misclassification rate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the number of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incorrect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predictions out of all predictions in the sample. This is a value we want 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minimize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These two metrics are directly opposite of each other.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1 - 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misclassification rate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= 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accuracy</a:t>
            </a:r>
          </a:p>
        </p:txBody>
      </p:sp>
      <p:sp>
        <p:nvSpPr>
          <p:cNvPr id="497" name="Shape 49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 TO CLASSIFICATION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69" y="617094"/>
            <a:ext cx="11734800" cy="711200"/>
          </a:xfrm>
        </p:spPr>
        <p:txBody>
          <a:bodyPr/>
          <a:lstStyle/>
          <a:p>
            <a:r>
              <a:rPr lang="en-US" sz="3000" dirty="0" smtClean="0"/>
              <a:t>CONFUSION MATRIX</a:t>
            </a:r>
            <a:endParaRPr lang="en-US" sz="3000" dirty="0"/>
          </a:p>
        </p:txBody>
      </p:sp>
      <p:sp>
        <p:nvSpPr>
          <p:cNvPr id="3" name="Rectangle 2"/>
          <p:cNvSpPr/>
          <p:nvPr/>
        </p:nvSpPr>
        <p:spPr>
          <a:xfrm>
            <a:off x="3723345" y="3008097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5" name="Rectangle 4"/>
          <p:cNvSpPr/>
          <p:nvPr/>
        </p:nvSpPr>
        <p:spPr>
          <a:xfrm>
            <a:off x="6609981" y="3013548"/>
            <a:ext cx="2900581" cy="13984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</a:t>
            </a:r>
            <a:r>
              <a:rPr lang="en-US" sz="2000" b="1" dirty="0" smtClean="0">
                <a:solidFill>
                  <a:schemeClr val="bg1"/>
                </a:solidFill>
              </a:rPr>
              <a:t>Negative</a:t>
            </a:r>
          </a:p>
          <a:p>
            <a:pPr algn="ctr"/>
            <a:r>
              <a:rPr lang="en-US" sz="2000" b="1" dirty="0" smtClean="0"/>
              <a:t>(Type II Error)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729316" y="4407824"/>
            <a:ext cx="2880665" cy="1409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Positive</a:t>
            </a:r>
          </a:p>
          <a:p>
            <a:pPr algn="ctr"/>
            <a:r>
              <a:rPr lang="en-US" sz="2000" b="1" dirty="0" smtClean="0"/>
              <a:t>(Type I Error)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609981" y="4405013"/>
            <a:ext cx="2900581" cy="140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8995" y="3013549"/>
            <a:ext cx="1944350" cy="1397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Observations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-193706" y="4131572"/>
            <a:ext cx="2803842" cy="567794"/>
          </a:xfrm>
          <a:prstGeom prst="rect">
            <a:avLst/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Reality</a:t>
            </a:r>
            <a:endParaRPr lang="en-US" sz="3000" b="1" dirty="0"/>
          </a:p>
        </p:txBody>
      </p:sp>
      <p:sp>
        <p:nvSpPr>
          <p:cNvPr id="10" name="Rectangle 9"/>
          <p:cNvSpPr/>
          <p:nvPr/>
        </p:nvSpPr>
        <p:spPr>
          <a:xfrm>
            <a:off x="1778995" y="4410635"/>
            <a:ext cx="1944350" cy="1398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Observations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29316" y="1675639"/>
            <a:ext cx="5781245" cy="535726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Prediction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3729317" y="2480633"/>
            <a:ext cx="2880665" cy="535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Predictions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6609981" y="2477822"/>
            <a:ext cx="2900581" cy="5357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Negative Predictions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9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69" y="617094"/>
            <a:ext cx="11734800" cy="711200"/>
          </a:xfrm>
        </p:spPr>
        <p:txBody>
          <a:bodyPr/>
          <a:lstStyle/>
          <a:p>
            <a:r>
              <a:rPr lang="en-US" sz="3000" dirty="0" smtClean="0"/>
              <a:t>CONFUSION MATRIX: ACCURACY</a:t>
            </a:r>
            <a:endParaRPr lang="en-US" sz="3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723345" y="3008097"/>
            <a:ext cx="5787217" cy="2809293"/>
            <a:chOff x="3723345" y="3008097"/>
            <a:chExt cx="5787217" cy="2809293"/>
          </a:xfrm>
        </p:grpSpPr>
        <p:sp>
          <p:nvSpPr>
            <p:cNvPr id="3" name="Rectangle 2"/>
            <p:cNvSpPr/>
            <p:nvPr/>
          </p:nvSpPr>
          <p:spPr>
            <a:xfrm>
              <a:off x="3723345" y="3008097"/>
              <a:ext cx="2886636" cy="14025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True Positive</a:t>
              </a:r>
              <a:endParaRPr lang="en-US" sz="2000" b="1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09981" y="3013548"/>
              <a:ext cx="2900581" cy="139849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False 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Negative</a:t>
              </a:r>
            </a:p>
            <a:p>
              <a:pPr algn="ctr"/>
              <a:r>
                <a:rPr lang="en-US" sz="2000" b="1" dirty="0" smtClean="0"/>
                <a:t>(Type II Error)</a:t>
              </a:r>
              <a:endParaRPr lang="en-US" sz="20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29316" y="4407824"/>
              <a:ext cx="2880665" cy="14095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False Positive</a:t>
              </a:r>
            </a:p>
            <a:p>
              <a:pPr algn="ctr"/>
              <a:r>
                <a:rPr lang="en-US" sz="2000" b="1" dirty="0" smtClean="0"/>
                <a:t>(Type I Error)</a:t>
              </a:r>
              <a:endParaRPr lang="en-US" sz="20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09981" y="4405013"/>
              <a:ext cx="2900581" cy="14041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True Negative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730317" y="3013548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15" name="Rectangle 14"/>
          <p:cNvSpPr/>
          <p:nvPr/>
        </p:nvSpPr>
        <p:spPr>
          <a:xfrm>
            <a:off x="6609981" y="4413275"/>
            <a:ext cx="2900581" cy="140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5669" y="1754672"/>
            <a:ext cx="6275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+</a:t>
            </a:r>
            <a:endParaRPr lang="en-US" sz="3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92188" y="3709366"/>
            <a:ext cx="891091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5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5156E-6 4.34783E-6 L -0.02149 -0.221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" y="-110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562E-7 -0.00195 L 0.01587 -0.4156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" y="-206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-4.34783E-7 L 9.375E-7 0.192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69" y="617094"/>
            <a:ext cx="11734800" cy="711200"/>
          </a:xfrm>
        </p:spPr>
        <p:txBody>
          <a:bodyPr/>
          <a:lstStyle/>
          <a:p>
            <a:r>
              <a:rPr lang="en-US" sz="3000" dirty="0" smtClean="0"/>
              <a:t>CONFUSION MATRIX: Precision</a:t>
            </a:r>
            <a:endParaRPr lang="en-US" sz="3000" dirty="0"/>
          </a:p>
        </p:txBody>
      </p:sp>
      <p:sp>
        <p:nvSpPr>
          <p:cNvPr id="3" name="Rectangle 2"/>
          <p:cNvSpPr/>
          <p:nvPr/>
        </p:nvSpPr>
        <p:spPr>
          <a:xfrm>
            <a:off x="3723345" y="3008097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5" name="Rectangle 4"/>
          <p:cNvSpPr/>
          <p:nvPr/>
        </p:nvSpPr>
        <p:spPr>
          <a:xfrm>
            <a:off x="6609981" y="3013548"/>
            <a:ext cx="2900581" cy="13984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</a:t>
            </a:r>
            <a:r>
              <a:rPr lang="en-US" sz="2000" b="1" dirty="0" smtClean="0">
                <a:solidFill>
                  <a:schemeClr val="bg1"/>
                </a:solidFill>
              </a:rPr>
              <a:t>Negative</a:t>
            </a:r>
          </a:p>
          <a:p>
            <a:pPr algn="ctr"/>
            <a:r>
              <a:rPr lang="en-US" sz="2000" b="1" dirty="0" smtClean="0"/>
              <a:t>(Type II Error)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729316" y="4407824"/>
            <a:ext cx="2880665" cy="1409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Positive</a:t>
            </a:r>
          </a:p>
          <a:p>
            <a:pPr algn="ctr"/>
            <a:r>
              <a:rPr lang="en-US" sz="2000" b="1" dirty="0" smtClean="0"/>
              <a:t>(Type I Error)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609981" y="4405013"/>
            <a:ext cx="2900581" cy="140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30317" y="3013548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92188" y="3709366"/>
            <a:ext cx="891091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22343" y="4418897"/>
            <a:ext cx="6174691" cy="1398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Predictions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2614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5156E-6 4.34783E-6 L 0.11047 -0.136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18" y="-68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313E-6 3.91304E-6 L 0.23425 0.1919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7" y="95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14" grpId="0" animBg="1"/>
      <p:bldP spid="1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69" y="617094"/>
            <a:ext cx="11734800" cy="711200"/>
          </a:xfrm>
        </p:spPr>
        <p:txBody>
          <a:bodyPr/>
          <a:lstStyle/>
          <a:p>
            <a:r>
              <a:rPr lang="en-US" sz="3000" dirty="0" smtClean="0"/>
              <a:t>CONFUSION MATRIX: Recall</a:t>
            </a:r>
            <a:endParaRPr lang="en-US" sz="3000" dirty="0"/>
          </a:p>
        </p:txBody>
      </p:sp>
      <p:sp>
        <p:nvSpPr>
          <p:cNvPr id="3" name="Rectangle 2"/>
          <p:cNvSpPr/>
          <p:nvPr/>
        </p:nvSpPr>
        <p:spPr>
          <a:xfrm>
            <a:off x="3723345" y="3008097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sp>
        <p:nvSpPr>
          <p:cNvPr id="5" name="Rectangle 4"/>
          <p:cNvSpPr/>
          <p:nvPr/>
        </p:nvSpPr>
        <p:spPr>
          <a:xfrm>
            <a:off x="6609981" y="3013548"/>
            <a:ext cx="2900581" cy="13984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</a:t>
            </a:r>
            <a:r>
              <a:rPr lang="en-US" sz="2000" b="1" dirty="0" smtClean="0">
                <a:solidFill>
                  <a:schemeClr val="bg1"/>
                </a:solidFill>
              </a:rPr>
              <a:t>Negative</a:t>
            </a:r>
          </a:p>
          <a:p>
            <a:pPr algn="ctr"/>
            <a:r>
              <a:rPr lang="en-US" sz="2000" b="1" dirty="0" smtClean="0"/>
              <a:t>(Type II Error)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729316" y="4407824"/>
            <a:ext cx="2880665" cy="1409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False Positive</a:t>
            </a:r>
          </a:p>
          <a:p>
            <a:pPr algn="ctr"/>
            <a:r>
              <a:rPr lang="en-US" sz="2000" b="1" dirty="0" smtClean="0"/>
              <a:t>(Type I Error)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609981" y="4405013"/>
            <a:ext cx="2900581" cy="140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True Negative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30317" y="3013548"/>
            <a:ext cx="2886636" cy="1402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True Positive</a:t>
            </a:r>
            <a:endParaRPr lang="en-US" sz="2000" b="1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92188" y="3709366"/>
            <a:ext cx="891091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30316" y="4420304"/>
            <a:ext cx="6095001" cy="16701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Positive Observations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153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5156E-6 4.34783E-6 L 0.11047 -0.1363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18" y="-68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562E-7 -8.69565E-7 L -0.21997 0.1919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9" y="95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313E-6 3.91304E-6 L 0.23425 0.1919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7" y="95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14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7" y="689428"/>
            <a:ext cx="11734800" cy="711200"/>
          </a:xfrm>
        </p:spPr>
        <p:txBody>
          <a:bodyPr/>
          <a:lstStyle/>
          <a:p>
            <a:r>
              <a:rPr lang="en-US" sz="3000" dirty="0" smtClean="0"/>
              <a:t>CONFUSION MATRIX </a:t>
            </a:r>
            <a:r>
              <a:rPr lang="mr-IN" sz="3000" dirty="0" smtClean="0"/>
              <a:t>–</a:t>
            </a:r>
            <a:r>
              <a:rPr lang="en-US" sz="3000" dirty="0" smtClean="0"/>
              <a:t> with all evaluation metrics!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54" y="1400628"/>
            <a:ext cx="116713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 TO CLASSIFICATION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So far, we’ve worked primarily with regression problems.  We’ve focused on predicting a continuous set of values.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That means we’ve been able to use distance to measure how accurate our prediction is.</a:t>
            </a:r>
            <a:b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</a:b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However, for other problems, we need to predict binary responses. 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E.g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.: A loan will default or it won’t.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An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email is spam or isn’t spam.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509" name="Shape 5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SOLVING FOR 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2961475" y="2224350"/>
            <a:ext cx="9460199" cy="3561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One of the primary challenges of KNN is solving for k - how many neighbors do we use?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The </a:t>
            </a:r>
            <a:r>
              <a:rPr lang="en-US" sz="1800" b="1">
                <a:latin typeface="Arial" charset="0"/>
                <a:ea typeface="Arial" charset="0"/>
                <a:cs typeface="Arial" charset="0"/>
                <a:sym typeface="Georgia"/>
              </a:rPr>
              <a:t>smallest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 k we can use is 1.  However, using only one neighbor will probably perform poorly.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The largest k we can use is n-1 (every other point in the data set).  However, this would result in always choosing the largest class in the sample.  This would also perform poorly.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Use the lesson 8 starter code and the iris data set to answer the following questions: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What is the accuracy for k=1?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What is the accuracy for k=n-1?</a:t>
            </a: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Using cross validation, what value of k optimizes model accuracy.  Create a plot with </a:t>
            </a:r>
            <a:r>
              <a:rPr lang="en-US" sz="1800" i="1">
                <a:latin typeface="Arial" charset="0"/>
                <a:ea typeface="Arial" charset="0"/>
                <a:cs typeface="Arial" charset="0"/>
                <a:sym typeface="Georgia"/>
              </a:rPr>
              <a:t>k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 as the x-axis and </a:t>
            </a:r>
            <a:r>
              <a:rPr lang="en-US" sz="1800" i="1">
                <a:latin typeface="Arial" charset="0"/>
                <a:ea typeface="Arial" charset="0"/>
                <a:cs typeface="Arial" charset="0"/>
                <a:sym typeface="Georgia"/>
              </a:rPr>
              <a:t>accuracy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 as the y-axis (called a “fit chart”) to help find the answer.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3052744" y="6478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518" name="Shape 518"/>
          <p:cNvSpPr/>
          <p:nvPr/>
        </p:nvSpPr>
        <p:spPr>
          <a:xfrm>
            <a:off x="2989800" y="6085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19" name="Shape 519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(35 minutes)</a:t>
            </a:r>
          </a:p>
        </p:txBody>
      </p:sp>
      <p:cxnSp>
        <p:nvCxnSpPr>
          <p:cNvPr id="520" name="Shape 52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1" name="Shape 52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SOLVING FOR 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2961475" y="2224350"/>
            <a:ext cx="9460199" cy="4761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'n_neighbors'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}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gs.fit(iris.data, iris.target)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gs.grid_scores_</a:t>
            </a:r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530" name="Shape 53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1" name="Shape 53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SOLVING FOR 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2961475" y="2224350"/>
            <a:ext cx="9460199" cy="3561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Bonus Questions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By default, the KNN classifier in </a:t>
            </a:r>
            <a:r>
              <a:rPr lang="en-US" sz="1800" dirty="0" err="1">
                <a:latin typeface="Georgia"/>
                <a:ea typeface="Georgia"/>
                <a:cs typeface="Georgia"/>
                <a:sym typeface="Georgia"/>
              </a:rPr>
              <a:t>sklearn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 uses the </a:t>
            </a:r>
            <a:r>
              <a:rPr lang="en-US" sz="1800" i="1" dirty="0" err="1">
                <a:latin typeface="Georgia"/>
                <a:ea typeface="Georgia"/>
                <a:cs typeface="Georgia"/>
                <a:sym typeface="Georgia"/>
              </a:rPr>
              <a:t>Minkowski</a:t>
            </a:r>
            <a:r>
              <a:rPr lang="en-US" sz="1800" i="1" dirty="0">
                <a:latin typeface="Georgia"/>
                <a:ea typeface="Georgia"/>
                <a:cs typeface="Georgia"/>
                <a:sym typeface="Georgia"/>
              </a:rPr>
              <a:t> metric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 for distance.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What </a:t>
            </a:r>
            <a:r>
              <a:rPr lang="en-US" sz="1800" i="1" dirty="0">
                <a:latin typeface="Georgia"/>
                <a:ea typeface="Georgia"/>
                <a:cs typeface="Georgia"/>
                <a:sym typeface="Georgia"/>
              </a:rPr>
              <a:t>type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 of data does this metric work best for?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What </a:t>
            </a:r>
            <a:r>
              <a:rPr lang="en-US" sz="1800" i="1" dirty="0">
                <a:latin typeface="Georgia"/>
                <a:ea typeface="Georgia"/>
                <a:cs typeface="Georgia"/>
                <a:sym typeface="Georgia"/>
              </a:rPr>
              <a:t>type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 of data does this distance metric not work for?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You can read about distance metrics in </a:t>
            </a:r>
            <a:r>
              <a:rPr lang="en-US" sz="1800" u="sng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the sklearn documentation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.</a:t>
            </a:r>
            <a:br>
              <a:rPr lang="en-US" sz="1800" dirty="0">
                <a:latin typeface="Georgia"/>
                <a:ea typeface="Georgia"/>
                <a:cs typeface="Georgia"/>
                <a:sym typeface="Georgia"/>
              </a:rPr>
            </a:b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It is possible to use KNN as a regression estimator.  Determine the following: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Steps that KNN Regression would follow</a:t>
            </a:r>
          </a:p>
          <a:p>
            <a:pPr marL="914400" marR="0" lvl="1" indent="-342900" algn="l" rtl="0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How it predicts a regression value</a:t>
            </a:r>
          </a:p>
        </p:txBody>
      </p:sp>
      <p:pic>
        <p:nvPicPr>
          <p:cNvPr id="537" name="Shape 5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3052744" y="6478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40" name="Shape 540"/>
          <p:cNvSpPr/>
          <p:nvPr/>
        </p:nvSpPr>
        <p:spPr>
          <a:xfrm>
            <a:off x="2989800" y="6085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41" name="Shape 541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</a:t>
            </a:r>
          </a:p>
        </p:txBody>
      </p:sp>
      <p:cxnSp>
        <p:nvCxnSpPr>
          <p:cNvPr id="542" name="Shape 54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3" name="Shape 543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SOLVING FOR 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549" name="Shape 54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are class labels? What does it mean to classify?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is a classification problem different from a regression problem?  How are they similar?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does the KNN algorithm work?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primary parameters are available for tuning a KNN estimator?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do you define: accuracy, misclassification?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 Final Project, Deliverable 1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587" name="Shape 5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8" name="Shape 5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89" name="Shape 58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Impact"/>
            </a:endParaRPr>
          </a:p>
        </p:txBody>
      </p:sp>
      <p:cxnSp>
        <p:nvCxnSpPr>
          <p:cNvPr id="595" name="Shape 59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96" name="Shape 59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97" name="Shape 59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  <p:sp>
        <p:nvSpPr>
          <p:cNvPr id="598" name="Shape 598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 Hebrew" charset="-79"/>
                <a:ea typeface="Arial Hebrew" charset="-79"/>
                <a:cs typeface="Arial Hebrew" charset="-79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if we want to build a model to predict a set of values, like a photo color or the gender of a baby?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Can we use regression for binary values?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Do the same principles apply?</a:t>
            </a:r>
          </a:p>
        </p:txBody>
      </p:sp>
      <p:sp>
        <p:nvSpPr>
          <p:cNvPr id="273" name="Shape 27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274" name="Shape 27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275" name="Shape 275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276" name="Shape 27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282" name="Shape 28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WHAT IS CLASSIFICATION?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Classification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a machine learning problem for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: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Predicting a categorical outcome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Many classification problems are trying to predict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binary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values.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example, we may be using patient data (medical history)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to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predict whether the patient is a smoker or not.</a:t>
            </a:r>
          </a:p>
        </p:txBody>
      </p:sp>
      <p:sp>
        <p:nvSpPr>
          <p:cNvPr id="288" name="Shape 28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CLASSIFICATION?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Some problems don’t appear to be binary at first glance. 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But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you can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it boil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down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to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  <a:sym typeface="Georgia"/>
              </a:rPr>
              <a:t>boolean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(true/false)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if you are predicting whether an image pixel will be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red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or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blue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don’t need to predict that                                                                                a pixel is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blue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just that it is                                                                                 not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Consolas"/>
              </a:rPr>
              <a:t>red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is similar to the concept                                                                                of dummy variables.</a:t>
            </a:r>
          </a:p>
        </p:txBody>
      </p:sp>
      <p:sp>
        <p:nvSpPr>
          <p:cNvPr id="294" name="Shape 2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CLASSIFICATION?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312" y="3467675"/>
            <a:ext cx="70770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Binary classification is the simplest form of classification.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However, classification problems can have multiple </a:t>
            </a:r>
            <a:r>
              <a:rPr lang="en-US" sz="2800" i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class labels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.  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Instead of predicting whether the pixel is red or blue, you could predict whether the pixel is red, blue, or green.</a:t>
            </a:r>
          </a:p>
        </p:txBody>
      </p:sp>
      <p:sp>
        <p:nvSpPr>
          <p:cNvPr id="301" name="Shape 3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WHAT IS CLASSIFICATION?</a:t>
            </a: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762" y="4477625"/>
            <a:ext cx="5553274" cy="27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2029</Words>
  <Application>Microsoft Macintosh PowerPoint</Application>
  <PresentationFormat>Custom</PresentationFormat>
  <Paragraphs>322</Paragraphs>
  <Slides>48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 Hebrew</vt:lpstr>
      <vt:lpstr>Consolas</vt:lpstr>
      <vt:lpstr>Georgia</vt:lpstr>
      <vt:lpstr>Impact</vt:lpstr>
      <vt:lpstr>Merriweather Sans</vt:lpstr>
      <vt:lpstr>Oswald</vt:lpstr>
      <vt:lpstr>Arial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CONFUSION MATRIX</vt:lpstr>
      <vt:lpstr>CONFUSION MATRIX: ACCURACY</vt:lpstr>
      <vt:lpstr>CONFUSION MATRIX: Precision</vt:lpstr>
      <vt:lpstr>CONFUSION MATRIX: Recall</vt:lpstr>
      <vt:lpstr>CONFUSION MATRIX – with all evaluation metrics!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161</cp:revision>
  <dcterms:modified xsi:type="dcterms:W3CDTF">2017-03-10T01:52:24Z</dcterms:modified>
</cp:coreProperties>
</file>