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0" r:id="rId1"/>
    <p:sldMasterId id="2147483711" r:id="rId2"/>
  </p:sldMasterIdLst>
  <p:notesMasterIdLst>
    <p:notesMasterId r:id="rId62"/>
  </p:notesMasterIdLst>
  <p:sldIdLst>
    <p:sldId id="322" r:id="rId3"/>
    <p:sldId id="323" r:id="rId4"/>
    <p:sldId id="325" r:id="rId5"/>
    <p:sldId id="326" r:id="rId6"/>
    <p:sldId id="327" r:id="rId7"/>
    <p:sldId id="328" r:id="rId8"/>
    <p:sldId id="329" r:id="rId9"/>
    <p:sldId id="324" r:id="rId10"/>
    <p:sldId id="259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20" r:id="rId61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EF669E-9B12-41D4-BB76-945E453B7D50}">
  <a:tblStyle styleId="{92EF669E-9B12-41D4-BB76-945E453B7D5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 snapToObjects="1">
      <p:cViewPr varScale="1">
        <p:scale>
          <a:sx n="83" d="100"/>
          <a:sy n="83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659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311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395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4863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8" name="Shape 6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7883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8" name="Shape 78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06" name="Shape 8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2" name="Shape 85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83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03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696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61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mberg.com/news/articles/2010-12-23/ibm-predicts-holographic-calls-air-breathing-batteries-by-2015" TargetMode="External"/><Relationship Id="rId4" Type="http://schemas.openxmlformats.org/officeDocument/2006/relationships/image" Target="../media/image2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30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Offringa, PhD	</a:t>
            </a:r>
            <a:endParaRPr lang="en-US" sz="3000" b="0" i="1" u="none" strike="noStrike" cap="none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3000" b="0" i="1" u="none" strike="noStrike" cap="none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3000" b="0" i="1" u="none" strike="noStrike" cap="none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80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MID-CLASS RETROSPECTIVE</a:t>
            </a:r>
            <a:endParaRPr lang="en-US" sz="8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2419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209658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NATURAL LANGUAGE PROCESSING AND TEXT CLASSIFICATION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Define natural language processing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List common tasks associated with 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use-cases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tokenization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tagging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parsing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Demonstrate how to classify text or documents using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scikit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-learn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Arial" charset="0"/>
                <a:ea typeface="Arial" charset="0"/>
                <a:cs typeface="Arial" charset="0"/>
                <a:sym typeface="Oswald"/>
              </a:rPr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85" name="Shape 48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NATURAL LANGUAGE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NATURAL LANGUAGE PROCESSING (NLP)?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NLP is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task of extracting meaning and information from text documents.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There are many types of information we might want to extract.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These tasks may range from simple classification tasks, such as deciding what category a piece of text falls into, to more complex tasks like translating or summarizing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most tasks, a fair amount of pre-processing is required to make the text digestible for our algorithms.  We typically need 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add structure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our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 unstructured data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WHAT IS NATURAL LANGUAGE PROCESSING (NLP)?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Many AI assistant systems are typically powered by fairly advanced NLP engines.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system like Siri uses voice-to-transcription to record a command and then various NLP algorithms to identify the question asked and possible answers.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498" name="Shape 4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900" y="372745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TOKENIZATION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Tokenization is the task of separating a sentence into its constituent parts, or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tokens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Determining the “words” of a sentence seems easy but can quickly become complicated with unusual punctuation (common in social media) or different language conventions.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TOKENIZATION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sort of difficulties can you find in the following sentence?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L.A. Lakers won the NBA championship in 2010, defeating the Boston Celtics.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TOKENIZATION EXAMPLES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My house is located in Uptown. → [My, house, is, located, in, Uptown]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Lakers are my favorite team. → [The, Lakers, are, my, favorite, team]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Data Science is the future! → [Data, Science, is, the, future]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GA has many locations. → [GA, has, many, locations.]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635000" y="767597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LEMMATIZATION AND STEMMING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35006" y="1323772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would you describe the relationship between the terms ‘bad’ and ‘badly’ or ‘different’ and ‘differences’?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Stemming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lemmatization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help identify common roots of words.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Stemming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a crude process of removing common endings from sentences, such as ‘s’, ‘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es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’, ‘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ly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’, ‘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’, and ‘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ed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’.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LEMMATIZATION AND STEMMING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Lemmatization is a more refined process that uses specific language and grammar rules to derive the root of a word.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is useful for words that do not share an obvious root such as ‘better’ and ‘best’.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are some other examples of words that do not share an obvious root?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LEMMATIZATION AND STEMMING EXAMPLES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35003" y="1292775"/>
            <a:ext cx="58653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Lemmatization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shouted → shout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best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better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good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wiping → wipe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hidden → hide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502403" y="1292775"/>
            <a:ext cx="58653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Stemming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badly → bad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computing →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comput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computed →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comput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wipes →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wip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wiped →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wip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wiping →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wip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2056" y="1627322"/>
            <a:ext cx="11734801" cy="491296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Experimental Design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Inferential statistics</a:t>
            </a:r>
          </a:p>
          <a:p>
            <a:pPr marL="1117600" lvl="1" indent="-457200">
              <a:buFont typeface="Courier New" charset="0"/>
              <a:buChar char="o"/>
            </a:pPr>
            <a:r>
              <a:rPr lang="en-US" sz="2800" dirty="0" smtClean="0"/>
              <a:t>t-tests</a:t>
            </a:r>
          </a:p>
          <a:p>
            <a:pPr marL="1117600" lvl="1" indent="-457200">
              <a:buFont typeface="Courier New" charset="0"/>
              <a:buChar char="o"/>
            </a:pPr>
            <a:r>
              <a:rPr lang="en-US" sz="2800" dirty="0" smtClean="0"/>
              <a:t>p-values</a:t>
            </a:r>
          </a:p>
          <a:p>
            <a:pPr marL="1117600" lvl="1" indent="-457200">
              <a:buFont typeface="Courier New" charset="0"/>
              <a:buChar char="o"/>
            </a:pPr>
            <a:r>
              <a:rPr lang="en-US" sz="2800" dirty="0" smtClean="0"/>
              <a:t>distributions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Modeling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Linear regression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Logistic Regression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KNN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Random forests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057" y="620794"/>
            <a:ext cx="11734800" cy="711200"/>
          </a:xfrm>
        </p:spPr>
        <p:txBody>
          <a:bodyPr/>
          <a:lstStyle/>
          <a:p>
            <a:r>
              <a:rPr lang="en-US" sz="3500" dirty="0" smtClean="0"/>
              <a:t>We’ve covered A LOT in 5 weeks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9390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other words or phrases might cause problems with stemming? Why?</a:t>
            </a:r>
            <a:b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</a:br>
            <a:endParaRPr lang="en-US"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other words or phrases might cause problems with lemmatization? Why?</a:t>
            </a:r>
          </a:p>
        </p:txBody>
      </p:sp>
      <p:sp>
        <p:nvSpPr>
          <p:cNvPr id="544" name="Shape 54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545" name="Shape 54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46" name="Shape 54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547" name="Shape 54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67597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PARSING AND TAGGING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34999" y="1323772"/>
            <a:ext cx="72197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order to understand the various elements of a sentence, we need 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tag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important topics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parse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their dependencies.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Our goal is to identify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actors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actions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in the text in order to make informed decisions.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950" y="18796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PARSING AND TAGGING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we are processing financial news, we might need to identify which companies are involved and which actions they are taking.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we are writing an assistant application, we might need to identify specific command phrases in order to determine what is being asked: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e.g. “Siri, when is my next appointment?”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PARSING AND TAGGING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Tagging and parsing is made up of a few overlapping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subproblems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“Parts of speech” tagging:  What are the parts of speech in a sentence (e.g. noun, verb, adjective,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etc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)?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Chunking:  Can we identify the pieces of the sentence that go together in meaningful chunks (e.g. noun or verb phrases)?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Named entity recognition:  Can we identify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specific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proper nouns?  Can we pick out people and locations?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67596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572" name="Shape 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 txBox="1"/>
          <p:nvPr/>
        </p:nvSpPr>
        <p:spPr>
          <a:xfrm>
            <a:off x="726300" y="2257293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2961475" y="2286353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might NLP be applied within your current jobs or final projects?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are some other potential NLP use-cases?</a:t>
            </a:r>
          </a:p>
        </p:txBody>
      </p:sp>
      <p:sp>
        <p:nvSpPr>
          <p:cNvPr id="575" name="Shape 575"/>
          <p:cNvSpPr/>
          <p:nvPr/>
        </p:nvSpPr>
        <p:spPr>
          <a:xfrm>
            <a:off x="3052744" y="5823337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576" name="Shape 576"/>
          <p:cNvSpPr/>
          <p:nvPr/>
        </p:nvSpPr>
        <p:spPr>
          <a:xfrm>
            <a:off x="2989800" y="5430653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77" name="Shape 577"/>
          <p:cNvSpPr/>
          <p:nvPr/>
        </p:nvSpPr>
        <p:spPr>
          <a:xfrm>
            <a:off x="2989800" y="1838143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578" name="Shape 5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584" name="Shape 58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</a:t>
            </a: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NLTK and SPACY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Most NLP techniques require pre-processing large collections of annotated text in order to learn specific language rules.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There are many tools available for English and other popular languages.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Each tool typically requires a large amount of data and large databases of special use-cases, including language inconsistencies and slang.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Python, two popular NLP packages are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Consolas"/>
              </a:rPr>
              <a:t>nltk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Consolas"/>
              </a:rPr>
              <a:t>spacy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Consolas"/>
              </a:rPr>
              <a:t>nltk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more popular but not as advanced and well maintained. 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Consolas"/>
              </a:rPr>
              <a:t>spacy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more modern but not available for commercial use.</a:t>
            </a:r>
          </a:p>
        </p:txBody>
      </p:sp>
      <p:sp>
        <p:nvSpPr>
          <p:cNvPr id="590" name="Shape 5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We’ll be using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Consolas"/>
              </a:rPr>
              <a:t>spacy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to process some news article titles.  First load the NLP toolkit by specifying the language.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spacy.en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English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	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nlp_toolkit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English()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toolkit has 3 pre-processing engines: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tokenizer:  to identify the word tokens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tagger:  to identify the concepts described by the words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parser:  to identify the phrases and links between different words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Each of these engines can be overridden with a different, specialized tool.  You can even write your own and use them in place of the defaults.</a:t>
            </a:r>
          </a:p>
        </p:txBody>
      </p:sp>
      <p:sp>
        <p:nvSpPr>
          <p:cNvPr id="596" name="Shape 5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first title is “</a:t>
            </a:r>
            <a:r>
              <a:rPr lang="en-US" sz="28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IBM Sees Holographic Calls, Air Breathing Batteries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”.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From this, we may want to extract several pieces of information:  this title references a company and that company is referencing a new possible product: air-breathing batteries.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  <p:pic>
        <p:nvPicPr>
          <p:cNvPr id="603" name="Shape 603" descr="IBM Predicts Holographic Calls, Air-Breathing BatTurner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300" y="4058275"/>
            <a:ext cx="46482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use spacy to get information about this title.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title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"IBM sees holographic calls, air breathing batteries"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parsed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nlp_toolkit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word)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(parsed): 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"Word: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.format(word))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Phrase type: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word.dep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_))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Is the word a known entity type?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word.ent_type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word.ent_type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"No"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Lemma: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word.lemma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_))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Parent of this word: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word.head.lemma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nlp_toolkit</a:t>
            </a: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runs each of the individual pre-processing tools.</a:t>
            </a:r>
          </a:p>
        </p:txBody>
      </p:sp>
      <p:sp>
        <p:nvSpPr>
          <p:cNvPr id="609" name="Shape 6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REVIEW:  DECISION TREES AND RANDOM FORESTS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are decision trees?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are random forests?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695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output will look similar to this: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IBM 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nsubj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ORG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ibm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see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sees 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ROOT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No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see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see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holographic 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amod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No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holographic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call</a:t>
            </a:r>
          </a:p>
        </p:txBody>
      </p:sp>
      <p:sp>
        <p:nvSpPr>
          <p:cNvPr id="615" name="Shape 6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this output: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“IBM” is identified as an organization (ORG).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identify a phrase: “holographic calls”.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identify a compound noun phrase: “air breathing batteries”.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identify that “see” is at the root as an action “IBM” is taking.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see that “batteries” was lemmatized to “battery”.</a:t>
            </a:r>
          </a:p>
        </p:txBody>
      </p:sp>
      <p:sp>
        <p:nvSpPr>
          <p:cNvPr id="621" name="Shape 6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634999" y="1301275"/>
            <a:ext cx="11993999" cy="475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use this output to find all titles that discuss an organization.</a:t>
            </a:r>
            <a:b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</a:b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references_organization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(title):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parsed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nlp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word.ent_type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'ORG'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parsed])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references_organization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0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fillna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).map(</a:t>
            </a:r>
            <a:r>
              <a:rPr lang="en-US" sz="20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references_organization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data[data[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references_organization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]][[</a:t>
            </a:r>
            <a:r>
              <a:rPr lang="en-US" sz="20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0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]].head()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633" name="Shape 6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Shape 6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Using the code on the previous slide, write a function to identify titles that mention an organization (ORG) and a person (PERSON).</a:t>
            </a:r>
          </a:p>
        </p:txBody>
      </p:sp>
      <p:sp>
        <p:nvSpPr>
          <p:cNvPr id="636" name="Shape 6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New function</a:t>
            </a:r>
          </a:p>
        </p:txBody>
      </p:sp>
      <p:sp>
        <p:nvSpPr>
          <p:cNvPr id="637" name="Shape 6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38" name="Shape 63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COMPLETE THE FOLLOWING TASKS</a:t>
            </a:r>
          </a:p>
        </p:txBody>
      </p:sp>
      <p:cxnSp>
        <p:nvCxnSpPr>
          <p:cNvPr id="639" name="Shape 6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These subtasks are very difficult, because language is complex and changes frequently.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Most often, we are looking for heuristics to search through large amounts of text data.  The results may not be perfect... and that’s okay!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Older techniques rely on rule-based systems. More recent techniques use flexible systems, focusing on the words used rather than the structure of the sentence.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We’ll see an example of these modern approaches in the next class.</a:t>
            </a:r>
          </a:p>
        </p:txBody>
      </p:sp>
      <p:sp>
        <p:nvSpPr>
          <p:cNvPr id="645" name="Shape 64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COMMON PROBLEMS IN NLP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651" name="Shape 65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TEXT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TEXT CLASSIFICATION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Text classification is the task of predicting which category or topic a text sample is from.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example, we may want to identify whether an article is a sports or business story.  Or whether an article has positive or negative sentiment.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Typically, this is done by using the text as features and the label as the target output.  This is referred to as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bag-of-words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classification.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include text as features, we usually create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binary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feature for each word, i.e. does this piece of text contain that word?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TEXT CLASSIFICATION</a:t>
            </a:r>
          </a:p>
        </p:txBody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create binary text features, we first create a vocabulary to account for all possible words in our universe.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As we do this, we need to consider several things.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order of words matter?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punctuation matter?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upper or lower case matter?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TEXT CLASSIFICATION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35006" y="9003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table illustrates features created from the following passage.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“It’s a great advantage not to drink among hard drinking people.”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graphicFrame>
        <p:nvGraphicFramePr>
          <p:cNvPr id="670" name="Shape 670"/>
          <p:cNvGraphicFramePr/>
          <p:nvPr/>
        </p:nvGraphicFramePr>
        <p:xfrm>
          <a:off x="635000" y="2760225"/>
          <a:ext cx="5558700" cy="4358310"/>
        </p:xfrm>
        <a:graphic>
          <a:graphicData uri="http://schemas.openxmlformats.org/drawingml/2006/table">
            <a:tbl>
              <a:tblPr>
                <a:noFill/>
                <a:tableStyleId>{92EF669E-9B12-41D4-BB76-945E453B7D50}</a:tableStyleId>
              </a:tblPr>
              <a:tblGrid>
                <a:gridCol w="2779350"/>
                <a:gridCol w="2779350"/>
              </a:tblGrid>
              <a:tr h="2383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it’s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great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good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advantage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think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from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hard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671" name="Shape 671"/>
          <p:cNvGraphicFramePr/>
          <p:nvPr/>
        </p:nvGraphicFramePr>
        <p:xfrm>
          <a:off x="6811100" y="2760225"/>
          <a:ext cx="5558700" cy="4358310"/>
        </p:xfrm>
        <a:graphic>
          <a:graphicData uri="http://schemas.openxmlformats.org/drawingml/2006/table">
            <a:tbl>
              <a:tblPr>
                <a:noFill/>
                <a:tableStyleId>{92EF669E-9B12-41D4-BB76-945E453B7D50}</a:tableStyleId>
              </a:tblPr>
              <a:tblGrid>
                <a:gridCol w="2779350"/>
                <a:gridCol w="2779350"/>
              </a:tblGrid>
              <a:tr h="238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people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withhold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smoke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among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whenever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thoughtful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inexhaustible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Nick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677" name="Shape 6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Shape 67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Discuss your answers to the following questions and explain your reasoning.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Does word order matter?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Does word case (e.g. upper or lower) matter?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Does punctuation matter?</a:t>
            </a:r>
          </a:p>
        </p:txBody>
      </p:sp>
      <p:sp>
        <p:nvSpPr>
          <p:cNvPr id="680" name="Shape 68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681" name="Shape 68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82" name="Shape 68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683" name="Shape 68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REVIEW:  DECISION TREES AND RANDOM FORESTS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Decision trees are models that ask a series of questions.  The next question depends upon the answer to the previous question.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Random forest models are ensembles of decision trees that are randomized in the way they are created.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062" y="4146550"/>
            <a:ext cx="5400675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3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is “bag-of-words” classification and when should it be used? 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are some benefits to this approach?</a:t>
            </a:r>
          </a:p>
        </p:txBody>
      </p:sp>
      <p:sp>
        <p:nvSpPr>
          <p:cNvPr id="689" name="Shape 68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693" name="Shape 69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94" name="Shape 69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695" name="Shape 69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701" name="Shape 70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Scikit-learn has many pre-processing utilities that simplify tasks required to convert text into features for a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These can be found in the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sklearn.preprocessing.text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package.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will use the StumbleUpon dataset again to perform text classification.  This time, we will use the text content itself to predict whether a page is ‘evergreen’ or not.</a:t>
            </a:r>
            <a:b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</a:br>
            <a:endParaRPr lang="en-US"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Open the starter code notebook to follow along.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converts a collection of text into a matrix of features.  Each row will be a sample (an article or piece of text) and each column will be a text feature (usually a count or binary feature per word).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takes a column of text and creates a new dataset.  It generates a feature for every word in all of the pieces of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Georgia"/>
              </a:rPr>
              <a:t>REMEMBER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:  Using all of the words can be useful, but we may need to use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regularization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to avoid overfitting.  Otherwise, rare words may cause the model to overfit and not generalize.</a:t>
            </a:r>
          </a:p>
        </p:txBody>
      </p:sp>
      <p:sp>
        <p:nvSpPr>
          <p:cNvPr id="713" name="Shape 7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COUNTVECTORIZER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Instantiate a new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sklearn.feature_extraction.text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english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 dirty="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COUNTVECTORIZER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There are several parameters to utilize.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ngram_range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- a range of word phrases to use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(1,1)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means use all single words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(1,2)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means use all contiguous pairs of word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(1,3)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means use all triples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Consolas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stop_words=’english’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Stop words are non-content words (e.g. ‘to’, ‘the’, ‘it’, etc).  They aren’t helpful for prediction, so they get removed.</a:t>
            </a:r>
          </a:p>
        </p:txBody>
      </p:sp>
      <p:sp>
        <p:nvSpPr>
          <p:cNvPr id="725" name="Shape 7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COUNTVECTORIZER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max_features=1000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Maximum number of words to consider (uses the first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N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most frequent)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binary=True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To use a dummy column as the entry (1 or 0, as opposed to the count).  This is useful if you think a word appearing 10 times is no more important than whether the word appears at all.</a:t>
            </a:r>
          </a:p>
        </p:txBody>
      </p:sp>
      <p:sp>
        <p:nvSpPr>
          <p:cNvPr id="731" name="Shape 7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COUNTVECTORIZER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Vectorizers are like other models in scikit-learn.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create a vectorizer object with the parameters of our feature space.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fit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a vectorizer to learn the vocabulary.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transform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a set of text into that feature space.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COUNTVECTORIZER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Note: there is a distinction between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Consolas"/>
              </a:rPr>
              <a:t>fit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Consolas"/>
              </a:rPr>
              <a:t>transform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</a:t>
            </a:r>
            <a:r>
              <a:rPr lang="en-US" sz="2800">
                <a:solidFill>
                  <a:srgbClr val="B52A1D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fit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from our training set.  This is part of the model building process, so we don’t look at our test set.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 </a:t>
            </a:r>
            <a:r>
              <a:rPr lang="en-US" sz="2800">
                <a:solidFill>
                  <a:srgbClr val="B52A1D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transform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our test set using our model fit on the training set.</a:t>
            </a:r>
          </a:p>
        </p:txBody>
      </p:sp>
      <p:sp>
        <p:nvSpPr>
          <p:cNvPr id="743" name="Shape 7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COUNTVECTORIZER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0881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titles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].fillna(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CountVectorizer(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binary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vectorizer.fit(titles)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`tranform`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vectorizer.transform(titles)</a:t>
            </a:r>
          </a:p>
        </p:txBody>
      </p:sp>
      <p:sp>
        <p:nvSpPr>
          <p:cNvPr id="749" name="Shape 7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COUNTVECTORIZER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REVIEW:  DECISION TREES AND RANDOM FORESTS</a:t>
            </a:r>
          </a:p>
        </p:txBody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Decision trees are weak learners that are easy to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overfit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Random forests are strong models that are made up of a collection of decision trees.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They are non-linear (as opposed to logistic regression).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They are mostly black-boxes (no coefficients, although we do have a measure of feature importance).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They can be used for classification or regression.</a:t>
            </a:r>
          </a:p>
        </p:txBody>
      </p:sp>
    </p:spTree>
    <p:extLst>
      <p:ext uri="{BB962C8B-B14F-4D97-AF65-F5344CB8AC3E}">
        <p14:creationId xmlns:p14="http://schemas.microsoft.com/office/powerpoint/2010/main" val="7550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3699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now build a random forest model to predict “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evergreenness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”.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sklearn.ensemble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RandomForestClassifier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RandomForestClassifier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n_estimators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 dirty="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vectorizer.fit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(titles)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1800" dirty="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800" dirty="0" err="1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tranform</a:t>
            </a:r>
            <a:r>
              <a:rPr lang="en-US" sz="1800" dirty="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vectorizer.transform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(titles)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'label'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sklearn.cross_validation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cross_val_score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 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cross_val_score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y, </a:t>
            </a:r>
            <a:r>
              <a:rPr lang="en-US" sz="1800" dirty="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scoring</a:t>
            </a:r>
            <a:r>
              <a:rPr lang="en-US" sz="18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roc_auc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'CV AUC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Average AUC </a:t>
            </a:r>
            <a:r>
              <a:rPr lang="en-US" sz="18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.format(scores, </a:t>
            </a:r>
            <a:r>
              <a:rPr lang="en-US" sz="18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scores.mean</a:t>
            </a:r>
            <a:r>
              <a:rPr lang="en-US" sz="18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()))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RANDOM FOREST PREDICTION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An alternative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bag-of-words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approach to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a Term Frequency - Inverse Document Frequency (TF-IDF) representation.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TF-IDF uses the product of two intermediate values,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Term Frequency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Inverse Document Frequency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Term Frequency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is equivalent to 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features, just the number of times a word appears in the document (i.e. count).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Document Frequency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is the percentage of documents that a particular word appears in.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For example, “the” would be 100% while “Syria” is much lower.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1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Inverse Document Frequency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is just 1/Document Frequency.</a:t>
            </a:r>
          </a:p>
        </p:txBody>
      </p:sp>
      <p:sp>
        <p:nvSpPr>
          <p:cNvPr id="767" name="Shape 7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23699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Combining, TF-IDF = Term Frequency * Inverse Document Frequency or TF-IDF = Term Frequency / Document Frequency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intuition is that the words that have high weight are those that either appear </a:t>
            </a:r>
            <a:r>
              <a:rPr lang="en-US" sz="2800" b="1" i="1" dirty="0">
                <a:latin typeface="Arial" charset="0"/>
                <a:ea typeface="Arial" charset="0"/>
                <a:cs typeface="Arial" charset="0"/>
                <a:sym typeface="Georgia"/>
              </a:rPr>
              <a:t>frequently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in this document or appear </a:t>
            </a:r>
            <a:r>
              <a:rPr lang="en-US" sz="2800" b="1" i="1" dirty="0">
                <a:latin typeface="Arial" charset="0"/>
                <a:ea typeface="Arial" charset="0"/>
                <a:cs typeface="Arial" charset="0"/>
                <a:sym typeface="Georgia"/>
              </a:rPr>
              <a:t>rarely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in other documents (and are therefore unique to this document).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is a good alternative to using a static set of “stop” words.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8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sklearn.feature_extraction.text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TfidfVectorizer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TfidfVectorizer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/>
        </p:nvSpPr>
        <p:spPr>
          <a:xfrm>
            <a:off x="2918525" y="1936596"/>
            <a:ext cx="9352500" cy="342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does TF-IDF stand for? 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does this function do and why is it useful?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Use </a:t>
            </a: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TfidfVectorizer</a:t>
            </a: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to create a feature representation of the StumbleUpon titles.</a:t>
            </a:r>
          </a:p>
        </p:txBody>
      </p:sp>
      <p:sp>
        <p:nvSpPr>
          <p:cNvPr id="779" name="Shape 77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780" name="Shape 7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Shape 78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3052757" y="5792350"/>
            <a:ext cx="95763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 and feature representation</a:t>
            </a:r>
          </a:p>
        </p:txBody>
      </p:sp>
      <p:sp>
        <p:nvSpPr>
          <p:cNvPr id="783" name="Shape 78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784" name="Shape 78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785" name="Shape 78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791" name="Shape 79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TEXT CLASSIFICATION IN SCIKIT-LEARN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Shape 7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Shape 79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2961475" y="2224348"/>
            <a:ext cx="7559399" cy="2962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Use the text features of 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Consolas"/>
              </a:rPr>
              <a:t>title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 with one or more feature sets from the previous random forest model.  Train this model to see if it improves AUC.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Use the 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Consolas"/>
              </a:rPr>
              <a:t>body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 text instead of the 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Consolas"/>
              </a:rPr>
              <a:t>title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.  Does this give an improvement?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Use 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Consolas"/>
              </a:rPr>
              <a:t>TfIdfVectorizer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 instead of 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.  Does this give an improvement?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b="1">
                <a:latin typeface="Arial" charset="0"/>
                <a:ea typeface="Arial" charset="0"/>
                <a:cs typeface="Arial" charset="0"/>
                <a:sym typeface="Georgia"/>
              </a:rPr>
              <a:t>Check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:  Were you able to prepare a model that uses both quantitative features and text features?  Does this model improve the AUC?</a:t>
            </a:r>
          </a:p>
        </p:txBody>
      </p:sp>
      <p:sp>
        <p:nvSpPr>
          <p:cNvPr id="799" name="Shape 79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Three new models</a:t>
            </a:r>
          </a:p>
        </p:txBody>
      </p:sp>
      <p:sp>
        <p:nvSpPr>
          <p:cNvPr id="800" name="Shape 80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801" name="Shape 801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(30 minutes)</a:t>
            </a:r>
          </a:p>
        </p:txBody>
      </p:sp>
      <p:cxnSp>
        <p:nvCxnSpPr>
          <p:cNvPr id="802" name="Shape 80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03" name="Shape 803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TEXT CLASSIFICATION IN SCIKIT-LEARN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09" name="Shape 8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Natural language processing (NLP) is the task of pulling meaning and information from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typically involves many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subproblems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including tokenization, cleaning (stemming and lemmatization), and parsing.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After we have structured our text, we can identify features for other tasks, including classification, summarization, and translation.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scikit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-learn, we use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vectorizers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to create text features for classification, such as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Consolas"/>
              </a:rPr>
              <a:t>CountVectorizer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and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Consolas"/>
              </a:rPr>
              <a:t>TfIdfVectorizer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LET’S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Impact"/>
            </a:endParaRPr>
          </a:p>
        </p:txBody>
      </p:sp>
      <p:cxnSp>
        <p:nvCxnSpPr>
          <p:cNvPr id="855" name="Shape 8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56" name="Shape 8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57" name="Shape 85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  <p:sp>
        <p:nvSpPr>
          <p:cNvPr id="858" name="Shape 858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REVIEW:  DECISION TREES AND RANDOM FORESTS</a:t>
            </a:r>
          </a:p>
        </p:txBody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QUESTIONS?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545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80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TRAJECTORY</a:t>
            </a:r>
            <a:endParaRPr lang="en-US" sz="8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819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2056" y="1627322"/>
            <a:ext cx="11734801" cy="491296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We’re slowing things down!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Natural Language Processing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Variable reduction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Cluster analysis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Latent variables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PCA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Your projects! 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/>
              <a:t>Presenting results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057" y="620794"/>
            <a:ext cx="11734800" cy="711200"/>
          </a:xfrm>
        </p:spPr>
        <p:txBody>
          <a:bodyPr/>
          <a:lstStyle/>
          <a:p>
            <a:r>
              <a:rPr lang="en-US" sz="3500" dirty="0" smtClean="0"/>
              <a:t>Where we’re going in the next 5 weeks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53900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30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Offringa, PhD	</a:t>
            </a:r>
            <a:endParaRPr lang="en-US" sz="3000" b="0" i="1" u="none" strike="noStrike" cap="none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3000" b="0" i="1" u="none" strike="noStrike" cap="none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3000" b="0" i="1" u="none" strike="noStrike" cap="none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60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NATURAL LANGUAGE PROCESSING AND TEXT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2607</Words>
  <Application>Microsoft Macintosh PowerPoint</Application>
  <PresentationFormat>Custom</PresentationFormat>
  <Paragraphs>465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Consolas</vt:lpstr>
      <vt:lpstr>Courier New</vt:lpstr>
      <vt:lpstr>Georgia</vt:lpstr>
      <vt:lpstr>Impact</vt:lpstr>
      <vt:lpstr>Merriweather Sans</vt:lpstr>
      <vt:lpstr>Oswald</vt:lpstr>
      <vt:lpstr>Arial</vt:lpstr>
      <vt:lpstr>White</vt:lpstr>
      <vt:lpstr>White</vt:lpstr>
      <vt:lpstr>PowerPoint Presentation</vt:lpstr>
      <vt:lpstr>We’ve covered A LOT in 5 weeks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we’re going in the next 5 weeks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100</cp:revision>
  <dcterms:modified xsi:type="dcterms:W3CDTF">2017-03-24T00:57:58Z</dcterms:modified>
</cp:coreProperties>
</file>