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0" r:id="rId1"/>
    <p:sldMasterId id="2147483711" r:id="rId2"/>
  </p:sldMasterIdLst>
  <p:notesMasterIdLst>
    <p:notesMasterId r:id="rId69"/>
  </p:notesMasterIdLst>
  <p:sldIdLst>
    <p:sldId id="316" r:id="rId3"/>
    <p:sldId id="314" r:id="rId4"/>
    <p:sldId id="315" r:id="rId5"/>
    <p:sldId id="338" r:id="rId6"/>
    <p:sldId id="259" r:id="rId7"/>
    <p:sldId id="260" r:id="rId8"/>
    <p:sldId id="263" r:id="rId9"/>
    <p:sldId id="266" r:id="rId10"/>
    <p:sldId id="317" r:id="rId11"/>
    <p:sldId id="319" r:id="rId12"/>
    <p:sldId id="320" r:id="rId13"/>
    <p:sldId id="321" r:id="rId14"/>
    <p:sldId id="322" r:id="rId15"/>
    <p:sldId id="323" r:id="rId16"/>
    <p:sldId id="324" r:id="rId17"/>
    <p:sldId id="325" r:id="rId18"/>
    <p:sldId id="330" r:id="rId19"/>
    <p:sldId id="32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331" r:id="rId37"/>
    <p:sldId id="332" r:id="rId38"/>
    <p:sldId id="333"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37" r:id="rId58"/>
    <p:sldId id="304" r:id="rId59"/>
    <p:sldId id="305" r:id="rId60"/>
    <p:sldId id="306" r:id="rId61"/>
    <p:sldId id="308" r:id="rId62"/>
    <p:sldId id="311" r:id="rId63"/>
    <p:sldId id="312" r:id="rId64"/>
    <p:sldId id="313" r:id="rId65"/>
    <p:sldId id="334" r:id="rId66"/>
    <p:sldId id="335" r:id="rId67"/>
    <p:sldId id="336" r:id="rId68"/>
  </p:sldIdLst>
  <p:sldSz cx="13004800" cy="7302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23"/>
    <p:restoredTop sz="78374"/>
  </p:normalViewPr>
  <p:slideViewPr>
    <p:cSldViewPr snapToGrid="0" snapToObjects="1">
      <p:cViewPr varScale="1">
        <p:scale>
          <a:sx n="67" d="100"/>
          <a:sy n="67" d="100"/>
        </p:scale>
        <p:origin x="38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notesMaster" Target="notesMasters/notesMaster1.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70" Type="http://schemas.openxmlformats.org/officeDocument/2006/relationships/presProps" Target="presProps.xml"/><Relationship Id="rId71" Type="http://schemas.openxmlformats.org/officeDocument/2006/relationships/viewProps" Target="viewProps.xml"/><Relationship Id="rId72" Type="http://schemas.openxmlformats.org/officeDocument/2006/relationships/theme" Target="theme/theme1.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73" Type="http://schemas.openxmlformats.org/officeDocument/2006/relationships/tableStyles" Target="tableStyles.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lvl="0" indent="0" algn="l" rtl="0">
              <a:spcBef>
                <a:spcPts val="0"/>
              </a:spcBef>
              <a:defRPr/>
            </a:lvl1pPr>
            <a:lvl2pPr marL="0" marR="0" lvl="1" indent="228600" algn="l" rtl="0">
              <a:spcBef>
                <a:spcPts val="0"/>
              </a:spcBef>
              <a:defRPr/>
            </a:lvl2pPr>
            <a:lvl3pPr marL="0" marR="0" lvl="2" indent="457200" algn="l" rtl="0">
              <a:spcBef>
                <a:spcPts val="0"/>
              </a:spcBef>
              <a:defRPr/>
            </a:lvl3pPr>
            <a:lvl4pPr marL="0" marR="0" lvl="3" indent="685800" algn="l" rtl="0">
              <a:spcBef>
                <a:spcPts val="0"/>
              </a:spcBef>
              <a:defRPr/>
            </a:lvl4pPr>
            <a:lvl5pPr marL="0" marR="0" lvl="4" indent="914400" algn="l" rtl="0">
              <a:spcBef>
                <a:spcPts val="0"/>
              </a:spcBef>
              <a:defRPr/>
            </a:lvl5pPr>
            <a:lvl6pPr marL="0" marR="0" lvl="5" indent="1143000" algn="l" rtl="0">
              <a:spcBef>
                <a:spcPts val="0"/>
              </a:spcBef>
              <a:defRPr/>
            </a:lvl6pPr>
            <a:lvl7pPr marL="0" marR="0" lvl="6" indent="1371600" algn="l" rtl="0">
              <a:spcBef>
                <a:spcPts val="0"/>
              </a:spcBef>
              <a:defRPr/>
            </a:lvl7pPr>
            <a:lvl8pPr marL="0" marR="0" lvl="7" indent="1600200" algn="l" rtl="0">
              <a:spcBef>
                <a:spcPts val="0"/>
              </a:spcBef>
              <a:defRPr/>
            </a:lvl8pPr>
            <a:lvl9pPr marL="0" marR="0" lvl="8" indent="1828800" algn="l" rtl="0">
              <a:spcBef>
                <a:spcPts val="0"/>
              </a:spcBef>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32" name="Shape 43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95253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Shape 4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4" name="Shape 49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Shape 5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4" name="Shape 50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Shape 51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516" name="Shape 51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Shape 521"/>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22" name="Shape 52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Shape 528"/>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29" name="Shape 52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42" name="Shape 54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Shape 559"/>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60" name="Shape 56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Shape 58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81" name="Shape 58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Shape 58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87" name="Shape 58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Shape 59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3" name="Shape 59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9" name="Shape 46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644967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Shape 60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05" name="Shape 60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Shape 61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11" name="Shape 61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Shape 61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18" name="Shape 61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Shape 623"/>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24" name="Shape 62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Shape 629"/>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30" name="Shape 63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Shape 6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6" name="Shape 65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Shape 66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668" name="Shape 668"/>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Shape 673"/>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4" name="Shape 67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Shape 68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686" name="Shape 68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Shape 691"/>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92" name="Shape 69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15817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Shape 698"/>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99" name="Shape 69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Shape 70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5" name="Shape 70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Shape 71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717" name="Shape 71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Shape 7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3" name="Shape 72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Shape 73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735" name="Shape 735"/>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Shape 74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41" name="Shape 74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Shape 74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48" name="Shape 74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Shape 753"/>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54" name="Shape 75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Shape 759"/>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60" name="Shape 76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Shape 765"/>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66" name="Shape 76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994829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Shape 77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773" name="Shape 773"/>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Shape 778"/>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9" name="Shape 77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Shape 79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791" name="Shape 791"/>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Shape 778"/>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9" name="Shape 77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4346329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Shape 79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7" name="Shape 79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Shape 80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809" name="Shape 809"/>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Shape 81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15" name="Shape 81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Shape 82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27" name="Shape 82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Shape 84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847" name="Shape 84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Shape 85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855" name="Shape 855"/>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32" name="Shape 43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Shape 86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864" name="Shape 86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Shape 6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36" name="Shape 63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36621837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Shape 6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43" name="Shape 64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90086503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Shape 6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50" name="Shape 65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821394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38" name="Shape 43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Shape 45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57" name="Shape 45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1" name="Shape 48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Shape 48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488" name="Shape 488"/>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jpg"/><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1.jpg"/><Relationship Id="rId4" Type="http://schemas.openxmlformats.org/officeDocument/2006/relationships/image" Target="../media/image22.jpg"/><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jpg"/><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jp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1.jpg"/><Relationship Id="rId4" Type="http://schemas.openxmlformats.org/officeDocument/2006/relationships/image" Target="../media/image22.jpg"/><Relationship Id="rId1" Type="http://schemas.openxmlformats.org/officeDocument/2006/relationships/slideMaster" Target="../slideMasters/slideMaster2.xml"/><Relationship Id="rId2" Type="http://schemas.openxmlformats.org/officeDocument/2006/relationships/image" Target="../media/image20.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p:bg>
      <p:bgPr>
        <a:solidFill>
          <a:srgbClr val="000000"/>
        </a:solidFill>
        <a:effectLst/>
      </p:bgPr>
    </p:bg>
    <p:spTree>
      <p:nvGrpSpPr>
        <p:cNvPr id="1" name="Shape 10"/>
        <p:cNvGrpSpPr/>
        <p:nvPr/>
      </p:nvGrpSpPr>
      <p:grpSpPr>
        <a:xfrm>
          <a:off x="0" y="0"/>
          <a:ext cx="0" cy="0"/>
          <a:chOff x="0" y="0"/>
          <a:chExt cx="0" cy="0"/>
        </a:xfrm>
      </p:grpSpPr>
      <p:cxnSp>
        <p:nvCxnSpPr>
          <p:cNvPr id="11" name="Shape 11"/>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 name="Shape 12"/>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pic>
        <p:nvPicPr>
          <p:cNvPr id="13" name="Shape 13"/>
          <p:cNvPicPr preferRelativeResize="0"/>
          <p:nvPr/>
        </p:nvPicPr>
        <p:blipFill rotWithShape="1">
          <a:blip r:embed="rId2">
            <a:alphaModFix/>
          </a:blip>
          <a:srcRect/>
          <a:stretch/>
        </p:blipFill>
        <p:spPr>
          <a:xfrm>
            <a:off x="634999" y="762000"/>
            <a:ext cx="2832101" cy="3047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56"/>
        <p:cNvGrpSpPr/>
        <p:nvPr/>
      </p:nvGrpSpPr>
      <p:grpSpPr>
        <a:xfrm>
          <a:off x="0" y="0"/>
          <a:ext cx="0" cy="0"/>
          <a:chOff x="0" y="0"/>
          <a:chExt cx="0" cy="0"/>
        </a:xfrm>
      </p:grpSpPr>
      <p:pic>
        <p:nvPicPr>
          <p:cNvPr id="57" name="Shape 57"/>
          <p:cNvPicPr preferRelativeResize="0"/>
          <p:nvPr/>
        </p:nvPicPr>
        <p:blipFill rotWithShape="1">
          <a:blip r:embed="rId2">
            <a:alphaModFix/>
          </a:blip>
          <a:srcRect/>
          <a:stretch/>
        </p:blipFill>
        <p:spPr>
          <a:xfrm>
            <a:off x="1016000" y="1313655"/>
            <a:ext cx="4043866" cy="6057900"/>
          </a:xfrm>
          <a:prstGeom prst="rect">
            <a:avLst/>
          </a:prstGeom>
          <a:noFill/>
          <a:ln>
            <a:noFill/>
          </a:ln>
        </p:spPr>
      </p:pic>
      <p:pic>
        <p:nvPicPr>
          <p:cNvPr id="58" name="Shape 58"/>
          <p:cNvPicPr preferRelativeResize="0"/>
          <p:nvPr/>
        </p:nvPicPr>
        <p:blipFill rotWithShape="1">
          <a:blip r:embed="rId3">
            <a:alphaModFix/>
          </a:blip>
          <a:srcRect/>
          <a:stretch/>
        </p:blipFill>
        <p:spPr>
          <a:xfrm>
            <a:off x="4673600" y="1371600"/>
            <a:ext cx="3695699" cy="5514677"/>
          </a:xfrm>
          <a:prstGeom prst="rect">
            <a:avLst/>
          </a:prstGeom>
          <a:noFill/>
          <a:ln>
            <a:noFill/>
          </a:ln>
        </p:spPr>
      </p:pic>
      <p:pic>
        <p:nvPicPr>
          <p:cNvPr id="59" name="Shape 59"/>
          <p:cNvPicPr preferRelativeResize="0"/>
          <p:nvPr/>
        </p:nvPicPr>
        <p:blipFill rotWithShape="1">
          <a:blip r:embed="rId4">
            <a:alphaModFix/>
          </a:blip>
          <a:srcRect/>
          <a:stretch/>
        </p:blipFill>
        <p:spPr>
          <a:xfrm>
            <a:off x="8509000" y="1358900"/>
            <a:ext cx="2984500" cy="5459451"/>
          </a:xfrm>
          <a:prstGeom prst="rect">
            <a:avLst/>
          </a:prstGeom>
          <a:noFill/>
          <a:ln>
            <a:noFill/>
          </a:ln>
        </p:spPr>
      </p:pic>
      <p:cxnSp>
        <p:nvCxnSpPr>
          <p:cNvPr id="60" name="Shape 60"/>
          <p:cNvCxnSpPr/>
          <p:nvPr/>
        </p:nvCxnSpPr>
        <p:spPr>
          <a:xfrm>
            <a:off x="635000" y="635000"/>
            <a:ext cx="11734800" cy="11"/>
          </a:xfrm>
          <a:prstGeom prst="straightConnector1">
            <a:avLst/>
          </a:prstGeom>
          <a:noFill/>
          <a:ln>
            <a:noFill/>
          </a:ln>
        </p:spPr>
      </p:cxnSp>
      <p:cxnSp>
        <p:nvCxnSpPr>
          <p:cNvPr id="61" name="Shape 61"/>
          <p:cNvCxnSpPr/>
          <p:nvPr/>
        </p:nvCxnSpPr>
        <p:spPr>
          <a:xfrm>
            <a:off x="635000" y="1219200"/>
            <a:ext cx="11734800" cy="11"/>
          </a:xfrm>
          <a:prstGeom prst="straightConnector1">
            <a:avLst/>
          </a:prstGeom>
          <a:noFill/>
          <a:ln>
            <a:noFill/>
          </a:ln>
        </p:spPr>
      </p:cxnSp>
      <p:sp>
        <p:nvSpPr>
          <p:cNvPr id="62" name="Shape 62"/>
          <p:cNvSpPr/>
          <p:nvPr/>
        </p:nvSpPr>
        <p:spPr>
          <a:xfrm>
            <a:off x="56515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63" name="Shape 63"/>
          <p:cNvSpPr/>
          <p:nvPr/>
        </p:nvSpPr>
        <p:spPr>
          <a:xfrm>
            <a:off x="91821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64" name="Shape 64"/>
          <p:cNvSpPr txBox="1">
            <a:spLocks noGrp="1"/>
          </p:cNvSpPr>
          <p:nvPr>
            <p:ph type="body" idx="1"/>
          </p:nvPr>
        </p:nvSpPr>
        <p:spPr>
          <a:xfrm>
            <a:off x="1841500" y="1981200"/>
            <a:ext cx="23114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harts">
    <p:spTree>
      <p:nvGrpSpPr>
        <p:cNvPr id="1" name="Shape 65"/>
        <p:cNvGrpSpPr/>
        <p:nvPr/>
      </p:nvGrpSpPr>
      <p:grpSpPr>
        <a:xfrm>
          <a:off x="0" y="0"/>
          <a:ext cx="0" cy="0"/>
          <a:chOff x="0" y="0"/>
          <a:chExt cx="0" cy="0"/>
        </a:xfrm>
      </p:grpSpPr>
      <p:cxnSp>
        <p:nvCxnSpPr>
          <p:cNvPr id="66" name="Shape 66"/>
          <p:cNvCxnSpPr/>
          <p:nvPr/>
        </p:nvCxnSpPr>
        <p:spPr>
          <a:xfrm>
            <a:off x="635000" y="635000"/>
            <a:ext cx="11734800" cy="11"/>
          </a:xfrm>
          <a:prstGeom prst="straightConnector1">
            <a:avLst/>
          </a:prstGeom>
          <a:noFill/>
          <a:ln>
            <a:noFill/>
          </a:ln>
        </p:spPr>
      </p:cxnSp>
      <p:cxnSp>
        <p:nvCxnSpPr>
          <p:cNvPr id="67" name="Shape 67"/>
          <p:cNvCxnSpPr/>
          <p:nvPr/>
        </p:nvCxnSpPr>
        <p:spPr>
          <a:xfrm>
            <a:off x="635000" y="1219200"/>
            <a:ext cx="11734800" cy="11"/>
          </a:xfrm>
          <a:prstGeom prst="straightConnector1">
            <a:avLst/>
          </a:prstGeom>
          <a:noFill/>
          <a:ln>
            <a:noFill/>
          </a:ln>
        </p:spPr>
      </p:cxnSp>
      <p:sp>
        <p:nvSpPr>
          <p:cNvPr id="68" name="Shape 68"/>
          <p:cNvSpPr/>
          <p:nvPr/>
        </p:nvSpPr>
        <p:spPr>
          <a:xfrm>
            <a:off x="655827" y="2307725"/>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 name="Shape 69"/>
          <p:cNvSpPr/>
          <p:nvPr/>
        </p:nvSpPr>
        <p:spPr>
          <a:xfrm>
            <a:off x="4386428" y="2303347"/>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 name="Shape 70"/>
          <p:cNvSpPr/>
          <p:nvPr/>
        </p:nvSpPr>
        <p:spPr>
          <a:xfrm>
            <a:off x="7409003" y="2423731"/>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allouts">
    <p:spTree>
      <p:nvGrpSpPr>
        <p:cNvPr id="1" name="Shape 71"/>
        <p:cNvGrpSpPr/>
        <p:nvPr/>
      </p:nvGrpSpPr>
      <p:grpSpPr>
        <a:xfrm>
          <a:off x="0" y="0"/>
          <a:ext cx="0" cy="0"/>
          <a:chOff x="0" y="0"/>
          <a:chExt cx="0" cy="0"/>
        </a:xfrm>
      </p:grpSpPr>
      <p:cxnSp>
        <p:nvCxnSpPr>
          <p:cNvPr id="72" name="Shape 72"/>
          <p:cNvCxnSpPr/>
          <p:nvPr/>
        </p:nvCxnSpPr>
        <p:spPr>
          <a:xfrm>
            <a:off x="635000" y="635000"/>
            <a:ext cx="11734800" cy="11"/>
          </a:xfrm>
          <a:prstGeom prst="straightConnector1">
            <a:avLst/>
          </a:prstGeom>
          <a:noFill/>
          <a:ln>
            <a:noFill/>
          </a:ln>
        </p:spPr>
      </p:cxnSp>
      <p:cxnSp>
        <p:nvCxnSpPr>
          <p:cNvPr id="73" name="Shape 73"/>
          <p:cNvCxnSpPr/>
          <p:nvPr/>
        </p:nvCxnSpPr>
        <p:spPr>
          <a:xfrm>
            <a:off x="635000" y="1219200"/>
            <a:ext cx="11734800" cy="11"/>
          </a:xfrm>
          <a:prstGeom prst="straightConnector1">
            <a:avLst/>
          </a:prstGeom>
          <a:noFill/>
          <a:ln>
            <a:noFill/>
          </a:ln>
        </p:spPr>
      </p:cxnSp>
      <p:grpSp>
        <p:nvGrpSpPr>
          <p:cNvPr id="74" name="Shape 74"/>
          <p:cNvGrpSpPr/>
          <p:nvPr/>
        </p:nvGrpSpPr>
        <p:grpSpPr>
          <a:xfrm>
            <a:off x="635000" y="1828800"/>
            <a:ext cx="1270001" cy="1270001"/>
            <a:chOff x="0" y="0"/>
            <a:chExt cx="1270000" cy="1270000"/>
          </a:xfrm>
        </p:grpSpPr>
        <p:pic>
          <p:nvPicPr>
            <p:cNvPr id="75" name="Shape 75"/>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76" name="Shape 76"/>
            <p:cNvSpPr/>
            <p:nvPr/>
          </p:nvSpPr>
          <p:spPr>
            <a:xfrm>
              <a:off x="889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STICKER</a:t>
              </a:r>
              <a:br>
                <a:rPr lang="en-US" sz="1800" b="1" i="0" u="none" strike="noStrike" cap="none">
                  <a:solidFill>
                    <a:srgbClr val="000000"/>
                  </a:solidFill>
                  <a:latin typeface="Arial"/>
                  <a:ea typeface="Arial"/>
                  <a:cs typeface="Arial"/>
                  <a:sym typeface="Arial"/>
                </a:rPr>
              </a:br>
              <a:r>
                <a:rPr lang="en-US" sz="1800" b="1" i="0" u="none" strike="noStrike" cap="none">
                  <a:solidFill>
                    <a:srgbClr val="000000"/>
                  </a:solidFill>
                  <a:latin typeface="Arial"/>
                  <a:ea typeface="Arial"/>
                  <a:cs typeface="Arial"/>
                  <a:sym typeface="Arial"/>
                </a:rPr>
                <a:t>TEXT</a:t>
              </a:r>
            </a:p>
          </p:txBody>
        </p:sp>
      </p:grpSp>
      <p:grpSp>
        <p:nvGrpSpPr>
          <p:cNvPr id="77" name="Shape 77"/>
          <p:cNvGrpSpPr/>
          <p:nvPr/>
        </p:nvGrpSpPr>
        <p:grpSpPr>
          <a:xfrm>
            <a:off x="2159000" y="1828800"/>
            <a:ext cx="1270001" cy="1270001"/>
            <a:chOff x="0" y="0"/>
            <a:chExt cx="1270000" cy="1270000"/>
          </a:xfrm>
        </p:grpSpPr>
        <p:pic>
          <p:nvPicPr>
            <p:cNvPr id="78" name="Shape 78"/>
            <p:cNvPicPr preferRelativeResize="0"/>
            <p:nvPr/>
          </p:nvPicPr>
          <p:blipFill rotWithShape="1">
            <a:blip r:embed="rId3">
              <a:alphaModFix/>
            </a:blip>
            <a:srcRect/>
            <a:stretch/>
          </p:blipFill>
          <p:spPr>
            <a:xfrm>
              <a:off x="0" y="0"/>
              <a:ext cx="1270000" cy="1270000"/>
            </a:xfrm>
            <a:prstGeom prst="rect">
              <a:avLst/>
            </a:prstGeom>
            <a:noFill/>
            <a:ln>
              <a:noFill/>
            </a:ln>
          </p:spPr>
        </p:pic>
        <p:sp>
          <p:nvSpPr>
            <p:cNvPr id="79" name="Shape 79"/>
            <p:cNvSpPr/>
            <p:nvPr/>
          </p:nvSpPr>
          <p:spPr>
            <a:xfrm>
              <a:off x="101600" y="3479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0" name="Shape 80"/>
          <p:cNvGrpSpPr/>
          <p:nvPr/>
        </p:nvGrpSpPr>
        <p:grpSpPr>
          <a:xfrm>
            <a:off x="635000" y="3340100"/>
            <a:ext cx="1270001" cy="1270001"/>
            <a:chOff x="0" y="0"/>
            <a:chExt cx="1270000" cy="1270000"/>
          </a:xfrm>
        </p:grpSpPr>
        <p:pic>
          <p:nvPicPr>
            <p:cNvPr id="81" name="Shape 81"/>
            <p:cNvPicPr preferRelativeResize="0"/>
            <p:nvPr/>
          </p:nvPicPr>
          <p:blipFill rotWithShape="1">
            <a:blip r:embed="rId4">
              <a:alphaModFix/>
            </a:blip>
            <a:srcRect/>
            <a:stretch/>
          </p:blipFill>
          <p:spPr>
            <a:xfrm>
              <a:off x="0" y="0"/>
              <a:ext cx="1270000" cy="1270000"/>
            </a:xfrm>
            <a:prstGeom prst="rect">
              <a:avLst/>
            </a:prstGeom>
            <a:noFill/>
            <a:ln>
              <a:noFill/>
            </a:ln>
          </p:spPr>
        </p:pic>
        <p:sp>
          <p:nvSpPr>
            <p:cNvPr id="82" name="Shape 82"/>
            <p:cNvSpPr/>
            <p:nvPr/>
          </p:nvSpPr>
          <p:spPr>
            <a:xfrm>
              <a:off x="88900" y="3225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3" name="Shape 83"/>
          <p:cNvGrpSpPr/>
          <p:nvPr/>
        </p:nvGrpSpPr>
        <p:grpSpPr>
          <a:xfrm>
            <a:off x="2159000" y="3340100"/>
            <a:ext cx="1270001" cy="1270001"/>
            <a:chOff x="0" y="0"/>
            <a:chExt cx="1270000" cy="1270000"/>
          </a:xfrm>
        </p:grpSpPr>
        <p:pic>
          <p:nvPicPr>
            <p:cNvPr id="84" name="Shape 84"/>
            <p:cNvPicPr preferRelativeResize="0"/>
            <p:nvPr/>
          </p:nvPicPr>
          <p:blipFill rotWithShape="1">
            <a:blip r:embed="rId5">
              <a:alphaModFix/>
            </a:blip>
            <a:srcRect/>
            <a:stretch/>
          </p:blipFill>
          <p:spPr>
            <a:xfrm>
              <a:off x="0" y="0"/>
              <a:ext cx="1270000" cy="1270000"/>
            </a:xfrm>
            <a:prstGeom prst="rect">
              <a:avLst/>
            </a:prstGeom>
            <a:noFill/>
            <a:ln>
              <a:noFill/>
            </a:ln>
          </p:spPr>
        </p:pic>
        <p:sp>
          <p:nvSpPr>
            <p:cNvPr id="85" name="Shape 85"/>
            <p:cNvSpPr/>
            <p:nvPr/>
          </p:nvSpPr>
          <p:spPr>
            <a:xfrm>
              <a:off x="1016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6" name="Shape 86"/>
          <p:cNvGrpSpPr/>
          <p:nvPr/>
        </p:nvGrpSpPr>
        <p:grpSpPr>
          <a:xfrm>
            <a:off x="635000" y="4876800"/>
            <a:ext cx="1270001" cy="1270001"/>
            <a:chOff x="0" y="0"/>
            <a:chExt cx="1270000" cy="1270000"/>
          </a:xfrm>
        </p:grpSpPr>
        <p:pic>
          <p:nvPicPr>
            <p:cNvPr id="87" name="Shape 87"/>
            <p:cNvPicPr preferRelativeResize="0"/>
            <p:nvPr/>
          </p:nvPicPr>
          <p:blipFill rotWithShape="1">
            <a:blip r:embed="rId6">
              <a:alphaModFix/>
            </a:blip>
            <a:srcRect/>
            <a:stretch/>
          </p:blipFill>
          <p:spPr>
            <a:xfrm>
              <a:off x="0" y="0"/>
              <a:ext cx="1270000" cy="1270000"/>
            </a:xfrm>
            <a:prstGeom prst="rect">
              <a:avLst/>
            </a:prstGeom>
            <a:noFill/>
            <a:ln>
              <a:noFill/>
            </a:ln>
          </p:spPr>
        </p:pic>
        <p:sp>
          <p:nvSpPr>
            <p:cNvPr id="88" name="Shape 88"/>
            <p:cNvSpPr/>
            <p:nvPr/>
          </p:nvSpPr>
          <p:spPr>
            <a:xfrm>
              <a:off x="88900" y="3225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9" name="Shape 89"/>
          <p:cNvGrpSpPr/>
          <p:nvPr/>
        </p:nvGrpSpPr>
        <p:grpSpPr>
          <a:xfrm>
            <a:off x="2159000" y="4876800"/>
            <a:ext cx="1270001" cy="1270001"/>
            <a:chOff x="0" y="0"/>
            <a:chExt cx="1270000" cy="1270000"/>
          </a:xfrm>
        </p:grpSpPr>
        <p:pic>
          <p:nvPicPr>
            <p:cNvPr id="90" name="Shape 90"/>
            <p:cNvPicPr preferRelativeResize="0"/>
            <p:nvPr/>
          </p:nvPicPr>
          <p:blipFill rotWithShape="1">
            <a:blip r:embed="rId7">
              <a:alphaModFix/>
            </a:blip>
            <a:srcRect/>
            <a:stretch/>
          </p:blipFill>
          <p:spPr>
            <a:xfrm>
              <a:off x="0" y="0"/>
              <a:ext cx="1270000" cy="1270000"/>
            </a:xfrm>
            <a:prstGeom prst="rect">
              <a:avLst/>
            </a:prstGeom>
            <a:noFill/>
            <a:ln>
              <a:noFill/>
            </a:ln>
          </p:spPr>
        </p:pic>
        <p:sp>
          <p:nvSpPr>
            <p:cNvPr id="91" name="Shape 91"/>
            <p:cNvSpPr/>
            <p:nvPr/>
          </p:nvSpPr>
          <p:spPr>
            <a:xfrm>
              <a:off x="1016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sp>
        <p:nvSpPr>
          <p:cNvPr id="92" name="Shape 92"/>
          <p:cNvSpPr/>
          <p:nvPr/>
        </p:nvSpPr>
        <p:spPr>
          <a:xfrm>
            <a:off x="8790781" y="1828800"/>
            <a:ext cx="3236119" cy="203200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grpSp>
        <p:nvGrpSpPr>
          <p:cNvPr id="93" name="Shape 93"/>
          <p:cNvGrpSpPr/>
          <p:nvPr/>
        </p:nvGrpSpPr>
        <p:grpSpPr>
          <a:xfrm>
            <a:off x="4051298" y="1828799"/>
            <a:ext cx="2032001" cy="2032001"/>
            <a:chOff x="0" y="0"/>
            <a:chExt cx="2032000" cy="2032000"/>
          </a:xfrm>
        </p:grpSpPr>
        <p:pic>
          <p:nvPicPr>
            <p:cNvPr id="94" name="Shape 94"/>
            <p:cNvPicPr preferRelativeResize="0"/>
            <p:nvPr/>
          </p:nvPicPr>
          <p:blipFill rotWithShape="1">
            <a:blip r:embed="rId8">
              <a:alphaModFix/>
            </a:blip>
            <a:srcRect/>
            <a:stretch/>
          </p:blipFill>
          <p:spPr>
            <a:xfrm>
              <a:off x="0" y="0"/>
              <a:ext cx="2032000" cy="2032000"/>
            </a:xfrm>
            <a:prstGeom prst="rect">
              <a:avLst/>
            </a:prstGeom>
            <a:noFill/>
            <a:ln>
              <a:noFill/>
            </a:ln>
          </p:spPr>
        </p:pic>
        <p:sp>
          <p:nvSpPr>
            <p:cNvPr id="95" name="Shape 95"/>
            <p:cNvSpPr/>
            <p:nvPr/>
          </p:nvSpPr>
          <p:spPr>
            <a:xfrm>
              <a:off x="165100" y="1524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TERM</a:t>
              </a:r>
            </a:p>
          </p:txBody>
        </p:sp>
        <p:sp>
          <p:nvSpPr>
            <p:cNvPr id="96" name="Shape 96"/>
            <p:cNvSpPr/>
            <p:nvPr/>
          </p:nvSpPr>
          <p:spPr>
            <a:xfrm>
              <a:off x="165100" y="4191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97" name="Shape 97"/>
          <p:cNvGrpSpPr/>
          <p:nvPr/>
        </p:nvGrpSpPr>
        <p:grpSpPr>
          <a:xfrm>
            <a:off x="6362698" y="1828799"/>
            <a:ext cx="2032001" cy="2032001"/>
            <a:chOff x="0" y="0"/>
            <a:chExt cx="2032000" cy="2032000"/>
          </a:xfrm>
        </p:grpSpPr>
        <p:pic>
          <p:nvPicPr>
            <p:cNvPr id="98" name="Shape 98"/>
            <p:cNvPicPr preferRelativeResize="0"/>
            <p:nvPr/>
          </p:nvPicPr>
          <p:blipFill rotWithShape="1">
            <a:blip r:embed="rId9">
              <a:alphaModFix/>
            </a:blip>
            <a:srcRect/>
            <a:stretch/>
          </p:blipFill>
          <p:spPr>
            <a:xfrm>
              <a:off x="0" y="0"/>
              <a:ext cx="2032000" cy="2032000"/>
            </a:xfrm>
            <a:prstGeom prst="rect">
              <a:avLst/>
            </a:prstGeom>
            <a:noFill/>
            <a:ln>
              <a:noFill/>
            </a:ln>
          </p:spPr>
        </p:pic>
        <p:sp>
          <p:nvSpPr>
            <p:cNvPr id="99" name="Shape 99"/>
            <p:cNvSpPr/>
            <p:nvPr/>
          </p:nvSpPr>
          <p:spPr>
            <a:xfrm>
              <a:off x="177800" y="1524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0" name="Shape 100"/>
            <p:cNvSpPr/>
            <p:nvPr/>
          </p:nvSpPr>
          <p:spPr>
            <a:xfrm>
              <a:off x="177800" y="4191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1" name="Shape 101"/>
          <p:cNvGrpSpPr/>
          <p:nvPr/>
        </p:nvGrpSpPr>
        <p:grpSpPr>
          <a:xfrm>
            <a:off x="4051298" y="4114798"/>
            <a:ext cx="2032001" cy="2032001"/>
            <a:chOff x="0" y="0"/>
            <a:chExt cx="2032000" cy="2032000"/>
          </a:xfrm>
        </p:grpSpPr>
        <p:pic>
          <p:nvPicPr>
            <p:cNvPr id="102" name="Shape 102"/>
            <p:cNvPicPr preferRelativeResize="0"/>
            <p:nvPr/>
          </p:nvPicPr>
          <p:blipFill rotWithShape="1">
            <a:blip r:embed="rId10">
              <a:alphaModFix/>
            </a:blip>
            <a:srcRect/>
            <a:stretch/>
          </p:blipFill>
          <p:spPr>
            <a:xfrm>
              <a:off x="0" y="0"/>
              <a:ext cx="2032000" cy="2032000"/>
            </a:xfrm>
            <a:prstGeom prst="rect">
              <a:avLst/>
            </a:prstGeom>
            <a:noFill/>
            <a:ln>
              <a:noFill/>
            </a:ln>
          </p:spPr>
        </p:pic>
        <p:sp>
          <p:nvSpPr>
            <p:cNvPr id="103" name="Shape 103"/>
            <p:cNvSpPr/>
            <p:nvPr/>
          </p:nvSpPr>
          <p:spPr>
            <a:xfrm>
              <a:off x="165100" y="1778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4" name="Shape 104"/>
            <p:cNvSpPr/>
            <p:nvPr/>
          </p:nvSpPr>
          <p:spPr>
            <a:xfrm>
              <a:off x="165100" y="4445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5" name="Shape 105"/>
          <p:cNvGrpSpPr/>
          <p:nvPr/>
        </p:nvGrpSpPr>
        <p:grpSpPr>
          <a:xfrm>
            <a:off x="6362698" y="4114798"/>
            <a:ext cx="2032001" cy="2032001"/>
            <a:chOff x="0" y="0"/>
            <a:chExt cx="2032000" cy="2032000"/>
          </a:xfrm>
        </p:grpSpPr>
        <p:pic>
          <p:nvPicPr>
            <p:cNvPr id="106" name="Shape 106"/>
            <p:cNvPicPr preferRelativeResize="0"/>
            <p:nvPr/>
          </p:nvPicPr>
          <p:blipFill rotWithShape="1">
            <a:blip r:embed="rId11">
              <a:alphaModFix/>
            </a:blip>
            <a:srcRect/>
            <a:stretch/>
          </p:blipFill>
          <p:spPr>
            <a:xfrm>
              <a:off x="0" y="0"/>
              <a:ext cx="2032000" cy="2032000"/>
            </a:xfrm>
            <a:prstGeom prst="rect">
              <a:avLst/>
            </a:prstGeom>
            <a:noFill/>
            <a:ln>
              <a:noFill/>
            </a:ln>
          </p:spPr>
        </p:pic>
        <p:sp>
          <p:nvSpPr>
            <p:cNvPr id="107" name="Shape 107"/>
            <p:cNvSpPr/>
            <p:nvPr/>
          </p:nvSpPr>
          <p:spPr>
            <a:xfrm>
              <a:off x="177800" y="1778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8" name="Shape 108"/>
            <p:cNvSpPr/>
            <p:nvPr/>
          </p:nvSpPr>
          <p:spPr>
            <a:xfrm>
              <a:off x="177800" y="4445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109" name="Shape 109"/>
          <p:cNvSpPr/>
          <p:nvPr/>
        </p:nvSpPr>
        <p:spPr>
          <a:xfrm>
            <a:off x="8790781" y="4114800"/>
            <a:ext cx="3236119" cy="203200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Activity">
    <p:spTree>
      <p:nvGrpSpPr>
        <p:cNvPr id="1" name="Shape 110"/>
        <p:cNvGrpSpPr/>
        <p:nvPr/>
      </p:nvGrpSpPr>
      <p:grpSpPr>
        <a:xfrm>
          <a:off x="0" y="0"/>
          <a:ext cx="0" cy="0"/>
          <a:chOff x="0" y="0"/>
          <a:chExt cx="0" cy="0"/>
        </a:xfrm>
      </p:grpSpPr>
      <p:cxnSp>
        <p:nvCxnSpPr>
          <p:cNvPr id="111" name="Shape 111"/>
          <p:cNvCxnSpPr/>
          <p:nvPr/>
        </p:nvCxnSpPr>
        <p:spPr>
          <a:xfrm>
            <a:off x="635000" y="635000"/>
            <a:ext cx="11734800" cy="11"/>
          </a:xfrm>
          <a:prstGeom prst="straightConnector1">
            <a:avLst/>
          </a:prstGeom>
          <a:noFill/>
          <a:ln>
            <a:noFill/>
          </a:ln>
        </p:spPr>
      </p:cxnSp>
      <p:cxnSp>
        <p:nvCxnSpPr>
          <p:cNvPr id="112" name="Shape 112"/>
          <p:cNvCxnSpPr/>
          <p:nvPr/>
        </p:nvCxnSpPr>
        <p:spPr>
          <a:xfrm>
            <a:off x="635000" y="1219200"/>
            <a:ext cx="11734800" cy="11"/>
          </a:xfrm>
          <a:prstGeom prst="straightConnector1">
            <a:avLst/>
          </a:prstGeom>
          <a:noFill/>
          <a:ln>
            <a:noFill/>
          </a:ln>
        </p:spPr>
      </p:cxnSp>
      <p:grpSp>
        <p:nvGrpSpPr>
          <p:cNvPr id="113" name="Shape 113"/>
          <p:cNvGrpSpPr/>
          <p:nvPr/>
        </p:nvGrpSpPr>
        <p:grpSpPr>
          <a:xfrm>
            <a:off x="1384299" y="3130550"/>
            <a:ext cx="1270001" cy="1270001"/>
            <a:chOff x="0" y="0"/>
            <a:chExt cx="1270000" cy="1270000"/>
          </a:xfrm>
        </p:grpSpPr>
        <p:pic>
          <p:nvPicPr>
            <p:cNvPr id="114" name="Shape 114"/>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115" name="Shape 115"/>
            <p:cNvSpPr/>
            <p:nvPr/>
          </p:nvSpPr>
          <p:spPr>
            <a:xfrm>
              <a:off x="88900" y="543558"/>
              <a:ext cx="1079499" cy="23368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116" name="Shape 116"/>
          <p:cNvCxnSpPr/>
          <p:nvPr/>
        </p:nvCxnSpPr>
        <p:spPr>
          <a:xfrm rot="10800000" flipH="1">
            <a:off x="3911600" y="3243406"/>
            <a:ext cx="3735026" cy="290"/>
          </a:xfrm>
          <a:prstGeom prst="straightConnector1">
            <a:avLst/>
          </a:prstGeom>
          <a:noFill/>
          <a:ln>
            <a:noFill/>
          </a:ln>
        </p:spPr>
      </p:cxnSp>
      <p:cxnSp>
        <p:nvCxnSpPr>
          <p:cNvPr id="117" name="Shape 117"/>
          <p:cNvCxnSpPr/>
          <p:nvPr/>
        </p:nvCxnSpPr>
        <p:spPr>
          <a:xfrm rot="10800000" flipH="1">
            <a:off x="3911600" y="5381323"/>
            <a:ext cx="3735026" cy="290"/>
          </a:xfrm>
          <a:prstGeom prst="straightConnector1">
            <a:avLst/>
          </a:prstGeom>
          <a:noFill/>
          <a:ln>
            <a:noFill/>
          </a:ln>
        </p:spPr>
      </p:cxnSp>
      <p:sp>
        <p:nvSpPr>
          <p:cNvPr id="118" name="Shape 118"/>
          <p:cNvSpPr/>
          <p:nvPr/>
        </p:nvSpPr>
        <p:spPr>
          <a:xfrm>
            <a:off x="3911600" y="2989696"/>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TIMING</a:t>
            </a:r>
          </a:p>
        </p:txBody>
      </p:sp>
      <p:sp>
        <p:nvSpPr>
          <p:cNvPr id="119" name="Shape 119"/>
          <p:cNvSpPr/>
          <p:nvPr/>
        </p:nvSpPr>
        <p:spPr>
          <a:xfrm>
            <a:off x="3911600" y="5114914"/>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cxnSp>
        <p:nvCxnSpPr>
          <p:cNvPr id="120" name="Shape 120"/>
          <p:cNvCxnSpPr/>
          <p:nvPr/>
        </p:nvCxnSpPr>
        <p:spPr>
          <a:xfrm rot="10800000" flipH="1">
            <a:off x="3911600" y="2223009"/>
            <a:ext cx="3735026" cy="290"/>
          </a:xfrm>
          <a:prstGeom prst="straightConnector1">
            <a:avLst/>
          </a:prstGeom>
          <a:noFill/>
          <a:ln>
            <a:noFill/>
          </a:ln>
        </p:spPr>
      </p:cxnSp>
      <p:sp>
        <p:nvSpPr>
          <p:cNvPr id="121" name="Shape 121"/>
          <p:cNvSpPr/>
          <p:nvPr/>
        </p:nvSpPr>
        <p:spPr>
          <a:xfrm>
            <a:off x="3911600" y="1969299"/>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cxnSp>
        <p:nvCxnSpPr>
          <p:cNvPr id="122" name="Shape 122"/>
          <p:cNvCxnSpPr/>
          <p:nvPr/>
        </p:nvCxnSpPr>
        <p:spPr>
          <a:xfrm rot="10800000" flipH="1">
            <a:off x="3225800" y="1803658"/>
            <a:ext cx="0" cy="4430478"/>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Q&amp;A">
    <p:bg>
      <p:bgPr>
        <a:solidFill>
          <a:srgbClr val="FFDB00"/>
        </a:solidFill>
        <a:effectLst/>
      </p:bgPr>
    </p:bg>
    <p:spTree>
      <p:nvGrpSpPr>
        <p:cNvPr id="1" name="Shape 123"/>
        <p:cNvGrpSpPr/>
        <p:nvPr/>
      </p:nvGrpSpPr>
      <p:grpSpPr>
        <a:xfrm>
          <a:off x="0" y="0"/>
          <a:ext cx="0" cy="0"/>
          <a:chOff x="0" y="0"/>
          <a:chExt cx="0" cy="0"/>
        </a:xfrm>
      </p:grpSpPr>
      <p:cxnSp>
        <p:nvCxnSpPr>
          <p:cNvPr id="124" name="Shape 124"/>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5" name="Shape 125"/>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26" name="Shape 126"/>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Q&amp;A</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Exit Tickets">
    <p:bg>
      <p:bgPr>
        <a:solidFill>
          <a:srgbClr val="FFAFC0"/>
        </a:solidFill>
        <a:effectLst/>
      </p:bgPr>
    </p:bg>
    <p:spTree>
      <p:nvGrpSpPr>
        <p:cNvPr id="1" name="Shape 127"/>
        <p:cNvGrpSpPr/>
        <p:nvPr/>
      </p:nvGrpSpPr>
      <p:grpSpPr>
        <a:xfrm>
          <a:off x="0" y="0"/>
          <a:ext cx="0" cy="0"/>
          <a:chOff x="0" y="0"/>
          <a:chExt cx="0" cy="0"/>
        </a:xfrm>
      </p:grpSpPr>
      <p:cxnSp>
        <p:nvCxnSpPr>
          <p:cNvPr id="128" name="Shape 128"/>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9" name="Shape 129"/>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30" name="Shape 130"/>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EXIT TICKETS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p:spTree>
      <p:nvGrpSpPr>
        <p:cNvPr id="1" name="Shape 13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Activity copy">
    <p:spTree>
      <p:nvGrpSpPr>
        <p:cNvPr id="1" name="Shape 132"/>
        <p:cNvGrpSpPr/>
        <p:nvPr/>
      </p:nvGrpSpPr>
      <p:grpSpPr>
        <a:xfrm>
          <a:off x="0" y="0"/>
          <a:ext cx="0" cy="0"/>
          <a:chOff x="0" y="0"/>
          <a:chExt cx="0" cy="0"/>
        </a:xfrm>
      </p:grpSpPr>
      <p:cxnSp>
        <p:nvCxnSpPr>
          <p:cNvPr id="133" name="Shape 133"/>
          <p:cNvCxnSpPr/>
          <p:nvPr/>
        </p:nvCxnSpPr>
        <p:spPr>
          <a:xfrm>
            <a:off x="635000" y="635000"/>
            <a:ext cx="11734800" cy="11"/>
          </a:xfrm>
          <a:prstGeom prst="straightConnector1">
            <a:avLst/>
          </a:prstGeom>
          <a:noFill/>
          <a:ln>
            <a:noFill/>
          </a:ln>
        </p:spPr>
      </p:cxnSp>
      <p:cxnSp>
        <p:nvCxnSpPr>
          <p:cNvPr id="134" name="Shape 134"/>
          <p:cNvCxnSpPr/>
          <p:nvPr/>
        </p:nvCxnSpPr>
        <p:spPr>
          <a:xfrm>
            <a:off x="635000" y="1219200"/>
            <a:ext cx="11734800" cy="11"/>
          </a:xfrm>
          <a:prstGeom prst="straightConnector1">
            <a:avLst/>
          </a:prstGeom>
          <a:noFill/>
          <a:ln>
            <a:noFill/>
          </a:ln>
        </p:spPr>
      </p:cxnSp>
      <p:grpSp>
        <p:nvGrpSpPr>
          <p:cNvPr id="135" name="Shape 135"/>
          <p:cNvGrpSpPr/>
          <p:nvPr/>
        </p:nvGrpSpPr>
        <p:grpSpPr>
          <a:xfrm>
            <a:off x="1384299" y="3130550"/>
            <a:ext cx="1270001" cy="1270001"/>
            <a:chOff x="0" y="0"/>
            <a:chExt cx="1270000" cy="1270000"/>
          </a:xfrm>
        </p:grpSpPr>
        <p:pic>
          <p:nvPicPr>
            <p:cNvPr id="136" name="Shape 136"/>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137" name="Shape 137"/>
            <p:cNvSpPr/>
            <p:nvPr/>
          </p:nvSpPr>
          <p:spPr>
            <a:xfrm>
              <a:off x="88900" y="543558"/>
              <a:ext cx="1079499" cy="23368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138" name="Shape 138"/>
          <p:cNvCxnSpPr/>
          <p:nvPr/>
        </p:nvCxnSpPr>
        <p:spPr>
          <a:xfrm rot="10800000" flipH="1">
            <a:off x="3225800" y="1803658"/>
            <a:ext cx="0" cy="4430478"/>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ase Study">
    <p:spTree>
      <p:nvGrpSpPr>
        <p:cNvPr id="1" name="Shape 139"/>
        <p:cNvGrpSpPr/>
        <p:nvPr/>
      </p:nvGrpSpPr>
      <p:grpSpPr>
        <a:xfrm>
          <a:off x="0" y="0"/>
          <a:ext cx="0" cy="0"/>
          <a:chOff x="0" y="0"/>
          <a:chExt cx="0" cy="0"/>
        </a:xfrm>
      </p:grpSpPr>
      <p:cxnSp>
        <p:nvCxnSpPr>
          <p:cNvPr id="140" name="Shape 140"/>
          <p:cNvCxnSpPr/>
          <p:nvPr/>
        </p:nvCxnSpPr>
        <p:spPr>
          <a:xfrm>
            <a:off x="635000" y="635000"/>
            <a:ext cx="11734800" cy="11"/>
          </a:xfrm>
          <a:prstGeom prst="straightConnector1">
            <a:avLst/>
          </a:prstGeom>
          <a:noFill/>
          <a:ln>
            <a:noFill/>
          </a:ln>
        </p:spPr>
      </p:cxnSp>
      <p:cxnSp>
        <p:nvCxnSpPr>
          <p:cNvPr id="141" name="Shape 141"/>
          <p:cNvCxnSpPr/>
          <p:nvPr/>
        </p:nvCxnSpPr>
        <p:spPr>
          <a:xfrm>
            <a:off x="635000" y="1219200"/>
            <a:ext cx="11734800" cy="11"/>
          </a:xfrm>
          <a:prstGeom prst="straightConnector1">
            <a:avLst/>
          </a:prstGeom>
          <a:noFill/>
          <a:ln>
            <a:noFill/>
          </a:ln>
        </p:spPr>
      </p:cxnSp>
      <p:cxnSp>
        <p:nvCxnSpPr>
          <p:cNvPr id="142" name="Shape 142"/>
          <p:cNvCxnSpPr/>
          <p:nvPr/>
        </p:nvCxnSpPr>
        <p:spPr>
          <a:xfrm rot="10800000" flipH="1">
            <a:off x="8623300" y="2781009"/>
            <a:ext cx="3735026" cy="290"/>
          </a:xfrm>
          <a:prstGeom prst="straightConnector1">
            <a:avLst/>
          </a:prstGeom>
          <a:noFill/>
          <a:ln>
            <a:noFill/>
          </a:ln>
        </p:spPr>
      </p:cxnSp>
      <p:cxnSp>
        <p:nvCxnSpPr>
          <p:cNvPr id="143" name="Shape 143"/>
          <p:cNvCxnSpPr/>
          <p:nvPr/>
        </p:nvCxnSpPr>
        <p:spPr>
          <a:xfrm rot="10800000" flipH="1">
            <a:off x="635000" y="2781141"/>
            <a:ext cx="7742696" cy="158"/>
          </a:xfrm>
          <a:prstGeom prst="straightConnector1">
            <a:avLst/>
          </a:prstGeom>
          <a:noFill/>
          <a:ln>
            <a:noFill/>
          </a:ln>
        </p:spPr>
      </p:cxnSp>
      <p:sp>
        <p:nvSpPr>
          <p:cNvPr id="144" name="Shape 144"/>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145" name="Shape 145"/>
          <p:cNvSpPr/>
          <p:nvPr/>
        </p:nvSpPr>
        <p:spPr>
          <a:xfrm>
            <a:off x="8636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
        <p:nvSpPr>
          <p:cNvPr id="146" name="Shape 146"/>
          <p:cNvSpPr txBox="1">
            <a:spLocks noGrp="1"/>
          </p:cNvSpPr>
          <p:nvPr>
            <p:ph type="sldNum" idx="12"/>
          </p:nvPr>
        </p:nvSpPr>
        <p:spPr>
          <a:xfrm>
            <a:off x="12014200" y="739139"/>
            <a:ext cx="345948"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317500" y="317500"/>
            <a:ext cx="123698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49" name="Shape 149"/>
          <p:cNvSpPr txBox="1">
            <a:spLocks noGrp="1"/>
          </p:cNvSpPr>
          <p:nvPr>
            <p:ph type="title"/>
          </p:nvPr>
        </p:nvSpPr>
        <p:spPr>
          <a:xfrm>
            <a:off x="635000" y="1473200"/>
            <a:ext cx="11734800" cy="1498599"/>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150" name="Shape 150"/>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hapter">
    <p:bg>
      <p:bgPr>
        <a:solidFill>
          <a:srgbClr val="1EC9C6"/>
        </a:solidFill>
        <a:effectLst/>
      </p:bgPr>
    </p:bg>
    <p:spTree>
      <p:nvGrpSpPr>
        <p:cNvPr id="1" name="Shape 14"/>
        <p:cNvGrpSpPr/>
        <p:nvPr/>
      </p:nvGrpSpPr>
      <p:grpSpPr>
        <a:xfrm>
          <a:off x="0" y="0"/>
          <a:ext cx="0" cy="0"/>
          <a:chOff x="0" y="0"/>
          <a:chExt cx="0" cy="0"/>
        </a:xfrm>
      </p:grpSpPr>
      <p:cxnSp>
        <p:nvCxnSpPr>
          <p:cNvPr id="15" name="Shape 15"/>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6" name="Shape 16"/>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ontent: IMAC">
    <p:spTree>
      <p:nvGrpSpPr>
        <p:cNvPr id="1" name="Shape 151"/>
        <p:cNvGrpSpPr/>
        <p:nvPr/>
      </p:nvGrpSpPr>
      <p:grpSpPr>
        <a:xfrm>
          <a:off x="0" y="0"/>
          <a:ext cx="0" cy="0"/>
          <a:chOff x="0" y="0"/>
          <a:chExt cx="0" cy="0"/>
        </a:xfrm>
      </p:grpSpPr>
      <p:pic>
        <p:nvPicPr>
          <p:cNvPr id="152" name="Shape 152"/>
          <p:cNvPicPr preferRelativeResize="0"/>
          <p:nvPr/>
        </p:nvPicPr>
        <p:blipFill rotWithShape="1">
          <a:blip r:embed="rId2">
            <a:alphaModFix/>
          </a:blip>
          <a:srcRect/>
          <a:stretch/>
        </p:blipFill>
        <p:spPr>
          <a:xfrm>
            <a:off x="3314700" y="1555328"/>
            <a:ext cx="6361385" cy="5156201"/>
          </a:xfrm>
          <a:prstGeom prst="rect">
            <a:avLst/>
          </a:prstGeom>
          <a:noFill/>
          <a:ln>
            <a:noFill/>
          </a:ln>
        </p:spPr>
      </p:pic>
      <p:cxnSp>
        <p:nvCxnSpPr>
          <p:cNvPr id="153" name="Shape 153"/>
          <p:cNvCxnSpPr/>
          <p:nvPr/>
        </p:nvCxnSpPr>
        <p:spPr>
          <a:xfrm>
            <a:off x="635000" y="635000"/>
            <a:ext cx="11734800" cy="11"/>
          </a:xfrm>
          <a:prstGeom prst="straightConnector1">
            <a:avLst/>
          </a:prstGeom>
          <a:noFill/>
          <a:ln>
            <a:noFill/>
          </a:ln>
        </p:spPr>
      </p:cxnSp>
      <p:cxnSp>
        <p:nvCxnSpPr>
          <p:cNvPr id="154" name="Shape 154"/>
          <p:cNvCxnSpPr/>
          <p:nvPr/>
        </p:nvCxnSpPr>
        <p:spPr>
          <a:xfrm>
            <a:off x="635000" y="1219200"/>
            <a:ext cx="11734800" cy="11"/>
          </a:xfrm>
          <a:prstGeom prst="straightConnector1">
            <a:avLst/>
          </a:prstGeom>
          <a:noFill/>
          <a:ln>
            <a:noFill/>
          </a:ln>
        </p:spPr>
      </p:cxnSp>
      <p:sp>
        <p:nvSpPr>
          <p:cNvPr id="155" name="Shape 155"/>
          <p:cNvSpPr txBox="1">
            <a:spLocks noGrp="1"/>
          </p:cNvSpPr>
          <p:nvPr>
            <p:ph type="body" idx="1"/>
          </p:nvPr>
        </p:nvSpPr>
        <p:spPr>
          <a:xfrm>
            <a:off x="3606800" y="1803400"/>
            <a:ext cx="5829299" cy="32892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56" name="Shape 156"/>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157"/>
        <p:cNvGrpSpPr/>
        <p:nvPr/>
      </p:nvGrpSpPr>
      <p:grpSpPr>
        <a:xfrm>
          <a:off x="0" y="0"/>
          <a:ext cx="0" cy="0"/>
          <a:chOff x="0" y="0"/>
          <a:chExt cx="0" cy="0"/>
        </a:xfrm>
      </p:grpSpPr>
      <p:pic>
        <p:nvPicPr>
          <p:cNvPr id="158" name="Shape 158"/>
          <p:cNvPicPr preferRelativeResize="0"/>
          <p:nvPr/>
        </p:nvPicPr>
        <p:blipFill rotWithShape="1">
          <a:blip r:embed="rId2">
            <a:alphaModFix/>
          </a:blip>
          <a:srcRect/>
          <a:stretch/>
        </p:blipFill>
        <p:spPr>
          <a:xfrm>
            <a:off x="2794792" y="1556145"/>
            <a:ext cx="7328694" cy="5128522"/>
          </a:xfrm>
          <a:prstGeom prst="rect">
            <a:avLst/>
          </a:prstGeom>
          <a:noFill/>
          <a:ln>
            <a:noFill/>
          </a:ln>
        </p:spPr>
      </p:pic>
      <p:cxnSp>
        <p:nvCxnSpPr>
          <p:cNvPr id="159" name="Shape 159"/>
          <p:cNvCxnSpPr/>
          <p:nvPr/>
        </p:nvCxnSpPr>
        <p:spPr>
          <a:xfrm>
            <a:off x="635000" y="635000"/>
            <a:ext cx="11734800" cy="11"/>
          </a:xfrm>
          <a:prstGeom prst="straightConnector1">
            <a:avLst/>
          </a:prstGeom>
          <a:noFill/>
          <a:ln>
            <a:noFill/>
          </a:ln>
        </p:spPr>
      </p:cxnSp>
      <p:cxnSp>
        <p:nvCxnSpPr>
          <p:cNvPr id="160" name="Shape 160"/>
          <p:cNvCxnSpPr/>
          <p:nvPr/>
        </p:nvCxnSpPr>
        <p:spPr>
          <a:xfrm>
            <a:off x="635000" y="1219200"/>
            <a:ext cx="11734800" cy="11"/>
          </a:xfrm>
          <a:prstGeom prst="straightConnector1">
            <a:avLst/>
          </a:prstGeom>
          <a:noFill/>
          <a:ln>
            <a:noFill/>
          </a:ln>
        </p:spPr>
      </p:cxnSp>
      <p:sp>
        <p:nvSpPr>
          <p:cNvPr id="161" name="Shape 161"/>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62" name="Shape 162"/>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ntent: IPad">
    <p:spTree>
      <p:nvGrpSpPr>
        <p:cNvPr id="1" name="Shape 163"/>
        <p:cNvGrpSpPr/>
        <p:nvPr/>
      </p:nvGrpSpPr>
      <p:grpSpPr>
        <a:xfrm>
          <a:off x="0" y="0"/>
          <a:ext cx="0" cy="0"/>
          <a:chOff x="0" y="0"/>
          <a:chExt cx="0" cy="0"/>
        </a:xfrm>
      </p:grpSpPr>
      <p:pic>
        <p:nvPicPr>
          <p:cNvPr id="164" name="Shape 164"/>
          <p:cNvPicPr preferRelativeResize="0"/>
          <p:nvPr/>
        </p:nvPicPr>
        <p:blipFill rotWithShape="1">
          <a:blip r:embed="rId2">
            <a:alphaModFix/>
          </a:blip>
          <a:srcRect/>
          <a:stretch/>
        </p:blipFill>
        <p:spPr>
          <a:xfrm>
            <a:off x="3136900" y="1511300"/>
            <a:ext cx="6845299" cy="5354576"/>
          </a:xfrm>
          <a:prstGeom prst="rect">
            <a:avLst/>
          </a:prstGeom>
          <a:noFill/>
          <a:ln>
            <a:noFill/>
          </a:ln>
        </p:spPr>
      </p:pic>
      <p:cxnSp>
        <p:nvCxnSpPr>
          <p:cNvPr id="165" name="Shape 165"/>
          <p:cNvCxnSpPr/>
          <p:nvPr/>
        </p:nvCxnSpPr>
        <p:spPr>
          <a:xfrm>
            <a:off x="635000" y="635000"/>
            <a:ext cx="11734800" cy="11"/>
          </a:xfrm>
          <a:prstGeom prst="straightConnector1">
            <a:avLst/>
          </a:prstGeom>
          <a:noFill/>
          <a:ln>
            <a:noFill/>
          </a:ln>
        </p:spPr>
      </p:cxnSp>
      <p:cxnSp>
        <p:nvCxnSpPr>
          <p:cNvPr id="166" name="Shape 166"/>
          <p:cNvCxnSpPr/>
          <p:nvPr/>
        </p:nvCxnSpPr>
        <p:spPr>
          <a:xfrm>
            <a:off x="635000" y="1219200"/>
            <a:ext cx="11734800" cy="11"/>
          </a:xfrm>
          <a:prstGeom prst="straightConnector1">
            <a:avLst/>
          </a:prstGeom>
          <a:noFill/>
          <a:ln>
            <a:noFill/>
          </a:ln>
        </p:spPr>
      </p:cxnSp>
      <p:sp>
        <p:nvSpPr>
          <p:cNvPr id="167" name="Shape 167"/>
          <p:cNvSpPr txBox="1">
            <a:spLocks noGrp="1"/>
          </p:cNvSpPr>
          <p:nvPr>
            <p:ph type="body" idx="1"/>
          </p:nvPr>
        </p:nvSpPr>
        <p:spPr>
          <a:xfrm>
            <a:off x="3822700" y="2095500"/>
            <a:ext cx="5435599" cy="4089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68" name="Shape 168"/>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169"/>
        <p:cNvGrpSpPr/>
        <p:nvPr/>
      </p:nvGrpSpPr>
      <p:grpSpPr>
        <a:xfrm>
          <a:off x="0" y="0"/>
          <a:ext cx="0" cy="0"/>
          <a:chOff x="0" y="0"/>
          <a:chExt cx="0" cy="0"/>
        </a:xfrm>
      </p:grpSpPr>
      <p:pic>
        <p:nvPicPr>
          <p:cNvPr id="170" name="Shape 170"/>
          <p:cNvPicPr preferRelativeResize="0"/>
          <p:nvPr/>
        </p:nvPicPr>
        <p:blipFill rotWithShape="1">
          <a:blip r:embed="rId2">
            <a:alphaModFix/>
          </a:blip>
          <a:srcRect/>
          <a:stretch/>
        </p:blipFill>
        <p:spPr>
          <a:xfrm>
            <a:off x="1016000" y="1313655"/>
            <a:ext cx="4043866" cy="6057900"/>
          </a:xfrm>
          <a:prstGeom prst="rect">
            <a:avLst/>
          </a:prstGeom>
          <a:noFill/>
          <a:ln>
            <a:noFill/>
          </a:ln>
        </p:spPr>
      </p:pic>
      <p:pic>
        <p:nvPicPr>
          <p:cNvPr id="171" name="Shape 171"/>
          <p:cNvPicPr preferRelativeResize="0"/>
          <p:nvPr/>
        </p:nvPicPr>
        <p:blipFill rotWithShape="1">
          <a:blip r:embed="rId3">
            <a:alphaModFix/>
          </a:blip>
          <a:srcRect/>
          <a:stretch/>
        </p:blipFill>
        <p:spPr>
          <a:xfrm>
            <a:off x="4673600" y="1371600"/>
            <a:ext cx="3695699" cy="5514677"/>
          </a:xfrm>
          <a:prstGeom prst="rect">
            <a:avLst/>
          </a:prstGeom>
          <a:noFill/>
          <a:ln>
            <a:noFill/>
          </a:ln>
        </p:spPr>
      </p:pic>
      <p:pic>
        <p:nvPicPr>
          <p:cNvPr id="172" name="Shape 172"/>
          <p:cNvPicPr preferRelativeResize="0"/>
          <p:nvPr/>
        </p:nvPicPr>
        <p:blipFill rotWithShape="1">
          <a:blip r:embed="rId4">
            <a:alphaModFix/>
          </a:blip>
          <a:srcRect/>
          <a:stretch/>
        </p:blipFill>
        <p:spPr>
          <a:xfrm>
            <a:off x="8509000" y="1358900"/>
            <a:ext cx="2984500" cy="5459451"/>
          </a:xfrm>
          <a:prstGeom prst="rect">
            <a:avLst/>
          </a:prstGeom>
          <a:noFill/>
          <a:ln>
            <a:noFill/>
          </a:ln>
        </p:spPr>
      </p:pic>
      <p:cxnSp>
        <p:nvCxnSpPr>
          <p:cNvPr id="173" name="Shape 173"/>
          <p:cNvCxnSpPr/>
          <p:nvPr/>
        </p:nvCxnSpPr>
        <p:spPr>
          <a:xfrm>
            <a:off x="635000" y="635000"/>
            <a:ext cx="11734800" cy="11"/>
          </a:xfrm>
          <a:prstGeom prst="straightConnector1">
            <a:avLst/>
          </a:prstGeom>
          <a:noFill/>
          <a:ln>
            <a:noFill/>
          </a:ln>
        </p:spPr>
      </p:cxnSp>
      <p:cxnSp>
        <p:nvCxnSpPr>
          <p:cNvPr id="174" name="Shape 174"/>
          <p:cNvCxnSpPr/>
          <p:nvPr/>
        </p:nvCxnSpPr>
        <p:spPr>
          <a:xfrm>
            <a:off x="635000" y="1219200"/>
            <a:ext cx="11734800" cy="11"/>
          </a:xfrm>
          <a:prstGeom prst="straightConnector1">
            <a:avLst/>
          </a:prstGeom>
          <a:noFill/>
          <a:ln>
            <a:noFill/>
          </a:ln>
        </p:spPr>
      </p:cxnSp>
      <p:sp>
        <p:nvSpPr>
          <p:cNvPr id="175" name="Shape 175"/>
          <p:cNvSpPr/>
          <p:nvPr/>
        </p:nvSpPr>
        <p:spPr>
          <a:xfrm>
            <a:off x="56515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176" name="Shape 176"/>
          <p:cNvSpPr/>
          <p:nvPr/>
        </p:nvSpPr>
        <p:spPr>
          <a:xfrm>
            <a:off x="91821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177" name="Shape 177"/>
          <p:cNvSpPr txBox="1">
            <a:spLocks noGrp="1"/>
          </p:cNvSpPr>
          <p:nvPr>
            <p:ph type="body" idx="1"/>
          </p:nvPr>
        </p:nvSpPr>
        <p:spPr>
          <a:xfrm>
            <a:off x="1841500" y="1981200"/>
            <a:ext cx="23114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78" name="Shape 178"/>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Discussion">
    <p:bg>
      <p:bgPr>
        <a:solidFill>
          <a:srgbClr val="000000"/>
        </a:solidFill>
        <a:effectLst/>
      </p:bgPr>
    </p:bg>
    <p:spTree>
      <p:nvGrpSpPr>
        <p:cNvPr id="1" name="Shape 179"/>
        <p:cNvGrpSpPr/>
        <p:nvPr/>
      </p:nvGrpSpPr>
      <p:grpSpPr>
        <a:xfrm>
          <a:off x="0" y="0"/>
          <a:ext cx="0" cy="0"/>
          <a:chOff x="0" y="0"/>
          <a:chExt cx="0" cy="0"/>
        </a:xfrm>
      </p:grpSpPr>
      <p:cxnSp>
        <p:nvCxnSpPr>
          <p:cNvPr id="180" name="Shape 180"/>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81" name="Shape 181"/>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82" name="Shape 182"/>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DISCUSSION TIME</a:t>
            </a:r>
          </a:p>
        </p:txBody>
      </p:sp>
      <p:sp>
        <p:nvSpPr>
          <p:cNvPr id="183" name="Shape 183"/>
          <p:cNvSpPr txBox="1">
            <a:spLocks noGrp="1"/>
          </p:cNvSpPr>
          <p:nvPr>
            <p:ph type="sldNum" idx="12"/>
          </p:nvPr>
        </p:nvSpPr>
        <p:spPr>
          <a:xfrm>
            <a:off x="12030450" y="739139"/>
            <a:ext cx="345948" cy="426722"/>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Full Image">
    <p:spTree>
      <p:nvGrpSpPr>
        <p:cNvPr id="1" name="Shape 184"/>
        <p:cNvGrpSpPr/>
        <p:nvPr/>
      </p:nvGrpSpPr>
      <p:grpSpPr>
        <a:xfrm>
          <a:off x="0" y="0"/>
          <a:ext cx="0" cy="0"/>
          <a:chOff x="0" y="0"/>
          <a:chExt cx="0" cy="0"/>
        </a:xfrm>
      </p:grpSpPr>
      <p:cxnSp>
        <p:nvCxnSpPr>
          <p:cNvPr id="185" name="Shape 185"/>
          <p:cNvCxnSpPr/>
          <p:nvPr/>
        </p:nvCxnSpPr>
        <p:spPr>
          <a:xfrm>
            <a:off x="635000" y="635000"/>
            <a:ext cx="11734800" cy="11"/>
          </a:xfrm>
          <a:prstGeom prst="straightConnector1">
            <a:avLst/>
          </a:prstGeom>
          <a:noFill/>
          <a:ln>
            <a:noFill/>
          </a:ln>
        </p:spPr>
      </p:cxnSp>
      <p:cxnSp>
        <p:nvCxnSpPr>
          <p:cNvPr id="186" name="Shape 186"/>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Bulleted Text">
    <p:spTree>
      <p:nvGrpSpPr>
        <p:cNvPr id="1" name="Shape 187"/>
        <p:cNvGrpSpPr/>
        <p:nvPr/>
      </p:nvGrpSpPr>
      <p:grpSpPr>
        <a:xfrm>
          <a:off x="0" y="0"/>
          <a:ext cx="0" cy="0"/>
          <a:chOff x="0" y="0"/>
          <a:chExt cx="0" cy="0"/>
        </a:xfrm>
      </p:grpSpPr>
      <p:cxnSp>
        <p:nvCxnSpPr>
          <p:cNvPr id="188" name="Shape 188"/>
          <p:cNvCxnSpPr/>
          <p:nvPr/>
        </p:nvCxnSpPr>
        <p:spPr>
          <a:xfrm>
            <a:off x="635000" y="635000"/>
            <a:ext cx="11734800" cy="11"/>
          </a:xfrm>
          <a:prstGeom prst="straightConnector1">
            <a:avLst/>
          </a:prstGeom>
          <a:noFill/>
          <a:ln>
            <a:noFill/>
          </a:ln>
        </p:spPr>
      </p:cxnSp>
      <p:cxnSp>
        <p:nvCxnSpPr>
          <p:cNvPr id="189" name="Shape 189"/>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Bulleted Text w/ Source">
    <p:spTree>
      <p:nvGrpSpPr>
        <p:cNvPr id="1" name="Shape 190"/>
        <p:cNvGrpSpPr/>
        <p:nvPr/>
      </p:nvGrpSpPr>
      <p:grpSpPr>
        <a:xfrm>
          <a:off x="0" y="0"/>
          <a:ext cx="0" cy="0"/>
          <a:chOff x="0" y="0"/>
          <a:chExt cx="0" cy="0"/>
        </a:xfrm>
      </p:grpSpPr>
      <p:cxnSp>
        <p:nvCxnSpPr>
          <p:cNvPr id="191" name="Shape 191"/>
          <p:cNvCxnSpPr/>
          <p:nvPr/>
        </p:nvCxnSpPr>
        <p:spPr>
          <a:xfrm>
            <a:off x="635000" y="635000"/>
            <a:ext cx="11734800" cy="11"/>
          </a:xfrm>
          <a:prstGeom prst="straightConnector1">
            <a:avLst/>
          </a:prstGeom>
          <a:noFill/>
          <a:ln>
            <a:noFill/>
          </a:ln>
        </p:spPr>
      </p:cxnSp>
      <p:cxnSp>
        <p:nvCxnSpPr>
          <p:cNvPr id="192" name="Shape 192"/>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Non-Bulleted Text">
    <p:spTree>
      <p:nvGrpSpPr>
        <p:cNvPr id="1" name="Shape 193"/>
        <p:cNvGrpSpPr/>
        <p:nvPr/>
      </p:nvGrpSpPr>
      <p:grpSpPr>
        <a:xfrm>
          <a:off x="0" y="0"/>
          <a:ext cx="0" cy="0"/>
          <a:chOff x="0" y="0"/>
          <a:chExt cx="0" cy="0"/>
        </a:xfrm>
      </p:grpSpPr>
      <p:cxnSp>
        <p:nvCxnSpPr>
          <p:cNvPr id="194" name="Shape 194"/>
          <p:cNvCxnSpPr/>
          <p:nvPr/>
        </p:nvCxnSpPr>
        <p:spPr>
          <a:xfrm>
            <a:off x="635000" y="635000"/>
            <a:ext cx="11734800" cy="11"/>
          </a:xfrm>
          <a:prstGeom prst="straightConnector1">
            <a:avLst/>
          </a:prstGeom>
          <a:noFill/>
          <a:ln>
            <a:noFill/>
          </a:ln>
        </p:spPr>
      </p:cxnSp>
      <p:cxnSp>
        <p:nvCxnSpPr>
          <p:cNvPr id="195" name="Shape 195"/>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Divider">
    <p:spTree>
      <p:nvGrpSpPr>
        <p:cNvPr id="1" name="Shape 196"/>
        <p:cNvGrpSpPr/>
        <p:nvPr/>
      </p:nvGrpSpPr>
      <p:grpSpPr>
        <a:xfrm>
          <a:off x="0" y="0"/>
          <a:ext cx="0" cy="0"/>
          <a:chOff x="0" y="0"/>
          <a:chExt cx="0" cy="0"/>
        </a:xfrm>
      </p:grpSpPr>
      <p:cxnSp>
        <p:nvCxnSpPr>
          <p:cNvPr id="197" name="Shape 197"/>
          <p:cNvCxnSpPr/>
          <p:nvPr/>
        </p:nvCxnSpPr>
        <p:spPr>
          <a:xfrm>
            <a:off x="635000" y="635000"/>
            <a:ext cx="11734800" cy="11"/>
          </a:xfrm>
          <a:prstGeom prst="straightConnector1">
            <a:avLst/>
          </a:prstGeom>
          <a:noFill/>
          <a:ln>
            <a:noFill/>
          </a:ln>
        </p:spPr>
      </p:cxnSp>
      <p:cxnSp>
        <p:nvCxnSpPr>
          <p:cNvPr id="198" name="Shape 198"/>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ntent: Text, 1 Column">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35000" y="1473200"/>
            <a:ext cx="11734800" cy="7112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19" name="Shape 19"/>
          <p:cNvSpPr txBox="1">
            <a:spLocks noGrp="1"/>
          </p:cNvSpPr>
          <p:nvPr>
            <p:ph type="body" idx="1"/>
          </p:nvPr>
        </p:nvSpPr>
        <p:spPr>
          <a:xfrm>
            <a:off x="632056" y="2413000"/>
            <a:ext cx="11734801" cy="3809999"/>
          </a:xfrm>
          <a:prstGeom prst="rect">
            <a:avLst/>
          </a:prstGeom>
          <a:noFill/>
          <a:ln>
            <a:noFill/>
          </a:ln>
        </p:spPr>
        <p:txBody>
          <a:bodyPr lIns="91425" tIns="91425" rIns="91425" bIns="91425" anchor="t" anchorCtr="0"/>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Divder Rev">
    <p:bg>
      <p:bgPr>
        <a:solidFill>
          <a:srgbClr val="000000"/>
        </a:solidFill>
        <a:effectLst/>
      </p:bgPr>
    </p:bg>
    <p:spTree>
      <p:nvGrpSpPr>
        <p:cNvPr id="1" name="Shape 199"/>
        <p:cNvGrpSpPr/>
        <p:nvPr/>
      </p:nvGrpSpPr>
      <p:grpSpPr>
        <a:xfrm>
          <a:off x="0" y="0"/>
          <a:ext cx="0" cy="0"/>
          <a:chOff x="0" y="0"/>
          <a:chExt cx="0" cy="0"/>
        </a:xfrm>
      </p:grpSpPr>
      <p:cxnSp>
        <p:nvCxnSpPr>
          <p:cNvPr id="200" name="Shape 200"/>
          <p:cNvCxnSpPr/>
          <p:nvPr/>
        </p:nvCxnSpPr>
        <p:spPr>
          <a:xfrm>
            <a:off x="635000" y="635000"/>
            <a:ext cx="11734800" cy="11"/>
          </a:xfrm>
          <a:prstGeom prst="straightConnector1">
            <a:avLst/>
          </a:prstGeom>
          <a:noFill/>
          <a:ln w="12700" cap="flat" cmpd="sng">
            <a:solidFill>
              <a:srgbClr val="FFFFFF"/>
            </a:solidFill>
            <a:prstDash val="solid"/>
            <a:miter/>
            <a:headEnd type="none" w="med" len="med"/>
            <a:tailEnd type="none" w="med" len="med"/>
          </a:ln>
        </p:spPr>
      </p:cxnSp>
      <p:cxnSp>
        <p:nvCxnSpPr>
          <p:cNvPr id="201" name="Shape 201"/>
          <p:cNvCxnSpPr/>
          <p:nvPr/>
        </p:nvCxnSpPr>
        <p:spPr>
          <a:xfrm>
            <a:off x="635000" y="1219200"/>
            <a:ext cx="11734800" cy="11"/>
          </a:xfrm>
          <a:prstGeom prst="straightConnector1">
            <a:avLst/>
          </a:prstGeom>
          <a:noFill/>
          <a:ln w="12700" cap="flat" cmpd="sng">
            <a:solidFill>
              <a:srgbClr val="FFFFFF"/>
            </a:solidFill>
            <a:prstDash val="solid"/>
            <a:miter/>
            <a:headEnd type="none" w="med" len="med"/>
            <a:tailEnd type="none" w="med" len="med"/>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Contact Info">
    <p:bg>
      <p:bgPr>
        <a:solidFill>
          <a:srgbClr val="000000"/>
        </a:solidFill>
        <a:effectLst/>
      </p:bgPr>
    </p:bg>
    <p:spTree>
      <p:nvGrpSpPr>
        <p:cNvPr id="1" name="Shape 202"/>
        <p:cNvGrpSpPr/>
        <p:nvPr/>
      </p:nvGrpSpPr>
      <p:grpSpPr>
        <a:xfrm>
          <a:off x="0" y="0"/>
          <a:ext cx="0" cy="0"/>
          <a:chOff x="0" y="0"/>
          <a:chExt cx="0" cy="0"/>
        </a:xfrm>
      </p:grpSpPr>
      <p:cxnSp>
        <p:nvCxnSpPr>
          <p:cNvPr id="203" name="Shape 203"/>
          <p:cNvCxnSpPr/>
          <p:nvPr/>
        </p:nvCxnSpPr>
        <p:spPr>
          <a:xfrm>
            <a:off x="635000" y="635000"/>
            <a:ext cx="11734800" cy="11"/>
          </a:xfrm>
          <a:prstGeom prst="straightConnector1">
            <a:avLst/>
          </a:prstGeom>
          <a:noFill/>
          <a:ln w="12700" cap="flat" cmpd="sng">
            <a:solidFill>
              <a:srgbClr val="FFFFFF"/>
            </a:solidFill>
            <a:prstDash val="solid"/>
            <a:miter/>
            <a:headEnd type="none" w="med" len="med"/>
            <a:tailEnd type="none" w="med" len="med"/>
          </a:ln>
        </p:spPr>
      </p:cxnSp>
      <p:cxnSp>
        <p:nvCxnSpPr>
          <p:cNvPr id="204" name="Shape 204"/>
          <p:cNvCxnSpPr/>
          <p:nvPr/>
        </p:nvCxnSpPr>
        <p:spPr>
          <a:xfrm>
            <a:off x="635000" y="1219200"/>
            <a:ext cx="11734800" cy="11"/>
          </a:xfrm>
          <a:prstGeom prst="straightConnector1">
            <a:avLst/>
          </a:prstGeom>
          <a:noFill/>
          <a:ln w="12700" cap="flat" cmpd="sng">
            <a:solidFill>
              <a:srgbClr val="FFFFFF"/>
            </a:solidFill>
            <a:prstDash val="solid"/>
            <a:miter/>
            <a:headEnd type="none" w="med" len="med"/>
            <a:tailEnd type="none" w="med" len="med"/>
          </a:ln>
        </p:spPr>
      </p:cxnSp>
      <p:sp>
        <p:nvSpPr>
          <p:cNvPr id="205" name="Shape 205"/>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206" name="Shape 206"/>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94080" y="6768336"/>
            <a:ext cx="2926080" cy="388791"/>
          </a:xfrm>
          <a:prstGeom prst="rect">
            <a:avLst/>
          </a:prstGeom>
        </p:spPr>
        <p:txBody>
          <a:bodyPr/>
          <a:lstStyle/>
          <a:p>
            <a:fld id="{A658C6EE-3C52-4C4B-B857-FD8EC81B4EFC}" type="datetimeFigureOut">
              <a:rPr lang="en-US" smtClean="0"/>
              <a:t>3/16/17</a:t>
            </a:fld>
            <a:endParaRPr lang="en-US"/>
          </a:p>
        </p:txBody>
      </p:sp>
      <p:sp>
        <p:nvSpPr>
          <p:cNvPr id="5" name="Footer Placeholder 4"/>
          <p:cNvSpPr>
            <a:spLocks noGrp="1"/>
          </p:cNvSpPr>
          <p:nvPr>
            <p:ph type="ftr" sz="quarter" idx="11"/>
          </p:nvPr>
        </p:nvSpPr>
        <p:spPr>
          <a:xfrm>
            <a:off x="4307840" y="6768336"/>
            <a:ext cx="4389120" cy="388791"/>
          </a:xfrm>
          <a:prstGeom prst="rect">
            <a:avLst/>
          </a:prstGeom>
        </p:spPr>
        <p:txBody>
          <a:bodyPr/>
          <a:lstStyle/>
          <a:p>
            <a:endParaRPr lang="en-US"/>
          </a:p>
        </p:txBody>
      </p:sp>
      <p:sp>
        <p:nvSpPr>
          <p:cNvPr id="6" name="Slide Number Placeholder 5"/>
          <p:cNvSpPr>
            <a:spLocks noGrp="1"/>
          </p:cNvSpPr>
          <p:nvPr>
            <p:ph type="sldNum" sz="quarter" idx="12"/>
          </p:nvPr>
        </p:nvSpPr>
        <p:spPr>
          <a:xfrm>
            <a:off x="9184640" y="6768336"/>
            <a:ext cx="2926080" cy="388791"/>
          </a:xfrm>
          <a:prstGeom prst="rect">
            <a:avLst/>
          </a:prstGeom>
        </p:spPr>
        <p:txBody>
          <a:bodyPr/>
          <a:lstStyle/>
          <a:p>
            <a:fld id="{EE4DACB2-50F9-F34A-9E97-31390F6943A2}" type="slidenum">
              <a:rPr lang="en-US" smtClean="0"/>
              <a:t>‹#›</a:t>
            </a:fld>
            <a:endParaRPr lang="en-US"/>
          </a:p>
        </p:txBody>
      </p:sp>
    </p:spTree>
    <p:extLst>
      <p:ext uri="{BB962C8B-B14F-4D97-AF65-F5344CB8AC3E}">
        <p14:creationId xmlns:p14="http://schemas.microsoft.com/office/powerpoint/2010/main" val="14390078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Title">
    <p:bg>
      <p:bgPr>
        <a:solidFill>
          <a:srgbClr val="000000"/>
        </a:solidFill>
        <a:effectLst/>
      </p:bgPr>
    </p:bg>
    <p:spTree>
      <p:nvGrpSpPr>
        <p:cNvPr id="1" name="Shape 212"/>
        <p:cNvGrpSpPr/>
        <p:nvPr/>
      </p:nvGrpSpPr>
      <p:grpSpPr>
        <a:xfrm>
          <a:off x="0" y="0"/>
          <a:ext cx="0" cy="0"/>
          <a:chOff x="0" y="0"/>
          <a:chExt cx="0" cy="0"/>
        </a:xfrm>
      </p:grpSpPr>
      <p:cxnSp>
        <p:nvCxnSpPr>
          <p:cNvPr id="213" name="Shape 213"/>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214" name="Shape 214"/>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pic>
        <p:nvPicPr>
          <p:cNvPr id="215" name="Shape 215"/>
          <p:cNvPicPr preferRelativeResize="0"/>
          <p:nvPr/>
        </p:nvPicPr>
        <p:blipFill rotWithShape="1">
          <a:blip r:embed="rId2">
            <a:alphaModFix/>
          </a:blip>
          <a:srcRect/>
          <a:stretch/>
        </p:blipFill>
        <p:spPr>
          <a:xfrm>
            <a:off x="634999" y="762000"/>
            <a:ext cx="2832000" cy="304799"/>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Chapter">
    <p:bg>
      <p:bgPr>
        <a:solidFill>
          <a:srgbClr val="1EC9C6"/>
        </a:solidFill>
        <a:effectLst/>
      </p:bgPr>
    </p:bg>
    <p:spTree>
      <p:nvGrpSpPr>
        <p:cNvPr id="1" name="Shape 216"/>
        <p:cNvGrpSpPr/>
        <p:nvPr/>
      </p:nvGrpSpPr>
      <p:grpSpPr>
        <a:xfrm>
          <a:off x="0" y="0"/>
          <a:ext cx="0" cy="0"/>
          <a:chOff x="0" y="0"/>
          <a:chExt cx="0" cy="0"/>
        </a:xfrm>
      </p:grpSpPr>
      <p:cxnSp>
        <p:nvCxnSpPr>
          <p:cNvPr id="217" name="Shape 217"/>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218" name="Shape 218"/>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Content: Text, 1 Column">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635000" y="1473200"/>
            <a:ext cx="11734800" cy="7113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221" name="Shape 221"/>
          <p:cNvSpPr txBox="1">
            <a:spLocks noGrp="1"/>
          </p:cNvSpPr>
          <p:nvPr>
            <p:ph type="body" idx="1"/>
          </p:nvPr>
        </p:nvSpPr>
        <p:spPr>
          <a:xfrm>
            <a:off x="632056" y="2413000"/>
            <a:ext cx="11734800" cy="3809999"/>
          </a:xfrm>
          <a:prstGeom prst="rect">
            <a:avLst/>
          </a:prstGeom>
          <a:noFill/>
          <a:ln>
            <a:noFill/>
          </a:ln>
        </p:spPr>
        <p:txBody>
          <a:bodyPr lIns="91425" tIns="91425" rIns="91425" bIns="91425" anchor="t" anchorCtr="0"/>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317500" y="317500"/>
            <a:ext cx="123699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224" name="Shape 224"/>
          <p:cNvSpPr txBox="1">
            <a:spLocks noGrp="1"/>
          </p:cNvSpPr>
          <p:nvPr>
            <p:ph type="title"/>
          </p:nvPr>
        </p:nvSpPr>
        <p:spPr>
          <a:xfrm>
            <a:off x="635000" y="1473200"/>
            <a:ext cx="11734800" cy="14985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Exercise">
    <p:spTree>
      <p:nvGrpSpPr>
        <p:cNvPr id="1" name="Shape 225"/>
        <p:cNvGrpSpPr/>
        <p:nvPr/>
      </p:nvGrpSpPr>
      <p:grpSpPr>
        <a:xfrm>
          <a:off x="0" y="0"/>
          <a:ext cx="0" cy="0"/>
          <a:chOff x="0" y="0"/>
          <a:chExt cx="0" cy="0"/>
        </a:xfrm>
      </p:grpSpPr>
      <p:cxnSp>
        <p:nvCxnSpPr>
          <p:cNvPr id="226" name="Shape 226"/>
          <p:cNvCxnSpPr/>
          <p:nvPr/>
        </p:nvCxnSpPr>
        <p:spPr>
          <a:xfrm>
            <a:off x="635000" y="635000"/>
            <a:ext cx="11734800" cy="0"/>
          </a:xfrm>
          <a:prstGeom prst="straightConnector1">
            <a:avLst/>
          </a:prstGeom>
          <a:noFill/>
          <a:ln>
            <a:noFill/>
          </a:ln>
        </p:spPr>
      </p:cxnSp>
      <p:cxnSp>
        <p:nvCxnSpPr>
          <p:cNvPr id="227" name="Shape 227"/>
          <p:cNvCxnSpPr/>
          <p:nvPr/>
        </p:nvCxnSpPr>
        <p:spPr>
          <a:xfrm>
            <a:off x="635000" y="1219200"/>
            <a:ext cx="11734800" cy="0"/>
          </a:xfrm>
          <a:prstGeom prst="straightConnector1">
            <a:avLst/>
          </a:prstGeom>
          <a:noFill/>
          <a:ln>
            <a:noFill/>
          </a:ln>
        </p:spPr>
      </p:cxnSp>
      <p:cxnSp>
        <p:nvCxnSpPr>
          <p:cNvPr id="228" name="Shape 228"/>
          <p:cNvCxnSpPr/>
          <p:nvPr/>
        </p:nvCxnSpPr>
        <p:spPr>
          <a:xfrm rot="10800000" flipH="1">
            <a:off x="635000" y="2781000"/>
            <a:ext cx="3735000" cy="299"/>
          </a:xfrm>
          <a:prstGeom prst="straightConnector1">
            <a:avLst/>
          </a:prstGeom>
          <a:noFill/>
          <a:ln>
            <a:noFill/>
          </a:ln>
        </p:spPr>
      </p:cxnSp>
      <p:cxnSp>
        <p:nvCxnSpPr>
          <p:cNvPr id="229" name="Shape 229"/>
          <p:cNvCxnSpPr/>
          <p:nvPr/>
        </p:nvCxnSpPr>
        <p:spPr>
          <a:xfrm rot="10800000" flipH="1">
            <a:off x="4622800" y="2781000"/>
            <a:ext cx="7742699" cy="299"/>
          </a:xfrm>
          <a:prstGeom prst="straightConnector1">
            <a:avLst/>
          </a:prstGeom>
          <a:noFill/>
          <a:ln>
            <a:noFill/>
          </a:ln>
        </p:spPr>
      </p:cxnSp>
      <p:cxnSp>
        <p:nvCxnSpPr>
          <p:cNvPr id="230" name="Shape 230"/>
          <p:cNvCxnSpPr/>
          <p:nvPr/>
        </p:nvCxnSpPr>
        <p:spPr>
          <a:xfrm rot="10800000" flipH="1">
            <a:off x="635000" y="5752800"/>
            <a:ext cx="3735000" cy="299"/>
          </a:xfrm>
          <a:prstGeom prst="straightConnector1">
            <a:avLst/>
          </a:prstGeom>
          <a:noFill/>
          <a:ln>
            <a:noFill/>
          </a:ln>
        </p:spPr>
      </p:cxnSp>
      <p:cxnSp>
        <p:nvCxnSpPr>
          <p:cNvPr id="231" name="Shape 231"/>
          <p:cNvCxnSpPr/>
          <p:nvPr/>
        </p:nvCxnSpPr>
        <p:spPr>
          <a:xfrm>
            <a:off x="4635500" y="5753100"/>
            <a:ext cx="7731900" cy="0"/>
          </a:xfrm>
          <a:prstGeom prst="straightConnector1">
            <a:avLst/>
          </a:prstGeom>
          <a:noFill/>
          <a:ln>
            <a:noFill/>
          </a:ln>
        </p:spPr>
      </p:cxnSp>
      <p:sp>
        <p:nvSpPr>
          <p:cNvPr id="232" name="Shape 232"/>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sp>
        <p:nvSpPr>
          <p:cNvPr id="233" name="Shape 233"/>
          <p:cNvSpPr/>
          <p:nvPr/>
        </p:nvSpPr>
        <p:spPr>
          <a:xfrm>
            <a:off x="46355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AGENDA</a:t>
            </a:r>
          </a:p>
        </p:txBody>
      </p:sp>
      <p:sp>
        <p:nvSpPr>
          <p:cNvPr id="234" name="Shape 234"/>
          <p:cNvSpPr/>
          <p:nvPr/>
        </p:nvSpPr>
        <p:spPr>
          <a:xfrm>
            <a:off x="4635500" y="5359400"/>
            <a:ext cx="77468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RESOURCES</a:t>
            </a:r>
          </a:p>
        </p:txBody>
      </p:sp>
      <p:sp>
        <p:nvSpPr>
          <p:cNvPr id="235" name="Shape 235"/>
          <p:cNvSpPr/>
          <p:nvPr/>
        </p:nvSpPr>
        <p:spPr>
          <a:xfrm>
            <a:off x="635000" y="53594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ase Study">
    <p:spTree>
      <p:nvGrpSpPr>
        <p:cNvPr id="1" name="Shape 236"/>
        <p:cNvGrpSpPr/>
        <p:nvPr/>
      </p:nvGrpSpPr>
      <p:grpSpPr>
        <a:xfrm>
          <a:off x="0" y="0"/>
          <a:ext cx="0" cy="0"/>
          <a:chOff x="0" y="0"/>
          <a:chExt cx="0" cy="0"/>
        </a:xfrm>
      </p:grpSpPr>
      <p:cxnSp>
        <p:nvCxnSpPr>
          <p:cNvPr id="237" name="Shape 237"/>
          <p:cNvCxnSpPr/>
          <p:nvPr/>
        </p:nvCxnSpPr>
        <p:spPr>
          <a:xfrm>
            <a:off x="635000" y="635000"/>
            <a:ext cx="11734800" cy="0"/>
          </a:xfrm>
          <a:prstGeom prst="straightConnector1">
            <a:avLst/>
          </a:prstGeom>
          <a:noFill/>
          <a:ln>
            <a:noFill/>
          </a:ln>
        </p:spPr>
      </p:cxnSp>
      <p:cxnSp>
        <p:nvCxnSpPr>
          <p:cNvPr id="238" name="Shape 238"/>
          <p:cNvCxnSpPr/>
          <p:nvPr/>
        </p:nvCxnSpPr>
        <p:spPr>
          <a:xfrm>
            <a:off x="635000" y="1219200"/>
            <a:ext cx="11734800" cy="0"/>
          </a:xfrm>
          <a:prstGeom prst="straightConnector1">
            <a:avLst/>
          </a:prstGeom>
          <a:noFill/>
          <a:ln>
            <a:noFill/>
          </a:ln>
        </p:spPr>
      </p:cxnSp>
      <p:cxnSp>
        <p:nvCxnSpPr>
          <p:cNvPr id="239" name="Shape 239"/>
          <p:cNvCxnSpPr/>
          <p:nvPr/>
        </p:nvCxnSpPr>
        <p:spPr>
          <a:xfrm rot="10800000" flipH="1">
            <a:off x="8623300" y="2781000"/>
            <a:ext cx="3735000" cy="299"/>
          </a:xfrm>
          <a:prstGeom prst="straightConnector1">
            <a:avLst/>
          </a:prstGeom>
          <a:noFill/>
          <a:ln>
            <a:noFill/>
          </a:ln>
        </p:spPr>
      </p:cxnSp>
      <p:cxnSp>
        <p:nvCxnSpPr>
          <p:cNvPr id="240" name="Shape 240"/>
          <p:cNvCxnSpPr/>
          <p:nvPr/>
        </p:nvCxnSpPr>
        <p:spPr>
          <a:xfrm rot="10800000" flipH="1">
            <a:off x="635000" y="2781000"/>
            <a:ext cx="7742699" cy="299"/>
          </a:xfrm>
          <a:prstGeom prst="straightConnector1">
            <a:avLst/>
          </a:prstGeom>
          <a:noFill/>
          <a:ln>
            <a:noFill/>
          </a:ln>
        </p:spPr>
      </p:cxnSp>
      <p:sp>
        <p:nvSpPr>
          <p:cNvPr id="241" name="Shape 241"/>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242" name="Shape 242"/>
          <p:cNvSpPr/>
          <p:nvPr/>
        </p:nvSpPr>
        <p:spPr>
          <a:xfrm>
            <a:off x="8636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Content: IMAC">
    <p:spTree>
      <p:nvGrpSpPr>
        <p:cNvPr id="1" name="Shape 243"/>
        <p:cNvGrpSpPr/>
        <p:nvPr/>
      </p:nvGrpSpPr>
      <p:grpSpPr>
        <a:xfrm>
          <a:off x="0" y="0"/>
          <a:ext cx="0" cy="0"/>
          <a:chOff x="0" y="0"/>
          <a:chExt cx="0" cy="0"/>
        </a:xfrm>
      </p:grpSpPr>
      <p:pic>
        <p:nvPicPr>
          <p:cNvPr id="244" name="Shape 244"/>
          <p:cNvPicPr preferRelativeResize="0"/>
          <p:nvPr/>
        </p:nvPicPr>
        <p:blipFill rotWithShape="1">
          <a:blip r:embed="rId2">
            <a:alphaModFix/>
          </a:blip>
          <a:srcRect/>
          <a:stretch/>
        </p:blipFill>
        <p:spPr>
          <a:xfrm>
            <a:off x="3314700" y="1555328"/>
            <a:ext cx="6361500" cy="5156100"/>
          </a:xfrm>
          <a:prstGeom prst="rect">
            <a:avLst/>
          </a:prstGeom>
          <a:noFill/>
          <a:ln>
            <a:noFill/>
          </a:ln>
        </p:spPr>
      </p:pic>
      <p:cxnSp>
        <p:nvCxnSpPr>
          <p:cNvPr id="245" name="Shape 245"/>
          <p:cNvCxnSpPr/>
          <p:nvPr/>
        </p:nvCxnSpPr>
        <p:spPr>
          <a:xfrm>
            <a:off x="635000" y="635000"/>
            <a:ext cx="11734800" cy="0"/>
          </a:xfrm>
          <a:prstGeom prst="straightConnector1">
            <a:avLst/>
          </a:prstGeom>
          <a:noFill/>
          <a:ln>
            <a:noFill/>
          </a:ln>
        </p:spPr>
      </p:cxnSp>
      <p:cxnSp>
        <p:nvCxnSpPr>
          <p:cNvPr id="246" name="Shape 246"/>
          <p:cNvCxnSpPr/>
          <p:nvPr/>
        </p:nvCxnSpPr>
        <p:spPr>
          <a:xfrm>
            <a:off x="635000" y="1219200"/>
            <a:ext cx="11734800" cy="0"/>
          </a:xfrm>
          <a:prstGeom prst="straightConnector1">
            <a:avLst/>
          </a:prstGeom>
          <a:noFill/>
          <a:ln>
            <a:noFill/>
          </a:ln>
        </p:spPr>
      </p:cxnSp>
      <p:sp>
        <p:nvSpPr>
          <p:cNvPr id="247" name="Shape 247"/>
          <p:cNvSpPr txBox="1">
            <a:spLocks noGrp="1"/>
          </p:cNvSpPr>
          <p:nvPr>
            <p:ph type="body" idx="1"/>
          </p:nvPr>
        </p:nvSpPr>
        <p:spPr>
          <a:xfrm>
            <a:off x="3606800" y="1803400"/>
            <a:ext cx="5829299" cy="32892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20"/>
        <p:cNvGrpSpPr/>
        <p:nvPr/>
      </p:nvGrpSpPr>
      <p:grpSpPr>
        <a:xfrm>
          <a:off x="0" y="0"/>
          <a:ext cx="0" cy="0"/>
          <a:chOff x="0" y="0"/>
          <a:chExt cx="0" cy="0"/>
        </a:xfrm>
      </p:grpSpPr>
      <p:sp>
        <p:nvSpPr>
          <p:cNvPr id="21" name="Shape 21"/>
          <p:cNvSpPr txBox="1">
            <a:spLocks noGrp="1"/>
          </p:cNvSpPr>
          <p:nvPr>
            <p:ph type="body" idx="1"/>
          </p:nvPr>
        </p:nvSpPr>
        <p:spPr>
          <a:xfrm>
            <a:off x="317500" y="317500"/>
            <a:ext cx="123698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22" name="Shape 22"/>
          <p:cNvSpPr txBox="1">
            <a:spLocks noGrp="1"/>
          </p:cNvSpPr>
          <p:nvPr>
            <p:ph type="title"/>
          </p:nvPr>
        </p:nvSpPr>
        <p:spPr>
          <a:xfrm>
            <a:off x="635000" y="1473200"/>
            <a:ext cx="11734800" cy="1498599"/>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248"/>
        <p:cNvGrpSpPr/>
        <p:nvPr/>
      </p:nvGrpSpPr>
      <p:grpSpPr>
        <a:xfrm>
          <a:off x="0" y="0"/>
          <a:ext cx="0" cy="0"/>
          <a:chOff x="0" y="0"/>
          <a:chExt cx="0" cy="0"/>
        </a:xfrm>
      </p:grpSpPr>
      <p:pic>
        <p:nvPicPr>
          <p:cNvPr id="249" name="Shape 249"/>
          <p:cNvPicPr preferRelativeResize="0"/>
          <p:nvPr/>
        </p:nvPicPr>
        <p:blipFill rotWithShape="1">
          <a:blip r:embed="rId2">
            <a:alphaModFix/>
          </a:blip>
          <a:srcRect/>
          <a:stretch/>
        </p:blipFill>
        <p:spPr>
          <a:xfrm>
            <a:off x="2794792" y="1556145"/>
            <a:ext cx="7328699" cy="5128499"/>
          </a:xfrm>
          <a:prstGeom prst="rect">
            <a:avLst/>
          </a:prstGeom>
          <a:noFill/>
          <a:ln>
            <a:noFill/>
          </a:ln>
        </p:spPr>
      </p:pic>
      <p:cxnSp>
        <p:nvCxnSpPr>
          <p:cNvPr id="250" name="Shape 250"/>
          <p:cNvCxnSpPr/>
          <p:nvPr/>
        </p:nvCxnSpPr>
        <p:spPr>
          <a:xfrm>
            <a:off x="635000" y="635000"/>
            <a:ext cx="11734800" cy="0"/>
          </a:xfrm>
          <a:prstGeom prst="straightConnector1">
            <a:avLst/>
          </a:prstGeom>
          <a:noFill/>
          <a:ln>
            <a:noFill/>
          </a:ln>
        </p:spPr>
      </p:cxnSp>
      <p:cxnSp>
        <p:nvCxnSpPr>
          <p:cNvPr id="251" name="Shape 251"/>
          <p:cNvCxnSpPr/>
          <p:nvPr/>
        </p:nvCxnSpPr>
        <p:spPr>
          <a:xfrm>
            <a:off x="635000" y="1219200"/>
            <a:ext cx="11734800" cy="0"/>
          </a:xfrm>
          <a:prstGeom prst="straightConnector1">
            <a:avLst/>
          </a:prstGeom>
          <a:noFill/>
          <a:ln>
            <a:noFill/>
          </a:ln>
        </p:spPr>
      </p:cxnSp>
      <p:sp>
        <p:nvSpPr>
          <p:cNvPr id="252" name="Shape 252"/>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Content: IPad">
    <p:spTree>
      <p:nvGrpSpPr>
        <p:cNvPr id="1" name="Shape 253"/>
        <p:cNvGrpSpPr/>
        <p:nvPr/>
      </p:nvGrpSpPr>
      <p:grpSpPr>
        <a:xfrm>
          <a:off x="0" y="0"/>
          <a:ext cx="0" cy="0"/>
          <a:chOff x="0" y="0"/>
          <a:chExt cx="0" cy="0"/>
        </a:xfrm>
      </p:grpSpPr>
      <p:pic>
        <p:nvPicPr>
          <p:cNvPr id="254" name="Shape 254"/>
          <p:cNvPicPr preferRelativeResize="0"/>
          <p:nvPr/>
        </p:nvPicPr>
        <p:blipFill rotWithShape="1">
          <a:blip r:embed="rId2">
            <a:alphaModFix/>
          </a:blip>
          <a:srcRect/>
          <a:stretch/>
        </p:blipFill>
        <p:spPr>
          <a:xfrm>
            <a:off x="3136900" y="1511300"/>
            <a:ext cx="6845400" cy="5354699"/>
          </a:xfrm>
          <a:prstGeom prst="rect">
            <a:avLst/>
          </a:prstGeom>
          <a:noFill/>
          <a:ln>
            <a:noFill/>
          </a:ln>
        </p:spPr>
      </p:pic>
      <p:cxnSp>
        <p:nvCxnSpPr>
          <p:cNvPr id="255" name="Shape 255"/>
          <p:cNvCxnSpPr/>
          <p:nvPr/>
        </p:nvCxnSpPr>
        <p:spPr>
          <a:xfrm>
            <a:off x="635000" y="635000"/>
            <a:ext cx="11734800" cy="0"/>
          </a:xfrm>
          <a:prstGeom prst="straightConnector1">
            <a:avLst/>
          </a:prstGeom>
          <a:noFill/>
          <a:ln>
            <a:noFill/>
          </a:ln>
        </p:spPr>
      </p:cxnSp>
      <p:cxnSp>
        <p:nvCxnSpPr>
          <p:cNvPr id="256" name="Shape 256"/>
          <p:cNvCxnSpPr/>
          <p:nvPr/>
        </p:nvCxnSpPr>
        <p:spPr>
          <a:xfrm>
            <a:off x="635000" y="1219200"/>
            <a:ext cx="11734800" cy="0"/>
          </a:xfrm>
          <a:prstGeom prst="straightConnector1">
            <a:avLst/>
          </a:prstGeom>
          <a:noFill/>
          <a:ln>
            <a:noFill/>
          </a:ln>
        </p:spPr>
      </p:cxnSp>
      <p:sp>
        <p:nvSpPr>
          <p:cNvPr id="257" name="Shape 257"/>
          <p:cNvSpPr txBox="1">
            <a:spLocks noGrp="1"/>
          </p:cNvSpPr>
          <p:nvPr>
            <p:ph type="body" idx="1"/>
          </p:nvPr>
        </p:nvSpPr>
        <p:spPr>
          <a:xfrm>
            <a:off x="3822700" y="2095500"/>
            <a:ext cx="5435700" cy="40893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258"/>
        <p:cNvGrpSpPr/>
        <p:nvPr/>
      </p:nvGrpSpPr>
      <p:grpSpPr>
        <a:xfrm>
          <a:off x="0" y="0"/>
          <a:ext cx="0" cy="0"/>
          <a:chOff x="0" y="0"/>
          <a:chExt cx="0" cy="0"/>
        </a:xfrm>
      </p:grpSpPr>
      <p:pic>
        <p:nvPicPr>
          <p:cNvPr id="259" name="Shape 259"/>
          <p:cNvPicPr preferRelativeResize="0"/>
          <p:nvPr/>
        </p:nvPicPr>
        <p:blipFill rotWithShape="1">
          <a:blip r:embed="rId2">
            <a:alphaModFix/>
          </a:blip>
          <a:srcRect/>
          <a:stretch/>
        </p:blipFill>
        <p:spPr>
          <a:xfrm>
            <a:off x="1016000" y="1313655"/>
            <a:ext cx="4044000" cy="6057899"/>
          </a:xfrm>
          <a:prstGeom prst="rect">
            <a:avLst/>
          </a:prstGeom>
          <a:noFill/>
          <a:ln>
            <a:noFill/>
          </a:ln>
        </p:spPr>
      </p:pic>
      <p:pic>
        <p:nvPicPr>
          <p:cNvPr id="260" name="Shape 260"/>
          <p:cNvPicPr preferRelativeResize="0"/>
          <p:nvPr/>
        </p:nvPicPr>
        <p:blipFill rotWithShape="1">
          <a:blip r:embed="rId3">
            <a:alphaModFix/>
          </a:blip>
          <a:srcRect/>
          <a:stretch/>
        </p:blipFill>
        <p:spPr>
          <a:xfrm>
            <a:off x="4673600" y="1371600"/>
            <a:ext cx="3695699" cy="5514599"/>
          </a:xfrm>
          <a:prstGeom prst="rect">
            <a:avLst/>
          </a:prstGeom>
          <a:noFill/>
          <a:ln>
            <a:noFill/>
          </a:ln>
        </p:spPr>
      </p:pic>
      <p:pic>
        <p:nvPicPr>
          <p:cNvPr id="261" name="Shape 261"/>
          <p:cNvPicPr preferRelativeResize="0"/>
          <p:nvPr/>
        </p:nvPicPr>
        <p:blipFill rotWithShape="1">
          <a:blip r:embed="rId4">
            <a:alphaModFix/>
          </a:blip>
          <a:srcRect/>
          <a:stretch/>
        </p:blipFill>
        <p:spPr>
          <a:xfrm>
            <a:off x="8509000" y="1358900"/>
            <a:ext cx="2984399" cy="5459400"/>
          </a:xfrm>
          <a:prstGeom prst="rect">
            <a:avLst/>
          </a:prstGeom>
          <a:noFill/>
          <a:ln>
            <a:noFill/>
          </a:ln>
        </p:spPr>
      </p:pic>
      <p:cxnSp>
        <p:nvCxnSpPr>
          <p:cNvPr id="262" name="Shape 262"/>
          <p:cNvCxnSpPr/>
          <p:nvPr/>
        </p:nvCxnSpPr>
        <p:spPr>
          <a:xfrm>
            <a:off x="635000" y="635000"/>
            <a:ext cx="11734800" cy="0"/>
          </a:xfrm>
          <a:prstGeom prst="straightConnector1">
            <a:avLst/>
          </a:prstGeom>
          <a:noFill/>
          <a:ln>
            <a:noFill/>
          </a:ln>
        </p:spPr>
      </p:cxnSp>
      <p:cxnSp>
        <p:nvCxnSpPr>
          <p:cNvPr id="263" name="Shape 263"/>
          <p:cNvCxnSpPr/>
          <p:nvPr/>
        </p:nvCxnSpPr>
        <p:spPr>
          <a:xfrm>
            <a:off x="635000" y="1219200"/>
            <a:ext cx="11734800" cy="0"/>
          </a:xfrm>
          <a:prstGeom prst="straightConnector1">
            <a:avLst/>
          </a:prstGeom>
          <a:noFill/>
          <a:ln>
            <a:noFill/>
          </a:ln>
        </p:spPr>
      </p:cxnSp>
      <p:sp>
        <p:nvSpPr>
          <p:cNvPr id="264" name="Shape 264"/>
          <p:cNvSpPr/>
          <p:nvPr/>
        </p:nvSpPr>
        <p:spPr>
          <a:xfrm>
            <a:off x="56515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265" name="Shape 265"/>
          <p:cNvSpPr/>
          <p:nvPr/>
        </p:nvSpPr>
        <p:spPr>
          <a:xfrm>
            <a:off x="91821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266" name="Shape 266"/>
          <p:cNvSpPr txBox="1">
            <a:spLocks noGrp="1"/>
          </p:cNvSpPr>
          <p:nvPr>
            <p:ph type="body" idx="1"/>
          </p:nvPr>
        </p:nvSpPr>
        <p:spPr>
          <a:xfrm>
            <a:off x="1841500" y="1981200"/>
            <a:ext cx="23115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Charts">
    <p:spTree>
      <p:nvGrpSpPr>
        <p:cNvPr id="1" name="Shape 267"/>
        <p:cNvGrpSpPr/>
        <p:nvPr/>
      </p:nvGrpSpPr>
      <p:grpSpPr>
        <a:xfrm>
          <a:off x="0" y="0"/>
          <a:ext cx="0" cy="0"/>
          <a:chOff x="0" y="0"/>
          <a:chExt cx="0" cy="0"/>
        </a:xfrm>
      </p:grpSpPr>
      <p:cxnSp>
        <p:nvCxnSpPr>
          <p:cNvPr id="268" name="Shape 268"/>
          <p:cNvCxnSpPr/>
          <p:nvPr/>
        </p:nvCxnSpPr>
        <p:spPr>
          <a:xfrm>
            <a:off x="635000" y="635000"/>
            <a:ext cx="11734800" cy="0"/>
          </a:xfrm>
          <a:prstGeom prst="straightConnector1">
            <a:avLst/>
          </a:prstGeom>
          <a:noFill/>
          <a:ln>
            <a:noFill/>
          </a:ln>
        </p:spPr>
      </p:cxnSp>
      <p:cxnSp>
        <p:nvCxnSpPr>
          <p:cNvPr id="269" name="Shape 269"/>
          <p:cNvCxnSpPr/>
          <p:nvPr/>
        </p:nvCxnSpPr>
        <p:spPr>
          <a:xfrm>
            <a:off x="635000" y="1219200"/>
            <a:ext cx="11734800" cy="0"/>
          </a:xfrm>
          <a:prstGeom prst="straightConnector1">
            <a:avLst/>
          </a:prstGeom>
          <a:noFill/>
          <a:ln>
            <a:noFill/>
          </a:ln>
        </p:spPr>
      </p:cxnSp>
      <p:sp>
        <p:nvSpPr>
          <p:cNvPr id="270" name="Shape 270"/>
          <p:cNvSpPr/>
          <p:nvPr/>
        </p:nvSpPr>
        <p:spPr>
          <a:xfrm>
            <a:off x="655827" y="2307725"/>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1" name="Shape 271"/>
          <p:cNvSpPr/>
          <p:nvPr/>
        </p:nvSpPr>
        <p:spPr>
          <a:xfrm>
            <a:off x="4386428" y="2303347"/>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2" name="Shape 272"/>
          <p:cNvSpPr/>
          <p:nvPr/>
        </p:nvSpPr>
        <p:spPr>
          <a:xfrm>
            <a:off x="7409003" y="2423731"/>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Callouts">
    <p:spTree>
      <p:nvGrpSpPr>
        <p:cNvPr id="1" name="Shape 273"/>
        <p:cNvGrpSpPr/>
        <p:nvPr/>
      </p:nvGrpSpPr>
      <p:grpSpPr>
        <a:xfrm>
          <a:off x="0" y="0"/>
          <a:ext cx="0" cy="0"/>
          <a:chOff x="0" y="0"/>
          <a:chExt cx="0" cy="0"/>
        </a:xfrm>
      </p:grpSpPr>
      <p:cxnSp>
        <p:nvCxnSpPr>
          <p:cNvPr id="274" name="Shape 274"/>
          <p:cNvCxnSpPr/>
          <p:nvPr/>
        </p:nvCxnSpPr>
        <p:spPr>
          <a:xfrm>
            <a:off x="635000" y="635000"/>
            <a:ext cx="11734800" cy="0"/>
          </a:xfrm>
          <a:prstGeom prst="straightConnector1">
            <a:avLst/>
          </a:prstGeom>
          <a:noFill/>
          <a:ln>
            <a:noFill/>
          </a:ln>
        </p:spPr>
      </p:cxnSp>
      <p:cxnSp>
        <p:nvCxnSpPr>
          <p:cNvPr id="275" name="Shape 275"/>
          <p:cNvCxnSpPr/>
          <p:nvPr/>
        </p:nvCxnSpPr>
        <p:spPr>
          <a:xfrm>
            <a:off x="635000" y="1219200"/>
            <a:ext cx="11734800" cy="0"/>
          </a:xfrm>
          <a:prstGeom prst="straightConnector1">
            <a:avLst/>
          </a:prstGeom>
          <a:noFill/>
          <a:ln>
            <a:noFill/>
          </a:ln>
        </p:spPr>
      </p:cxnSp>
      <p:grpSp>
        <p:nvGrpSpPr>
          <p:cNvPr id="276" name="Shape 276"/>
          <p:cNvGrpSpPr/>
          <p:nvPr/>
        </p:nvGrpSpPr>
        <p:grpSpPr>
          <a:xfrm>
            <a:off x="635000" y="1828800"/>
            <a:ext cx="1269899" cy="1269899"/>
            <a:chOff x="0" y="0"/>
            <a:chExt cx="1269899" cy="1269899"/>
          </a:xfrm>
        </p:grpSpPr>
        <p:pic>
          <p:nvPicPr>
            <p:cNvPr id="277" name="Shape 277"/>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278" name="Shape 278"/>
            <p:cNvSpPr/>
            <p:nvPr/>
          </p:nvSpPr>
          <p:spPr>
            <a:xfrm>
              <a:off x="889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STICKER</a:t>
              </a:r>
              <a:br>
                <a:rPr lang="en-US" sz="1800" b="1" i="0" u="none" strike="noStrike" cap="none">
                  <a:solidFill>
                    <a:srgbClr val="000000"/>
                  </a:solidFill>
                  <a:latin typeface="Arial"/>
                  <a:ea typeface="Arial"/>
                  <a:cs typeface="Arial"/>
                  <a:sym typeface="Arial"/>
                </a:rPr>
              </a:br>
              <a:r>
                <a:rPr lang="en-US" sz="1800" b="1" i="0" u="none" strike="noStrike" cap="none">
                  <a:solidFill>
                    <a:srgbClr val="000000"/>
                  </a:solidFill>
                  <a:latin typeface="Arial"/>
                  <a:ea typeface="Arial"/>
                  <a:cs typeface="Arial"/>
                  <a:sym typeface="Arial"/>
                </a:rPr>
                <a:t>TEXT</a:t>
              </a:r>
            </a:p>
          </p:txBody>
        </p:sp>
      </p:grpSp>
      <p:grpSp>
        <p:nvGrpSpPr>
          <p:cNvPr id="279" name="Shape 279"/>
          <p:cNvGrpSpPr/>
          <p:nvPr/>
        </p:nvGrpSpPr>
        <p:grpSpPr>
          <a:xfrm>
            <a:off x="2159000" y="1828800"/>
            <a:ext cx="1269899" cy="1269899"/>
            <a:chOff x="0" y="0"/>
            <a:chExt cx="1269899" cy="1269899"/>
          </a:xfrm>
        </p:grpSpPr>
        <p:pic>
          <p:nvPicPr>
            <p:cNvPr id="280" name="Shape 280"/>
            <p:cNvPicPr preferRelativeResize="0"/>
            <p:nvPr/>
          </p:nvPicPr>
          <p:blipFill rotWithShape="1">
            <a:blip r:embed="rId3">
              <a:alphaModFix/>
            </a:blip>
            <a:srcRect/>
            <a:stretch/>
          </p:blipFill>
          <p:spPr>
            <a:xfrm>
              <a:off x="0" y="0"/>
              <a:ext cx="1269899" cy="1269899"/>
            </a:xfrm>
            <a:prstGeom prst="rect">
              <a:avLst/>
            </a:prstGeom>
            <a:noFill/>
            <a:ln>
              <a:noFill/>
            </a:ln>
          </p:spPr>
        </p:pic>
        <p:sp>
          <p:nvSpPr>
            <p:cNvPr id="281" name="Shape 281"/>
            <p:cNvSpPr/>
            <p:nvPr/>
          </p:nvSpPr>
          <p:spPr>
            <a:xfrm>
              <a:off x="101600" y="3479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2" name="Shape 282"/>
          <p:cNvGrpSpPr/>
          <p:nvPr/>
        </p:nvGrpSpPr>
        <p:grpSpPr>
          <a:xfrm>
            <a:off x="635000" y="3340100"/>
            <a:ext cx="1269899" cy="1269899"/>
            <a:chOff x="0" y="0"/>
            <a:chExt cx="1269899" cy="1269899"/>
          </a:xfrm>
        </p:grpSpPr>
        <p:pic>
          <p:nvPicPr>
            <p:cNvPr id="283" name="Shape 283"/>
            <p:cNvPicPr preferRelativeResize="0"/>
            <p:nvPr/>
          </p:nvPicPr>
          <p:blipFill rotWithShape="1">
            <a:blip r:embed="rId4">
              <a:alphaModFix/>
            </a:blip>
            <a:srcRect/>
            <a:stretch/>
          </p:blipFill>
          <p:spPr>
            <a:xfrm>
              <a:off x="0" y="0"/>
              <a:ext cx="1269899" cy="1269899"/>
            </a:xfrm>
            <a:prstGeom prst="rect">
              <a:avLst/>
            </a:prstGeom>
            <a:noFill/>
            <a:ln>
              <a:noFill/>
            </a:ln>
          </p:spPr>
        </p:pic>
        <p:sp>
          <p:nvSpPr>
            <p:cNvPr id="284" name="Shape 284"/>
            <p:cNvSpPr/>
            <p:nvPr/>
          </p:nvSpPr>
          <p:spPr>
            <a:xfrm>
              <a:off x="88900" y="3225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5" name="Shape 285"/>
          <p:cNvGrpSpPr/>
          <p:nvPr/>
        </p:nvGrpSpPr>
        <p:grpSpPr>
          <a:xfrm>
            <a:off x="2159000" y="3340100"/>
            <a:ext cx="1269899" cy="1269899"/>
            <a:chOff x="0" y="0"/>
            <a:chExt cx="1269899" cy="1269899"/>
          </a:xfrm>
        </p:grpSpPr>
        <p:pic>
          <p:nvPicPr>
            <p:cNvPr id="286" name="Shape 286"/>
            <p:cNvPicPr preferRelativeResize="0"/>
            <p:nvPr/>
          </p:nvPicPr>
          <p:blipFill rotWithShape="1">
            <a:blip r:embed="rId5">
              <a:alphaModFix/>
            </a:blip>
            <a:srcRect/>
            <a:stretch/>
          </p:blipFill>
          <p:spPr>
            <a:xfrm>
              <a:off x="0" y="0"/>
              <a:ext cx="1269899" cy="1269899"/>
            </a:xfrm>
            <a:prstGeom prst="rect">
              <a:avLst/>
            </a:prstGeom>
            <a:noFill/>
            <a:ln>
              <a:noFill/>
            </a:ln>
          </p:spPr>
        </p:pic>
        <p:sp>
          <p:nvSpPr>
            <p:cNvPr id="287" name="Shape 287"/>
            <p:cNvSpPr/>
            <p:nvPr/>
          </p:nvSpPr>
          <p:spPr>
            <a:xfrm>
              <a:off x="1016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8" name="Shape 288"/>
          <p:cNvGrpSpPr/>
          <p:nvPr/>
        </p:nvGrpSpPr>
        <p:grpSpPr>
          <a:xfrm>
            <a:off x="635000" y="4876800"/>
            <a:ext cx="1269899" cy="1269899"/>
            <a:chOff x="0" y="0"/>
            <a:chExt cx="1269899" cy="1269899"/>
          </a:xfrm>
        </p:grpSpPr>
        <p:pic>
          <p:nvPicPr>
            <p:cNvPr id="289" name="Shape 289"/>
            <p:cNvPicPr preferRelativeResize="0"/>
            <p:nvPr/>
          </p:nvPicPr>
          <p:blipFill rotWithShape="1">
            <a:blip r:embed="rId6">
              <a:alphaModFix/>
            </a:blip>
            <a:srcRect/>
            <a:stretch/>
          </p:blipFill>
          <p:spPr>
            <a:xfrm>
              <a:off x="0" y="0"/>
              <a:ext cx="1269899" cy="1269899"/>
            </a:xfrm>
            <a:prstGeom prst="rect">
              <a:avLst/>
            </a:prstGeom>
            <a:noFill/>
            <a:ln>
              <a:noFill/>
            </a:ln>
          </p:spPr>
        </p:pic>
        <p:sp>
          <p:nvSpPr>
            <p:cNvPr id="290" name="Shape 290"/>
            <p:cNvSpPr/>
            <p:nvPr/>
          </p:nvSpPr>
          <p:spPr>
            <a:xfrm>
              <a:off x="88900" y="3225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91" name="Shape 291"/>
          <p:cNvGrpSpPr/>
          <p:nvPr/>
        </p:nvGrpSpPr>
        <p:grpSpPr>
          <a:xfrm>
            <a:off x="2159000" y="4876800"/>
            <a:ext cx="1269899" cy="1269899"/>
            <a:chOff x="0" y="0"/>
            <a:chExt cx="1269899" cy="1269899"/>
          </a:xfrm>
        </p:grpSpPr>
        <p:pic>
          <p:nvPicPr>
            <p:cNvPr id="292" name="Shape 292"/>
            <p:cNvPicPr preferRelativeResize="0"/>
            <p:nvPr/>
          </p:nvPicPr>
          <p:blipFill rotWithShape="1">
            <a:blip r:embed="rId7">
              <a:alphaModFix/>
            </a:blip>
            <a:srcRect/>
            <a:stretch/>
          </p:blipFill>
          <p:spPr>
            <a:xfrm>
              <a:off x="0" y="0"/>
              <a:ext cx="1269899" cy="1269899"/>
            </a:xfrm>
            <a:prstGeom prst="rect">
              <a:avLst/>
            </a:prstGeom>
            <a:noFill/>
            <a:ln>
              <a:noFill/>
            </a:ln>
          </p:spPr>
        </p:pic>
        <p:sp>
          <p:nvSpPr>
            <p:cNvPr id="293" name="Shape 293"/>
            <p:cNvSpPr/>
            <p:nvPr/>
          </p:nvSpPr>
          <p:spPr>
            <a:xfrm>
              <a:off x="1016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sp>
        <p:nvSpPr>
          <p:cNvPr id="294" name="Shape 294"/>
          <p:cNvSpPr/>
          <p:nvPr/>
        </p:nvSpPr>
        <p:spPr>
          <a:xfrm>
            <a:off x="8790781" y="1828800"/>
            <a:ext cx="3236112" cy="203202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Doet</a:t>
            </a:r>
          </a:p>
        </p:txBody>
      </p:sp>
      <p:grpSp>
        <p:nvGrpSpPr>
          <p:cNvPr id="295" name="Shape 295"/>
          <p:cNvGrpSpPr/>
          <p:nvPr/>
        </p:nvGrpSpPr>
        <p:grpSpPr>
          <a:xfrm>
            <a:off x="4051298" y="1828799"/>
            <a:ext cx="2031899" cy="2031899"/>
            <a:chOff x="0" y="0"/>
            <a:chExt cx="2031899" cy="2031899"/>
          </a:xfrm>
        </p:grpSpPr>
        <p:pic>
          <p:nvPicPr>
            <p:cNvPr id="296" name="Shape 296"/>
            <p:cNvPicPr preferRelativeResize="0"/>
            <p:nvPr/>
          </p:nvPicPr>
          <p:blipFill rotWithShape="1">
            <a:blip r:embed="rId8">
              <a:alphaModFix/>
            </a:blip>
            <a:srcRect/>
            <a:stretch/>
          </p:blipFill>
          <p:spPr>
            <a:xfrm>
              <a:off x="0" y="0"/>
              <a:ext cx="2031899" cy="2031899"/>
            </a:xfrm>
            <a:prstGeom prst="rect">
              <a:avLst/>
            </a:prstGeom>
            <a:noFill/>
            <a:ln>
              <a:noFill/>
            </a:ln>
          </p:spPr>
        </p:pic>
        <p:sp>
          <p:nvSpPr>
            <p:cNvPr id="297" name="Shape 297"/>
            <p:cNvSpPr/>
            <p:nvPr/>
          </p:nvSpPr>
          <p:spPr>
            <a:xfrm>
              <a:off x="165100" y="1524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TERM</a:t>
              </a:r>
            </a:p>
          </p:txBody>
        </p:sp>
        <p:sp>
          <p:nvSpPr>
            <p:cNvPr id="298" name="Shape 298"/>
            <p:cNvSpPr/>
            <p:nvPr/>
          </p:nvSpPr>
          <p:spPr>
            <a:xfrm>
              <a:off x="165100" y="4191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299" name="Shape 299"/>
          <p:cNvGrpSpPr/>
          <p:nvPr/>
        </p:nvGrpSpPr>
        <p:grpSpPr>
          <a:xfrm>
            <a:off x="6362698" y="1828799"/>
            <a:ext cx="2031899" cy="2031899"/>
            <a:chOff x="0" y="0"/>
            <a:chExt cx="2031899" cy="2031899"/>
          </a:xfrm>
        </p:grpSpPr>
        <p:pic>
          <p:nvPicPr>
            <p:cNvPr id="300" name="Shape 300"/>
            <p:cNvPicPr preferRelativeResize="0"/>
            <p:nvPr/>
          </p:nvPicPr>
          <p:blipFill rotWithShape="1">
            <a:blip r:embed="rId9">
              <a:alphaModFix/>
            </a:blip>
            <a:srcRect/>
            <a:stretch/>
          </p:blipFill>
          <p:spPr>
            <a:xfrm>
              <a:off x="0" y="0"/>
              <a:ext cx="2031899" cy="2031899"/>
            </a:xfrm>
            <a:prstGeom prst="rect">
              <a:avLst/>
            </a:prstGeom>
            <a:noFill/>
            <a:ln>
              <a:noFill/>
            </a:ln>
          </p:spPr>
        </p:pic>
        <p:sp>
          <p:nvSpPr>
            <p:cNvPr id="301" name="Shape 301"/>
            <p:cNvSpPr/>
            <p:nvPr/>
          </p:nvSpPr>
          <p:spPr>
            <a:xfrm>
              <a:off x="177800" y="1524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02" name="Shape 302"/>
            <p:cNvSpPr/>
            <p:nvPr/>
          </p:nvSpPr>
          <p:spPr>
            <a:xfrm>
              <a:off x="177800" y="4191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3" name="Shape 303"/>
          <p:cNvGrpSpPr/>
          <p:nvPr/>
        </p:nvGrpSpPr>
        <p:grpSpPr>
          <a:xfrm>
            <a:off x="4051298" y="4114798"/>
            <a:ext cx="2031899" cy="2031899"/>
            <a:chOff x="0" y="0"/>
            <a:chExt cx="2031899" cy="2031899"/>
          </a:xfrm>
        </p:grpSpPr>
        <p:pic>
          <p:nvPicPr>
            <p:cNvPr id="304" name="Shape 304"/>
            <p:cNvPicPr preferRelativeResize="0"/>
            <p:nvPr/>
          </p:nvPicPr>
          <p:blipFill rotWithShape="1">
            <a:blip r:embed="rId10">
              <a:alphaModFix/>
            </a:blip>
            <a:srcRect/>
            <a:stretch/>
          </p:blipFill>
          <p:spPr>
            <a:xfrm>
              <a:off x="0" y="0"/>
              <a:ext cx="2031899" cy="2031899"/>
            </a:xfrm>
            <a:prstGeom prst="rect">
              <a:avLst/>
            </a:prstGeom>
            <a:noFill/>
            <a:ln>
              <a:noFill/>
            </a:ln>
          </p:spPr>
        </p:pic>
        <p:sp>
          <p:nvSpPr>
            <p:cNvPr id="305" name="Shape 305"/>
            <p:cNvSpPr/>
            <p:nvPr/>
          </p:nvSpPr>
          <p:spPr>
            <a:xfrm>
              <a:off x="165100" y="1778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06" name="Shape 306"/>
            <p:cNvSpPr/>
            <p:nvPr/>
          </p:nvSpPr>
          <p:spPr>
            <a:xfrm>
              <a:off x="165100" y="4445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7" name="Shape 307"/>
          <p:cNvGrpSpPr/>
          <p:nvPr/>
        </p:nvGrpSpPr>
        <p:grpSpPr>
          <a:xfrm>
            <a:off x="6362698" y="4114798"/>
            <a:ext cx="2031899" cy="2031899"/>
            <a:chOff x="0" y="0"/>
            <a:chExt cx="2031899" cy="2031899"/>
          </a:xfrm>
        </p:grpSpPr>
        <p:pic>
          <p:nvPicPr>
            <p:cNvPr id="308" name="Shape 308"/>
            <p:cNvPicPr preferRelativeResize="0"/>
            <p:nvPr/>
          </p:nvPicPr>
          <p:blipFill rotWithShape="1">
            <a:blip r:embed="rId11">
              <a:alphaModFix/>
            </a:blip>
            <a:srcRect/>
            <a:stretch/>
          </p:blipFill>
          <p:spPr>
            <a:xfrm>
              <a:off x="0" y="0"/>
              <a:ext cx="2031899" cy="2031899"/>
            </a:xfrm>
            <a:prstGeom prst="rect">
              <a:avLst/>
            </a:prstGeom>
            <a:noFill/>
            <a:ln>
              <a:noFill/>
            </a:ln>
          </p:spPr>
        </p:pic>
        <p:sp>
          <p:nvSpPr>
            <p:cNvPr id="309" name="Shape 309"/>
            <p:cNvSpPr/>
            <p:nvPr/>
          </p:nvSpPr>
          <p:spPr>
            <a:xfrm>
              <a:off x="177800" y="1778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10" name="Shape 310"/>
            <p:cNvSpPr/>
            <p:nvPr/>
          </p:nvSpPr>
          <p:spPr>
            <a:xfrm>
              <a:off x="177800" y="4445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311" name="Shape 311"/>
          <p:cNvSpPr/>
          <p:nvPr/>
        </p:nvSpPr>
        <p:spPr>
          <a:xfrm>
            <a:off x="8790781" y="4114800"/>
            <a:ext cx="3236112" cy="203202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Activity">
    <p:spTree>
      <p:nvGrpSpPr>
        <p:cNvPr id="1" name="Shape 312"/>
        <p:cNvGrpSpPr/>
        <p:nvPr/>
      </p:nvGrpSpPr>
      <p:grpSpPr>
        <a:xfrm>
          <a:off x="0" y="0"/>
          <a:ext cx="0" cy="0"/>
          <a:chOff x="0" y="0"/>
          <a:chExt cx="0" cy="0"/>
        </a:xfrm>
      </p:grpSpPr>
      <p:cxnSp>
        <p:nvCxnSpPr>
          <p:cNvPr id="313" name="Shape 313"/>
          <p:cNvCxnSpPr/>
          <p:nvPr/>
        </p:nvCxnSpPr>
        <p:spPr>
          <a:xfrm>
            <a:off x="635000" y="635000"/>
            <a:ext cx="11734800" cy="0"/>
          </a:xfrm>
          <a:prstGeom prst="straightConnector1">
            <a:avLst/>
          </a:prstGeom>
          <a:noFill/>
          <a:ln>
            <a:noFill/>
          </a:ln>
        </p:spPr>
      </p:cxnSp>
      <p:cxnSp>
        <p:nvCxnSpPr>
          <p:cNvPr id="314" name="Shape 314"/>
          <p:cNvCxnSpPr/>
          <p:nvPr/>
        </p:nvCxnSpPr>
        <p:spPr>
          <a:xfrm>
            <a:off x="635000" y="1219200"/>
            <a:ext cx="11734800" cy="0"/>
          </a:xfrm>
          <a:prstGeom prst="straightConnector1">
            <a:avLst/>
          </a:prstGeom>
          <a:noFill/>
          <a:ln>
            <a:noFill/>
          </a:ln>
        </p:spPr>
      </p:cxnSp>
      <p:grpSp>
        <p:nvGrpSpPr>
          <p:cNvPr id="315" name="Shape 315"/>
          <p:cNvGrpSpPr/>
          <p:nvPr/>
        </p:nvGrpSpPr>
        <p:grpSpPr>
          <a:xfrm>
            <a:off x="1384300" y="3130550"/>
            <a:ext cx="1269899" cy="1269899"/>
            <a:chOff x="0" y="0"/>
            <a:chExt cx="1269899" cy="1269899"/>
          </a:xfrm>
        </p:grpSpPr>
        <p:pic>
          <p:nvPicPr>
            <p:cNvPr id="316" name="Shape 316"/>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317" name="Shape 317"/>
            <p:cNvSpPr/>
            <p:nvPr/>
          </p:nvSpPr>
          <p:spPr>
            <a:xfrm>
              <a:off x="88900" y="543558"/>
              <a:ext cx="1079400" cy="2336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318" name="Shape 318"/>
          <p:cNvCxnSpPr/>
          <p:nvPr/>
        </p:nvCxnSpPr>
        <p:spPr>
          <a:xfrm rot="10800000" flipH="1">
            <a:off x="3911600" y="3243397"/>
            <a:ext cx="3735000" cy="299"/>
          </a:xfrm>
          <a:prstGeom prst="straightConnector1">
            <a:avLst/>
          </a:prstGeom>
          <a:noFill/>
          <a:ln>
            <a:noFill/>
          </a:ln>
        </p:spPr>
      </p:cxnSp>
      <p:cxnSp>
        <p:nvCxnSpPr>
          <p:cNvPr id="319" name="Shape 319"/>
          <p:cNvCxnSpPr/>
          <p:nvPr/>
        </p:nvCxnSpPr>
        <p:spPr>
          <a:xfrm rot="10800000" flipH="1">
            <a:off x="3911600" y="5381314"/>
            <a:ext cx="3735000" cy="299"/>
          </a:xfrm>
          <a:prstGeom prst="straightConnector1">
            <a:avLst/>
          </a:prstGeom>
          <a:noFill/>
          <a:ln>
            <a:noFill/>
          </a:ln>
        </p:spPr>
      </p:cxnSp>
      <p:sp>
        <p:nvSpPr>
          <p:cNvPr id="320" name="Shape 320"/>
          <p:cNvSpPr/>
          <p:nvPr/>
        </p:nvSpPr>
        <p:spPr>
          <a:xfrm>
            <a:off x="3911600" y="2989696"/>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TIMING</a:t>
            </a:r>
          </a:p>
        </p:txBody>
      </p:sp>
      <p:sp>
        <p:nvSpPr>
          <p:cNvPr id="321" name="Shape 321"/>
          <p:cNvSpPr/>
          <p:nvPr/>
        </p:nvSpPr>
        <p:spPr>
          <a:xfrm>
            <a:off x="3911600" y="5114914"/>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cxnSp>
        <p:nvCxnSpPr>
          <p:cNvPr id="322" name="Shape 322"/>
          <p:cNvCxnSpPr/>
          <p:nvPr/>
        </p:nvCxnSpPr>
        <p:spPr>
          <a:xfrm rot="10800000" flipH="1">
            <a:off x="3911600" y="2223000"/>
            <a:ext cx="3735000" cy="299"/>
          </a:xfrm>
          <a:prstGeom prst="straightConnector1">
            <a:avLst/>
          </a:prstGeom>
          <a:noFill/>
          <a:ln>
            <a:noFill/>
          </a:ln>
        </p:spPr>
      </p:cxnSp>
      <p:sp>
        <p:nvSpPr>
          <p:cNvPr id="323" name="Shape 323"/>
          <p:cNvSpPr/>
          <p:nvPr/>
        </p:nvSpPr>
        <p:spPr>
          <a:xfrm>
            <a:off x="3911600" y="1969299"/>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cxnSp>
        <p:nvCxnSpPr>
          <p:cNvPr id="324" name="Shape 324"/>
          <p:cNvCxnSpPr/>
          <p:nvPr/>
        </p:nvCxnSpPr>
        <p:spPr>
          <a:xfrm rot="10800000">
            <a:off x="3225800" y="1803737"/>
            <a:ext cx="0" cy="4430399"/>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Q&amp;A">
    <p:bg>
      <p:bgPr>
        <a:solidFill>
          <a:srgbClr val="FFDB00"/>
        </a:solidFill>
        <a:effectLst/>
      </p:bgPr>
    </p:bg>
    <p:spTree>
      <p:nvGrpSpPr>
        <p:cNvPr id="1" name="Shape 325"/>
        <p:cNvGrpSpPr/>
        <p:nvPr/>
      </p:nvGrpSpPr>
      <p:grpSpPr>
        <a:xfrm>
          <a:off x="0" y="0"/>
          <a:ext cx="0" cy="0"/>
          <a:chOff x="0" y="0"/>
          <a:chExt cx="0" cy="0"/>
        </a:xfrm>
      </p:grpSpPr>
      <p:cxnSp>
        <p:nvCxnSpPr>
          <p:cNvPr id="326" name="Shape 326"/>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27" name="Shape 327"/>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28" name="Shape 328"/>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Q&amp;A</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Exit Tickets">
    <p:bg>
      <p:bgPr>
        <a:solidFill>
          <a:srgbClr val="FFAFC0"/>
        </a:solidFill>
        <a:effectLst/>
      </p:bgPr>
    </p:bg>
    <p:spTree>
      <p:nvGrpSpPr>
        <p:cNvPr id="1" name="Shape 329"/>
        <p:cNvGrpSpPr/>
        <p:nvPr/>
      </p:nvGrpSpPr>
      <p:grpSpPr>
        <a:xfrm>
          <a:off x="0" y="0"/>
          <a:ext cx="0" cy="0"/>
          <a:chOff x="0" y="0"/>
          <a:chExt cx="0" cy="0"/>
        </a:xfrm>
      </p:grpSpPr>
      <p:cxnSp>
        <p:nvCxnSpPr>
          <p:cNvPr id="330" name="Shape 330"/>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31" name="Shape 331"/>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32" name="Shape 332"/>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EXIT TICKETS</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Blank">
    <p:spTree>
      <p:nvGrpSpPr>
        <p:cNvPr id="1" name="Shape 333"/>
        <p:cNvGrpSpPr/>
        <p:nvPr/>
      </p:nvGrpSpPr>
      <p:grpSpPr>
        <a:xfrm>
          <a:off x="0" y="0"/>
          <a:ext cx="0" cy="0"/>
          <a:chOff x="0" y="0"/>
          <a:chExt cx="0" cy="0"/>
        </a:xfrm>
      </p:grpSpPr>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Activity copy">
    <p:spTree>
      <p:nvGrpSpPr>
        <p:cNvPr id="1" name="Shape 334"/>
        <p:cNvGrpSpPr/>
        <p:nvPr/>
      </p:nvGrpSpPr>
      <p:grpSpPr>
        <a:xfrm>
          <a:off x="0" y="0"/>
          <a:ext cx="0" cy="0"/>
          <a:chOff x="0" y="0"/>
          <a:chExt cx="0" cy="0"/>
        </a:xfrm>
      </p:grpSpPr>
      <p:cxnSp>
        <p:nvCxnSpPr>
          <p:cNvPr id="335" name="Shape 335"/>
          <p:cNvCxnSpPr/>
          <p:nvPr/>
        </p:nvCxnSpPr>
        <p:spPr>
          <a:xfrm>
            <a:off x="635000" y="635000"/>
            <a:ext cx="11734800" cy="0"/>
          </a:xfrm>
          <a:prstGeom prst="straightConnector1">
            <a:avLst/>
          </a:prstGeom>
          <a:noFill/>
          <a:ln>
            <a:noFill/>
          </a:ln>
        </p:spPr>
      </p:cxnSp>
      <p:cxnSp>
        <p:nvCxnSpPr>
          <p:cNvPr id="336" name="Shape 336"/>
          <p:cNvCxnSpPr/>
          <p:nvPr/>
        </p:nvCxnSpPr>
        <p:spPr>
          <a:xfrm>
            <a:off x="635000" y="1219200"/>
            <a:ext cx="11734800" cy="0"/>
          </a:xfrm>
          <a:prstGeom prst="straightConnector1">
            <a:avLst/>
          </a:prstGeom>
          <a:noFill/>
          <a:ln>
            <a:noFill/>
          </a:ln>
        </p:spPr>
      </p:cxnSp>
      <p:grpSp>
        <p:nvGrpSpPr>
          <p:cNvPr id="337" name="Shape 337"/>
          <p:cNvGrpSpPr/>
          <p:nvPr/>
        </p:nvGrpSpPr>
        <p:grpSpPr>
          <a:xfrm>
            <a:off x="1384300" y="3130550"/>
            <a:ext cx="1269899" cy="1269899"/>
            <a:chOff x="0" y="0"/>
            <a:chExt cx="1269899" cy="1269899"/>
          </a:xfrm>
        </p:grpSpPr>
        <p:pic>
          <p:nvPicPr>
            <p:cNvPr id="338" name="Shape 338"/>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339" name="Shape 339"/>
            <p:cNvSpPr/>
            <p:nvPr/>
          </p:nvSpPr>
          <p:spPr>
            <a:xfrm>
              <a:off x="88900" y="543558"/>
              <a:ext cx="1079400" cy="2336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340" name="Shape 340"/>
          <p:cNvCxnSpPr/>
          <p:nvPr/>
        </p:nvCxnSpPr>
        <p:spPr>
          <a:xfrm rot="10800000">
            <a:off x="3225800" y="1803737"/>
            <a:ext cx="0" cy="4430399"/>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Exercise">
    <p:spTree>
      <p:nvGrpSpPr>
        <p:cNvPr id="1" name="Shape 23"/>
        <p:cNvGrpSpPr/>
        <p:nvPr/>
      </p:nvGrpSpPr>
      <p:grpSpPr>
        <a:xfrm>
          <a:off x="0" y="0"/>
          <a:ext cx="0" cy="0"/>
          <a:chOff x="0" y="0"/>
          <a:chExt cx="0" cy="0"/>
        </a:xfrm>
      </p:grpSpPr>
      <p:cxnSp>
        <p:nvCxnSpPr>
          <p:cNvPr id="24" name="Shape 24"/>
          <p:cNvCxnSpPr/>
          <p:nvPr/>
        </p:nvCxnSpPr>
        <p:spPr>
          <a:xfrm>
            <a:off x="635000" y="635000"/>
            <a:ext cx="11734800" cy="11"/>
          </a:xfrm>
          <a:prstGeom prst="straightConnector1">
            <a:avLst/>
          </a:prstGeom>
          <a:noFill/>
          <a:ln>
            <a:noFill/>
          </a:ln>
        </p:spPr>
      </p:cxnSp>
      <p:cxnSp>
        <p:nvCxnSpPr>
          <p:cNvPr id="25" name="Shape 25"/>
          <p:cNvCxnSpPr/>
          <p:nvPr/>
        </p:nvCxnSpPr>
        <p:spPr>
          <a:xfrm>
            <a:off x="635000" y="1219200"/>
            <a:ext cx="11734800" cy="11"/>
          </a:xfrm>
          <a:prstGeom prst="straightConnector1">
            <a:avLst/>
          </a:prstGeom>
          <a:noFill/>
          <a:ln>
            <a:noFill/>
          </a:ln>
        </p:spPr>
      </p:cxnSp>
      <p:cxnSp>
        <p:nvCxnSpPr>
          <p:cNvPr id="26" name="Shape 26"/>
          <p:cNvCxnSpPr/>
          <p:nvPr/>
        </p:nvCxnSpPr>
        <p:spPr>
          <a:xfrm rot="10800000" flipH="1">
            <a:off x="635000" y="2781009"/>
            <a:ext cx="3735026" cy="290"/>
          </a:xfrm>
          <a:prstGeom prst="straightConnector1">
            <a:avLst/>
          </a:prstGeom>
          <a:noFill/>
          <a:ln>
            <a:noFill/>
          </a:ln>
        </p:spPr>
      </p:cxnSp>
      <p:cxnSp>
        <p:nvCxnSpPr>
          <p:cNvPr id="27" name="Shape 27"/>
          <p:cNvCxnSpPr/>
          <p:nvPr/>
        </p:nvCxnSpPr>
        <p:spPr>
          <a:xfrm rot="10800000" flipH="1">
            <a:off x="4622800" y="2781141"/>
            <a:ext cx="7742696" cy="158"/>
          </a:xfrm>
          <a:prstGeom prst="straightConnector1">
            <a:avLst/>
          </a:prstGeom>
          <a:noFill/>
          <a:ln>
            <a:noFill/>
          </a:ln>
        </p:spPr>
      </p:cxnSp>
      <p:cxnSp>
        <p:nvCxnSpPr>
          <p:cNvPr id="28" name="Shape 28"/>
          <p:cNvCxnSpPr/>
          <p:nvPr/>
        </p:nvCxnSpPr>
        <p:spPr>
          <a:xfrm rot="10800000" flipH="1">
            <a:off x="635000" y="5752809"/>
            <a:ext cx="3735026" cy="290"/>
          </a:xfrm>
          <a:prstGeom prst="straightConnector1">
            <a:avLst/>
          </a:prstGeom>
          <a:noFill/>
          <a:ln>
            <a:noFill/>
          </a:ln>
        </p:spPr>
      </p:cxnSp>
      <p:cxnSp>
        <p:nvCxnSpPr>
          <p:cNvPr id="29" name="Shape 29"/>
          <p:cNvCxnSpPr/>
          <p:nvPr/>
        </p:nvCxnSpPr>
        <p:spPr>
          <a:xfrm>
            <a:off x="4635500" y="5753100"/>
            <a:ext cx="7731807" cy="17"/>
          </a:xfrm>
          <a:prstGeom prst="straightConnector1">
            <a:avLst/>
          </a:prstGeom>
          <a:noFill/>
          <a:ln>
            <a:noFill/>
          </a:ln>
        </p:spPr>
      </p:cxnSp>
      <p:sp>
        <p:nvSpPr>
          <p:cNvPr id="30" name="Shape 30"/>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sp>
        <p:nvSpPr>
          <p:cNvPr id="31" name="Shape 31"/>
          <p:cNvSpPr/>
          <p:nvPr/>
        </p:nvSpPr>
        <p:spPr>
          <a:xfrm>
            <a:off x="46355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AGENDA</a:t>
            </a:r>
          </a:p>
        </p:txBody>
      </p:sp>
      <p:sp>
        <p:nvSpPr>
          <p:cNvPr id="32" name="Shape 32"/>
          <p:cNvSpPr/>
          <p:nvPr/>
        </p:nvSpPr>
        <p:spPr>
          <a:xfrm>
            <a:off x="4635500" y="5359400"/>
            <a:ext cx="7746999"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RESOURCES</a:t>
            </a:r>
          </a:p>
        </p:txBody>
      </p:sp>
      <p:sp>
        <p:nvSpPr>
          <p:cNvPr id="33" name="Shape 33"/>
          <p:cNvSpPr/>
          <p:nvPr/>
        </p:nvSpPr>
        <p:spPr>
          <a:xfrm>
            <a:off x="635000" y="53594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Case Study">
    <p:spTree>
      <p:nvGrpSpPr>
        <p:cNvPr id="1" name="Shape 341"/>
        <p:cNvGrpSpPr/>
        <p:nvPr/>
      </p:nvGrpSpPr>
      <p:grpSpPr>
        <a:xfrm>
          <a:off x="0" y="0"/>
          <a:ext cx="0" cy="0"/>
          <a:chOff x="0" y="0"/>
          <a:chExt cx="0" cy="0"/>
        </a:xfrm>
      </p:grpSpPr>
      <p:cxnSp>
        <p:nvCxnSpPr>
          <p:cNvPr id="342" name="Shape 342"/>
          <p:cNvCxnSpPr/>
          <p:nvPr/>
        </p:nvCxnSpPr>
        <p:spPr>
          <a:xfrm>
            <a:off x="635000" y="635000"/>
            <a:ext cx="11734800" cy="0"/>
          </a:xfrm>
          <a:prstGeom prst="straightConnector1">
            <a:avLst/>
          </a:prstGeom>
          <a:noFill/>
          <a:ln>
            <a:noFill/>
          </a:ln>
        </p:spPr>
      </p:cxnSp>
      <p:cxnSp>
        <p:nvCxnSpPr>
          <p:cNvPr id="343" name="Shape 343"/>
          <p:cNvCxnSpPr/>
          <p:nvPr/>
        </p:nvCxnSpPr>
        <p:spPr>
          <a:xfrm>
            <a:off x="635000" y="1219200"/>
            <a:ext cx="11734800" cy="0"/>
          </a:xfrm>
          <a:prstGeom prst="straightConnector1">
            <a:avLst/>
          </a:prstGeom>
          <a:noFill/>
          <a:ln>
            <a:noFill/>
          </a:ln>
        </p:spPr>
      </p:cxnSp>
      <p:cxnSp>
        <p:nvCxnSpPr>
          <p:cNvPr id="344" name="Shape 344"/>
          <p:cNvCxnSpPr/>
          <p:nvPr/>
        </p:nvCxnSpPr>
        <p:spPr>
          <a:xfrm rot="10800000" flipH="1">
            <a:off x="8623300" y="2781000"/>
            <a:ext cx="3735000" cy="299"/>
          </a:xfrm>
          <a:prstGeom prst="straightConnector1">
            <a:avLst/>
          </a:prstGeom>
          <a:noFill/>
          <a:ln>
            <a:noFill/>
          </a:ln>
        </p:spPr>
      </p:cxnSp>
      <p:cxnSp>
        <p:nvCxnSpPr>
          <p:cNvPr id="345" name="Shape 345"/>
          <p:cNvCxnSpPr/>
          <p:nvPr/>
        </p:nvCxnSpPr>
        <p:spPr>
          <a:xfrm rot="10800000" flipH="1">
            <a:off x="635000" y="2781000"/>
            <a:ext cx="7742699" cy="299"/>
          </a:xfrm>
          <a:prstGeom prst="straightConnector1">
            <a:avLst/>
          </a:prstGeom>
          <a:noFill/>
          <a:ln>
            <a:noFill/>
          </a:ln>
        </p:spPr>
      </p:cxnSp>
      <p:sp>
        <p:nvSpPr>
          <p:cNvPr id="346" name="Shape 346"/>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347" name="Shape 347"/>
          <p:cNvSpPr/>
          <p:nvPr/>
        </p:nvSpPr>
        <p:spPr>
          <a:xfrm>
            <a:off x="8636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
        <p:nvSpPr>
          <p:cNvPr id="348" name="Shape 348"/>
          <p:cNvSpPr txBox="1">
            <a:spLocks noGrp="1"/>
          </p:cNvSpPr>
          <p:nvPr>
            <p:ph type="sldNum" idx="12"/>
          </p:nvPr>
        </p:nvSpPr>
        <p:spPr>
          <a:xfrm>
            <a:off x="12014200" y="739139"/>
            <a:ext cx="345899"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349"/>
        <p:cNvGrpSpPr/>
        <p:nvPr/>
      </p:nvGrpSpPr>
      <p:grpSpPr>
        <a:xfrm>
          <a:off x="0" y="0"/>
          <a:ext cx="0" cy="0"/>
          <a:chOff x="0" y="0"/>
          <a:chExt cx="0" cy="0"/>
        </a:xfrm>
      </p:grpSpPr>
      <p:sp>
        <p:nvSpPr>
          <p:cNvPr id="350" name="Shape 350"/>
          <p:cNvSpPr txBox="1">
            <a:spLocks noGrp="1"/>
          </p:cNvSpPr>
          <p:nvPr>
            <p:ph type="body" idx="1"/>
          </p:nvPr>
        </p:nvSpPr>
        <p:spPr>
          <a:xfrm>
            <a:off x="317500" y="317500"/>
            <a:ext cx="123699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51" name="Shape 351"/>
          <p:cNvSpPr txBox="1">
            <a:spLocks noGrp="1"/>
          </p:cNvSpPr>
          <p:nvPr>
            <p:ph type="title"/>
          </p:nvPr>
        </p:nvSpPr>
        <p:spPr>
          <a:xfrm>
            <a:off x="635000" y="1473200"/>
            <a:ext cx="11734800" cy="14985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352" name="Shape 352"/>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Content: IMAC">
    <p:spTree>
      <p:nvGrpSpPr>
        <p:cNvPr id="1" name="Shape 353"/>
        <p:cNvGrpSpPr/>
        <p:nvPr/>
      </p:nvGrpSpPr>
      <p:grpSpPr>
        <a:xfrm>
          <a:off x="0" y="0"/>
          <a:ext cx="0" cy="0"/>
          <a:chOff x="0" y="0"/>
          <a:chExt cx="0" cy="0"/>
        </a:xfrm>
      </p:grpSpPr>
      <p:pic>
        <p:nvPicPr>
          <p:cNvPr id="354" name="Shape 354"/>
          <p:cNvPicPr preferRelativeResize="0"/>
          <p:nvPr/>
        </p:nvPicPr>
        <p:blipFill rotWithShape="1">
          <a:blip r:embed="rId2">
            <a:alphaModFix/>
          </a:blip>
          <a:srcRect/>
          <a:stretch/>
        </p:blipFill>
        <p:spPr>
          <a:xfrm>
            <a:off x="3314700" y="1555328"/>
            <a:ext cx="6361500" cy="5156100"/>
          </a:xfrm>
          <a:prstGeom prst="rect">
            <a:avLst/>
          </a:prstGeom>
          <a:noFill/>
          <a:ln>
            <a:noFill/>
          </a:ln>
        </p:spPr>
      </p:pic>
      <p:cxnSp>
        <p:nvCxnSpPr>
          <p:cNvPr id="355" name="Shape 355"/>
          <p:cNvCxnSpPr/>
          <p:nvPr/>
        </p:nvCxnSpPr>
        <p:spPr>
          <a:xfrm>
            <a:off x="635000" y="635000"/>
            <a:ext cx="11734800" cy="0"/>
          </a:xfrm>
          <a:prstGeom prst="straightConnector1">
            <a:avLst/>
          </a:prstGeom>
          <a:noFill/>
          <a:ln>
            <a:noFill/>
          </a:ln>
        </p:spPr>
      </p:cxnSp>
      <p:cxnSp>
        <p:nvCxnSpPr>
          <p:cNvPr id="356" name="Shape 356"/>
          <p:cNvCxnSpPr/>
          <p:nvPr/>
        </p:nvCxnSpPr>
        <p:spPr>
          <a:xfrm>
            <a:off x="635000" y="1219200"/>
            <a:ext cx="11734800" cy="0"/>
          </a:xfrm>
          <a:prstGeom prst="straightConnector1">
            <a:avLst/>
          </a:prstGeom>
          <a:noFill/>
          <a:ln>
            <a:noFill/>
          </a:ln>
        </p:spPr>
      </p:cxnSp>
      <p:sp>
        <p:nvSpPr>
          <p:cNvPr id="357" name="Shape 357"/>
          <p:cNvSpPr txBox="1">
            <a:spLocks noGrp="1"/>
          </p:cNvSpPr>
          <p:nvPr>
            <p:ph type="body" idx="1"/>
          </p:nvPr>
        </p:nvSpPr>
        <p:spPr>
          <a:xfrm>
            <a:off x="3606800" y="1803400"/>
            <a:ext cx="5829299" cy="32892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58" name="Shape 358"/>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359"/>
        <p:cNvGrpSpPr/>
        <p:nvPr/>
      </p:nvGrpSpPr>
      <p:grpSpPr>
        <a:xfrm>
          <a:off x="0" y="0"/>
          <a:ext cx="0" cy="0"/>
          <a:chOff x="0" y="0"/>
          <a:chExt cx="0" cy="0"/>
        </a:xfrm>
      </p:grpSpPr>
      <p:pic>
        <p:nvPicPr>
          <p:cNvPr id="360" name="Shape 360"/>
          <p:cNvPicPr preferRelativeResize="0"/>
          <p:nvPr/>
        </p:nvPicPr>
        <p:blipFill rotWithShape="1">
          <a:blip r:embed="rId2">
            <a:alphaModFix/>
          </a:blip>
          <a:srcRect/>
          <a:stretch/>
        </p:blipFill>
        <p:spPr>
          <a:xfrm>
            <a:off x="2794792" y="1556145"/>
            <a:ext cx="7328699" cy="5128499"/>
          </a:xfrm>
          <a:prstGeom prst="rect">
            <a:avLst/>
          </a:prstGeom>
          <a:noFill/>
          <a:ln>
            <a:noFill/>
          </a:ln>
        </p:spPr>
      </p:pic>
      <p:cxnSp>
        <p:nvCxnSpPr>
          <p:cNvPr id="361" name="Shape 361"/>
          <p:cNvCxnSpPr/>
          <p:nvPr/>
        </p:nvCxnSpPr>
        <p:spPr>
          <a:xfrm>
            <a:off x="635000" y="635000"/>
            <a:ext cx="11734800" cy="0"/>
          </a:xfrm>
          <a:prstGeom prst="straightConnector1">
            <a:avLst/>
          </a:prstGeom>
          <a:noFill/>
          <a:ln>
            <a:noFill/>
          </a:ln>
        </p:spPr>
      </p:cxnSp>
      <p:cxnSp>
        <p:nvCxnSpPr>
          <p:cNvPr id="362" name="Shape 362"/>
          <p:cNvCxnSpPr/>
          <p:nvPr/>
        </p:nvCxnSpPr>
        <p:spPr>
          <a:xfrm>
            <a:off x="635000" y="1219200"/>
            <a:ext cx="11734800" cy="0"/>
          </a:xfrm>
          <a:prstGeom prst="straightConnector1">
            <a:avLst/>
          </a:prstGeom>
          <a:noFill/>
          <a:ln>
            <a:noFill/>
          </a:ln>
        </p:spPr>
      </p:cxnSp>
      <p:sp>
        <p:nvSpPr>
          <p:cNvPr id="363" name="Shape 363"/>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64" name="Shape 364"/>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Content: IPad">
    <p:spTree>
      <p:nvGrpSpPr>
        <p:cNvPr id="1" name="Shape 365"/>
        <p:cNvGrpSpPr/>
        <p:nvPr/>
      </p:nvGrpSpPr>
      <p:grpSpPr>
        <a:xfrm>
          <a:off x="0" y="0"/>
          <a:ext cx="0" cy="0"/>
          <a:chOff x="0" y="0"/>
          <a:chExt cx="0" cy="0"/>
        </a:xfrm>
      </p:grpSpPr>
      <p:pic>
        <p:nvPicPr>
          <p:cNvPr id="366" name="Shape 366"/>
          <p:cNvPicPr preferRelativeResize="0"/>
          <p:nvPr/>
        </p:nvPicPr>
        <p:blipFill rotWithShape="1">
          <a:blip r:embed="rId2">
            <a:alphaModFix/>
          </a:blip>
          <a:srcRect/>
          <a:stretch/>
        </p:blipFill>
        <p:spPr>
          <a:xfrm>
            <a:off x="3136900" y="1511300"/>
            <a:ext cx="6845400" cy="5354699"/>
          </a:xfrm>
          <a:prstGeom prst="rect">
            <a:avLst/>
          </a:prstGeom>
          <a:noFill/>
          <a:ln>
            <a:noFill/>
          </a:ln>
        </p:spPr>
      </p:pic>
      <p:cxnSp>
        <p:nvCxnSpPr>
          <p:cNvPr id="367" name="Shape 367"/>
          <p:cNvCxnSpPr/>
          <p:nvPr/>
        </p:nvCxnSpPr>
        <p:spPr>
          <a:xfrm>
            <a:off x="635000" y="635000"/>
            <a:ext cx="11734800" cy="0"/>
          </a:xfrm>
          <a:prstGeom prst="straightConnector1">
            <a:avLst/>
          </a:prstGeom>
          <a:noFill/>
          <a:ln>
            <a:noFill/>
          </a:ln>
        </p:spPr>
      </p:cxnSp>
      <p:cxnSp>
        <p:nvCxnSpPr>
          <p:cNvPr id="368" name="Shape 368"/>
          <p:cNvCxnSpPr/>
          <p:nvPr/>
        </p:nvCxnSpPr>
        <p:spPr>
          <a:xfrm>
            <a:off x="635000" y="1219200"/>
            <a:ext cx="11734800" cy="0"/>
          </a:xfrm>
          <a:prstGeom prst="straightConnector1">
            <a:avLst/>
          </a:prstGeom>
          <a:noFill/>
          <a:ln>
            <a:noFill/>
          </a:ln>
        </p:spPr>
      </p:cxnSp>
      <p:sp>
        <p:nvSpPr>
          <p:cNvPr id="369" name="Shape 369"/>
          <p:cNvSpPr txBox="1">
            <a:spLocks noGrp="1"/>
          </p:cNvSpPr>
          <p:nvPr>
            <p:ph type="body" idx="1"/>
          </p:nvPr>
        </p:nvSpPr>
        <p:spPr>
          <a:xfrm>
            <a:off x="3822700" y="2095500"/>
            <a:ext cx="5435700" cy="40893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70" name="Shape 370"/>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371"/>
        <p:cNvGrpSpPr/>
        <p:nvPr/>
      </p:nvGrpSpPr>
      <p:grpSpPr>
        <a:xfrm>
          <a:off x="0" y="0"/>
          <a:ext cx="0" cy="0"/>
          <a:chOff x="0" y="0"/>
          <a:chExt cx="0" cy="0"/>
        </a:xfrm>
      </p:grpSpPr>
      <p:pic>
        <p:nvPicPr>
          <p:cNvPr id="372" name="Shape 372"/>
          <p:cNvPicPr preferRelativeResize="0"/>
          <p:nvPr/>
        </p:nvPicPr>
        <p:blipFill rotWithShape="1">
          <a:blip r:embed="rId2">
            <a:alphaModFix/>
          </a:blip>
          <a:srcRect/>
          <a:stretch/>
        </p:blipFill>
        <p:spPr>
          <a:xfrm>
            <a:off x="1016000" y="1313655"/>
            <a:ext cx="4044000" cy="6057899"/>
          </a:xfrm>
          <a:prstGeom prst="rect">
            <a:avLst/>
          </a:prstGeom>
          <a:noFill/>
          <a:ln>
            <a:noFill/>
          </a:ln>
        </p:spPr>
      </p:pic>
      <p:pic>
        <p:nvPicPr>
          <p:cNvPr id="373" name="Shape 373"/>
          <p:cNvPicPr preferRelativeResize="0"/>
          <p:nvPr/>
        </p:nvPicPr>
        <p:blipFill rotWithShape="1">
          <a:blip r:embed="rId3">
            <a:alphaModFix/>
          </a:blip>
          <a:srcRect/>
          <a:stretch/>
        </p:blipFill>
        <p:spPr>
          <a:xfrm>
            <a:off x="4673600" y="1371600"/>
            <a:ext cx="3695699" cy="5514599"/>
          </a:xfrm>
          <a:prstGeom prst="rect">
            <a:avLst/>
          </a:prstGeom>
          <a:noFill/>
          <a:ln>
            <a:noFill/>
          </a:ln>
        </p:spPr>
      </p:pic>
      <p:pic>
        <p:nvPicPr>
          <p:cNvPr id="374" name="Shape 374"/>
          <p:cNvPicPr preferRelativeResize="0"/>
          <p:nvPr/>
        </p:nvPicPr>
        <p:blipFill rotWithShape="1">
          <a:blip r:embed="rId4">
            <a:alphaModFix/>
          </a:blip>
          <a:srcRect/>
          <a:stretch/>
        </p:blipFill>
        <p:spPr>
          <a:xfrm>
            <a:off x="8509000" y="1358900"/>
            <a:ext cx="2984399" cy="5459400"/>
          </a:xfrm>
          <a:prstGeom prst="rect">
            <a:avLst/>
          </a:prstGeom>
          <a:noFill/>
          <a:ln>
            <a:noFill/>
          </a:ln>
        </p:spPr>
      </p:pic>
      <p:cxnSp>
        <p:nvCxnSpPr>
          <p:cNvPr id="375" name="Shape 375"/>
          <p:cNvCxnSpPr/>
          <p:nvPr/>
        </p:nvCxnSpPr>
        <p:spPr>
          <a:xfrm>
            <a:off x="635000" y="635000"/>
            <a:ext cx="11734800" cy="0"/>
          </a:xfrm>
          <a:prstGeom prst="straightConnector1">
            <a:avLst/>
          </a:prstGeom>
          <a:noFill/>
          <a:ln>
            <a:noFill/>
          </a:ln>
        </p:spPr>
      </p:cxnSp>
      <p:cxnSp>
        <p:nvCxnSpPr>
          <p:cNvPr id="376" name="Shape 376"/>
          <p:cNvCxnSpPr/>
          <p:nvPr/>
        </p:nvCxnSpPr>
        <p:spPr>
          <a:xfrm>
            <a:off x="635000" y="1219200"/>
            <a:ext cx="11734800" cy="0"/>
          </a:xfrm>
          <a:prstGeom prst="straightConnector1">
            <a:avLst/>
          </a:prstGeom>
          <a:noFill/>
          <a:ln>
            <a:noFill/>
          </a:ln>
        </p:spPr>
      </p:cxnSp>
      <p:sp>
        <p:nvSpPr>
          <p:cNvPr id="377" name="Shape 377"/>
          <p:cNvSpPr/>
          <p:nvPr/>
        </p:nvSpPr>
        <p:spPr>
          <a:xfrm>
            <a:off x="56515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378" name="Shape 378"/>
          <p:cNvSpPr/>
          <p:nvPr/>
        </p:nvSpPr>
        <p:spPr>
          <a:xfrm>
            <a:off x="91821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379" name="Shape 379"/>
          <p:cNvSpPr txBox="1">
            <a:spLocks noGrp="1"/>
          </p:cNvSpPr>
          <p:nvPr>
            <p:ph type="body" idx="1"/>
          </p:nvPr>
        </p:nvSpPr>
        <p:spPr>
          <a:xfrm>
            <a:off x="1841500" y="1981200"/>
            <a:ext cx="23115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80" name="Shape 380"/>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Discussion">
    <p:bg>
      <p:bgPr>
        <a:solidFill>
          <a:srgbClr val="000000"/>
        </a:solidFill>
        <a:effectLst/>
      </p:bgPr>
    </p:bg>
    <p:spTree>
      <p:nvGrpSpPr>
        <p:cNvPr id="1" name="Shape 381"/>
        <p:cNvGrpSpPr/>
        <p:nvPr/>
      </p:nvGrpSpPr>
      <p:grpSpPr>
        <a:xfrm>
          <a:off x="0" y="0"/>
          <a:ext cx="0" cy="0"/>
          <a:chOff x="0" y="0"/>
          <a:chExt cx="0" cy="0"/>
        </a:xfrm>
      </p:grpSpPr>
      <p:cxnSp>
        <p:nvCxnSpPr>
          <p:cNvPr id="382" name="Shape 382"/>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83" name="Shape 383"/>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84" name="Shape 384"/>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DISCUSSION TIME</a:t>
            </a:r>
          </a:p>
        </p:txBody>
      </p:sp>
      <p:sp>
        <p:nvSpPr>
          <p:cNvPr id="385" name="Shape 385"/>
          <p:cNvSpPr txBox="1">
            <a:spLocks noGrp="1"/>
          </p:cNvSpPr>
          <p:nvPr>
            <p:ph type="sldNum" idx="12"/>
          </p:nvPr>
        </p:nvSpPr>
        <p:spPr>
          <a:xfrm>
            <a:off x="12030450" y="739139"/>
            <a:ext cx="345899" cy="426599"/>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Full Image">
    <p:spTree>
      <p:nvGrpSpPr>
        <p:cNvPr id="1" name="Shape 386"/>
        <p:cNvGrpSpPr/>
        <p:nvPr/>
      </p:nvGrpSpPr>
      <p:grpSpPr>
        <a:xfrm>
          <a:off x="0" y="0"/>
          <a:ext cx="0" cy="0"/>
          <a:chOff x="0" y="0"/>
          <a:chExt cx="0" cy="0"/>
        </a:xfrm>
      </p:grpSpPr>
      <p:cxnSp>
        <p:nvCxnSpPr>
          <p:cNvPr id="387" name="Shape 387"/>
          <p:cNvCxnSpPr/>
          <p:nvPr/>
        </p:nvCxnSpPr>
        <p:spPr>
          <a:xfrm>
            <a:off x="635000" y="635000"/>
            <a:ext cx="11734800" cy="0"/>
          </a:xfrm>
          <a:prstGeom prst="straightConnector1">
            <a:avLst/>
          </a:prstGeom>
          <a:noFill/>
          <a:ln>
            <a:noFill/>
          </a:ln>
        </p:spPr>
      </p:cxnSp>
      <p:cxnSp>
        <p:nvCxnSpPr>
          <p:cNvPr id="388" name="Shape 388"/>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Bulleted Text">
    <p:spTree>
      <p:nvGrpSpPr>
        <p:cNvPr id="1" name="Shape 389"/>
        <p:cNvGrpSpPr/>
        <p:nvPr/>
      </p:nvGrpSpPr>
      <p:grpSpPr>
        <a:xfrm>
          <a:off x="0" y="0"/>
          <a:ext cx="0" cy="0"/>
          <a:chOff x="0" y="0"/>
          <a:chExt cx="0" cy="0"/>
        </a:xfrm>
      </p:grpSpPr>
      <p:cxnSp>
        <p:nvCxnSpPr>
          <p:cNvPr id="390" name="Shape 390"/>
          <p:cNvCxnSpPr/>
          <p:nvPr/>
        </p:nvCxnSpPr>
        <p:spPr>
          <a:xfrm>
            <a:off x="635000" y="635000"/>
            <a:ext cx="11734800" cy="0"/>
          </a:xfrm>
          <a:prstGeom prst="straightConnector1">
            <a:avLst/>
          </a:prstGeom>
          <a:noFill/>
          <a:ln>
            <a:noFill/>
          </a:ln>
        </p:spPr>
      </p:cxnSp>
      <p:cxnSp>
        <p:nvCxnSpPr>
          <p:cNvPr id="391" name="Shape 391"/>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Bulleted Text w/ Source">
    <p:spTree>
      <p:nvGrpSpPr>
        <p:cNvPr id="1" name="Shape 392"/>
        <p:cNvGrpSpPr/>
        <p:nvPr/>
      </p:nvGrpSpPr>
      <p:grpSpPr>
        <a:xfrm>
          <a:off x="0" y="0"/>
          <a:ext cx="0" cy="0"/>
          <a:chOff x="0" y="0"/>
          <a:chExt cx="0" cy="0"/>
        </a:xfrm>
      </p:grpSpPr>
      <p:cxnSp>
        <p:nvCxnSpPr>
          <p:cNvPr id="393" name="Shape 393"/>
          <p:cNvCxnSpPr/>
          <p:nvPr/>
        </p:nvCxnSpPr>
        <p:spPr>
          <a:xfrm>
            <a:off x="635000" y="635000"/>
            <a:ext cx="11734800" cy="0"/>
          </a:xfrm>
          <a:prstGeom prst="straightConnector1">
            <a:avLst/>
          </a:prstGeom>
          <a:noFill/>
          <a:ln>
            <a:noFill/>
          </a:ln>
        </p:spPr>
      </p:cxnSp>
      <p:cxnSp>
        <p:nvCxnSpPr>
          <p:cNvPr id="394" name="Shape 394"/>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ase Study">
    <p:spTree>
      <p:nvGrpSpPr>
        <p:cNvPr id="1" name="Shape 34"/>
        <p:cNvGrpSpPr/>
        <p:nvPr/>
      </p:nvGrpSpPr>
      <p:grpSpPr>
        <a:xfrm>
          <a:off x="0" y="0"/>
          <a:ext cx="0" cy="0"/>
          <a:chOff x="0" y="0"/>
          <a:chExt cx="0" cy="0"/>
        </a:xfrm>
      </p:grpSpPr>
      <p:cxnSp>
        <p:nvCxnSpPr>
          <p:cNvPr id="35" name="Shape 35"/>
          <p:cNvCxnSpPr/>
          <p:nvPr/>
        </p:nvCxnSpPr>
        <p:spPr>
          <a:xfrm>
            <a:off x="635000" y="635000"/>
            <a:ext cx="11734800" cy="11"/>
          </a:xfrm>
          <a:prstGeom prst="straightConnector1">
            <a:avLst/>
          </a:prstGeom>
          <a:noFill/>
          <a:ln>
            <a:noFill/>
          </a:ln>
        </p:spPr>
      </p:cxnSp>
      <p:cxnSp>
        <p:nvCxnSpPr>
          <p:cNvPr id="36" name="Shape 36"/>
          <p:cNvCxnSpPr/>
          <p:nvPr/>
        </p:nvCxnSpPr>
        <p:spPr>
          <a:xfrm>
            <a:off x="635000" y="1219200"/>
            <a:ext cx="11734800" cy="11"/>
          </a:xfrm>
          <a:prstGeom prst="straightConnector1">
            <a:avLst/>
          </a:prstGeom>
          <a:noFill/>
          <a:ln>
            <a:noFill/>
          </a:ln>
        </p:spPr>
      </p:cxnSp>
      <p:cxnSp>
        <p:nvCxnSpPr>
          <p:cNvPr id="37" name="Shape 37"/>
          <p:cNvCxnSpPr/>
          <p:nvPr/>
        </p:nvCxnSpPr>
        <p:spPr>
          <a:xfrm rot="10800000" flipH="1">
            <a:off x="8623300" y="2781009"/>
            <a:ext cx="3735026" cy="290"/>
          </a:xfrm>
          <a:prstGeom prst="straightConnector1">
            <a:avLst/>
          </a:prstGeom>
          <a:noFill/>
          <a:ln>
            <a:noFill/>
          </a:ln>
        </p:spPr>
      </p:cxnSp>
      <p:cxnSp>
        <p:nvCxnSpPr>
          <p:cNvPr id="38" name="Shape 38"/>
          <p:cNvCxnSpPr/>
          <p:nvPr/>
        </p:nvCxnSpPr>
        <p:spPr>
          <a:xfrm rot="10800000" flipH="1">
            <a:off x="635000" y="2781141"/>
            <a:ext cx="7742696" cy="158"/>
          </a:xfrm>
          <a:prstGeom prst="straightConnector1">
            <a:avLst/>
          </a:prstGeom>
          <a:noFill/>
          <a:ln>
            <a:noFill/>
          </a:ln>
        </p:spPr>
      </p:cxnSp>
      <p:sp>
        <p:nvSpPr>
          <p:cNvPr id="39" name="Shape 39"/>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40" name="Shape 40"/>
          <p:cNvSpPr/>
          <p:nvPr/>
        </p:nvSpPr>
        <p:spPr>
          <a:xfrm>
            <a:off x="8636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Non-Bulleted Text">
    <p:spTree>
      <p:nvGrpSpPr>
        <p:cNvPr id="1" name="Shape 395"/>
        <p:cNvGrpSpPr/>
        <p:nvPr/>
      </p:nvGrpSpPr>
      <p:grpSpPr>
        <a:xfrm>
          <a:off x="0" y="0"/>
          <a:ext cx="0" cy="0"/>
          <a:chOff x="0" y="0"/>
          <a:chExt cx="0" cy="0"/>
        </a:xfrm>
      </p:grpSpPr>
      <p:cxnSp>
        <p:nvCxnSpPr>
          <p:cNvPr id="396" name="Shape 396"/>
          <p:cNvCxnSpPr/>
          <p:nvPr/>
        </p:nvCxnSpPr>
        <p:spPr>
          <a:xfrm>
            <a:off x="635000" y="635000"/>
            <a:ext cx="11734800" cy="0"/>
          </a:xfrm>
          <a:prstGeom prst="straightConnector1">
            <a:avLst/>
          </a:prstGeom>
          <a:noFill/>
          <a:ln>
            <a:noFill/>
          </a:ln>
        </p:spPr>
      </p:cxnSp>
      <p:cxnSp>
        <p:nvCxnSpPr>
          <p:cNvPr id="397" name="Shape 397"/>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Divider">
    <p:spTree>
      <p:nvGrpSpPr>
        <p:cNvPr id="1" name="Shape 398"/>
        <p:cNvGrpSpPr/>
        <p:nvPr/>
      </p:nvGrpSpPr>
      <p:grpSpPr>
        <a:xfrm>
          <a:off x="0" y="0"/>
          <a:ext cx="0" cy="0"/>
          <a:chOff x="0" y="0"/>
          <a:chExt cx="0" cy="0"/>
        </a:xfrm>
      </p:grpSpPr>
      <p:cxnSp>
        <p:nvCxnSpPr>
          <p:cNvPr id="399" name="Shape 399"/>
          <p:cNvCxnSpPr/>
          <p:nvPr/>
        </p:nvCxnSpPr>
        <p:spPr>
          <a:xfrm>
            <a:off x="635000" y="635000"/>
            <a:ext cx="11734800" cy="0"/>
          </a:xfrm>
          <a:prstGeom prst="straightConnector1">
            <a:avLst/>
          </a:prstGeom>
          <a:noFill/>
          <a:ln>
            <a:noFill/>
          </a:ln>
        </p:spPr>
      </p:cxnSp>
      <p:cxnSp>
        <p:nvCxnSpPr>
          <p:cNvPr id="400" name="Shape 400"/>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Divder Rev">
    <p:bg>
      <p:bgPr>
        <a:solidFill>
          <a:srgbClr val="000000"/>
        </a:solidFill>
        <a:effectLst/>
      </p:bgPr>
    </p:bg>
    <p:spTree>
      <p:nvGrpSpPr>
        <p:cNvPr id="1" name="Shape 401"/>
        <p:cNvGrpSpPr/>
        <p:nvPr/>
      </p:nvGrpSpPr>
      <p:grpSpPr>
        <a:xfrm>
          <a:off x="0" y="0"/>
          <a:ext cx="0" cy="0"/>
          <a:chOff x="0" y="0"/>
          <a:chExt cx="0" cy="0"/>
        </a:xfrm>
      </p:grpSpPr>
      <p:cxnSp>
        <p:nvCxnSpPr>
          <p:cNvPr id="402" name="Shape 402"/>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403" name="Shape 403"/>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Contact Info">
    <p:bg>
      <p:bgPr>
        <a:solidFill>
          <a:srgbClr val="000000"/>
        </a:solidFill>
        <a:effectLst/>
      </p:bgPr>
    </p:bg>
    <p:spTree>
      <p:nvGrpSpPr>
        <p:cNvPr id="1" name="Shape 404"/>
        <p:cNvGrpSpPr/>
        <p:nvPr/>
      </p:nvGrpSpPr>
      <p:grpSpPr>
        <a:xfrm>
          <a:off x="0" y="0"/>
          <a:ext cx="0" cy="0"/>
          <a:chOff x="0" y="0"/>
          <a:chExt cx="0" cy="0"/>
        </a:xfrm>
      </p:grpSpPr>
      <p:cxnSp>
        <p:nvCxnSpPr>
          <p:cNvPr id="405" name="Shape 405"/>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406" name="Shape 406"/>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407" name="Shape 407"/>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408" name="Shape 408"/>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ontent: IMAC">
    <p:spTree>
      <p:nvGrpSpPr>
        <p:cNvPr id="1" name="Shape 41"/>
        <p:cNvGrpSpPr/>
        <p:nvPr/>
      </p:nvGrpSpPr>
      <p:grpSpPr>
        <a:xfrm>
          <a:off x="0" y="0"/>
          <a:ext cx="0" cy="0"/>
          <a:chOff x="0" y="0"/>
          <a:chExt cx="0" cy="0"/>
        </a:xfrm>
      </p:grpSpPr>
      <p:pic>
        <p:nvPicPr>
          <p:cNvPr id="42" name="Shape 42"/>
          <p:cNvPicPr preferRelativeResize="0"/>
          <p:nvPr/>
        </p:nvPicPr>
        <p:blipFill rotWithShape="1">
          <a:blip r:embed="rId2">
            <a:alphaModFix/>
          </a:blip>
          <a:srcRect/>
          <a:stretch/>
        </p:blipFill>
        <p:spPr>
          <a:xfrm>
            <a:off x="3314700" y="1555328"/>
            <a:ext cx="6361385" cy="5156201"/>
          </a:xfrm>
          <a:prstGeom prst="rect">
            <a:avLst/>
          </a:prstGeom>
          <a:noFill/>
          <a:ln>
            <a:noFill/>
          </a:ln>
        </p:spPr>
      </p:pic>
      <p:cxnSp>
        <p:nvCxnSpPr>
          <p:cNvPr id="43" name="Shape 43"/>
          <p:cNvCxnSpPr/>
          <p:nvPr/>
        </p:nvCxnSpPr>
        <p:spPr>
          <a:xfrm>
            <a:off x="635000" y="635000"/>
            <a:ext cx="11734800" cy="11"/>
          </a:xfrm>
          <a:prstGeom prst="straightConnector1">
            <a:avLst/>
          </a:prstGeom>
          <a:noFill/>
          <a:ln>
            <a:noFill/>
          </a:ln>
        </p:spPr>
      </p:cxnSp>
      <p:cxnSp>
        <p:nvCxnSpPr>
          <p:cNvPr id="44" name="Shape 44"/>
          <p:cNvCxnSpPr/>
          <p:nvPr/>
        </p:nvCxnSpPr>
        <p:spPr>
          <a:xfrm>
            <a:off x="635000" y="1219200"/>
            <a:ext cx="11734800" cy="11"/>
          </a:xfrm>
          <a:prstGeom prst="straightConnector1">
            <a:avLst/>
          </a:prstGeom>
          <a:noFill/>
          <a:ln>
            <a:noFill/>
          </a:ln>
        </p:spPr>
      </p:cxnSp>
      <p:sp>
        <p:nvSpPr>
          <p:cNvPr id="45" name="Shape 45"/>
          <p:cNvSpPr txBox="1">
            <a:spLocks noGrp="1"/>
          </p:cNvSpPr>
          <p:nvPr>
            <p:ph type="body" idx="1"/>
          </p:nvPr>
        </p:nvSpPr>
        <p:spPr>
          <a:xfrm>
            <a:off x="3606800" y="1803400"/>
            <a:ext cx="5829299" cy="32892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46"/>
        <p:cNvGrpSpPr/>
        <p:nvPr/>
      </p:nvGrpSpPr>
      <p:grpSpPr>
        <a:xfrm>
          <a:off x="0" y="0"/>
          <a:ext cx="0" cy="0"/>
          <a:chOff x="0" y="0"/>
          <a:chExt cx="0" cy="0"/>
        </a:xfrm>
      </p:grpSpPr>
      <p:pic>
        <p:nvPicPr>
          <p:cNvPr id="47" name="Shape 47"/>
          <p:cNvPicPr preferRelativeResize="0"/>
          <p:nvPr/>
        </p:nvPicPr>
        <p:blipFill rotWithShape="1">
          <a:blip r:embed="rId2">
            <a:alphaModFix/>
          </a:blip>
          <a:srcRect/>
          <a:stretch/>
        </p:blipFill>
        <p:spPr>
          <a:xfrm>
            <a:off x="2794792" y="1556145"/>
            <a:ext cx="7328694" cy="5128522"/>
          </a:xfrm>
          <a:prstGeom prst="rect">
            <a:avLst/>
          </a:prstGeom>
          <a:noFill/>
          <a:ln>
            <a:noFill/>
          </a:ln>
        </p:spPr>
      </p:pic>
      <p:cxnSp>
        <p:nvCxnSpPr>
          <p:cNvPr id="48" name="Shape 48"/>
          <p:cNvCxnSpPr/>
          <p:nvPr/>
        </p:nvCxnSpPr>
        <p:spPr>
          <a:xfrm>
            <a:off x="635000" y="635000"/>
            <a:ext cx="11734800" cy="11"/>
          </a:xfrm>
          <a:prstGeom prst="straightConnector1">
            <a:avLst/>
          </a:prstGeom>
          <a:noFill/>
          <a:ln>
            <a:noFill/>
          </a:ln>
        </p:spPr>
      </p:cxnSp>
      <p:cxnSp>
        <p:nvCxnSpPr>
          <p:cNvPr id="49" name="Shape 49"/>
          <p:cNvCxnSpPr/>
          <p:nvPr/>
        </p:nvCxnSpPr>
        <p:spPr>
          <a:xfrm>
            <a:off x="635000" y="1219200"/>
            <a:ext cx="11734800" cy="11"/>
          </a:xfrm>
          <a:prstGeom prst="straightConnector1">
            <a:avLst/>
          </a:prstGeom>
          <a:noFill/>
          <a:ln>
            <a:noFill/>
          </a:ln>
        </p:spPr>
      </p:cxnSp>
      <p:sp>
        <p:nvSpPr>
          <p:cNvPr id="50" name="Shape 50"/>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ontent: IPad">
    <p:spTree>
      <p:nvGrpSpPr>
        <p:cNvPr id="1" name="Shape 51"/>
        <p:cNvGrpSpPr/>
        <p:nvPr/>
      </p:nvGrpSpPr>
      <p:grpSpPr>
        <a:xfrm>
          <a:off x="0" y="0"/>
          <a:ext cx="0" cy="0"/>
          <a:chOff x="0" y="0"/>
          <a:chExt cx="0" cy="0"/>
        </a:xfrm>
      </p:grpSpPr>
      <p:pic>
        <p:nvPicPr>
          <p:cNvPr id="52" name="Shape 52"/>
          <p:cNvPicPr preferRelativeResize="0"/>
          <p:nvPr/>
        </p:nvPicPr>
        <p:blipFill rotWithShape="1">
          <a:blip r:embed="rId2">
            <a:alphaModFix/>
          </a:blip>
          <a:srcRect/>
          <a:stretch/>
        </p:blipFill>
        <p:spPr>
          <a:xfrm>
            <a:off x="3136900" y="1511300"/>
            <a:ext cx="6845299" cy="5354576"/>
          </a:xfrm>
          <a:prstGeom prst="rect">
            <a:avLst/>
          </a:prstGeom>
          <a:noFill/>
          <a:ln>
            <a:noFill/>
          </a:ln>
        </p:spPr>
      </p:pic>
      <p:cxnSp>
        <p:nvCxnSpPr>
          <p:cNvPr id="53" name="Shape 53"/>
          <p:cNvCxnSpPr/>
          <p:nvPr/>
        </p:nvCxnSpPr>
        <p:spPr>
          <a:xfrm>
            <a:off x="635000" y="635000"/>
            <a:ext cx="11734800" cy="11"/>
          </a:xfrm>
          <a:prstGeom prst="straightConnector1">
            <a:avLst/>
          </a:prstGeom>
          <a:noFill/>
          <a:ln>
            <a:noFill/>
          </a:ln>
        </p:spPr>
      </p:cxnSp>
      <p:cxnSp>
        <p:nvCxnSpPr>
          <p:cNvPr id="54" name="Shape 54"/>
          <p:cNvCxnSpPr/>
          <p:nvPr/>
        </p:nvCxnSpPr>
        <p:spPr>
          <a:xfrm>
            <a:off x="635000" y="1219200"/>
            <a:ext cx="11734800" cy="11"/>
          </a:xfrm>
          <a:prstGeom prst="straightConnector1">
            <a:avLst/>
          </a:prstGeom>
          <a:noFill/>
          <a:ln>
            <a:noFill/>
          </a:ln>
        </p:spPr>
      </p:cxnSp>
      <p:sp>
        <p:nvSpPr>
          <p:cNvPr id="55" name="Shape 55"/>
          <p:cNvSpPr txBox="1">
            <a:spLocks noGrp="1"/>
          </p:cNvSpPr>
          <p:nvPr>
            <p:ph type="body" idx="1"/>
          </p:nvPr>
        </p:nvSpPr>
        <p:spPr>
          <a:xfrm>
            <a:off x="3822700" y="2095500"/>
            <a:ext cx="5435599" cy="4089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41.xml"/><Relationship Id="rId20" Type="http://schemas.openxmlformats.org/officeDocument/2006/relationships/slideLayout" Target="../slideLayouts/slideLayout52.xml"/><Relationship Id="rId21" Type="http://schemas.openxmlformats.org/officeDocument/2006/relationships/slideLayout" Target="../slideLayouts/slideLayout53.xml"/><Relationship Id="rId22" Type="http://schemas.openxmlformats.org/officeDocument/2006/relationships/slideLayout" Target="../slideLayouts/slideLayout54.xml"/><Relationship Id="rId23" Type="http://schemas.openxmlformats.org/officeDocument/2006/relationships/slideLayout" Target="../slideLayouts/slideLayout55.xml"/><Relationship Id="rId24" Type="http://schemas.openxmlformats.org/officeDocument/2006/relationships/slideLayout" Target="../slideLayouts/slideLayout56.xml"/><Relationship Id="rId25" Type="http://schemas.openxmlformats.org/officeDocument/2006/relationships/slideLayout" Target="../slideLayouts/slideLayout57.xml"/><Relationship Id="rId26" Type="http://schemas.openxmlformats.org/officeDocument/2006/relationships/slideLayout" Target="../slideLayouts/slideLayout58.xml"/><Relationship Id="rId27" Type="http://schemas.openxmlformats.org/officeDocument/2006/relationships/slideLayout" Target="../slideLayouts/slideLayout59.xml"/><Relationship Id="rId28" Type="http://schemas.openxmlformats.org/officeDocument/2006/relationships/slideLayout" Target="../slideLayouts/slideLayout60.xml"/><Relationship Id="rId29" Type="http://schemas.openxmlformats.org/officeDocument/2006/relationships/slideLayout" Target="../slideLayouts/slideLayout61.xml"/><Relationship Id="rId30" Type="http://schemas.openxmlformats.org/officeDocument/2006/relationships/slideLayout" Target="../slideLayouts/slideLayout62.xml"/><Relationship Id="rId31" Type="http://schemas.openxmlformats.org/officeDocument/2006/relationships/slideLayout" Target="../slideLayouts/slideLayout63.xml"/><Relationship Id="rId32" Type="http://schemas.openxmlformats.org/officeDocument/2006/relationships/theme" Target="../theme/theme2.xml"/><Relationship Id="rId10" Type="http://schemas.openxmlformats.org/officeDocument/2006/relationships/slideLayout" Target="../slideLayouts/slideLayout42.xml"/><Relationship Id="rId11" Type="http://schemas.openxmlformats.org/officeDocument/2006/relationships/slideLayout" Target="../slideLayouts/slideLayout43.xml"/><Relationship Id="rId12" Type="http://schemas.openxmlformats.org/officeDocument/2006/relationships/slideLayout" Target="../slideLayouts/slideLayout44.xml"/><Relationship Id="rId13" Type="http://schemas.openxmlformats.org/officeDocument/2006/relationships/slideLayout" Target="../slideLayouts/slideLayout45.xml"/><Relationship Id="rId14" Type="http://schemas.openxmlformats.org/officeDocument/2006/relationships/slideLayout" Target="../slideLayouts/slideLayout46.xml"/><Relationship Id="rId15" Type="http://schemas.openxmlformats.org/officeDocument/2006/relationships/slideLayout" Target="../slideLayouts/slideLayout47.xml"/><Relationship Id="rId16" Type="http://schemas.openxmlformats.org/officeDocument/2006/relationships/slideLayout" Target="../slideLayouts/slideLayout48.xml"/><Relationship Id="rId17" Type="http://schemas.openxmlformats.org/officeDocument/2006/relationships/slideLayout" Target="../slideLayouts/slideLayout49.xml"/><Relationship Id="rId18" Type="http://schemas.openxmlformats.org/officeDocument/2006/relationships/slideLayout" Target="../slideLayouts/slideLayout50.xml"/><Relationship Id="rId19" Type="http://schemas.openxmlformats.org/officeDocument/2006/relationships/slideLayout" Target="../slideLayouts/slideLayout51.xml"/><Relationship Id="rId1" Type="http://schemas.openxmlformats.org/officeDocument/2006/relationships/slideLayout" Target="../slideLayouts/slideLayout33.xml"/><Relationship Id="rId2" Type="http://schemas.openxmlformats.org/officeDocument/2006/relationships/slideLayout" Target="../slideLayouts/slideLayout34.xml"/><Relationship Id="rId3" Type="http://schemas.openxmlformats.org/officeDocument/2006/relationships/slideLayout" Target="../slideLayouts/slideLayout35.xml"/><Relationship Id="rId4" Type="http://schemas.openxmlformats.org/officeDocument/2006/relationships/slideLayout" Target="../slideLayouts/slideLayout36.xml"/><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cxnSp>
        <p:nvCxnSpPr>
          <p:cNvPr id="6" name="Shape 6"/>
          <p:cNvCxnSpPr/>
          <p:nvPr/>
        </p:nvCxnSpPr>
        <p:spPr>
          <a:xfrm>
            <a:off x="635000" y="635000"/>
            <a:ext cx="11734800" cy="11"/>
          </a:xfrm>
          <a:prstGeom prst="straightConnector1">
            <a:avLst/>
          </a:prstGeom>
          <a:noFill/>
          <a:ln w="9525" cap="flat" cmpd="sng">
            <a:solidFill>
              <a:srgbClr val="000000"/>
            </a:solidFill>
            <a:prstDash val="solid"/>
            <a:round/>
            <a:headEnd type="none" w="med" len="med"/>
            <a:tailEnd type="none" w="med" len="med"/>
          </a:ln>
        </p:spPr>
      </p:cxnSp>
      <p:cxnSp>
        <p:nvCxnSpPr>
          <p:cNvPr id="7" name="Shape 7"/>
          <p:cNvCxnSpPr/>
          <p:nvPr/>
        </p:nvCxnSpPr>
        <p:spPr>
          <a:xfrm>
            <a:off x="635000" y="1219200"/>
            <a:ext cx="11734800" cy="11"/>
          </a:xfrm>
          <a:prstGeom prst="straightConnector1">
            <a:avLst/>
          </a:prstGeom>
          <a:noFill/>
          <a:ln w="9525" cap="flat" cmpd="sng">
            <a:solidFill>
              <a:srgbClr val="000000"/>
            </a:solidFill>
            <a:prstDash val="solid"/>
            <a:round/>
            <a:headEnd type="none" w="med" len="med"/>
            <a:tailEnd type="none" w="med" len="med"/>
          </a:ln>
        </p:spPr>
      </p:cxnSp>
      <p:sp>
        <p:nvSpPr>
          <p:cNvPr id="8" name="Shape 8"/>
          <p:cNvSpPr txBox="1">
            <a:spLocks noGrp="1"/>
          </p:cNvSpPr>
          <p:nvPr>
            <p:ph type="title"/>
          </p:nvPr>
        </p:nvSpPr>
        <p:spPr>
          <a:xfrm>
            <a:off x="635000" y="1473200"/>
            <a:ext cx="11734800" cy="7112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lstStyle>
            <a:lvl1pPr marL="0" marR="0" lvl="0" indent="0" algn="l" rtl="0">
              <a:lnSpc>
                <a:spcPct val="92592"/>
              </a:lnSpc>
              <a:spcBef>
                <a:spcPts val="0"/>
              </a:spcBef>
              <a:defRPr/>
            </a:lvl1pPr>
            <a:lvl2pPr marL="0" marR="0" lvl="1" indent="228600" algn="l" rtl="0">
              <a:lnSpc>
                <a:spcPct val="92592"/>
              </a:lnSpc>
              <a:spcBef>
                <a:spcPts val="0"/>
              </a:spcBef>
              <a:defRPr/>
            </a:lvl2pPr>
            <a:lvl3pPr marL="0" marR="0" lvl="2" indent="457200" algn="l" rtl="0">
              <a:lnSpc>
                <a:spcPct val="92592"/>
              </a:lnSpc>
              <a:spcBef>
                <a:spcPts val="0"/>
              </a:spcBef>
              <a:defRPr/>
            </a:lvl3pPr>
            <a:lvl4pPr marL="0" marR="0" lvl="3" indent="685800" algn="l" rtl="0">
              <a:lnSpc>
                <a:spcPct val="92592"/>
              </a:lnSpc>
              <a:spcBef>
                <a:spcPts val="0"/>
              </a:spcBef>
              <a:defRPr/>
            </a:lvl4pPr>
            <a:lvl5pPr marL="0" marR="0" lvl="4" indent="914400" algn="l" rtl="0">
              <a:lnSpc>
                <a:spcPct val="92592"/>
              </a:lnSpc>
              <a:spcBef>
                <a:spcPts val="0"/>
              </a:spcBef>
              <a:defRPr/>
            </a:lvl5pPr>
            <a:lvl6pPr marL="0" marR="0" lvl="5" indent="1143000" algn="l" rtl="0">
              <a:lnSpc>
                <a:spcPct val="92592"/>
              </a:lnSpc>
              <a:spcBef>
                <a:spcPts val="0"/>
              </a:spcBef>
              <a:defRPr/>
            </a:lvl6pPr>
            <a:lvl7pPr marL="0" marR="0" lvl="6" indent="1371600" algn="l" rtl="0">
              <a:lnSpc>
                <a:spcPct val="92592"/>
              </a:lnSpc>
              <a:spcBef>
                <a:spcPts val="0"/>
              </a:spcBef>
              <a:defRPr/>
            </a:lvl7pPr>
            <a:lvl8pPr marL="0" marR="0" lvl="7" indent="1600200" algn="l" rtl="0">
              <a:lnSpc>
                <a:spcPct val="92592"/>
              </a:lnSpc>
              <a:spcBef>
                <a:spcPts val="0"/>
              </a:spcBef>
              <a:defRPr/>
            </a:lvl8pPr>
            <a:lvl9pPr marL="0" marR="0" lvl="8" indent="1828800" algn="l" rtl="0">
              <a:lnSpc>
                <a:spcPct val="92592"/>
              </a:lnSpc>
              <a:spcBef>
                <a:spcPts val="0"/>
              </a:spcBef>
              <a:defRPr/>
            </a:lvl9pPr>
          </a:lstStyle>
          <a:p>
            <a:endParaRPr/>
          </a:p>
        </p:txBody>
      </p:sp>
      <p:sp>
        <p:nvSpPr>
          <p:cNvPr id="9" name="Shape 9"/>
          <p:cNvSpPr txBox="1">
            <a:spLocks noGrp="1"/>
          </p:cNvSpPr>
          <p:nvPr>
            <p:ph type="body" idx="1"/>
          </p:nvPr>
        </p:nvSpPr>
        <p:spPr>
          <a:xfrm>
            <a:off x="632056" y="2413000"/>
            <a:ext cx="11734801" cy="3809999"/>
          </a:xfrm>
          <a:prstGeom prst="rect">
            <a:avLst/>
          </a:prstGeom>
          <a:noFill/>
          <a:ln>
            <a:noFill/>
          </a:ln>
        </p:spPr>
        <p:txBody>
          <a:bodyPr lIns="91425" tIns="91425" rIns="91425" bIns="91425" anchor="t" anchorCtr="0"/>
          <a:lstStyle>
            <a:lvl1pPr marL="0" marR="0" lvl="0" indent="0" algn="l" rtl="0">
              <a:spcBef>
                <a:spcPts val="1000"/>
              </a:spcBef>
              <a:defRPr/>
            </a:lvl1pPr>
            <a:lvl2pPr marL="660400" marR="0" lvl="1" indent="-78740" algn="l" rtl="0">
              <a:spcBef>
                <a:spcPts val="1000"/>
              </a:spcBef>
              <a:buFont typeface="Merriweather Sans"/>
              <a:buChar char="‣"/>
              <a:defRPr/>
            </a:lvl2pPr>
            <a:lvl3pPr marL="1117600" marR="0" lvl="2" indent="-78739" algn="l" rtl="0">
              <a:spcBef>
                <a:spcPts val="1000"/>
              </a:spcBef>
              <a:buFont typeface="Merriweather Sans"/>
              <a:buChar char="‣"/>
              <a:defRPr/>
            </a:lvl3pPr>
            <a:lvl4pPr marL="1574800" marR="0" lvl="3" indent="-78739" algn="l" rtl="0">
              <a:spcBef>
                <a:spcPts val="1000"/>
              </a:spcBef>
              <a:buFont typeface="Merriweather Sans"/>
              <a:buChar char="‣"/>
              <a:defRPr/>
            </a:lvl4pPr>
            <a:lvl5pPr marL="2032000" marR="0" lvl="4" indent="-78739" algn="l" rtl="0">
              <a:spcBef>
                <a:spcPts val="1000"/>
              </a:spcBef>
              <a:buFont typeface="Merriweather Sans"/>
              <a:buChar char="‣"/>
              <a:defRPr/>
            </a:lvl5pPr>
            <a:lvl6pPr marL="2654300" marR="0" lvl="5" indent="-78739" algn="l" rtl="0">
              <a:spcBef>
                <a:spcPts val="1000"/>
              </a:spcBef>
              <a:buFont typeface="Arial"/>
              <a:buChar char="•"/>
              <a:defRPr/>
            </a:lvl6pPr>
            <a:lvl7pPr marL="3009900" marR="0" lvl="6" indent="-78739" algn="l" rtl="0">
              <a:spcBef>
                <a:spcPts val="1000"/>
              </a:spcBef>
              <a:buFont typeface="Arial"/>
              <a:buChar char="•"/>
              <a:defRPr/>
            </a:lvl7pPr>
            <a:lvl8pPr marL="3365500" marR="0" lvl="7" indent="-78740" algn="l" rtl="0">
              <a:spcBef>
                <a:spcPts val="1000"/>
              </a:spcBef>
              <a:buFont typeface="Arial"/>
              <a:buChar char="•"/>
              <a:defRPr/>
            </a:lvl8pPr>
            <a:lvl9pPr marL="3721100" marR="0" lvl="8" indent="-78740" algn="l" rtl="0">
              <a:spcBef>
                <a:spcPts val="1000"/>
              </a:spcBef>
              <a:buFont typeface="Arial"/>
              <a:buChar cha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712" r:id="rId3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7"/>
        <p:cNvGrpSpPr/>
        <p:nvPr/>
      </p:nvGrpSpPr>
      <p:grpSpPr>
        <a:xfrm>
          <a:off x="0" y="0"/>
          <a:ext cx="0" cy="0"/>
          <a:chOff x="0" y="0"/>
          <a:chExt cx="0" cy="0"/>
        </a:xfrm>
      </p:grpSpPr>
      <p:cxnSp>
        <p:nvCxnSpPr>
          <p:cNvPr id="208" name="Shape 208"/>
          <p:cNvCxnSpPr/>
          <p:nvPr/>
        </p:nvCxnSpPr>
        <p:spPr>
          <a:xfrm>
            <a:off x="635000" y="635000"/>
            <a:ext cx="11734800" cy="0"/>
          </a:xfrm>
          <a:prstGeom prst="straightConnector1">
            <a:avLst/>
          </a:prstGeom>
          <a:noFill/>
          <a:ln w="9525" cap="flat" cmpd="sng">
            <a:solidFill>
              <a:srgbClr val="000000"/>
            </a:solidFill>
            <a:prstDash val="solid"/>
            <a:round/>
            <a:headEnd type="none" w="med" len="med"/>
            <a:tailEnd type="none" w="med" len="med"/>
          </a:ln>
        </p:spPr>
      </p:cxnSp>
      <p:cxnSp>
        <p:nvCxnSpPr>
          <p:cNvPr id="209" name="Shape 209"/>
          <p:cNvCxnSpPr/>
          <p:nvPr/>
        </p:nvCxnSpPr>
        <p:spPr>
          <a:xfrm>
            <a:off x="635000" y="1219200"/>
            <a:ext cx="11734800" cy="0"/>
          </a:xfrm>
          <a:prstGeom prst="straightConnector1">
            <a:avLst/>
          </a:prstGeom>
          <a:noFill/>
          <a:ln w="9525" cap="flat" cmpd="sng">
            <a:solidFill>
              <a:srgbClr val="000000"/>
            </a:solidFill>
            <a:prstDash val="solid"/>
            <a:round/>
            <a:headEnd type="none" w="med" len="med"/>
            <a:tailEnd type="none" w="med" len="med"/>
          </a:ln>
        </p:spPr>
      </p:cxnSp>
      <p:sp>
        <p:nvSpPr>
          <p:cNvPr id="210" name="Shape 210"/>
          <p:cNvSpPr txBox="1">
            <a:spLocks noGrp="1"/>
          </p:cNvSpPr>
          <p:nvPr>
            <p:ph type="title"/>
          </p:nvPr>
        </p:nvSpPr>
        <p:spPr>
          <a:xfrm>
            <a:off x="635000" y="1473200"/>
            <a:ext cx="11734800" cy="7113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lstStyle>
            <a:lvl1pPr marL="0" marR="0" lvl="0" indent="0" algn="l" rtl="0">
              <a:lnSpc>
                <a:spcPct val="92592"/>
              </a:lnSpc>
              <a:spcBef>
                <a:spcPts val="0"/>
              </a:spcBef>
              <a:defRPr/>
            </a:lvl1pPr>
            <a:lvl2pPr marL="0" marR="0" lvl="1" indent="228600" algn="l" rtl="0">
              <a:lnSpc>
                <a:spcPct val="92592"/>
              </a:lnSpc>
              <a:spcBef>
                <a:spcPts val="0"/>
              </a:spcBef>
              <a:defRPr/>
            </a:lvl2pPr>
            <a:lvl3pPr marL="0" marR="0" lvl="2" indent="457200" algn="l" rtl="0">
              <a:lnSpc>
                <a:spcPct val="92592"/>
              </a:lnSpc>
              <a:spcBef>
                <a:spcPts val="0"/>
              </a:spcBef>
              <a:defRPr/>
            </a:lvl3pPr>
            <a:lvl4pPr marL="0" marR="0" lvl="3" indent="685800" algn="l" rtl="0">
              <a:lnSpc>
                <a:spcPct val="92592"/>
              </a:lnSpc>
              <a:spcBef>
                <a:spcPts val="0"/>
              </a:spcBef>
              <a:defRPr/>
            </a:lvl4pPr>
            <a:lvl5pPr marL="0" marR="0" lvl="4" indent="914400" algn="l" rtl="0">
              <a:lnSpc>
                <a:spcPct val="92592"/>
              </a:lnSpc>
              <a:spcBef>
                <a:spcPts val="0"/>
              </a:spcBef>
              <a:defRPr/>
            </a:lvl5pPr>
            <a:lvl6pPr marL="0" marR="0" lvl="5" indent="1143000" algn="l" rtl="0">
              <a:lnSpc>
                <a:spcPct val="92592"/>
              </a:lnSpc>
              <a:spcBef>
                <a:spcPts val="0"/>
              </a:spcBef>
              <a:defRPr/>
            </a:lvl6pPr>
            <a:lvl7pPr marL="0" marR="0" lvl="6" indent="1371600" algn="l" rtl="0">
              <a:lnSpc>
                <a:spcPct val="92592"/>
              </a:lnSpc>
              <a:spcBef>
                <a:spcPts val="0"/>
              </a:spcBef>
              <a:defRPr/>
            </a:lvl7pPr>
            <a:lvl8pPr marL="0" marR="0" lvl="7" indent="1600200" algn="l" rtl="0">
              <a:lnSpc>
                <a:spcPct val="92592"/>
              </a:lnSpc>
              <a:spcBef>
                <a:spcPts val="0"/>
              </a:spcBef>
              <a:defRPr/>
            </a:lvl8pPr>
            <a:lvl9pPr marL="0" marR="0" lvl="8" indent="1828800" algn="l" rtl="0">
              <a:lnSpc>
                <a:spcPct val="92592"/>
              </a:lnSpc>
              <a:spcBef>
                <a:spcPts val="0"/>
              </a:spcBef>
              <a:defRPr/>
            </a:lvl9pPr>
          </a:lstStyle>
          <a:p>
            <a:endParaRPr/>
          </a:p>
        </p:txBody>
      </p:sp>
      <p:sp>
        <p:nvSpPr>
          <p:cNvPr id="211" name="Shape 211"/>
          <p:cNvSpPr txBox="1">
            <a:spLocks noGrp="1"/>
          </p:cNvSpPr>
          <p:nvPr>
            <p:ph type="body" idx="1"/>
          </p:nvPr>
        </p:nvSpPr>
        <p:spPr>
          <a:xfrm>
            <a:off x="632056" y="2413000"/>
            <a:ext cx="11734800" cy="3809999"/>
          </a:xfrm>
          <a:prstGeom prst="rect">
            <a:avLst/>
          </a:prstGeom>
          <a:noFill/>
          <a:ln>
            <a:noFill/>
          </a:ln>
        </p:spPr>
        <p:txBody>
          <a:bodyPr lIns="91425" tIns="91425" rIns="91425" bIns="91425" anchor="t" anchorCtr="0"/>
          <a:lstStyle>
            <a:lvl1pPr marL="0" marR="0" lvl="0" indent="0" algn="l" rtl="0">
              <a:spcBef>
                <a:spcPts val="1000"/>
              </a:spcBef>
              <a:defRPr/>
            </a:lvl1pPr>
            <a:lvl2pPr marL="660400" marR="0" lvl="1" indent="-78740" algn="l" rtl="0">
              <a:spcBef>
                <a:spcPts val="1000"/>
              </a:spcBef>
              <a:buFont typeface="Merriweather Sans"/>
              <a:buChar char="‣"/>
              <a:defRPr/>
            </a:lvl2pPr>
            <a:lvl3pPr marL="1117600" marR="0" lvl="2" indent="-78739" algn="l" rtl="0">
              <a:spcBef>
                <a:spcPts val="1000"/>
              </a:spcBef>
              <a:buFont typeface="Merriweather Sans"/>
              <a:buChar char="‣"/>
              <a:defRPr/>
            </a:lvl3pPr>
            <a:lvl4pPr marL="1574800" marR="0" lvl="3" indent="-78739" algn="l" rtl="0">
              <a:spcBef>
                <a:spcPts val="1000"/>
              </a:spcBef>
              <a:buFont typeface="Merriweather Sans"/>
              <a:buChar char="‣"/>
              <a:defRPr/>
            </a:lvl4pPr>
            <a:lvl5pPr marL="2032000" marR="0" lvl="4" indent="-78739" algn="l" rtl="0">
              <a:spcBef>
                <a:spcPts val="1000"/>
              </a:spcBef>
              <a:buFont typeface="Merriweather Sans"/>
              <a:buChar char="‣"/>
              <a:defRPr/>
            </a:lvl5pPr>
            <a:lvl6pPr marL="2654300" marR="0" lvl="5" indent="-78739" algn="l" rtl="0">
              <a:spcBef>
                <a:spcPts val="1000"/>
              </a:spcBef>
              <a:buFont typeface="Arial"/>
              <a:buChar char="•"/>
              <a:defRPr/>
            </a:lvl6pPr>
            <a:lvl7pPr marL="3009900" marR="0" lvl="6" indent="-78739" algn="l" rtl="0">
              <a:spcBef>
                <a:spcPts val="1000"/>
              </a:spcBef>
              <a:buFont typeface="Arial"/>
              <a:buChar char="•"/>
              <a:defRPr/>
            </a:lvl7pPr>
            <a:lvl8pPr marL="3365500" marR="0" lvl="7" indent="-78740" algn="l" rtl="0">
              <a:spcBef>
                <a:spcPts val="1000"/>
              </a:spcBef>
              <a:buFont typeface="Arial"/>
              <a:buChar char="•"/>
              <a:defRPr/>
            </a:lvl8pPr>
            <a:lvl9pPr marL="3721100" marR="0" lvl="8" indent="-78740" algn="l" rtl="0">
              <a:spcBef>
                <a:spcPts val="1000"/>
              </a:spcBef>
              <a:buFont typeface="Arial"/>
              <a:buChar char="•"/>
              <a:defRPr/>
            </a:lvl9pPr>
          </a:lstStyle>
          <a:p>
            <a:endParaRPr/>
          </a:p>
        </p:txBody>
      </p:sp>
    </p:spTree>
  </p:cSld>
  <p:clrMap bg1="lt1" tx1="dk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 id="2147483709"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image" Target="../media/image2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3.xml.rels><?xml version="1.0" encoding="UTF-8" standalone="yes"?>
<Relationships xmlns="http://schemas.openxmlformats.org/package/2006/relationships"><Relationship Id="rId3" Type="http://schemas.openxmlformats.org/officeDocument/2006/relationships/hyperlink" Target="http://www.nytimes.com/imagepages/2008/04/16/us/20080416_OBAMA_GRAPHIC.html" TargetMode="External"/><Relationship Id="rId4" Type="http://schemas.openxmlformats.org/officeDocument/2006/relationships/image" Target="../media/image27.png"/><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1.xml"/><Relationship Id="rId3" Type="http://schemas.openxmlformats.org/officeDocument/2006/relationships/image" Target="../media/image2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5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3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3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image" Target="../media/image2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p:nvPr/>
        </p:nvSpPr>
        <p:spPr>
          <a:xfrm>
            <a:off x="635000" y="1574800"/>
            <a:ext cx="11734800" cy="37211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600" b="1" dirty="0" smtClean="0">
                <a:solidFill>
                  <a:srgbClr val="FFFFFF"/>
                </a:solidFill>
                <a:latin typeface="Arial" charset="0"/>
                <a:ea typeface="Arial" charset="0"/>
                <a:cs typeface="Arial" charset="0"/>
                <a:sym typeface="Oswald"/>
              </a:rPr>
              <a:t>QUICK REVIEW</a:t>
            </a:r>
            <a:endParaRPr lang="en-US" sz="9600" b="1" dirty="0">
              <a:solidFill>
                <a:srgbClr val="FFFFFF"/>
              </a:solidFill>
              <a:latin typeface="Arial" charset="0"/>
              <a:ea typeface="Arial" charset="0"/>
              <a:cs typeface="Arial" charset="0"/>
              <a:sym typeface="Oswald"/>
            </a:endParaRPr>
          </a:p>
        </p:txBody>
      </p:sp>
      <p:sp>
        <p:nvSpPr>
          <p:cNvPr id="435" name="Shape 435"/>
          <p:cNvSpPr/>
          <p:nvPr/>
        </p:nvSpPr>
        <p:spPr>
          <a:xfrm>
            <a:off x="635000" y="5778500"/>
            <a:ext cx="11734800" cy="863700"/>
          </a:xfrm>
          <a:prstGeom prst="rect">
            <a:avLst/>
          </a:prstGeom>
          <a:noFill/>
          <a:ln>
            <a:noFill/>
          </a:ln>
        </p:spPr>
        <p:txBody>
          <a:bodyPr lIns="0" tIns="0" rIns="0" bIns="0" anchor="t" anchorCtr="0">
            <a:noAutofit/>
          </a:bodyPr>
          <a:lstStyle/>
          <a:p>
            <a:pPr marL="0" marR="0" lvl="0" indent="0" algn="l" rtl="0">
              <a:lnSpc>
                <a:spcPct val="121428"/>
              </a:lnSpc>
              <a:spcBef>
                <a:spcPts val="0"/>
              </a:spcBef>
              <a:buSzPct val="25000"/>
              <a:buNone/>
            </a:pPr>
            <a:r>
              <a:rPr lang="en-US" sz="2800" b="0" i="1" u="none" strike="noStrike" cap="none" dirty="0" smtClean="0">
                <a:solidFill>
                  <a:srgbClr val="E52123"/>
                </a:solidFill>
                <a:latin typeface="Arial" charset="0"/>
                <a:ea typeface="Arial" charset="0"/>
                <a:cs typeface="Arial" charset="0"/>
                <a:sym typeface="Georgia"/>
              </a:rPr>
              <a:t>Reid Offringa, PhD</a:t>
            </a:r>
            <a:endParaRPr lang="en-US" sz="2800" b="0" i="1" u="none" strike="noStrike" cap="none" dirty="0">
              <a:solidFill>
                <a:srgbClr val="E52123"/>
              </a:solidFill>
              <a:latin typeface="Arial" charset="0"/>
              <a:ea typeface="Arial" charset="0"/>
              <a:cs typeface="Arial" charset="0"/>
              <a:sym typeface="Georgia"/>
            </a:endParaRPr>
          </a:p>
          <a:p>
            <a:pPr marL="0" marR="0" lvl="0" indent="0" algn="l" rtl="0">
              <a:lnSpc>
                <a:spcPct val="121428"/>
              </a:lnSpc>
              <a:spcBef>
                <a:spcPts val="0"/>
              </a:spcBef>
              <a:buSzPct val="25000"/>
              <a:buNone/>
            </a:pPr>
            <a:r>
              <a:rPr lang="en-US" sz="2800" b="0" i="1" u="none" strike="noStrike" cap="none" dirty="0" smtClean="0">
                <a:solidFill>
                  <a:srgbClr val="EAEAEA"/>
                </a:solidFill>
                <a:latin typeface="Arial" charset="0"/>
                <a:ea typeface="Arial" charset="0"/>
                <a:cs typeface="Arial" charset="0"/>
                <a:sym typeface="Georgia"/>
              </a:rPr>
              <a:t>Data Scientist, Glooko</a:t>
            </a:r>
            <a:endParaRPr lang="en-US" sz="2800" b="0" i="1" u="none" strike="noStrike" cap="none" dirty="0">
              <a:solidFill>
                <a:srgbClr val="EAEAEA"/>
              </a:solidFill>
              <a:latin typeface="Arial" charset="0"/>
              <a:ea typeface="Arial" charset="0"/>
              <a:cs typeface="Arial" charset="0"/>
              <a:sym typeface="Georgia"/>
            </a:endParaRPr>
          </a:p>
        </p:txBody>
      </p:sp>
    </p:spTree>
    <p:extLst>
      <p:ext uri="{BB962C8B-B14F-4D97-AF65-F5344CB8AC3E}">
        <p14:creationId xmlns:p14="http://schemas.microsoft.com/office/powerpoint/2010/main" val="7196850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971" y="573790"/>
            <a:ext cx="11734800" cy="711200"/>
          </a:xfrm>
          <a:ln>
            <a:noFill/>
          </a:ln>
        </p:spPr>
        <p:txBody>
          <a:bodyPr/>
          <a:lstStyle/>
          <a:p>
            <a:r>
              <a:rPr lang="en-US" sz="4000" dirty="0" smtClean="0"/>
              <a:t>Should it move?</a:t>
            </a:r>
            <a:endParaRPr lang="en-US" sz="4000" dirty="0"/>
          </a:p>
        </p:txBody>
      </p:sp>
      <p:graphicFrame>
        <p:nvGraphicFramePr>
          <p:cNvPr id="4" name="Content Placeholder 3"/>
          <p:cNvGraphicFramePr>
            <a:graphicFrameLocks noGrp="1"/>
          </p:cNvGraphicFramePr>
          <p:nvPr>
            <p:ph idx="1"/>
            <p:extLst/>
          </p:nvPr>
        </p:nvGraphicFramePr>
        <p:xfrm>
          <a:off x="855133" y="1661725"/>
          <a:ext cx="11099801" cy="5076049"/>
        </p:xfrm>
        <a:graphic>
          <a:graphicData uri="http://schemas.openxmlformats.org/drawingml/2006/table">
            <a:tbl>
              <a:tblPr firstRow="1" bandRow="1">
                <a:tableStyleId>{7E9639D4-E3E2-4D34-9284-5A2195B3D0D7}</a:tableStyleId>
              </a:tblPr>
              <a:tblGrid>
                <a:gridCol w="1890536"/>
                <a:gridCol w="1841853"/>
                <a:gridCol w="1841853"/>
                <a:gridCol w="1841853"/>
                <a:gridCol w="1841853"/>
                <a:gridCol w="1841853"/>
              </a:tblGrid>
              <a:tr h="461459">
                <a:tc>
                  <a:txBody>
                    <a:bodyPr/>
                    <a:lstStyle/>
                    <a:p>
                      <a:pPr algn="ctr" fontAlgn="b"/>
                      <a:r>
                        <a:rPr lang="en-US" sz="1900" u="none" strike="noStrike" dirty="0">
                          <a:effectLst/>
                        </a:rPr>
                        <a:t>Item</a:t>
                      </a:r>
                      <a:endParaRPr lang="en-US" sz="1900" b="0" i="0" u="none" strike="noStrike" dirty="0">
                        <a:solidFill>
                          <a:srgbClr val="000000"/>
                        </a:solidFill>
                        <a:effectLst/>
                        <a:latin typeface="Calibri" charset="0"/>
                      </a:endParaRPr>
                    </a:p>
                  </a:txBody>
                  <a:tcPr marL="6762" marR="6762" marT="6762" marB="0" anchor="ctr"/>
                </a:tc>
                <a:tc>
                  <a:txBody>
                    <a:bodyPr/>
                    <a:lstStyle/>
                    <a:p>
                      <a:pPr algn="ctr" fontAlgn="b"/>
                      <a:r>
                        <a:rPr lang="en-US" sz="1900" u="none" strike="noStrike">
                          <a:effectLst/>
                        </a:rPr>
                        <a:t>DIM</a:t>
                      </a:r>
                      <a:endParaRPr lang="en-US" sz="1900" b="0" i="0" u="none" strike="noStrike">
                        <a:solidFill>
                          <a:srgbClr val="000000"/>
                        </a:solidFill>
                        <a:effectLst/>
                        <a:latin typeface="Calibri" charset="0"/>
                      </a:endParaRPr>
                    </a:p>
                  </a:txBody>
                  <a:tcPr marL="6762" marR="6762" marT="6762" marB="0" anchor="ctr"/>
                </a:tc>
                <a:tc>
                  <a:txBody>
                    <a:bodyPr/>
                    <a:lstStyle/>
                    <a:p>
                      <a:pPr algn="ctr" fontAlgn="b"/>
                      <a:r>
                        <a:rPr lang="en-US" sz="1900" u="none" strike="noStrike">
                          <a:effectLst/>
                        </a:rPr>
                        <a:t>SIM</a:t>
                      </a:r>
                      <a:endParaRPr lang="en-US" sz="1900" b="0" i="0" u="none" strike="noStrike">
                        <a:solidFill>
                          <a:srgbClr val="000000"/>
                        </a:solidFill>
                        <a:effectLst/>
                        <a:latin typeface="Calibri" charset="0"/>
                      </a:endParaRPr>
                    </a:p>
                  </a:txBody>
                  <a:tcPr marL="6762" marR="6762" marT="6762" marB="0" anchor="ctr"/>
                </a:tc>
                <a:tc>
                  <a:txBody>
                    <a:bodyPr/>
                    <a:lstStyle/>
                    <a:p>
                      <a:pPr algn="ctr" fontAlgn="b"/>
                      <a:r>
                        <a:rPr lang="en-US" sz="1900" u="none" strike="noStrike">
                          <a:effectLst/>
                        </a:rPr>
                        <a:t>mechanical</a:t>
                      </a:r>
                      <a:endParaRPr lang="en-US" sz="1900" b="0" i="0" u="none" strike="noStrike">
                        <a:solidFill>
                          <a:srgbClr val="000000"/>
                        </a:solidFill>
                        <a:effectLst/>
                        <a:latin typeface="Calibri" charset="0"/>
                      </a:endParaRPr>
                    </a:p>
                  </a:txBody>
                  <a:tcPr marL="6762" marR="6762" marT="6762" marB="0" anchor="ctr"/>
                </a:tc>
                <a:tc>
                  <a:txBody>
                    <a:bodyPr/>
                    <a:lstStyle/>
                    <a:p>
                      <a:pPr algn="ctr" fontAlgn="b"/>
                      <a:r>
                        <a:rPr lang="en-US" sz="1900" u="none" strike="noStrike" dirty="0">
                          <a:effectLst/>
                        </a:rPr>
                        <a:t>metal</a:t>
                      </a:r>
                      <a:endParaRPr lang="en-US" sz="1900" b="0" i="0" u="none" strike="noStrike" dirty="0">
                        <a:solidFill>
                          <a:srgbClr val="000000"/>
                        </a:solidFill>
                        <a:effectLst/>
                        <a:latin typeface="Calibri" charset="0"/>
                      </a:endParaRPr>
                    </a:p>
                  </a:txBody>
                  <a:tcPr marL="6762" marR="6762" marT="6762" marB="0" anchor="ctr"/>
                </a:tc>
                <a:tc>
                  <a:txBody>
                    <a:bodyPr/>
                    <a:lstStyle/>
                    <a:p>
                      <a:pPr algn="ctr" fontAlgn="b"/>
                      <a:r>
                        <a:rPr lang="en-US" sz="1900" u="none" strike="noStrike">
                          <a:effectLst/>
                        </a:rPr>
                        <a:t>Solution</a:t>
                      </a:r>
                      <a:endParaRPr lang="en-US" sz="1900" b="0" i="0" u="none" strike="noStrike">
                        <a:solidFill>
                          <a:srgbClr val="000000"/>
                        </a:solidFill>
                        <a:effectLst/>
                        <a:latin typeface="Calibri" charset="0"/>
                      </a:endParaRPr>
                    </a:p>
                  </a:txBody>
                  <a:tcPr marL="6762" marR="6762" marT="6762" marB="0" anchor="ctr"/>
                </a:tc>
              </a:tr>
              <a:tr h="461459">
                <a:tc>
                  <a:txBody>
                    <a:bodyPr/>
                    <a:lstStyle/>
                    <a:p>
                      <a:pPr algn="ctr" fontAlgn="b"/>
                      <a:r>
                        <a:rPr lang="en-US" sz="1900" u="none" strike="noStrike" dirty="0">
                          <a:effectLst/>
                        </a:rPr>
                        <a:t>door</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dirty="0">
                          <a:effectLst/>
                        </a:rPr>
                        <a:t>no</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dirty="0">
                          <a:effectLst/>
                        </a:rPr>
                        <a:t>yes</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dirty="0">
                          <a:effectLst/>
                        </a:rPr>
                        <a:t>no</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dirty="0" smtClean="0">
                          <a:effectLst/>
                        </a:rPr>
                        <a:t>yes</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dirty="0">
                          <a:effectLst/>
                        </a:rPr>
                        <a:t>WD40</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r>
              <a:tr h="461459">
                <a:tc>
                  <a:txBody>
                    <a:bodyPr/>
                    <a:lstStyle/>
                    <a:p>
                      <a:pPr algn="ctr" fontAlgn="b"/>
                      <a:r>
                        <a:rPr lang="en-US" sz="1900" u="none" strike="noStrike" dirty="0">
                          <a:effectLst/>
                        </a:rPr>
                        <a:t>chair</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a:effectLst/>
                        </a:rPr>
                        <a:t>yes</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a:effectLst/>
                        </a:rPr>
                        <a:t>no</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a:effectLst/>
                        </a:rPr>
                        <a:t>no</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a:effectLst/>
                        </a:rPr>
                        <a:t>yes</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a:effectLst/>
                        </a:rPr>
                        <a:t>Duct tape</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r>
              <a:tr h="461459">
                <a:tc>
                  <a:txBody>
                    <a:bodyPr/>
                    <a:lstStyle/>
                    <a:p>
                      <a:pPr algn="ctr" fontAlgn="b"/>
                      <a:r>
                        <a:rPr lang="en-US" sz="1900" u="none" strike="noStrike" dirty="0">
                          <a:effectLst/>
                        </a:rPr>
                        <a:t>table</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a:effectLst/>
                        </a:rPr>
                        <a:t>yes</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a:effectLst/>
                        </a:rPr>
                        <a:t>no</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a:effectLst/>
                        </a:rPr>
                        <a:t>no</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a:effectLst/>
                        </a:rPr>
                        <a:t>yes</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a:effectLst/>
                        </a:rPr>
                        <a:t>Duct tape</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r>
              <a:tr h="461459">
                <a:tc>
                  <a:txBody>
                    <a:bodyPr/>
                    <a:lstStyle/>
                    <a:p>
                      <a:pPr algn="ctr" fontAlgn="b"/>
                      <a:r>
                        <a:rPr lang="en-US" sz="1900" u="none" strike="noStrike" dirty="0">
                          <a:effectLst/>
                        </a:rPr>
                        <a:t>wheel</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dirty="0">
                          <a:effectLst/>
                        </a:rPr>
                        <a:t>no</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dirty="0">
                          <a:effectLst/>
                        </a:rPr>
                        <a:t>yes</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dirty="0">
                          <a:effectLst/>
                        </a:rPr>
                        <a:t>yes</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dirty="0">
                          <a:effectLst/>
                        </a:rPr>
                        <a:t>yes</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dirty="0">
                          <a:effectLst/>
                        </a:rPr>
                        <a:t>WD40</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r>
              <a:tr h="461459">
                <a:tc>
                  <a:txBody>
                    <a:bodyPr/>
                    <a:lstStyle/>
                    <a:p>
                      <a:pPr algn="ctr" fontAlgn="b"/>
                      <a:r>
                        <a:rPr lang="en-US" sz="1900" u="none" strike="noStrike" dirty="0">
                          <a:effectLst/>
                        </a:rPr>
                        <a:t>cup</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smtClean="0">
                          <a:effectLst/>
                        </a:rPr>
                        <a:t>no</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a:effectLst/>
                        </a:rPr>
                        <a:t>no</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a:effectLst/>
                        </a:rPr>
                        <a:t>no</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a:effectLst/>
                        </a:rPr>
                        <a:t>no</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a:effectLst/>
                        </a:rPr>
                        <a:t>Duct tape</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r>
              <a:tr h="461459">
                <a:tc>
                  <a:txBody>
                    <a:bodyPr/>
                    <a:lstStyle/>
                    <a:p>
                      <a:pPr algn="ctr" fontAlgn="b"/>
                      <a:r>
                        <a:rPr lang="en-US" sz="1900" u="none" strike="noStrike" dirty="0">
                          <a:effectLst/>
                        </a:rPr>
                        <a:t>fan</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dirty="0">
                          <a:effectLst/>
                        </a:rPr>
                        <a:t>no</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dirty="0">
                          <a:effectLst/>
                        </a:rPr>
                        <a:t>yes</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dirty="0">
                          <a:effectLst/>
                        </a:rPr>
                        <a:t>yes</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dirty="0">
                          <a:effectLst/>
                        </a:rPr>
                        <a:t>yes</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dirty="0">
                          <a:effectLst/>
                        </a:rPr>
                        <a:t>WD40</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r>
              <a:tr h="461459">
                <a:tc>
                  <a:txBody>
                    <a:bodyPr/>
                    <a:lstStyle/>
                    <a:p>
                      <a:pPr algn="ctr" fontAlgn="b"/>
                      <a:r>
                        <a:rPr lang="en-US" sz="1900" u="none" strike="noStrike" dirty="0">
                          <a:effectLst/>
                        </a:rPr>
                        <a:t>shoe</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a:effectLst/>
                        </a:rPr>
                        <a:t>yes</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a:effectLst/>
                        </a:rPr>
                        <a:t>no</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a:effectLst/>
                        </a:rPr>
                        <a:t>no</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a:effectLst/>
                        </a:rPr>
                        <a:t>no</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a:effectLst/>
                        </a:rPr>
                        <a:t>Duct tape</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r>
              <a:tr h="461459">
                <a:tc>
                  <a:txBody>
                    <a:bodyPr/>
                    <a:lstStyle/>
                    <a:p>
                      <a:pPr algn="ctr" fontAlgn="b"/>
                      <a:r>
                        <a:rPr lang="en-US" sz="1900" u="none" strike="noStrike" dirty="0">
                          <a:effectLst/>
                        </a:rPr>
                        <a:t>lever</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dirty="0">
                          <a:effectLst/>
                        </a:rPr>
                        <a:t>no</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dirty="0">
                          <a:effectLst/>
                        </a:rPr>
                        <a:t>yes</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dirty="0">
                          <a:effectLst/>
                        </a:rPr>
                        <a:t>yes</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dirty="0">
                          <a:effectLst/>
                        </a:rPr>
                        <a:t>yes</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dirty="0">
                          <a:effectLst/>
                        </a:rPr>
                        <a:t>WD40</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r>
              <a:tr h="461459">
                <a:tc>
                  <a:txBody>
                    <a:bodyPr/>
                    <a:lstStyle/>
                    <a:p>
                      <a:pPr algn="ctr" fontAlgn="b"/>
                      <a:r>
                        <a:rPr lang="en-US" sz="1900" u="none" strike="noStrike">
                          <a:effectLst/>
                        </a:rPr>
                        <a:t>cog</a:t>
                      </a:r>
                      <a:endParaRPr lang="en-US" sz="1900" b="0" i="0" u="none" strike="noStrike">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a:effectLst/>
                        </a:rPr>
                        <a:t>no</a:t>
                      </a:r>
                      <a:endParaRPr lang="en-US" sz="1900" b="0" i="0" u="none" strike="noStrike">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a:effectLst/>
                        </a:rPr>
                        <a:t>yes</a:t>
                      </a:r>
                      <a:endParaRPr lang="en-US" sz="1900" b="0" i="0" u="none" strike="noStrike">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a:effectLst/>
                        </a:rPr>
                        <a:t>yes</a:t>
                      </a:r>
                      <a:endParaRPr lang="en-US" sz="1900" b="0" i="0" u="none" strike="noStrike">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dirty="0">
                          <a:effectLst/>
                        </a:rPr>
                        <a:t>yes</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c>
                  <a:txBody>
                    <a:bodyPr/>
                    <a:lstStyle/>
                    <a:p>
                      <a:pPr algn="ctr" fontAlgn="b"/>
                      <a:r>
                        <a:rPr lang="en-US" sz="1900" u="none" strike="noStrike" dirty="0">
                          <a:effectLst/>
                        </a:rPr>
                        <a:t>WD40</a:t>
                      </a:r>
                      <a:endParaRPr lang="en-US" sz="1900" b="0" i="0" u="none" strike="noStrike" dirty="0">
                        <a:solidFill>
                          <a:srgbClr val="000000"/>
                        </a:solidFill>
                        <a:effectLst/>
                        <a:latin typeface="Calibri" charset="0"/>
                      </a:endParaRPr>
                    </a:p>
                  </a:txBody>
                  <a:tcPr marL="6762" marR="6762" marT="6762" marB="0" anchor="ctr">
                    <a:solidFill>
                      <a:schemeClr val="accent2">
                        <a:lumMod val="40000"/>
                        <a:lumOff val="60000"/>
                      </a:schemeClr>
                    </a:solidFill>
                  </a:tcPr>
                </a:tc>
              </a:tr>
              <a:tr h="461459">
                <a:tc>
                  <a:txBody>
                    <a:bodyPr/>
                    <a:lstStyle/>
                    <a:p>
                      <a:pPr algn="ctr" fontAlgn="b"/>
                      <a:r>
                        <a:rPr lang="en-US" sz="1900" u="none" strike="noStrike" dirty="0">
                          <a:effectLst/>
                        </a:rPr>
                        <a:t>painting</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smtClean="0">
                          <a:effectLst/>
                        </a:rPr>
                        <a:t>no</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a:effectLst/>
                        </a:rPr>
                        <a:t>no</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a:effectLst/>
                        </a:rPr>
                        <a:t>no</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a:effectLst/>
                        </a:rPr>
                        <a:t>no</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c>
                  <a:txBody>
                    <a:bodyPr/>
                    <a:lstStyle/>
                    <a:p>
                      <a:pPr algn="ctr" fontAlgn="b"/>
                      <a:r>
                        <a:rPr lang="en-US" sz="1900" u="none" strike="noStrike" dirty="0">
                          <a:effectLst/>
                        </a:rPr>
                        <a:t>Duct tape</a:t>
                      </a:r>
                      <a:endParaRPr lang="en-US" sz="1900" b="0" i="0" u="none" strike="noStrike" dirty="0">
                        <a:solidFill>
                          <a:srgbClr val="000000"/>
                        </a:solidFill>
                        <a:effectLst/>
                        <a:latin typeface="Calibri" charset="0"/>
                      </a:endParaRPr>
                    </a:p>
                  </a:txBody>
                  <a:tcPr marL="6762" marR="6762" marT="6762" marB="0" anchor="ctr">
                    <a:solidFill>
                      <a:schemeClr val="accent1">
                        <a:lumMod val="60000"/>
                        <a:lumOff val="40000"/>
                      </a:schemeClr>
                    </a:solidFill>
                  </a:tcPr>
                </a:tc>
              </a:tr>
            </a:tbl>
          </a:graphicData>
        </a:graphic>
      </p:graphicFrame>
    </p:spTree>
    <p:extLst>
      <p:ext uri="{BB962C8B-B14F-4D97-AF65-F5344CB8AC3E}">
        <p14:creationId xmlns:p14="http://schemas.microsoft.com/office/powerpoint/2010/main" val="15871801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000" y="632755"/>
            <a:ext cx="11734800" cy="711200"/>
          </a:xfrm>
          <a:ln>
            <a:noFill/>
          </a:ln>
        </p:spPr>
        <p:txBody>
          <a:bodyPr/>
          <a:lstStyle/>
          <a:p>
            <a:r>
              <a:rPr lang="en-US" sz="3000" dirty="0" smtClean="0"/>
              <a:t>Simplest Decision Tree</a:t>
            </a:r>
            <a:endParaRPr lang="en-US" sz="3000" dirty="0"/>
          </a:p>
        </p:txBody>
      </p:sp>
      <p:sp>
        <p:nvSpPr>
          <p:cNvPr id="6" name="Rectangle 5"/>
          <p:cNvSpPr/>
          <p:nvPr/>
        </p:nvSpPr>
        <p:spPr>
          <a:xfrm>
            <a:off x="4580962" y="1700331"/>
            <a:ext cx="2077156" cy="7831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a:solidFill>
                  <a:schemeClr val="tx1"/>
                </a:solidFill>
              </a:rPr>
              <a:t>Should it Move?</a:t>
            </a:r>
            <a:endParaRPr lang="en-US" sz="1491">
              <a:solidFill>
                <a:schemeClr val="tx1"/>
              </a:solidFill>
            </a:endParaRPr>
          </a:p>
        </p:txBody>
      </p:sp>
      <p:sp>
        <p:nvSpPr>
          <p:cNvPr id="14" name="Right Arrow 13"/>
          <p:cNvSpPr/>
          <p:nvPr/>
        </p:nvSpPr>
        <p:spPr>
          <a:xfrm rot="2700139">
            <a:off x="5379863" y="2844373"/>
            <a:ext cx="1368044" cy="402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
          </a:p>
        </p:txBody>
      </p:sp>
      <p:sp>
        <p:nvSpPr>
          <p:cNvPr id="15" name="Right Arrow 14"/>
          <p:cNvSpPr/>
          <p:nvPr/>
        </p:nvSpPr>
        <p:spPr>
          <a:xfrm rot="8118957">
            <a:off x="4535733" y="2847592"/>
            <a:ext cx="1378207" cy="402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
          </a:p>
        </p:txBody>
      </p:sp>
      <p:sp>
        <p:nvSpPr>
          <p:cNvPr id="17" name="Rectangle 16"/>
          <p:cNvSpPr/>
          <p:nvPr/>
        </p:nvSpPr>
        <p:spPr>
          <a:xfrm>
            <a:off x="6319563" y="2709965"/>
            <a:ext cx="749898" cy="442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Yes</a:t>
            </a:r>
            <a:endParaRPr lang="en-US" sz="1491" dirty="0">
              <a:solidFill>
                <a:schemeClr val="tx1"/>
              </a:solidFill>
            </a:endParaRPr>
          </a:p>
        </p:txBody>
      </p:sp>
      <p:sp>
        <p:nvSpPr>
          <p:cNvPr id="18" name="Rectangle 17"/>
          <p:cNvSpPr/>
          <p:nvPr/>
        </p:nvSpPr>
        <p:spPr>
          <a:xfrm>
            <a:off x="4287117" y="2695718"/>
            <a:ext cx="697973" cy="4374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a:solidFill>
                  <a:schemeClr val="tx1"/>
                </a:solidFill>
              </a:rPr>
              <a:t>No</a:t>
            </a:r>
            <a:endParaRPr lang="en-US" sz="1491">
              <a:solidFill>
                <a:schemeClr val="tx1"/>
              </a:solidFill>
            </a:endParaRPr>
          </a:p>
        </p:txBody>
      </p:sp>
      <p:graphicFrame>
        <p:nvGraphicFramePr>
          <p:cNvPr id="3" name="Table 2"/>
          <p:cNvGraphicFramePr>
            <a:graphicFrameLocks noGrp="1"/>
          </p:cNvGraphicFramePr>
          <p:nvPr>
            <p:extLst/>
          </p:nvPr>
        </p:nvGraphicFramePr>
        <p:xfrm>
          <a:off x="2971235" y="3565776"/>
          <a:ext cx="2240277" cy="3461932"/>
        </p:xfrm>
        <a:graphic>
          <a:graphicData uri="http://schemas.openxmlformats.org/drawingml/2006/table">
            <a:tbl>
              <a:tblPr firstRow="1" bandRow="1">
                <a:tableStyleId>{5C22544A-7EE6-4342-B048-85BDC9FD1C3A}</a:tableStyleId>
              </a:tblPr>
              <a:tblGrid>
                <a:gridCol w="1046925"/>
                <a:gridCol w="1193352"/>
              </a:tblGrid>
              <a:tr h="298862">
                <a:tc>
                  <a:txBody>
                    <a:bodyPr/>
                    <a:lstStyle/>
                    <a:p>
                      <a:pPr algn="ctr" rtl="0" fontAlgn="b"/>
                      <a:r>
                        <a:rPr lang="en-US" sz="1900" b="1" i="0" u="none" strike="noStrike" dirty="0">
                          <a:solidFill>
                            <a:srgbClr val="FFFFFF"/>
                          </a:solidFill>
                          <a:effectLst/>
                          <a:latin typeface="Calibri" charset="0"/>
                        </a:rPr>
                        <a:t>Item</a:t>
                      </a:r>
                    </a:p>
                  </a:txBody>
                  <a:tcPr marL="6762" marR="6762" marT="6762" marB="0" anchor="b">
                    <a:solidFill>
                      <a:schemeClr val="tx1"/>
                    </a:solidFill>
                  </a:tcPr>
                </a:tc>
                <a:tc>
                  <a:txBody>
                    <a:bodyPr/>
                    <a:lstStyle/>
                    <a:p>
                      <a:pPr algn="ctr" rtl="0" fontAlgn="b"/>
                      <a:r>
                        <a:rPr lang="en-US" sz="1900" b="1" i="0" u="none" strike="noStrike" dirty="0">
                          <a:solidFill>
                            <a:srgbClr val="FFFFFF"/>
                          </a:solidFill>
                          <a:effectLst/>
                          <a:latin typeface="Calibri" charset="0"/>
                        </a:rPr>
                        <a:t>Solution</a:t>
                      </a:r>
                    </a:p>
                  </a:txBody>
                  <a:tcPr marL="6762" marR="6762" marT="6762" marB="0" anchor="b">
                    <a:solidFill>
                      <a:schemeClr val="tx1"/>
                    </a:solidFill>
                  </a:tcPr>
                </a:tc>
              </a:tr>
              <a:tr h="632614">
                <a:tc>
                  <a:txBody>
                    <a:bodyPr/>
                    <a:lstStyle/>
                    <a:p>
                      <a:pPr algn="ctr" rtl="0" fontAlgn="b"/>
                      <a:r>
                        <a:rPr lang="en-US" sz="1900" u="none" strike="noStrike" dirty="0">
                          <a:effectLst/>
                        </a:rPr>
                        <a:t>chair</a:t>
                      </a:r>
                      <a:endParaRPr lang="en-US" sz="1900" b="0" i="0" u="none" strike="noStrike" dirty="0">
                        <a:solidFill>
                          <a:srgbClr val="000000"/>
                        </a:solidFill>
                        <a:effectLst/>
                        <a:latin typeface="Calibri" charset="0"/>
                      </a:endParaRPr>
                    </a:p>
                  </a:txBody>
                  <a:tcPr marL="6762" marR="6762" marT="6762" marB="0" anchor="b">
                    <a:solidFill>
                      <a:schemeClr val="accent1">
                        <a:lumMod val="40000"/>
                        <a:lumOff val="60000"/>
                      </a:schemeClr>
                    </a:solidFill>
                  </a:tcPr>
                </a:tc>
                <a:tc>
                  <a:txBody>
                    <a:bodyPr/>
                    <a:lstStyle/>
                    <a:p>
                      <a:pPr algn="ctr" rtl="0" fontAlgn="b"/>
                      <a:r>
                        <a:rPr lang="en-US" sz="1900" u="none" strike="noStrike" dirty="0">
                          <a:effectLst/>
                        </a:rPr>
                        <a:t>Duct tape</a:t>
                      </a:r>
                      <a:endParaRPr lang="en-US" sz="1900" b="0" i="0" u="none" strike="noStrike" dirty="0">
                        <a:solidFill>
                          <a:srgbClr val="000000"/>
                        </a:solidFill>
                        <a:effectLst/>
                        <a:latin typeface="Calibri" charset="0"/>
                      </a:endParaRPr>
                    </a:p>
                  </a:txBody>
                  <a:tcPr marL="6762" marR="6762" marT="6762" marB="0" anchor="b">
                    <a:solidFill>
                      <a:schemeClr val="accent1">
                        <a:lumMod val="40000"/>
                        <a:lumOff val="60000"/>
                      </a:schemeClr>
                    </a:solidFill>
                  </a:tcPr>
                </a:tc>
              </a:tr>
              <a:tr h="632614">
                <a:tc>
                  <a:txBody>
                    <a:bodyPr/>
                    <a:lstStyle/>
                    <a:p>
                      <a:pPr algn="ctr" rtl="0" fontAlgn="b"/>
                      <a:r>
                        <a:rPr lang="en-US" sz="1900" u="none" strike="noStrike">
                          <a:effectLst/>
                        </a:rPr>
                        <a:t>table</a:t>
                      </a:r>
                      <a:endParaRPr lang="en-US" sz="1900" b="0" i="0" u="none" strike="noStrike">
                        <a:solidFill>
                          <a:srgbClr val="000000"/>
                        </a:solidFill>
                        <a:effectLst/>
                        <a:latin typeface="Calibri" charset="0"/>
                      </a:endParaRPr>
                    </a:p>
                  </a:txBody>
                  <a:tcPr marL="6762" marR="6762" marT="6762" marB="0" anchor="b">
                    <a:solidFill>
                      <a:schemeClr val="accent1">
                        <a:lumMod val="40000"/>
                        <a:lumOff val="60000"/>
                      </a:schemeClr>
                    </a:solidFill>
                  </a:tcPr>
                </a:tc>
                <a:tc>
                  <a:txBody>
                    <a:bodyPr/>
                    <a:lstStyle/>
                    <a:p>
                      <a:pPr algn="ctr" rtl="0" fontAlgn="b"/>
                      <a:r>
                        <a:rPr lang="en-US" sz="1900" u="none" strike="noStrike" dirty="0">
                          <a:effectLst/>
                        </a:rPr>
                        <a:t>Duct tape</a:t>
                      </a:r>
                      <a:endParaRPr lang="en-US" sz="1900" b="0" i="0" u="none" strike="noStrike" dirty="0">
                        <a:solidFill>
                          <a:srgbClr val="000000"/>
                        </a:solidFill>
                        <a:effectLst/>
                        <a:latin typeface="Calibri" charset="0"/>
                      </a:endParaRPr>
                    </a:p>
                  </a:txBody>
                  <a:tcPr marL="6762" marR="6762" marT="6762" marB="0" anchor="b">
                    <a:solidFill>
                      <a:schemeClr val="accent1">
                        <a:lumMod val="40000"/>
                        <a:lumOff val="60000"/>
                      </a:schemeClr>
                    </a:solidFill>
                  </a:tcPr>
                </a:tc>
              </a:tr>
              <a:tr h="632614">
                <a:tc>
                  <a:txBody>
                    <a:bodyPr/>
                    <a:lstStyle/>
                    <a:p>
                      <a:pPr algn="ctr" rtl="0" fontAlgn="b"/>
                      <a:r>
                        <a:rPr lang="en-US" sz="1900" u="none" strike="noStrike">
                          <a:effectLst/>
                        </a:rPr>
                        <a:t>cup</a:t>
                      </a:r>
                      <a:endParaRPr lang="en-US" sz="1900" b="0" i="0" u="none" strike="noStrike">
                        <a:solidFill>
                          <a:srgbClr val="000000"/>
                        </a:solidFill>
                        <a:effectLst/>
                        <a:latin typeface="Calibri" charset="0"/>
                      </a:endParaRPr>
                    </a:p>
                  </a:txBody>
                  <a:tcPr marL="6762" marR="6762" marT="6762" marB="0" anchor="b">
                    <a:solidFill>
                      <a:schemeClr val="accent1">
                        <a:lumMod val="40000"/>
                        <a:lumOff val="60000"/>
                      </a:schemeClr>
                    </a:solidFill>
                  </a:tcPr>
                </a:tc>
                <a:tc>
                  <a:txBody>
                    <a:bodyPr/>
                    <a:lstStyle/>
                    <a:p>
                      <a:pPr algn="ctr" rtl="0" fontAlgn="b"/>
                      <a:r>
                        <a:rPr lang="en-US" sz="1900" u="none" strike="noStrike" dirty="0">
                          <a:effectLst/>
                        </a:rPr>
                        <a:t>Duct tape</a:t>
                      </a:r>
                      <a:endParaRPr lang="en-US" sz="1900" b="0" i="0" u="none" strike="noStrike" dirty="0">
                        <a:solidFill>
                          <a:srgbClr val="000000"/>
                        </a:solidFill>
                        <a:effectLst/>
                        <a:latin typeface="Calibri" charset="0"/>
                      </a:endParaRPr>
                    </a:p>
                  </a:txBody>
                  <a:tcPr marL="6762" marR="6762" marT="6762" marB="0" anchor="b">
                    <a:solidFill>
                      <a:schemeClr val="accent1">
                        <a:lumMod val="40000"/>
                        <a:lumOff val="60000"/>
                      </a:schemeClr>
                    </a:solidFill>
                  </a:tcPr>
                </a:tc>
              </a:tr>
              <a:tr h="632614">
                <a:tc>
                  <a:txBody>
                    <a:bodyPr/>
                    <a:lstStyle/>
                    <a:p>
                      <a:pPr algn="ctr" rtl="0" fontAlgn="b"/>
                      <a:r>
                        <a:rPr lang="en-US" sz="1900" u="none" strike="noStrike">
                          <a:effectLst/>
                        </a:rPr>
                        <a:t>shoe</a:t>
                      </a:r>
                      <a:endParaRPr lang="en-US" sz="1900" b="0" i="0" u="none" strike="noStrike">
                        <a:solidFill>
                          <a:srgbClr val="000000"/>
                        </a:solidFill>
                        <a:effectLst/>
                        <a:latin typeface="Calibri" charset="0"/>
                      </a:endParaRPr>
                    </a:p>
                  </a:txBody>
                  <a:tcPr marL="6762" marR="6762" marT="6762" marB="0" anchor="b">
                    <a:solidFill>
                      <a:schemeClr val="accent1">
                        <a:lumMod val="40000"/>
                        <a:lumOff val="60000"/>
                      </a:schemeClr>
                    </a:solidFill>
                  </a:tcPr>
                </a:tc>
                <a:tc>
                  <a:txBody>
                    <a:bodyPr/>
                    <a:lstStyle/>
                    <a:p>
                      <a:pPr algn="ctr" rtl="0" fontAlgn="b"/>
                      <a:r>
                        <a:rPr lang="en-US" sz="1900" u="none" strike="noStrike" dirty="0">
                          <a:effectLst/>
                        </a:rPr>
                        <a:t>Duct tape</a:t>
                      </a:r>
                      <a:endParaRPr lang="en-US" sz="1900" b="0" i="0" u="none" strike="noStrike" dirty="0">
                        <a:solidFill>
                          <a:srgbClr val="000000"/>
                        </a:solidFill>
                        <a:effectLst/>
                        <a:latin typeface="Calibri" charset="0"/>
                      </a:endParaRPr>
                    </a:p>
                  </a:txBody>
                  <a:tcPr marL="6762" marR="6762" marT="6762" marB="0" anchor="b">
                    <a:solidFill>
                      <a:schemeClr val="accent1">
                        <a:lumMod val="40000"/>
                        <a:lumOff val="60000"/>
                      </a:schemeClr>
                    </a:solidFill>
                  </a:tcPr>
                </a:tc>
              </a:tr>
              <a:tr h="632614">
                <a:tc>
                  <a:txBody>
                    <a:bodyPr/>
                    <a:lstStyle/>
                    <a:p>
                      <a:pPr algn="ctr" rtl="0" fontAlgn="b"/>
                      <a:r>
                        <a:rPr lang="en-US" sz="1900" u="none" strike="noStrike">
                          <a:effectLst/>
                        </a:rPr>
                        <a:t>painting</a:t>
                      </a:r>
                      <a:endParaRPr lang="en-US" sz="1900" b="0" i="0" u="none" strike="noStrike">
                        <a:solidFill>
                          <a:srgbClr val="000000"/>
                        </a:solidFill>
                        <a:effectLst/>
                        <a:latin typeface="Calibri" charset="0"/>
                      </a:endParaRPr>
                    </a:p>
                  </a:txBody>
                  <a:tcPr marL="6762" marR="6762" marT="6762" marB="0" anchor="b">
                    <a:solidFill>
                      <a:schemeClr val="accent1">
                        <a:lumMod val="40000"/>
                        <a:lumOff val="60000"/>
                      </a:schemeClr>
                    </a:solidFill>
                  </a:tcPr>
                </a:tc>
                <a:tc>
                  <a:txBody>
                    <a:bodyPr/>
                    <a:lstStyle/>
                    <a:p>
                      <a:pPr algn="ctr" rtl="0" fontAlgn="b"/>
                      <a:r>
                        <a:rPr lang="en-US" sz="1900" u="none" strike="noStrike" dirty="0">
                          <a:effectLst/>
                        </a:rPr>
                        <a:t>Duct tape</a:t>
                      </a:r>
                      <a:endParaRPr lang="en-US" sz="1900" b="0" i="0" u="none" strike="noStrike" dirty="0">
                        <a:solidFill>
                          <a:srgbClr val="000000"/>
                        </a:solidFill>
                        <a:effectLst/>
                        <a:latin typeface="Calibri" charset="0"/>
                      </a:endParaRPr>
                    </a:p>
                  </a:txBody>
                  <a:tcPr marL="6762" marR="6762" marT="6762" marB="0" anchor="b">
                    <a:solidFill>
                      <a:schemeClr val="accent1">
                        <a:lumMod val="40000"/>
                        <a:lumOff val="60000"/>
                      </a:schemeClr>
                    </a:solidFill>
                  </a:tcPr>
                </a:tc>
              </a:tr>
            </a:tbl>
          </a:graphicData>
        </a:graphic>
      </p:graphicFrame>
      <p:graphicFrame>
        <p:nvGraphicFramePr>
          <p:cNvPr id="4" name="Table 3"/>
          <p:cNvGraphicFramePr>
            <a:graphicFrameLocks noGrp="1"/>
          </p:cNvGraphicFramePr>
          <p:nvPr>
            <p:extLst/>
          </p:nvPr>
        </p:nvGraphicFramePr>
        <p:xfrm>
          <a:off x="6057305" y="3565775"/>
          <a:ext cx="2170749" cy="3461930"/>
        </p:xfrm>
        <a:graphic>
          <a:graphicData uri="http://schemas.openxmlformats.org/drawingml/2006/table">
            <a:tbl>
              <a:tblPr firstRow="1" bandRow="1">
                <a:tableStyleId>{5C22544A-7EE6-4342-B048-85BDC9FD1C3A}</a:tableStyleId>
              </a:tblPr>
              <a:tblGrid>
                <a:gridCol w="1000118"/>
                <a:gridCol w="1170631"/>
              </a:tblGrid>
              <a:tr h="324970">
                <a:tc>
                  <a:txBody>
                    <a:bodyPr/>
                    <a:lstStyle/>
                    <a:p>
                      <a:pPr algn="ctr" rtl="0" fontAlgn="b"/>
                      <a:r>
                        <a:rPr lang="en-US" sz="1900" b="1" i="0" u="none" strike="noStrike" dirty="0">
                          <a:solidFill>
                            <a:srgbClr val="FFFFFF"/>
                          </a:solidFill>
                          <a:effectLst/>
                          <a:latin typeface="Calibri" charset="0"/>
                        </a:rPr>
                        <a:t>Item</a:t>
                      </a:r>
                    </a:p>
                  </a:txBody>
                  <a:tcPr marL="6762" marR="6762" marT="6762" marB="0" anchor="b">
                    <a:solidFill>
                      <a:schemeClr val="tx1"/>
                    </a:solidFill>
                  </a:tcPr>
                </a:tc>
                <a:tc>
                  <a:txBody>
                    <a:bodyPr/>
                    <a:lstStyle/>
                    <a:p>
                      <a:pPr algn="ctr" rtl="0" fontAlgn="b"/>
                      <a:r>
                        <a:rPr lang="en-US" sz="1900" b="1" i="0" u="none" strike="noStrike" dirty="0">
                          <a:solidFill>
                            <a:srgbClr val="FFFFFF"/>
                          </a:solidFill>
                          <a:effectLst/>
                          <a:latin typeface="Calibri" charset="0"/>
                        </a:rPr>
                        <a:t>Solution</a:t>
                      </a:r>
                    </a:p>
                  </a:txBody>
                  <a:tcPr marL="6762" marR="6762" marT="6762" marB="0" anchor="b">
                    <a:solidFill>
                      <a:schemeClr val="tx1"/>
                    </a:solidFill>
                  </a:tcPr>
                </a:tc>
              </a:tr>
              <a:tr h="627392">
                <a:tc>
                  <a:txBody>
                    <a:bodyPr/>
                    <a:lstStyle/>
                    <a:p>
                      <a:pPr algn="ctr" rtl="0" fontAlgn="b"/>
                      <a:r>
                        <a:rPr lang="en-US" sz="1900" u="none" strike="noStrike" dirty="0">
                          <a:effectLst/>
                        </a:rPr>
                        <a:t>door</a:t>
                      </a:r>
                      <a:endParaRPr lang="en-US" sz="1900" b="0" i="0" u="none" strike="noStrike" dirty="0">
                        <a:solidFill>
                          <a:srgbClr val="000000"/>
                        </a:solidFill>
                        <a:effectLst/>
                        <a:latin typeface="Calibri" charset="0"/>
                      </a:endParaRPr>
                    </a:p>
                  </a:txBody>
                  <a:tcPr marL="6762" marR="6762" marT="6762" marB="0" anchor="b">
                    <a:solidFill>
                      <a:schemeClr val="accent2">
                        <a:lumMod val="40000"/>
                        <a:lumOff val="60000"/>
                      </a:schemeClr>
                    </a:solidFill>
                  </a:tcPr>
                </a:tc>
                <a:tc>
                  <a:txBody>
                    <a:bodyPr/>
                    <a:lstStyle/>
                    <a:p>
                      <a:pPr algn="ctr" rtl="0" fontAlgn="b"/>
                      <a:r>
                        <a:rPr lang="en-US" sz="1900" u="none" strike="noStrike" dirty="0">
                          <a:effectLst/>
                        </a:rPr>
                        <a:t>WD40</a:t>
                      </a:r>
                      <a:endParaRPr lang="en-US" sz="1900" b="0" i="0" u="none" strike="noStrike" dirty="0">
                        <a:solidFill>
                          <a:srgbClr val="000000"/>
                        </a:solidFill>
                        <a:effectLst/>
                        <a:latin typeface="Calibri" charset="0"/>
                      </a:endParaRPr>
                    </a:p>
                  </a:txBody>
                  <a:tcPr marL="6762" marR="6762" marT="6762" marB="0" anchor="b">
                    <a:solidFill>
                      <a:schemeClr val="accent2">
                        <a:lumMod val="40000"/>
                        <a:lumOff val="60000"/>
                      </a:schemeClr>
                    </a:solidFill>
                  </a:tcPr>
                </a:tc>
              </a:tr>
              <a:tr h="627392">
                <a:tc>
                  <a:txBody>
                    <a:bodyPr/>
                    <a:lstStyle/>
                    <a:p>
                      <a:pPr algn="ctr" rtl="0" fontAlgn="b"/>
                      <a:r>
                        <a:rPr lang="en-US" sz="1900" u="none" strike="noStrike">
                          <a:effectLst/>
                        </a:rPr>
                        <a:t>wheel</a:t>
                      </a:r>
                      <a:endParaRPr lang="en-US" sz="1900" b="0" i="0" u="none" strike="noStrike">
                        <a:solidFill>
                          <a:srgbClr val="000000"/>
                        </a:solidFill>
                        <a:effectLst/>
                        <a:latin typeface="Calibri" charset="0"/>
                      </a:endParaRPr>
                    </a:p>
                  </a:txBody>
                  <a:tcPr marL="6762" marR="6762" marT="6762" marB="0" anchor="b">
                    <a:solidFill>
                      <a:schemeClr val="accent2">
                        <a:lumMod val="40000"/>
                        <a:lumOff val="60000"/>
                      </a:schemeClr>
                    </a:solidFill>
                  </a:tcPr>
                </a:tc>
                <a:tc>
                  <a:txBody>
                    <a:bodyPr/>
                    <a:lstStyle/>
                    <a:p>
                      <a:pPr algn="ctr" rtl="0" fontAlgn="b"/>
                      <a:r>
                        <a:rPr lang="en-US" sz="1900" u="none" strike="noStrike">
                          <a:effectLst/>
                        </a:rPr>
                        <a:t>WD40</a:t>
                      </a:r>
                      <a:endParaRPr lang="en-US" sz="1900" b="0" i="0" u="none" strike="noStrike">
                        <a:solidFill>
                          <a:srgbClr val="000000"/>
                        </a:solidFill>
                        <a:effectLst/>
                        <a:latin typeface="Calibri" charset="0"/>
                      </a:endParaRPr>
                    </a:p>
                  </a:txBody>
                  <a:tcPr marL="6762" marR="6762" marT="6762" marB="0" anchor="b">
                    <a:solidFill>
                      <a:schemeClr val="accent2">
                        <a:lumMod val="40000"/>
                        <a:lumOff val="60000"/>
                      </a:schemeClr>
                    </a:solidFill>
                  </a:tcPr>
                </a:tc>
              </a:tr>
              <a:tr h="627392">
                <a:tc>
                  <a:txBody>
                    <a:bodyPr/>
                    <a:lstStyle/>
                    <a:p>
                      <a:pPr algn="ctr" rtl="0" fontAlgn="b"/>
                      <a:r>
                        <a:rPr lang="en-US" sz="1900" u="none" strike="noStrike">
                          <a:effectLst/>
                        </a:rPr>
                        <a:t>fan</a:t>
                      </a:r>
                      <a:endParaRPr lang="en-US" sz="1900" b="0" i="0" u="none" strike="noStrike">
                        <a:solidFill>
                          <a:srgbClr val="000000"/>
                        </a:solidFill>
                        <a:effectLst/>
                        <a:latin typeface="Calibri" charset="0"/>
                      </a:endParaRPr>
                    </a:p>
                  </a:txBody>
                  <a:tcPr marL="6762" marR="6762" marT="6762" marB="0" anchor="b">
                    <a:solidFill>
                      <a:schemeClr val="accent2">
                        <a:lumMod val="40000"/>
                        <a:lumOff val="60000"/>
                      </a:schemeClr>
                    </a:solidFill>
                  </a:tcPr>
                </a:tc>
                <a:tc>
                  <a:txBody>
                    <a:bodyPr/>
                    <a:lstStyle/>
                    <a:p>
                      <a:pPr algn="ctr" rtl="0" fontAlgn="b"/>
                      <a:r>
                        <a:rPr lang="en-US" sz="1900" u="none" strike="noStrike">
                          <a:effectLst/>
                        </a:rPr>
                        <a:t>WD40</a:t>
                      </a:r>
                      <a:endParaRPr lang="en-US" sz="1900" b="0" i="0" u="none" strike="noStrike">
                        <a:solidFill>
                          <a:srgbClr val="000000"/>
                        </a:solidFill>
                        <a:effectLst/>
                        <a:latin typeface="Calibri" charset="0"/>
                      </a:endParaRPr>
                    </a:p>
                  </a:txBody>
                  <a:tcPr marL="6762" marR="6762" marT="6762" marB="0" anchor="b">
                    <a:solidFill>
                      <a:schemeClr val="accent2">
                        <a:lumMod val="40000"/>
                        <a:lumOff val="60000"/>
                      </a:schemeClr>
                    </a:solidFill>
                  </a:tcPr>
                </a:tc>
              </a:tr>
              <a:tr h="627392">
                <a:tc>
                  <a:txBody>
                    <a:bodyPr/>
                    <a:lstStyle/>
                    <a:p>
                      <a:pPr algn="ctr" rtl="0" fontAlgn="b"/>
                      <a:r>
                        <a:rPr lang="en-US" sz="1900" u="none" strike="noStrike">
                          <a:effectLst/>
                        </a:rPr>
                        <a:t>lever</a:t>
                      </a:r>
                      <a:endParaRPr lang="en-US" sz="1900" b="0" i="0" u="none" strike="noStrike">
                        <a:solidFill>
                          <a:srgbClr val="000000"/>
                        </a:solidFill>
                        <a:effectLst/>
                        <a:latin typeface="Calibri" charset="0"/>
                      </a:endParaRPr>
                    </a:p>
                  </a:txBody>
                  <a:tcPr marL="6762" marR="6762" marT="6762" marB="0" anchor="b">
                    <a:solidFill>
                      <a:schemeClr val="accent2">
                        <a:lumMod val="40000"/>
                        <a:lumOff val="60000"/>
                      </a:schemeClr>
                    </a:solidFill>
                  </a:tcPr>
                </a:tc>
                <a:tc>
                  <a:txBody>
                    <a:bodyPr/>
                    <a:lstStyle/>
                    <a:p>
                      <a:pPr algn="ctr" rtl="0" fontAlgn="b"/>
                      <a:r>
                        <a:rPr lang="en-US" sz="1900" u="none" strike="noStrike" dirty="0">
                          <a:effectLst/>
                        </a:rPr>
                        <a:t>WD40</a:t>
                      </a:r>
                      <a:endParaRPr lang="en-US" sz="1900" b="0" i="0" u="none" strike="noStrike" dirty="0">
                        <a:solidFill>
                          <a:srgbClr val="000000"/>
                        </a:solidFill>
                        <a:effectLst/>
                        <a:latin typeface="Calibri" charset="0"/>
                      </a:endParaRPr>
                    </a:p>
                  </a:txBody>
                  <a:tcPr marL="6762" marR="6762" marT="6762" marB="0" anchor="b">
                    <a:solidFill>
                      <a:schemeClr val="accent2">
                        <a:lumMod val="40000"/>
                        <a:lumOff val="60000"/>
                      </a:schemeClr>
                    </a:solidFill>
                  </a:tcPr>
                </a:tc>
              </a:tr>
              <a:tr h="627392">
                <a:tc>
                  <a:txBody>
                    <a:bodyPr/>
                    <a:lstStyle/>
                    <a:p>
                      <a:pPr algn="ctr" rtl="0" fontAlgn="b"/>
                      <a:r>
                        <a:rPr lang="en-US" sz="1900" u="none" strike="noStrike" dirty="0">
                          <a:effectLst/>
                        </a:rPr>
                        <a:t>cog</a:t>
                      </a:r>
                      <a:endParaRPr lang="en-US" sz="1900" b="0" i="0" u="none" strike="noStrike" dirty="0">
                        <a:solidFill>
                          <a:srgbClr val="000000"/>
                        </a:solidFill>
                        <a:effectLst/>
                        <a:latin typeface="Calibri" charset="0"/>
                      </a:endParaRPr>
                    </a:p>
                  </a:txBody>
                  <a:tcPr marL="6762" marR="6762" marT="6762" marB="0" anchor="b">
                    <a:solidFill>
                      <a:schemeClr val="accent2">
                        <a:lumMod val="40000"/>
                        <a:lumOff val="60000"/>
                      </a:schemeClr>
                    </a:solidFill>
                  </a:tcPr>
                </a:tc>
                <a:tc>
                  <a:txBody>
                    <a:bodyPr/>
                    <a:lstStyle/>
                    <a:p>
                      <a:pPr algn="ctr" rtl="0" fontAlgn="b"/>
                      <a:r>
                        <a:rPr lang="en-US" sz="1900" u="none" strike="noStrike" dirty="0">
                          <a:effectLst/>
                        </a:rPr>
                        <a:t>WD40</a:t>
                      </a:r>
                      <a:endParaRPr lang="en-US" sz="1900" b="0" i="0" u="none" strike="noStrike" dirty="0">
                        <a:solidFill>
                          <a:srgbClr val="000000"/>
                        </a:solidFill>
                        <a:effectLst/>
                        <a:latin typeface="Calibri" charset="0"/>
                      </a:endParaRPr>
                    </a:p>
                  </a:txBody>
                  <a:tcPr marL="6762" marR="6762" marT="6762" marB="0" anchor="b">
                    <a:solidFill>
                      <a:schemeClr val="accent2">
                        <a:lumMod val="40000"/>
                        <a:lumOff val="60000"/>
                      </a:schemeClr>
                    </a:solidFill>
                  </a:tcPr>
                </a:tc>
              </a:tr>
            </a:tbl>
          </a:graphicData>
        </a:graphic>
      </p:graphicFrame>
    </p:spTree>
    <p:extLst>
      <p:ext uri="{BB962C8B-B14F-4D97-AF65-F5344CB8AC3E}">
        <p14:creationId xmlns:p14="http://schemas.microsoft.com/office/powerpoint/2010/main" val="18421663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684" y="611252"/>
            <a:ext cx="11197167" cy="1411479"/>
          </a:xfrm>
          <a:ln>
            <a:noFill/>
          </a:ln>
        </p:spPr>
        <p:txBody>
          <a:bodyPr/>
          <a:lstStyle/>
          <a:p>
            <a:r>
              <a:rPr lang="en-US" sz="3000" dirty="0" smtClean="0"/>
              <a:t>Already an Improvement!</a:t>
            </a:r>
            <a:endParaRPr lang="en-US" sz="3000" dirty="0"/>
          </a:p>
        </p:txBody>
      </p:sp>
      <p:sp>
        <p:nvSpPr>
          <p:cNvPr id="6" name="Rectangle 5"/>
          <p:cNvSpPr/>
          <p:nvPr/>
        </p:nvSpPr>
        <p:spPr>
          <a:xfrm>
            <a:off x="2062411" y="1804189"/>
            <a:ext cx="2077156" cy="7831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a:solidFill>
                  <a:schemeClr val="tx1"/>
                </a:solidFill>
              </a:rPr>
              <a:t>Should it Move?</a:t>
            </a:r>
            <a:endParaRPr lang="en-US" sz="1491">
              <a:solidFill>
                <a:schemeClr val="tx1"/>
              </a:solidFill>
            </a:endParaRPr>
          </a:p>
        </p:txBody>
      </p:sp>
      <p:sp>
        <p:nvSpPr>
          <p:cNvPr id="14" name="Right Arrow 13"/>
          <p:cNvSpPr/>
          <p:nvPr/>
        </p:nvSpPr>
        <p:spPr>
          <a:xfrm rot="2700139">
            <a:off x="2861312" y="2948230"/>
            <a:ext cx="1368044" cy="402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
          </a:p>
        </p:txBody>
      </p:sp>
      <p:sp>
        <p:nvSpPr>
          <p:cNvPr id="15" name="Right Arrow 14"/>
          <p:cNvSpPr/>
          <p:nvPr/>
        </p:nvSpPr>
        <p:spPr>
          <a:xfrm rot="8118957">
            <a:off x="2017182" y="2951449"/>
            <a:ext cx="1378207" cy="402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
          </a:p>
        </p:txBody>
      </p:sp>
      <p:sp>
        <p:nvSpPr>
          <p:cNvPr id="17" name="Rectangle 16"/>
          <p:cNvSpPr/>
          <p:nvPr/>
        </p:nvSpPr>
        <p:spPr>
          <a:xfrm>
            <a:off x="3801012" y="2813823"/>
            <a:ext cx="749898" cy="442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Yes</a:t>
            </a:r>
            <a:endParaRPr lang="en-US" sz="1491" dirty="0">
              <a:solidFill>
                <a:schemeClr val="tx1"/>
              </a:solidFill>
            </a:endParaRPr>
          </a:p>
        </p:txBody>
      </p:sp>
      <p:sp>
        <p:nvSpPr>
          <p:cNvPr id="18" name="Rectangle 17"/>
          <p:cNvSpPr/>
          <p:nvPr/>
        </p:nvSpPr>
        <p:spPr>
          <a:xfrm>
            <a:off x="1768566" y="2799575"/>
            <a:ext cx="697973" cy="4374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a:solidFill>
                  <a:schemeClr val="tx1"/>
                </a:solidFill>
              </a:rPr>
              <a:t>No</a:t>
            </a:r>
            <a:endParaRPr lang="en-US" sz="1491">
              <a:solidFill>
                <a:schemeClr val="tx1"/>
              </a:solidFill>
            </a:endParaRPr>
          </a:p>
        </p:txBody>
      </p:sp>
      <p:graphicFrame>
        <p:nvGraphicFramePr>
          <p:cNvPr id="3" name="Table 2"/>
          <p:cNvGraphicFramePr>
            <a:graphicFrameLocks noGrp="1"/>
          </p:cNvGraphicFramePr>
          <p:nvPr>
            <p:extLst/>
          </p:nvPr>
        </p:nvGraphicFramePr>
        <p:xfrm>
          <a:off x="452684" y="3669634"/>
          <a:ext cx="2240277" cy="3461932"/>
        </p:xfrm>
        <a:graphic>
          <a:graphicData uri="http://schemas.openxmlformats.org/drawingml/2006/table">
            <a:tbl>
              <a:tblPr firstRow="1" bandRow="1">
                <a:tableStyleId>{5C22544A-7EE6-4342-B048-85BDC9FD1C3A}</a:tableStyleId>
              </a:tblPr>
              <a:tblGrid>
                <a:gridCol w="1046925"/>
                <a:gridCol w="1193352"/>
              </a:tblGrid>
              <a:tr h="298862">
                <a:tc>
                  <a:txBody>
                    <a:bodyPr/>
                    <a:lstStyle/>
                    <a:p>
                      <a:pPr algn="ctr" rtl="0" fontAlgn="b"/>
                      <a:r>
                        <a:rPr lang="en-US" sz="1900" b="1" i="0" u="none" strike="noStrike" dirty="0">
                          <a:solidFill>
                            <a:srgbClr val="FFFFFF"/>
                          </a:solidFill>
                          <a:effectLst/>
                          <a:latin typeface="Calibri" charset="0"/>
                        </a:rPr>
                        <a:t>Item</a:t>
                      </a:r>
                    </a:p>
                  </a:txBody>
                  <a:tcPr marL="6762" marR="6762" marT="6762" marB="0" anchor="b">
                    <a:solidFill>
                      <a:schemeClr val="tx1"/>
                    </a:solidFill>
                  </a:tcPr>
                </a:tc>
                <a:tc>
                  <a:txBody>
                    <a:bodyPr/>
                    <a:lstStyle/>
                    <a:p>
                      <a:pPr algn="ctr" rtl="0" fontAlgn="b"/>
                      <a:r>
                        <a:rPr lang="en-US" sz="1900" b="1" i="0" u="none" strike="noStrike" dirty="0">
                          <a:solidFill>
                            <a:srgbClr val="FFFFFF"/>
                          </a:solidFill>
                          <a:effectLst/>
                          <a:latin typeface="Calibri" charset="0"/>
                        </a:rPr>
                        <a:t>Solution</a:t>
                      </a:r>
                    </a:p>
                  </a:txBody>
                  <a:tcPr marL="6762" marR="6762" marT="6762" marB="0" anchor="b">
                    <a:solidFill>
                      <a:schemeClr val="tx1"/>
                    </a:solidFill>
                  </a:tcPr>
                </a:tc>
              </a:tr>
              <a:tr h="632614">
                <a:tc>
                  <a:txBody>
                    <a:bodyPr/>
                    <a:lstStyle/>
                    <a:p>
                      <a:pPr algn="ctr" rtl="0" fontAlgn="b"/>
                      <a:r>
                        <a:rPr lang="en-US" sz="1900" u="none" strike="noStrike" dirty="0">
                          <a:effectLst/>
                        </a:rPr>
                        <a:t>chair</a:t>
                      </a:r>
                      <a:endParaRPr lang="en-US" sz="1900" b="0" i="0" u="none" strike="noStrike" dirty="0">
                        <a:solidFill>
                          <a:srgbClr val="000000"/>
                        </a:solidFill>
                        <a:effectLst/>
                        <a:latin typeface="Calibri" charset="0"/>
                      </a:endParaRPr>
                    </a:p>
                  </a:txBody>
                  <a:tcPr marL="6762" marR="6762" marT="6762" marB="0" anchor="b">
                    <a:solidFill>
                      <a:schemeClr val="accent1">
                        <a:lumMod val="40000"/>
                        <a:lumOff val="60000"/>
                      </a:schemeClr>
                    </a:solidFill>
                  </a:tcPr>
                </a:tc>
                <a:tc>
                  <a:txBody>
                    <a:bodyPr/>
                    <a:lstStyle/>
                    <a:p>
                      <a:pPr algn="ctr" rtl="0" fontAlgn="b"/>
                      <a:r>
                        <a:rPr lang="en-US" sz="1900" u="none" strike="noStrike" dirty="0">
                          <a:effectLst/>
                        </a:rPr>
                        <a:t>Duct tape</a:t>
                      </a:r>
                      <a:endParaRPr lang="en-US" sz="1900" b="0" i="0" u="none" strike="noStrike" dirty="0">
                        <a:solidFill>
                          <a:srgbClr val="000000"/>
                        </a:solidFill>
                        <a:effectLst/>
                        <a:latin typeface="Calibri" charset="0"/>
                      </a:endParaRPr>
                    </a:p>
                  </a:txBody>
                  <a:tcPr marL="6762" marR="6762" marT="6762" marB="0" anchor="b">
                    <a:solidFill>
                      <a:schemeClr val="accent1">
                        <a:lumMod val="40000"/>
                        <a:lumOff val="60000"/>
                      </a:schemeClr>
                    </a:solidFill>
                  </a:tcPr>
                </a:tc>
              </a:tr>
              <a:tr h="632614">
                <a:tc>
                  <a:txBody>
                    <a:bodyPr/>
                    <a:lstStyle/>
                    <a:p>
                      <a:pPr algn="ctr" rtl="0" fontAlgn="b"/>
                      <a:r>
                        <a:rPr lang="en-US" sz="1900" u="none" strike="noStrike">
                          <a:effectLst/>
                        </a:rPr>
                        <a:t>table</a:t>
                      </a:r>
                      <a:endParaRPr lang="en-US" sz="1900" b="0" i="0" u="none" strike="noStrike">
                        <a:solidFill>
                          <a:srgbClr val="000000"/>
                        </a:solidFill>
                        <a:effectLst/>
                        <a:latin typeface="Calibri" charset="0"/>
                      </a:endParaRPr>
                    </a:p>
                  </a:txBody>
                  <a:tcPr marL="6762" marR="6762" marT="6762" marB="0" anchor="b">
                    <a:solidFill>
                      <a:schemeClr val="accent1">
                        <a:lumMod val="40000"/>
                        <a:lumOff val="60000"/>
                      </a:schemeClr>
                    </a:solidFill>
                  </a:tcPr>
                </a:tc>
                <a:tc>
                  <a:txBody>
                    <a:bodyPr/>
                    <a:lstStyle/>
                    <a:p>
                      <a:pPr algn="ctr" rtl="0" fontAlgn="b"/>
                      <a:r>
                        <a:rPr lang="en-US" sz="1900" u="none" strike="noStrike" dirty="0">
                          <a:effectLst/>
                        </a:rPr>
                        <a:t>Duct tape</a:t>
                      </a:r>
                      <a:endParaRPr lang="en-US" sz="1900" b="0" i="0" u="none" strike="noStrike" dirty="0">
                        <a:solidFill>
                          <a:srgbClr val="000000"/>
                        </a:solidFill>
                        <a:effectLst/>
                        <a:latin typeface="Calibri" charset="0"/>
                      </a:endParaRPr>
                    </a:p>
                  </a:txBody>
                  <a:tcPr marL="6762" marR="6762" marT="6762" marB="0" anchor="b">
                    <a:solidFill>
                      <a:schemeClr val="accent1">
                        <a:lumMod val="40000"/>
                        <a:lumOff val="60000"/>
                      </a:schemeClr>
                    </a:solidFill>
                  </a:tcPr>
                </a:tc>
              </a:tr>
              <a:tr h="632614">
                <a:tc>
                  <a:txBody>
                    <a:bodyPr/>
                    <a:lstStyle/>
                    <a:p>
                      <a:pPr algn="ctr" rtl="0" fontAlgn="b"/>
                      <a:r>
                        <a:rPr lang="en-US" sz="1900" u="none" strike="noStrike">
                          <a:effectLst/>
                        </a:rPr>
                        <a:t>cup</a:t>
                      </a:r>
                      <a:endParaRPr lang="en-US" sz="1900" b="0" i="0" u="none" strike="noStrike">
                        <a:solidFill>
                          <a:srgbClr val="000000"/>
                        </a:solidFill>
                        <a:effectLst/>
                        <a:latin typeface="Calibri" charset="0"/>
                      </a:endParaRPr>
                    </a:p>
                  </a:txBody>
                  <a:tcPr marL="6762" marR="6762" marT="6762" marB="0" anchor="b">
                    <a:solidFill>
                      <a:schemeClr val="accent1">
                        <a:lumMod val="40000"/>
                        <a:lumOff val="60000"/>
                      </a:schemeClr>
                    </a:solidFill>
                  </a:tcPr>
                </a:tc>
                <a:tc>
                  <a:txBody>
                    <a:bodyPr/>
                    <a:lstStyle/>
                    <a:p>
                      <a:pPr algn="ctr" rtl="0" fontAlgn="b"/>
                      <a:r>
                        <a:rPr lang="en-US" sz="1900" u="none" strike="noStrike" dirty="0">
                          <a:effectLst/>
                        </a:rPr>
                        <a:t>Duct tape</a:t>
                      </a:r>
                      <a:endParaRPr lang="en-US" sz="1900" b="0" i="0" u="none" strike="noStrike" dirty="0">
                        <a:solidFill>
                          <a:srgbClr val="000000"/>
                        </a:solidFill>
                        <a:effectLst/>
                        <a:latin typeface="Calibri" charset="0"/>
                      </a:endParaRPr>
                    </a:p>
                  </a:txBody>
                  <a:tcPr marL="6762" marR="6762" marT="6762" marB="0" anchor="b">
                    <a:solidFill>
                      <a:schemeClr val="accent1">
                        <a:lumMod val="40000"/>
                        <a:lumOff val="60000"/>
                      </a:schemeClr>
                    </a:solidFill>
                  </a:tcPr>
                </a:tc>
              </a:tr>
              <a:tr h="632614">
                <a:tc>
                  <a:txBody>
                    <a:bodyPr/>
                    <a:lstStyle/>
                    <a:p>
                      <a:pPr algn="ctr" rtl="0" fontAlgn="b"/>
                      <a:r>
                        <a:rPr lang="en-US" sz="1900" u="none" strike="noStrike">
                          <a:effectLst/>
                        </a:rPr>
                        <a:t>shoe</a:t>
                      </a:r>
                      <a:endParaRPr lang="en-US" sz="1900" b="0" i="0" u="none" strike="noStrike">
                        <a:solidFill>
                          <a:srgbClr val="000000"/>
                        </a:solidFill>
                        <a:effectLst/>
                        <a:latin typeface="Calibri" charset="0"/>
                      </a:endParaRPr>
                    </a:p>
                  </a:txBody>
                  <a:tcPr marL="6762" marR="6762" marT="6762" marB="0" anchor="b">
                    <a:solidFill>
                      <a:schemeClr val="accent1">
                        <a:lumMod val="40000"/>
                        <a:lumOff val="60000"/>
                      </a:schemeClr>
                    </a:solidFill>
                  </a:tcPr>
                </a:tc>
                <a:tc>
                  <a:txBody>
                    <a:bodyPr/>
                    <a:lstStyle/>
                    <a:p>
                      <a:pPr algn="ctr" rtl="0" fontAlgn="b"/>
                      <a:r>
                        <a:rPr lang="en-US" sz="1900" u="none" strike="noStrike" dirty="0">
                          <a:effectLst/>
                        </a:rPr>
                        <a:t>Duct tape</a:t>
                      </a:r>
                      <a:endParaRPr lang="en-US" sz="1900" b="0" i="0" u="none" strike="noStrike" dirty="0">
                        <a:solidFill>
                          <a:srgbClr val="000000"/>
                        </a:solidFill>
                        <a:effectLst/>
                        <a:latin typeface="Calibri" charset="0"/>
                      </a:endParaRPr>
                    </a:p>
                  </a:txBody>
                  <a:tcPr marL="6762" marR="6762" marT="6762" marB="0" anchor="b">
                    <a:solidFill>
                      <a:schemeClr val="accent1">
                        <a:lumMod val="40000"/>
                        <a:lumOff val="60000"/>
                      </a:schemeClr>
                    </a:solidFill>
                  </a:tcPr>
                </a:tc>
              </a:tr>
              <a:tr h="632614">
                <a:tc>
                  <a:txBody>
                    <a:bodyPr/>
                    <a:lstStyle/>
                    <a:p>
                      <a:pPr algn="ctr" rtl="0" fontAlgn="b"/>
                      <a:r>
                        <a:rPr lang="en-US" sz="1900" u="none" strike="noStrike" dirty="0">
                          <a:effectLst/>
                        </a:rPr>
                        <a:t>painting</a:t>
                      </a:r>
                      <a:endParaRPr lang="en-US" sz="1900" b="0" i="0" u="none" strike="noStrike" dirty="0">
                        <a:solidFill>
                          <a:srgbClr val="000000"/>
                        </a:solidFill>
                        <a:effectLst/>
                        <a:latin typeface="Calibri" charset="0"/>
                      </a:endParaRPr>
                    </a:p>
                  </a:txBody>
                  <a:tcPr marL="6762" marR="6762" marT="6762" marB="0" anchor="b">
                    <a:solidFill>
                      <a:schemeClr val="accent1">
                        <a:lumMod val="40000"/>
                        <a:lumOff val="60000"/>
                      </a:schemeClr>
                    </a:solidFill>
                  </a:tcPr>
                </a:tc>
                <a:tc>
                  <a:txBody>
                    <a:bodyPr/>
                    <a:lstStyle/>
                    <a:p>
                      <a:pPr algn="ctr" rtl="0" fontAlgn="b"/>
                      <a:r>
                        <a:rPr lang="en-US" sz="1900" u="none" strike="noStrike" dirty="0">
                          <a:effectLst/>
                        </a:rPr>
                        <a:t>Duct tape</a:t>
                      </a:r>
                      <a:endParaRPr lang="en-US" sz="1900" b="0" i="0" u="none" strike="noStrike" dirty="0">
                        <a:solidFill>
                          <a:srgbClr val="000000"/>
                        </a:solidFill>
                        <a:effectLst/>
                        <a:latin typeface="Calibri" charset="0"/>
                      </a:endParaRPr>
                    </a:p>
                  </a:txBody>
                  <a:tcPr marL="6762" marR="6762" marT="6762" marB="0" anchor="b">
                    <a:solidFill>
                      <a:schemeClr val="accent1">
                        <a:lumMod val="40000"/>
                        <a:lumOff val="60000"/>
                      </a:schemeClr>
                    </a:solidFill>
                  </a:tcPr>
                </a:tc>
              </a:tr>
            </a:tbl>
          </a:graphicData>
        </a:graphic>
      </p:graphicFrame>
      <p:graphicFrame>
        <p:nvGraphicFramePr>
          <p:cNvPr id="4" name="Table 3"/>
          <p:cNvGraphicFramePr>
            <a:graphicFrameLocks noGrp="1"/>
          </p:cNvGraphicFramePr>
          <p:nvPr>
            <p:extLst/>
          </p:nvPr>
        </p:nvGraphicFramePr>
        <p:xfrm>
          <a:off x="3538754" y="3669633"/>
          <a:ext cx="2170749" cy="3461930"/>
        </p:xfrm>
        <a:graphic>
          <a:graphicData uri="http://schemas.openxmlformats.org/drawingml/2006/table">
            <a:tbl>
              <a:tblPr firstRow="1" bandRow="1">
                <a:tableStyleId>{5C22544A-7EE6-4342-B048-85BDC9FD1C3A}</a:tableStyleId>
              </a:tblPr>
              <a:tblGrid>
                <a:gridCol w="1000118"/>
                <a:gridCol w="1170631"/>
              </a:tblGrid>
              <a:tr h="324970">
                <a:tc>
                  <a:txBody>
                    <a:bodyPr/>
                    <a:lstStyle/>
                    <a:p>
                      <a:pPr algn="ctr" rtl="0" fontAlgn="b"/>
                      <a:r>
                        <a:rPr lang="en-US" sz="1900" b="1" i="0" u="none" strike="noStrike" dirty="0">
                          <a:solidFill>
                            <a:srgbClr val="FFFFFF"/>
                          </a:solidFill>
                          <a:effectLst/>
                          <a:latin typeface="Calibri" charset="0"/>
                        </a:rPr>
                        <a:t>Item</a:t>
                      </a:r>
                    </a:p>
                  </a:txBody>
                  <a:tcPr marL="6762" marR="6762" marT="6762" marB="0" anchor="b">
                    <a:solidFill>
                      <a:schemeClr val="tx1"/>
                    </a:solidFill>
                  </a:tcPr>
                </a:tc>
                <a:tc>
                  <a:txBody>
                    <a:bodyPr/>
                    <a:lstStyle/>
                    <a:p>
                      <a:pPr algn="ctr" rtl="0" fontAlgn="b"/>
                      <a:r>
                        <a:rPr lang="en-US" sz="1900" b="1" i="0" u="none" strike="noStrike" dirty="0">
                          <a:solidFill>
                            <a:srgbClr val="FFFFFF"/>
                          </a:solidFill>
                          <a:effectLst/>
                          <a:latin typeface="Calibri" charset="0"/>
                        </a:rPr>
                        <a:t>Solution</a:t>
                      </a:r>
                    </a:p>
                  </a:txBody>
                  <a:tcPr marL="6762" marR="6762" marT="6762" marB="0" anchor="b">
                    <a:solidFill>
                      <a:schemeClr val="tx1"/>
                    </a:solidFill>
                  </a:tcPr>
                </a:tc>
              </a:tr>
              <a:tr h="627392">
                <a:tc>
                  <a:txBody>
                    <a:bodyPr/>
                    <a:lstStyle/>
                    <a:p>
                      <a:pPr algn="ctr" rtl="0" fontAlgn="b"/>
                      <a:r>
                        <a:rPr lang="en-US" sz="1900" u="none" strike="noStrike" dirty="0">
                          <a:effectLst/>
                        </a:rPr>
                        <a:t>door</a:t>
                      </a:r>
                      <a:endParaRPr lang="en-US" sz="1900" b="0" i="0" u="none" strike="noStrike" dirty="0">
                        <a:solidFill>
                          <a:srgbClr val="000000"/>
                        </a:solidFill>
                        <a:effectLst/>
                        <a:latin typeface="Calibri" charset="0"/>
                      </a:endParaRPr>
                    </a:p>
                  </a:txBody>
                  <a:tcPr marL="6762" marR="6762" marT="6762" marB="0" anchor="b">
                    <a:solidFill>
                      <a:schemeClr val="accent2">
                        <a:lumMod val="40000"/>
                        <a:lumOff val="60000"/>
                      </a:schemeClr>
                    </a:solidFill>
                  </a:tcPr>
                </a:tc>
                <a:tc>
                  <a:txBody>
                    <a:bodyPr/>
                    <a:lstStyle/>
                    <a:p>
                      <a:pPr algn="ctr" rtl="0" fontAlgn="b"/>
                      <a:r>
                        <a:rPr lang="en-US" sz="1900" u="none" strike="noStrike" dirty="0">
                          <a:effectLst/>
                        </a:rPr>
                        <a:t>WD40</a:t>
                      </a:r>
                      <a:endParaRPr lang="en-US" sz="1900" b="0" i="0" u="none" strike="noStrike" dirty="0">
                        <a:solidFill>
                          <a:srgbClr val="000000"/>
                        </a:solidFill>
                        <a:effectLst/>
                        <a:latin typeface="Calibri" charset="0"/>
                      </a:endParaRPr>
                    </a:p>
                  </a:txBody>
                  <a:tcPr marL="6762" marR="6762" marT="6762" marB="0" anchor="b">
                    <a:solidFill>
                      <a:schemeClr val="accent2">
                        <a:lumMod val="40000"/>
                        <a:lumOff val="60000"/>
                      </a:schemeClr>
                    </a:solidFill>
                  </a:tcPr>
                </a:tc>
              </a:tr>
              <a:tr h="627392">
                <a:tc>
                  <a:txBody>
                    <a:bodyPr/>
                    <a:lstStyle/>
                    <a:p>
                      <a:pPr algn="ctr" rtl="0" fontAlgn="b"/>
                      <a:r>
                        <a:rPr lang="en-US" sz="1900" u="none" strike="noStrike">
                          <a:effectLst/>
                        </a:rPr>
                        <a:t>wheel</a:t>
                      </a:r>
                      <a:endParaRPr lang="en-US" sz="1900" b="0" i="0" u="none" strike="noStrike">
                        <a:solidFill>
                          <a:srgbClr val="000000"/>
                        </a:solidFill>
                        <a:effectLst/>
                        <a:latin typeface="Calibri" charset="0"/>
                      </a:endParaRPr>
                    </a:p>
                  </a:txBody>
                  <a:tcPr marL="6762" marR="6762" marT="6762" marB="0" anchor="b">
                    <a:solidFill>
                      <a:schemeClr val="accent2">
                        <a:lumMod val="40000"/>
                        <a:lumOff val="60000"/>
                      </a:schemeClr>
                    </a:solidFill>
                  </a:tcPr>
                </a:tc>
                <a:tc>
                  <a:txBody>
                    <a:bodyPr/>
                    <a:lstStyle/>
                    <a:p>
                      <a:pPr algn="ctr" rtl="0" fontAlgn="b"/>
                      <a:r>
                        <a:rPr lang="en-US" sz="1900" u="none" strike="noStrike">
                          <a:effectLst/>
                        </a:rPr>
                        <a:t>WD40</a:t>
                      </a:r>
                      <a:endParaRPr lang="en-US" sz="1900" b="0" i="0" u="none" strike="noStrike">
                        <a:solidFill>
                          <a:srgbClr val="000000"/>
                        </a:solidFill>
                        <a:effectLst/>
                        <a:latin typeface="Calibri" charset="0"/>
                      </a:endParaRPr>
                    </a:p>
                  </a:txBody>
                  <a:tcPr marL="6762" marR="6762" marT="6762" marB="0" anchor="b">
                    <a:solidFill>
                      <a:schemeClr val="accent2">
                        <a:lumMod val="40000"/>
                        <a:lumOff val="60000"/>
                      </a:schemeClr>
                    </a:solidFill>
                  </a:tcPr>
                </a:tc>
              </a:tr>
              <a:tr h="627392">
                <a:tc>
                  <a:txBody>
                    <a:bodyPr/>
                    <a:lstStyle/>
                    <a:p>
                      <a:pPr algn="ctr" rtl="0" fontAlgn="b"/>
                      <a:r>
                        <a:rPr lang="en-US" sz="1900" u="none" strike="noStrike">
                          <a:effectLst/>
                        </a:rPr>
                        <a:t>fan</a:t>
                      </a:r>
                      <a:endParaRPr lang="en-US" sz="1900" b="0" i="0" u="none" strike="noStrike">
                        <a:solidFill>
                          <a:srgbClr val="000000"/>
                        </a:solidFill>
                        <a:effectLst/>
                        <a:latin typeface="Calibri" charset="0"/>
                      </a:endParaRPr>
                    </a:p>
                  </a:txBody>
                  <a:tcPr marL="6762" marR="6762" marT="6762" marB="0" anchor="b">
                    <a:solidFill>
                      <a:schemeClr val="accent2">
                        <a:lumMod val="40000"/>
                        <a:lumOff val="60000"/>
                      </a:schemeClr>
                    </a:solidFill>
                  </a:tcPr>
                </a:tc>
                <a:tc>
                  <a:txBody>
                    <a:bodyPr/>
                    <a:lstStyle/>
                    <a:p>
                      <a:pPr algn="ctr" rtl="0" fontAlgn="b"/>
                      <a:r>
                        <a:rPr lang="en-US" sz="1900" u="none" strike="noStrike">
                          <a:effectLst/>
                        </a:rPr>
                        <a:t>WD40</a:t>
                      </a:r>
                      <a:endParaRPr lang="en-US" sz="1900" b="0" i="0" u="none" strike="noStrike">
                        <a:solidFill>
                          <a:srgbClr val="000000"/>
                        </a:solidFill>
                        <a:effectLst/>
                        <a:latin typeface="Calibri" charset="0"/>
                      </a:endParaRPr>
                    </a:p>
                  </a:txBody>
                  <a:tcPr marL="6762" marR="6762" marT="6762" marB="0" anchor="b">
                    <a:solidFill>
                      <a:schemeClr val="accent2">
                        <a:lumMod val="40000"/>
                        <a:lumOff val="60000"/>
                      </a:schemeClr>
                    </a:solidFill>
                  </a:tcPr>
                </a:tc>
              </a:tr>
              <a:tr h="627392">
                <a:tc>
                  <a:txBody>
                    <a:bodyPr/>
                    <a:lstStyle/>
                    <a:p>
                      <a:pPr algn="ctr" rtl="0" fontAlgn="b"/>
                      <a:r>
                        <a:rPr lang="en-US" sz="1900" u="none" strike="noStrike">
                          <a:effectLst/>
                        </a:rPr>
                        <a:t>lever</a:t>
                      </a:r>
                      <a:endParaRPr lang="en-US" sz="1900" b="0" i="0" u="none" strike="noStrike">
                        <a:solidFill>
                          <a:srgbClr val="000000"/>
                        </a:solidFill>
                        <a:effectLst/>
                        <a:latin typeface="Calibri" charset="0"/>
                      </a:endParaRPr>
                    </a:p>
                  </a:txBody>
                  <a:tcPr marL="6762" marR="6762" marT="6762" marB="0" anchor="b">
                    <a:solidFill>
                      <a:schemeClr val="accent2">
                        <a:lumMod val="40000"/>
                        <a:lumOff val="60000"/>
                      </a:schemeClr>
                    </a:solidFill>
                  </a:tcPr>
                </a:tc>
                <a:tc>
                  <a:txBody>
                    <a:bodyPr/>
                    <a:lstStyle/>
                    <a:p>
                      <a:pPr algn="ctr" rtl="0" fontAlgn="b"/>
                      <a:r>
                        <a:rPr lang="en-US" sz="1900" u="none" strike="noStrike" dirty="0">
                          <a:effectLst/>
                        </a:rPr>
                        <a:t>WD40</a:t>
                      </a:r>
                      <a:endParaRPr lang="en-US" sz="1900" b="0" i="0" u="none" strike="noStrike" dirty="0">
                        <a:solidFill>
                          <a:srgbClr val="000000"/>
                        </a:solidFill>
                        <a:effectLst/>
                        <a:latin typeface="Calibri" charset="0"/>
                      </a:endParaRPr>
                    </a:p>
                  </a:txBody>
                  <a:tcPr marL="6762" marR="6762" marT="6762" marB="0" anchor="b">
                    <a:solidFill>
                      <a:schemeClr val="accent2">
                        <a:lumMod val="40000"/>
                        <a:lumOff val="60000"/>
                      </a:schemeClr>
                    </a:solidFill>
                  </a:tcPr>
                </a:tc>
              </a:tr>
              <a:tr h="627392">
                <a:tc>
                  <a:txBody>
                    <a:bodyPr/>
                    <a:lstStyle/>
                    <a:p>
                      <a:pPr algn="ctr" rtl="0" fontAlgn="b"/>
                      <a:r>
                        <a:rPr lang="en-US" sz="1900" u="none" strike="noStrike" dirty="0">
                          <a:effectLst/>
                        </a:rPr>
                        <a:t>cog</a:t>
                      </a:r>
                      <a:endParaRPr lang="en-US" sz="1900" b="0" i="0" u="none" strike="noStrike" dirty="0">
                        <a:solidFill>
                          <a:srgbClr val="000000"/>
                        </a:solidFill>
                        <a:effectLst/>
                        <a:latin typeface="Calibri" charset="0"/>
                      </a:endParaRPr>
                    </a:p>
                  </a:txBody>
                  <a:tcPr marL="6762" marR="6762" marT="6762" marB="0" anchor="b">
                    <a:solidFill>
                      <a:schemeClr val="accent2">
                        <a:lumMod val="40000"/>
                        <a:lumOff val="60000"/>
                      </a:schemeClr>
                    </a:solidFill>
                  </a:tcPr>
                </a:tc>
                <a:tc>
                  <a:txBody>
                    <a:bodyPr/>
                    <a:lstStyle/>
                    <a:p>
                      <a:pPr algn="ctr" rtl="0" fontAlgn="b"/>
                      <a:r>
                        <a:rPr lang="en-US" sz="1900" u="none" strike="noStrike" dirty="0">
                          <a:effectLst/>
                        </a:rPr>
                        <a:t>WD40</a:t>
                      </a:r>
                      <a:endParaRPr lang="en-US" sz="1900" b="0" i="0" u="none" strike="noStrike" dirty="0">
                        <a:solidFill>
                          <a:srgbClr val="000000"/>
                        </a:solidFill>
                        <a:effectLst/>
                        <a:latin typeface="Calibri" charset="0"/>
                      </a:endParaRPr>
                    </a:p>
                  </a:txBody>
                  <a:tcPr marL="6762" marR="6762" marT="6762" marB="0" anchor="b">
                    <a:solidFill>
                      <a:schemeClr val="accent2">
                        <a:lumMod val="40000"/>
                        <a:lumOff val="60000"/>
                      </a:schemeClr>
                    </a:solidFill>
                  </a:tcPr>
                </a:tc>
              </a:tr>
            </a:tbl>
          </a:graphicData>
        </a:graphic>
      </p:graphicFrame>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1727" y="2076816"/>
            <a:ext cx="5705493" cy="4692017"/>
          </a:xfrm>
          <a:prstGeom prst="rect">
            <a:avLst/>
          </a:prstGeom>
        </p:spPr>
      </p:pic>
      <p:sp>
        <p:nvSpPr>
          <p:cNvPr id="11" name="Rectangle 10"/>
          <p:cNvSpPr/>
          <p:nvPr/>
        </p:nvSpPr>
        <p:spPr>
          <a:xfrm>
            <a:off x="7789895" y="388900"/>
            <a:ext cx="2989157" cy="143297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t>N</a:t>
            </a:r>
            <a:r>
              <a:rPr lang="en-US" sz="1491" dirty="0"/>
              <a:t>ote: Our example only has two outcomes!</a:t>
            </a:r>
            <a:endParaRPr lang="en-US" sz="1491" dirty="0"/>
          </a:p>
        </p:txBody>
      </p:sp>
    </p:spTree>
    <p:extLst>
      <p:ext uri="{BB962C8B-B14F-4D97-AF65-F5344CB8AC3E}">
        <p14:creationId xmlns:p14="http://schemas.microsoft.com/office/powerpoint/2010/main" val="1018357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993" y="155837"/>
            <a:ext cx="12010823" cy="1034640"/>
          </a:xfrm>
          <a:ln>
            <a:noFill/>
          </a:ln>
        </p:spPr>
        <p:txBody>
          <a:bodyPr/>
          <a:lstStyle/>
          <a:p>
            <a:r>
              <a:rPr lang="en-US" sz="3000" dirty="0" smtClean="0"/>
              <a:t>More complicated </a:t>
            </a:r>
            <a:r>
              <a:rPr lang="en-US" sz="3000" smtClean="0"/>
              <a:t>Decision </a:t>
            </a:r>
            <a:r>
              <a:rPr lang="en-US" sz="3000" smtClean="0"/>
              <a:t>Tree</a:t>
            </a:r>
            <a:r>
              <a:rPr lang="en-US" sz="3000" dirty="0" smtClean="0"/>
              <a:t/>
            </a:r>
            <a:br>
              <a:rPr lang="en-US" sz="3000" dirty="0" smtClean="0"/>
            </a:br>
            <a:r>
              <a:rPr lang="en-US" sz="3000" dirty="0"/>
              <a:t>(What if we didn’t know if it SHOULD move)</a:t>
            </a:r>
            <a:endParaRPr lang="en-US" sz="3000" dirty="0"/>
          </a:p>
        </p:txBody>
      </p:sp>
      <p:sp>
        <p:nvSpPr>
          <p:cNvPr id="6" name="Rectangle 5"/>
          <p:cNvSpPr/>
          <p:nvPr/>
        </p:nvSpPr>
        <p:spPr>
          <a:xfrm>
            <a:off x="4580962" y="1453669"/>
            <a:ext cx="2077156" cy="7831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Does it Move?</a:t>
            </a:r>
            <a:endParaRPr lang="en-US" sz="1491" dirty="0">
              <a:solidFill>
                <a:schemeClr val="tx1"/>
              </a:solidFill>
            </a:endParaRPr>
          </a:p>
        </p:txBody>
      </p:sp>
      <p:sp>
        <p:nvSpPr>
          <p:cNvPr id="14" name="Right Arrow 13"/>
          <p:cNvSpPr/>
          <p:nvPr/>
        </p:nvSpPr>
        <p:spPr>
          <a:xfrm rot="2700139">
            <a:off x="5335687" y="2704354"/>
            <a:ext cx="1669666" cy="402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
          </a:p>
        </p:txBody>
      </p:sp>
      <p:sp>
        <p:nvSpPr>
          <p:cNvPr id="15" name="Right Arrow 14"/>
          <p:cNvSpPr/>
          <p:nvPr/>
        </p:nvSpPr>
        <p:spPr>
          <a:xfrm rot="8118957">
            <a:off x="4271023" y="2709722"/>
            <a:ext cx="1687629" cy="402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
          </a:p>
        </p:txBody>
      </p:sp>
      <p:sp>
        <p:nvSpPr>
          <p:cNvPr id="17" name="Rectangle 16"/>
          <p:cNvSpPr/>
          <p:nvPr/>
        </p:nvSpPr>
        <p:spPr>
          <a:xfrm>
            <a:off x="6247083" y="2388411"/>
            <a:ext cx="749898" cy="442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No</a:t>
            </a:r>
            <a:endParaRPr lang="en-US" sz="1491" dirty="0">
              <a:solidFill>
                <a:schemeClr val="tx1"/>
              </a:solidFill>
            </a:endParaRPr>
          </a:p>
        </p:txBody>
      </p:sp>
      <p:sp>
        <p:nvSpPr>
          <p:cNvPr id="18" name="Rectangle 17"/>
          <p:cNvSpPr/>
          <p:nvPr/>
        </p:nvSpPr>
        <p:spPr>
          <a:xfrm>
            <a:off x="4133375" y="2500055"/>
            <a:ext cx="697973" cy="4374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Yes</a:t>
            </a:r>
            <a:endParaRPr lang="en-US" sz="1491" dirty="0">
              <a:solidFill>
                <a:schemeClr val="tx1"/>
              </a:solidFill>
            </a:endParaRPr>
          </a:p>
        </p:txBody>
      </p:sp>
      <p:graphicFrame>
        <p:nvGraphicFramePr>
          <p:cNvPr id="19" name="Table 18"/>
          <p:cNvGraphicFramePr>
            <a:graphicFrameLocks noGrp="1"/>
          </p:cNvGraphicFramePr>
          <p:nvPr>
            <p:extLst/>
          </p:nvPr>
        </p:nvGraphicFramePr>
        <p:xfrm>
          <a:off x="7069461" y="2483525"/>
          <a:ext cx="2240277" cy="4727160"/>
        </p:xfrm>
        <a:graphic>
          <a:graphicData uri="http://schemas.openxmlformats.org/drawingml/2006/table">
            <a:tbl>
              <a:tblPr firstRow="1" bandRow="1">
                <a:tableStyleId>{5C22544A-7EE6-4342-B048-85BDC9FD1C3A}</a:tableStyleId>
              </a:tblPr>
              <a:tblGrid>
                <a:gridCol w="1046925"/>
                <a:gridCol w="1193352"/>
              </a:tblGrid>
              <a:tr h="298862">
                <a:tc>
                  <a:txBody>
                    <a:bodyPr/>
                    <a:lstStyle/>
                    <a:p>
                      <a:pPr algn="ctr" rtl="0" fontAlgn="b"/>
                      <a:r>
                        <a:rPr lang="en-US" sz="1900" b="1" i="0" u="none" strike="noStrike" dirty="0">
                          <a:solidFill>
                            <a:srgbClr val="FFFFFF"/>
                          </a:solidFill>
                          <a:effectLst/>
                          <a:latin typeface="Calibri" charset="0"/>
                        </a:rPr>
                        <a:t>Item</a:t>
                      </a:r>
                    </a:p>
                  </a:txBody>
                  <a:tcPr marL="6762" marR="6762" marT="6762" marB="0" anchor="b">
                    <a:solidFill>
                      <a:schemeClr val="tx1"/>
                    </a:solidFill>
                  </a:tcPr>
                </a:tc>
                <a:tc>
                  <a:txBody>
                    <a:bodyPr/>
                    <a:lstStyle/>
                    <a:p>
                      <a:pPr algn="ctr" rtl="0" fontAlgn="b"/>
                      <a:r>
                        <a:rPr lang="en-US" sz="1900" b="1" i="0" u="none" strike="noStrike" dirty="0">
                          <a:solidFill>
                            <a:srgbClr val="FFFFFF"/>
                          </a:solidFill>
                          <a:effectLst/>
                          <a:latin typeface="Calibri" charset="0"/>
                        </a:rPr>
                        <a:t>Solution</a:t>
                      </a:r>
                    </a:p>
                  </a:txBody>
                  <a:tcPr marL="6762" marR="6762" marT="6762" marB="0" anchor="b">
                    <a:solidFill>
                      <a:schemeClr val="tx1"/>
                    </a:solidFill>
                  </a:tcPr>
                </a:tc>
              </a:tr>
              <a:tr h="632614">
                <a:tc>
                  <a:txBody>
                    <a:bodyPr/>
                    <a:lstStyle/>
                    <a:p>
                      <a:pPr algn="ctr" rtl="0" fontAlgn="b"/>
                      <a:r>
                        <a:rPr lang="en-US" sz="1900" b="0" i="0" u="none" strike="noStrike" dirty="0">
                          <a:solidFill>
                            <a:srgbClr val="000000"/>
                          </a:solidFill>
                          <a:effectLst/>
                          <a:latin typeface="Calibri" charset="0"/>
                        </a:rPr>
                        <a:t>cup</a:t>
                      </a:r>
                    </a:p>
                  </a:txBody>
                  <a:tcPr marL="6762" marR="6762" marT="6762" marB="0" anchor="b">
                    <a:solidFill>
                      <a:schemeClr val="accent1">
                        <a:lumMod val="40000"/>
                        <a:lumOff val="60000"/>
                      </a:schemeClr>
                    </a:solidFill>
                  </a:tcPr>
                </a:tc>
                <a:tc>
                  <a:txBody>
                    <a:bodyPr/>
                    <a:lstStyle/>
                    <a:p>
                      <a:pPr algn="ctr" rtl="0" fontAlgn="b"/>
                      <a:r>
                        <a:rPr lang="en-US" sz="1900" b="0" i="0" u="none" strike="noStrike" dirty="0">
                          <a:solidFill>
                            <a:srgbClr val="000000"/>
                          </a:solidFill>
                          <a:effectLst/>
                          <a:latin typeface="Calibri" charset="0"/>
                        </a:rPr>
                        <a:t>Duct tape</a:t>
                      </a:r>
                    </a:p>
                  </a:txBody>
                  <a:tcPr marL="6762" marR="6762" marT="6762" marB="0" anchor="b">
                    <a:solidFill>
                      <a:schemeClr val="accent1">
                        <a:lumMod val="40000"/>
                        <a:lumOff val="60000"/>
                      </a:schemeClr>
                    </a:solidFill>
                  </a:tcPr>
                </a:tc>
              </a:tr>
              <a:tr h="632614">
                <a:tc>
                  <a:txBody>
                    <a:bodyPr/>
                    <a:lstStyle/>
                    <a:p>
                      <a:pPr algn="ctr" rtl="0" fontAlgn="b"/>
                      <a:r>
                        <a:rPr lang="en-US" sz="1900" b="0" i="0" u="none" strike="noStrike">
                          <a:solidFill>
                            <a:srgbClr val="000000"/>
                          </a:solidFill>
                          <a:effectLst/>
                          <a:latin typeface="Calibri" charset="0"/>
                        </a:rPr>
                        <a:t>painting</a:t>
                      </a:r>
                    </a:p>
                  </a:txBody>
                  <a:tcPr marL="6762" marR="6762" marT="6762" marB="0" anchor="b">
                    <a:solidFill>
                      <a:schemeClr val="accent1">
                        <a:lumMod val="40000"/>
                        <a:lumOff val="60000"/>
                      </a:schemeClr>
                    </a:solidFill>
                  </a:tcPr>
                </a:tc>
                <a:tc>
                  <a:txBody>
                    <a:bodyPr/>
                    <a:lstStyle/>
                    <a:p>
                      <a:pPr algn="ctr" rtl="0" fontAlgn="b"/>
                      <a:r>
                        <a:rPr lang="en-US" sz="1900" b="0" i="0" u="none" strike="noStrike" dirty="0">
                          <a:solidFill>
                            <a:srgbClr val="000000"/>
                          </a:solidFill>
                          <a:effectLst/>
                          <a:latin typeface="Calibri" charset="0"/>
                        </a:rPr>
                        <a:t>Duct tape</a:t>
                      </a:r>
                    </a:p>
                  </a:txBody>
                  <a:tcPr marL="6762" marR="6762" marT="6762" marB="0" anchor="b">
                    <a:solidFill>
                      <a:schemeClr val="accent1">
                        <a:lumMod val="40000"/>
                        <a:lumOff val="60000"/>
                      </a:schemeClr>
                    </a:solidFill>
                  </a:tcPr>
                </a:tc>
              </a:tr>
              <a:tr h="632614">
                <a:tc>
                  <a:txBody>
                    <a:bodyPr/>
                    <a:lstStyle/>
                    <a:p>
                      <a:pPr algn="ctr" rtl="0" fontAlgn="b"/>
                      <a:r>
                        <a:rPr lang="en-US" sz="1900" b="0" i="0" u="none" strike="noStrike" dirty="0">
                          <a:solidFill>
                            <a:srgbClr val="000000"/>
                          </a:solidFill>
                          <a:effectLst/>
                          <a:latin typeface="Calibri" charset="0"/>
                        </a:rPr>
                        <a:t>door</a:t>
                      </a:r>
                    </a:p>
                  </a:txBody>
                  <a:tcPr marL="6762" marR="6762" marT="6762" marB="0" anchor="b">
                    <a:solidFill>
                      <a:schemeClr val="accent2">
                        <a:lumMod val="40000"/>
                        <a:lumOff val="60000"/>
                      </a:schemeClr>
                    </a:solidFill>
                  </a:tcPr>
                </a:tc>
                <a:tc>
                  <a:txBody>
                    <a:bodyPr/>
                    <a:lstStyle/>
                    <a:p>
                      <a:pPr algn="ctr" rtl="0" fontAlgn="b"/>
                      <a:r>
                        <a:rPr lang="en-US" sz="1900" b="0" i="0" u="none" strike="noStrike" dirty="0">
                          <a:solidFill>
                            <a:srgbClr val="000000"/>
                          </a:solidFill>
                          <a:effectLst/>
                          <a:latin typeface="Calibri" charset="0"/>
                        </a:rPr>
                        <a:t>WD40</a:t>
                      </a:r>
                    </a:p>
                  </a:txBody>
                  <a:tcPr marL="6762" marR="6762" marT="6762" marB="0" anchor="b">
                    <a:solidFill>
                      <a:schemeClr val="accent2">
                        <a:lumMod val="40000"/>
                        <a:lumOff val="60000"/>
                      </a:schemeClr>
                    </a:solidFill>
                  </a:tcPr>
                </a:tc>
              </a:tr>
              <a:tr h="632614">
                <a:tc>
                  <a:txBody>
                    <a:bodyPr/>
                    <a:lstStyle/>
                    <a:p>
                      <a:pPr algn="ctr" rtl="0" fontAlgn="b"/>
                      <a:r>
                        <a:rPr lang="en-US" sz="1900" b="0" i="0" u="none" strike="noStrike" dirty="0">
                          <a:solidFill>
                            <a:srgbClr val="000000"/>
                          </a:solidFill>
                          <a:effectLst/>
                          <a:latin typeface="Calibri" charset="0"/>
                        </a:rPr>
                        <a:t>wheel</a:t>
                      </a:r>
                    </a:p>
                  </a:txBody>
                  <a:tcPr marL="6762" marR="6762" marT="6762" marB="0" anchor="b">
                    <a:solidFill>
                      <a:schemeClr val="accent2">
                        <a:lumMod val="40000"/>
                        <a:lumOff val="60000"/>
                      </a:schemeClr>
                    </a:solidFill>
                  </a:tcPr>
                </a:tc>
                <a:tc>
                  <a:txBody>
                    <a:bodyPr/>
                    <a:lstStyle/>
                    <a:p>
                      <a:pPr algn="ctr" rtl="0" fontAlgn="b"/>
                      <a:r>
                        <a:rPr lang="en-US" sz="1900" b="0" i="0" u="none" strike="noStrike" dirty="0">
                          <a:solidFill>
                            <a:srgbClr val="000000"/>
                          </a:solidFill>
                          <a:effectLst/>
                          <a:latin typeface="Calibri" charset="0"/>
                        </a:rPr>
                        <a:t>WD40</a:t>
                      </a:r>
                    </a:p>
                  </a:txBody>
                  <a:tcPr marL="6762" marR="6762" marT="6762" marB="0" anchor="b">
                    <a:solidFill>
                      <a:schemeClr val="accent2">
                        <a:lumMod val="40000"/>
                        <a:lumOff val="60000"/>
                      </a:schemeClr>
                    </a:solidFill>
                  </a:tcPr>
                </a:tc>
              </a:tr>
              <a:tr h="632614">
                <a:tc>
                  <a:txBody>
                    <a:bodyPr/>
                    <a:lstStyle/>
                    <a:p>
                      <a:pPr algn="ctr" rtl="0" fontAlgn="b"/>
                      <a:r>
                        <a:rPr lang="en-US" sz="1900" b="0" i="0" u="none" strike="noStrike">
                          <a:solidFill>
                            <a:srgbClr val="000000"/>
                          </a:solidFill>
                          <a:effectLst/>
                          <a:latin typeface="Calibri" charset="0"/>
                        </a:rPr>
                        <a:t>fan</a:t>
                      </a:r>
                    </a:p>
                  </a:txBody>
                  <a:tcPr marL="6762" marR="6762" marT="6762" marB="0" anchor="b">
                    <a:solidFill>
                      <a:schemeClr val="accent2">
                        <a:lumMod val="40000"/>
                        <a:lumOff val="60000"/>
                      </a:schemeClr>
                    </a:solidFill>
                  </a:tcPr>
                </a:tc>
                <a:tc>
                  <a:txBody>
                    <a:bodyPr/>
                    <a:lstStyle/>
                    <a:p>
                      <a:pPr algn="ctr" rtl="0" fontAlgn="b"/>
                      <a:r>
                        <a:rPr lang="en-US" sz="1900" b="0" i="0" u="none" strike="noStrike" dirty="0">
                          <a:solidFill>
                            <a:srgbClr val="000000"/>
                          </a:solidFill>
                          <a:effectLst/>
                          <a:latin typeface="Calibri" charset="0"/>
                        </a:rPr>
                        <a:t>WD40</a:t>
                      </a:r>
                    </a:p>
                  </a:txBody>
                  <a:tcPr marL="6762" marR="6762" marT="6762" marB="0" anchor="b">
                    <a:solidFill>
                      <a:schemeClr val="accent2">
                        <a:lumMod val="40000"/>
                        <a:lumOff val="60000"/>
                      </a:schemeClr>
                    </a:solidFill>
                  </a:tcPr>
                </a:tc>
              </a:tr>
              <a:tr h="632614">
                <a:tc>
                  <a:txBody>
                    <a:bodyPr/>
                    <a:lstStyle/>
                    <a:p>
                      <a:pPr algn="ctr" rtl="0" fontAlgn="b"/>
                      <a:r>
                        <a:rPr lang="en-US" sz="1900" b="0" i="0" u="none" strike="noStrike">
                          <a:solidFill>
                            <a:srgbClr val="000000"/>
                          </a:solidFill>
                          <a:effectLst/>
                          <a:latin typeface="Calibri" charset="0"/>
                        </a:rPr>
                        <a:t>lever</a:t>
                      </a:r>
                    </a:p>
                  </a:txBody>
                  <a:tcPr marL="6762" marR="6762" marT="6762" marB="0" anchor="b">
                    <a:solidFill>
                      <a:schemeClr val="accent2">
                        <a:lumMod val="40000"/>
                        <a:lumOff val="60000"/>
                      </a:schemeClr>
                    </a:solidFill>
                  </a:tcPr>
                </a:tc>
                <a:tc>
                  <a:txBody>
                    <a:bodyPr/>
                    <a:lstStyle/>
                    <a:p>
                      <a:pPr algn="ctr" rtl="0" fontAlgn="b"/>
                      <a:r>
                        <a:rPr lang="en-US" sz="1900" b="0" i="0" u="none" strike="noStrike" dirty="0">
                          <a:solidFill>
                            <a:srgbClr val="000000"/>
                          </a:solidFill>
                          <a:effectLst/>
                          <a:latin typeface="Calibri" charset="0"/>
                        </a:rPr>
                        <a:t>WD40</a:t>
                      </a:r>
                    </a:p>
                  </a:txBody>
                  <a:tcPr marL="6762" marR="6762" marT="6762" marB="0" anchor="b">
                    <a:solidFill>
                      <a:schemeClr val="accent2">
                        <a:lumMod val="40000"/>
                        <a:lumOff val="60000"/>
                      </a:schemeClr>
                    </a:solidFill>
                  </a:tcPr>
                </a:tc>
              </a:tr>
              <a:tr h="632614">
                <a:tc>
                  <a:txBody>
                    <a:bodyPr/>
                    <a:lstStyle/>
                    <a:p>
                      <a:pPr algn="ctr" rtl="0" fontAlgn="b"/>
                      <a:r>
                        <a:rPr lang="en-US" sz="1900" b="0" i="0" u="none" strike="noStrike" dirty="0">
                          <a:solidFill>
                            <a:srgbClr val="000000"/>
                          </a:solidFill>
                          <a:effectLst/>
                          <a:latin typeface="Calibri" charset="0"/>
                        </a:rPr>
                        <a:t>cog</a:t>
                      </a:r>
                    </a:p>
                  </a:txBody>
                  <a:tcPr marL="6762" marR="6762" marT="6762" marB="0" anchor="b">
                    <a:solidFill>
                      <a:schemeClr val="accent2">
                        <a:lumMod val="40000"/>
                        <a:lumOff val="60000"/>
                      </a:schemeClr>
                    </a:solidFill>
                  </a:tcPr>
                </a:tc>
                <a:tc>
                  <a:txBody>
                    <a:bodyPr/>
                    <a:lstStyle/>
                    <a:p>
                      <a:pPr algn="ctr" rtl="0" fontAlgn="b"/>
                      <a:r>
                        <a:rPr lang="en-US" sz="1900" b="0" i="0" u="none" strike="noStrike" dirty="0">
                          <a:solidFill>
                            <a:srgbClr val="000000"/>
                          </a:solidFill>
                          <a:effectLst/>
                          <a:latin typeface="Calibri" charset="0"/>
                        </a:rPr>
                        <a:t>WD40</a:t>
                      </a:r>
                    </a:p>
                  </a:txBody>
                  <a:tcPr marL="6762" marR="6762" marT="6762" marB="0" anchor="b">
                    <a:solidFill>
                      <a:schemeClr val="accent2">
                        <a:lumMod val="40000"/>
                        <a:lumOff val="60000"/>
                      </a:schemeClr>
                    </a:solidFill>
                  </a:tcPr>
                </a:tc>
              </a:tr>
            </a:tbl>
          </a:graphicData>
        </a:graphic>
      </p:graphicFrame>
      <p:graphicFrame>
        <p:nvGraphicFramePr>
          <p:cNvPr id="22" name="Table 21"/>
          <p:cNvGraphicFramePr>
            <a:graphicFrameLocks noGrp="1"/>
          </p:cNvGraphicFramePr>
          <p:nvPr>
            <p:extLst/>
          </p:nvPr>
        </p:nvGraphicFramePr>
        <p:xfrm>
          <a:off x="2451419" y="3637315"/>
          <a:ext cx="2240277" cy="2196704"/>
        </p:xfrm>
        <a:graphic>
          <a:graphicData uri="http://schemas.openxmlformats.org/drawingml/2006/table">
            <a:tbl>
              <a:tblPr firstRow="1" bandRow="1">
                <a:tableStyleId>{5C22544A-7EE6-4342-B048-85BDC9FD1C3A}</a:tableStyleId>
              </a:tblPr>
              <a:tblGrid>
                <a:gridCol w="1046925"/>
                <a:gridCol w="1193352"/>
              </a:tblGrid>
              <a:tr h="298862">
                <a:tc>
                  <a:txBody>
                    <a:bodyPr/>
                    <a:lstStyle/>
                    <a:p>
                      <a:pPr algn="ctr" rtl="0" fontAlgn="b"/>
                      <a:r>
                        <a:rPr lang="en-US" sz="1900" b="1" i="0" u="none" strike="noStrike" dirty="0">
                          <a:solidFill>
                            <a:srgbClr val="FFFFFF"/>
                          </a:solidFill>
                          <a:effectLst/>
                          <a:latin typeface="Calibri" charset="0"/>
                        </a:rPr>
                        <a:t>Item</a:t>
                      </a:r>
                    </a:p>
                  </a:txBody>
                  <a:tcPr marL="6762" marR="6762" marT="6762" marB="0" anchor="b">
                    <a:solidFill>
                      <a:schemeClr val="tx1"/>
                    </a:solidFill>
                  </a:tcPr>
                </a:tc>
                <a:tc>
                  <a:txBody>
                    <a:bodyPr/>
                    <a:lstStyle/>
                    <a:p>
                      <a:pPr algn="ctr" rtl="0" fontAlgn="b"/>
                      <a:r>
                        <a:rPr lang="en-US" sz="1900" b="1" i="0" u="none" strike="noStrike" dirty="0">
                          <a:solidFill>
                            <a:srgbClr val="FFFFFF"/>
                          </a:solidFill>
                          <a:effectLst/>
                          <a:latin typeface="Calibri" charset="0"/>
                        </a:rPr>
                        <a:t>Solution</a:t>
                      </a:r>
                    </a:p>
                  </a:txBody>
                  <a:tcPr marL="6762" marR="6762" marT="6762" marB="0" anchor="b">
                    <a:solidFill>
                      <a:schemeClr val="tx1"/>
                    </a:solidFill>
                  </a:tcPr>
                </a:tc>
              </a:tr>
              <a:tr h="632614">
                <a:tc>
                  <a:txBody>
                    <a:bodyPr/>
                    <a:lstStyle/>
                    <a:p>
                      <a:pPr algn="ctr" rtl="0" fontAlgn="b"/>
                      <a:r>
                        <a:rPr lang="en-US" sz="1900" b="0" i="0" u="none" strike="noStrike" dirty="0">
                          <a:solidFill>
                            <a:srgbClr val="000000"/>
                          </a:solidFill>
                          <a:effectLst/>
                          <a:latin typeface="Calibri" charset="0"/>
                        </a:rPr>
                        <a:t>chair</a:t>
                      </a:r>
                    </a:p>
                  </a:txBody>
                  <a:tcPr marL="6762" marR="6762" marT="6762" marB="0" anchor="b">
                    <a:solidFill>
                      <a:schemeClr val="accent1">
                        <a:lumMod val="40000"/>
                        <a:lumOff val="60000"/>
                      </a:schemeClr>
                    </a:solidFill>
                  </a:tcPr>
                </a:tc>
                <a:tc>
                  <a:txBody>
                    <a:bodyPr/>
                    <a:lstStyle/>
                    <a:p>
                      <a:pPr algn="ctr" rtl="0" fontAlgn="b"/>
                      <a:r>
                        <a:rPr lang="en-US" sz="1900" b="0" i="0" u="none" strike="noStrike" dirty="0">
                          <a:solidFill>
                            <a:srgbClr val="000000"/>
                          </a:solidFill>
                          <a:effectLst/>
                          <a:latin typeface="Calibri" charset="0"/>
                        </a:rPr>
                        <a:t>Duct tape</a:t>
                      </a:r>
                    </a:p>
                  </a:txBody>
                  <a:tcPr marL="6762" marR="6762" marT="6762" marB="0" anchor="b">
                    <a:solidFill>
                      <a:schemeClr val="accent1">
                        <a:lumMod val="40000"/>
                        <a:lumOff val="60000"/>
                      </a:schemeClr>
                    </a:solidFill>
                  </a:tcPr>
                </a:tc>
              </a:tr>
              <a:tr h="632614">
                <a:tc>
                  <a:txBody>
                    <a:bodyPr/>
                    <a:lstStyle/>
                    <a:p>
                      <a:pPr algn="ctr" rtl="0" fontAlgn="b"/>
                      <a:r>
                        <a:rPr lang="en-US" sz="1900" b="0" i="0" u="none" strike="noStrike">
                          <a:solidFill>
                            <a:srgbClr val="000000"/>
                          </a:solidFill>
                          <a:effectLst/>
                          <a:latin typeface="Calibri" charset="0"/>
                        </a:rPr>
                        <a:t>table</a:t>
                      </a:r>
                    </a:p>
                  </a:txBody>
                  <a:tcPr marL="6762" marR="6762" marT="6762" marB="0" anchor="b">
                    <a:solidFill>
                      <a:schemeClr val="accent1">
                        <a:lumMod val="40000"/>
                        <a:lumOff val="60000"/>
                      </a:schemeClr>
                    </a:solidFill>
                  </a:tcPr>
                </a:tc>
                <a:tc>
                  <a:txBody>
                    <a:bodyPr/>
                    <a:lstStyle/>
                    <a:p>
                      <a:pPr algn="ctr" rtl="0" fontAlgn="b"/>
                      <a:r>
                        <a:rPr lang="en-US" sz="1900" b="0" i="0" u="none" strike="noStrike" dirty="0">
                          <a:solidFill>
                            <a:srgbClr val="000000"/>
                          </a:solidFill>
                          <a:effectLst/>
                          <a:latin typeface="Calibri" charset="0"/>
                        </a:rPr>
                        <a:t>Duct tape</a:t>
                      </a:r>
                    </a:p>
                  </a:txBody>
                  <a:tcPr marL="6762" marR="6762" marT="6762" marB="0" anchor="b">
                    <a:solidFill>
                      <a:schemeClr val="accent1">
                        <a:lumMod val="40000"/>
                        <a:lumOff val="60000"/>
                      </a:schemeClr>
                    </a:solidFill>
                  </a:tcPr>
                </a:tc>
              </a:tr>
              <a:tr h="632614">
                <a:tc>
                  <a:txBody>
                    <a:bodyPr/>
                    <a:lstStyle/>
                    <a:p>
                      <a:pPr algn="ctr" rtl="0" fontAlgn="b"/>
                      <a:r>
                        <a:rPr lang="en-US" sz="1900" b="0" i="0" u="none" strike="noStrike" dirty="0">
                          <a:solidFill>
                            <a:srgbClr val="000000"/>
                          </a:solidFill>
                          <a:effectLst/>
                          <a:latin typeface="Calibri" charset="0"/>
                        </a:rPr>
                        <a:t>shoe</a:t>
                      </a:r>
                    </a:p>
                  </a:txBody>
                  <a:tcPr marL="6762" marR="6762" marT="6762" marB="0" anchor="b">
                    <a:solidFill>
                      <a:schemeClr val="accent1">
                        <a:lumMod val="40000"/>
                        <a:lumOff val="60000"/>
                      </a:schemeClr>
                    </a:solidFill>
                  </a:tcPr>
                </a:tc>
                <a:tc>
                  <a:txBody>
                    <a:bodyPr/>
                    <a:lstStyle/>
                    <a:p>
                      <a:pPr algn="ctr" rtl="0" fontAlgn="b"/>
                      <a:r>
                        <a:rPr lang="en-US" sz="1900" b="0" i="0" u="none" strike="noStrike" dirty="0" smtClean="0">
                          <a:solidFill>
                            <a:srgbClr val="000000"/>
                          </a:solidFill>
                          <a:effectLst/>
                          <a:latin typeface="Calibri" charset="0"/>
                        </a:rPr>
                        <a:t>Duct tape</a:t>
                      </a:r>
                      <a:endParaRPr lang="en-US" sz="1900" b="0" i="0" u="none" strike="noStrike" dirty="0">
                        <a:solidFill>
                          <a:srgbClr val="000000"/>
                        </a:solidFill>
                        <a:effectLst/>
                        <a:latin typeface="Calibri" charset="0"/>
                      </a:endParaRPr>
                    </a:p>
                  </a:txBody>
                  <a:tcPr marL="6762" marR="6762" marT="6762" marB="0" anchor="b">
                    <a:solidFill>
                      <a:schemeClr val="accent1">
                        <a:lumMod val="40000"/>
                        <a:lumOff val="60000"/>
                      </a:schemeClr>
                    </a:solidFill>
                  </a:tcPr>
                </a:tc>
              </a:tr>
            </a:tbl>
          </a:graphicData>
        </a:graphic>
      </p:graphicFrame>
    </p:spTree>
    <p:extLst>
      <p:ext uri="{BB962C8B-B14F-4D97-AF65-F5344CB8AC3E}">
        <p14:creationId xmlns:p14="http://schemas.microsoft.com/office/powerpoint/2010/main" val="941385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350" y="640203"/>
            <a:ext cx="12993511" cy="1411479"/>
          </a:xfrm>
          <a:ln>
            <a:noFill/>
          </a:ln>
        </p:spPr>
        <p:txBody>
          <a:bodyPr/>
          <a:lstStyle/>
          <a:p>
            <a:r>
              <a:rPr lang="en-US" sz="3000" dirty="0" smtClean="0"/>
              <a:t>More complicated Decision Tree</a:t>
            </a:r>
            <a:endParaRPr lang="en-US" sz="3000" dirty="0"/>
          </a:p>
        </p:txBody>
      </p:sp>
      <p:sp>
        <p:nvSpPr>
          <p:cNvPr id="6" name="Rectangle 5"/>
          <p:cNvSpPr/>
          <p:nvPr/>
        </p:nvSpPr>
        <p:spPr>
          <a:xfrm>
            <a:off x="4580962" y="1453669"/>
            <a:ext cx="2077156" cy="7831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Does it Move?</a:t>
            </a:r>
            <a:endParaRPr lang="en-US" sz="1491" dirty="0">
              <a:solidFill>
                <a:schemeClr val="tx1"/>
              </a:solidFill>
            </a:endParaRPr>
          </a:p>
        </p:txBody>
      </p:sp>
      <p:sp>
        <p:nvSpPr>
          <p:cNvPr id="14" name="Right Arrow 13"/>
          <p:cNvSpPr/>
          <p:nvPr/>
        </p:nvSpPr>
        <p:spPr>
          <a:xfrm rot="2700139">
            <a:off x="5335687" y="2704354"/>
            <a:ext cx="1669666" cy="402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
          </a:p>
        </p:txBody>
      </p:sp>
      <p:sp>
        <p:nvSpPr>
          <p:cNvPr id="15" name="Right Arrow 14"/>
          <p:cNvSpPr/>
          <p:nvPr/>
        </p:nvSpPr>
        <p:spPr>
          <a:xfrm rot="8118957">
            <a:off x="4271023" y="2709722"/>
            <a:ext cx="1687629" cy="402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
          </a:p>
        </p:txBody>
      </p:sp>
      <p:sp>
        <p:nvSpPr>
          <p:cNvPr id="17" name="Rectangle 16"/>
          <p:cNvSpPr/>
          <p:nvPr/>
        </p:nvSpPr>
        <p:spPr>
          <a:xfrm>
            <a:off x="6247083" y="2388411"/>
            <a:ext cx="749898" cy="442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a:solidFill>
                  <a:schemeClr val="tx1"/>
                </a:solidFill>
              </a:rPr>
              <a:t>No</a:t>
            </a:r>
            <a:endParaRPr lang="en-US" sz="1491" dirty="0">
              <a:solidFill>
                <a:schemeClr val="tx1"/>
              </a:solidFill>
            </a:endParaRPr>
          </a:p>
        </p:txBody>
      </p:sp>
      <p:sp>
        <p:nvSpPr>
          <p:cNvPr id="18" name="Rectangle 17"/>
          <p:cNvSpPr/>
          <p:nvPr/>
        </p:nvSpPr>
        <p:spPr>
          <a:xfrm>
            <a:off x="4133375" y="2500055"/>
            <a:ext cx="697973" cy="4374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Yes</a:t>
            </a:r>
            <a:endParaRPr lang="en-US" sz="1491" dirty="0">
              <a:solidFill>
                <a:schemeClr val="tx1"/>
              </a:solidFill>
            </a:endParaRPr>
          </a:p>
        </p:txBody>
      </p:sp>
      <p:sp>
        <p:nvSpPr>
          <p:cNvPr id="3" name="Rectangle 2"/>
          <p:cNvSpPr/>
          <p:nvPr/>
        </p:nvSpPr>
        <p:spPr>
          <a:xfrm>
            <a:off x="6436325" y="3511996"/>
            <a:ext cx="2129084" cy="210312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WD40</a:t>
            </a:r>
          </a:p>
          <a:p>
            <a:pPr algn="ctr"/>
            <a:r>
              <a:rPr lang="en-US" sz="1491" dirty="0">
                <a:solidFill>
                  <a:schemeClr val="tx1"/>
                </a:solidFill>
              </a:rPr>
              <a:t>(5, 2)</a:t>
            </a:r>
            <a:endParaRPr lang="en-US" sz="1491" dirty="0">
              <a:solidFill>
                <a:schemeClr val="tx1"/>
              </a:solidFill>
            </a:endParaRPr>
          </a:p>
        </p:txBody>
      </p:sp>
      <p:sp>
        <p:nvSpPr>
          <p:cNvPr id="11" name="Rectangle 10"/>
          <p:cNvSpPr/>
          <p:nvPr/>
        </p:nvSpPr>
        <p:spPr>
          <a:xfrm>
            <a:off x="2702264" y="3520475"/>
            <a:ext cx="2129084" cy="210312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Duct Tape</a:t>
            </a:r>
          </a:p>
          <a:p>
            <a:pPr algn="ctr"/>
            <a:r>
              <a:rPr lang="en-US" sz="1491" dirty="0">
                <a:solidFill>
                  <a:schemeClr val="tx1"/>
                </a:solidFill>
              </a:rPr>
              <a:t>(3, 0)</a:t>
            </a:r>
            <a:endParaRPr lang="en-US" sz="1491" dirty="0">
              <a:solidFill>
                <a:schemeClr val="tx1"/>
              </a:solidFill>
            </a:endParaRPr>
          </a:p>
        </p:txBody>
      </p:sp>
    </p:spTree>
    <p:extLst>
      <p:ext uri="{BB962C8B-B14F-4D97-AF65-F5344CB8AC3E}">
        <p14:creationId xmlns:p14="http://schemas.microsoft.com/office/powerpoint/2010/main" val="16378389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80962" y="1453669"/>
            <a:ext cx="2077156" cy="7831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Does it Move?</a:t>
            </a:r>
          </a:p>
          <a:p>
            <a:pPr algn="ctr"/>
            <a:r>
              <a:rPr lang="en-US" sz="1491" dirty="0">
                <a:solidFill>
                  <a:schemeClr val="tx1"/>
                </a:solidFill>
              </a:rPr>
              <a:t>(5,5)</a:t>
            </a:r>
            <a:endParaRPr lang="en-US" sz="1491" dirty="0">
              <a:solidFill>
                <a:schemeClr val="tx1"/>
              </a:solidFill>
            </a:endParaRPr>
          </a:p>
        </p:txBody>
      </p:sp>
      <p:sp>
        <p:nvSpPr>
          <p:cNvPr id="14" name="Right Arrow 13"/>
          <p:cNvSpPr/>
          <p:nvPr/>
        </p:nvSpPr>
        <p:spPr>
          <a:xfrm rot="2700139">
            <a:off x="5335687" y="2704354"/>
            <a:ext cx="1669666" cy="402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
          </a:p>
        </p:txBody>
      </p:sp>
      <p:sp>
        <p:nvSpPr>
          <p:cNvPr id="15" name="Right Arrow 14"/>
          <p:cNvSpPr/>
          <p:nvPr/>
        </p:nvSpPr>
        <p:spPr>
          <a:xfrm rot="8118957">
            <a:off x="4271023" y="2709722"/>
            <a:ext cx="1687629" cy="402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
          </a:p>
        </p:txBody>
      </p:sp>
      <p:sp>
        <p:nvSpPr>
          <p:cNvPr id="17" name="Rectangle 16"/>
          <p:cNvSpPr/>
          <p:nvPr/>
        </p:nvSpPr>
        <p:spPr>
          <a:xfrm>
            <a:off x="6247083" y="2388411"/>
            <a:ext cx="749898" cy="442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No</a:t>
            </a:r>
            <a:endParaRPr lang="en-US" sz="1491" dirty="0">
              <a:solidFill>
                <a:schemeClr val="tx1"/>
              </a:solidFill>
            </a:endParaRPr>
          </a:p>
        </p:txBody>
      </p:sp>
      <p:sp>
        <p:nvSpPr>
          <p:cNvPr id="18" name="Rectangle 17"/>
          <p:cNvSpPr/>
          <p:nvPr/>
        </p:nvSpPr>
        <p:spPr>
          <a:xfrm>
            <a:off x="4133375" y="2500055"/>
            <a:ext cx="697973" cy="4374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Yes</a:t>
            </a:r>
            <a:endParaRPr lang="en-US" sz="1491" dirty="0">
              <a:solidFill>
                <a:schemeClr val="tx1"/>
              </a:solidFill>
            </a:endParaRPr>
          </a:p>
        </p:txBody>
      </p:sp>
      <p:sp>
        <p:nvSpPr>
          <p:cNvPr id="3" name="Rectangle 2"/>
          <p:cNvSpPr/>
          <p:nvPr/>
        </p:nvSpPr>
        <p:spPr>
          <a:xfrm>
            <a:off x="6436326" y="3511996"/>
            <a:ext cx="1323752" cy="746173"/>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WD40</a:t>
            </a:r>
          </a:p>
          <a:p>
            <a:pPr algn="ctr"/>
            <a:r>
              <a:rPr lang="en-US" sz="1491" dirty="0">
                <a:solidFill>
                  <a:schemeClr val="tx1"/>
                </a:solidFill>
              </a:rPr>
              <a:t>(5, 2)</a:t>
            </a:r>
            <a:endParaRPr lang="en-US" sz="1491" dirty="0">
              <a:solidFill>
                <a:schemeClr val="tx1"/>
              </a:solidFill>
            </a:endParaRPr>
          </a:p>
        </p:txBody>
      </p:sp>
      <p:sp>
        <p:nvSpPr>
          <p:cNvPr id="11" name="Rectangle 10"/>
          <p:cNvSpPr/>
          <p:nvPr/>
        </p:nvSpPr>
        <p:spPr>
          <a:xfrm>
            <a:off x="3469599" y="3511996"/>
            <a:ext cx="1388296" cy="74617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Duct Tape</a:t>
            </a:r>
          </a:p>
          <a:p>
            <a:pPr algn="ctr"/>
            <a:r>
              <a:rPr lang="en-US" sz="1491" dirty="0">
                <a:solidFill>
                  <a:schemeClr val="tx1"/>
                </a:solidFill>
              </a:rPr>
              <a:t>(3, 0)</a:t>
            </a:r>
            <a:endParaRPr lang="en-US" sz="1491" dirty="0">
              <a:solidFill>
                <a:schemeClr val="tx1"/>
              </a:solidFill>
            </a:endParaRPr>
          </a:p>
        </p:txBody>
      </p:sp>
      <p:sp>
        <p:nvSpPr>
          <p:cNvPr id="10" name="Right Arrow 9"/>
          <p:cNvSpPr/>
          <p:nvPr/>
        </p:nvSpPr>
        <p:spPr>
          <a:xfrm rot="2700139">
            <a:off x="6896684" y="5175872"/>
            <a:ext cx="1035872" cy="402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
          </a:p>
        </p:txBody>
      </p:sp>
      <p:sp>
        <p:nvSpPr>
          <p:cNvPr id="12" name="Right Arrow 11"/>
          <p:cNvSpPr/>
          <p:nvPr/>
        </p:nvSpPr>
        <p:spPr>
          <a:xfrm rot="8118957">
            <a:off x="6300501" y="5174638"/>
            <a:ext cx="1031508" cy="402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
          </a:p>
        </p:txBody>
      </p:sp>
      <p:sp>
        <p:nvSpPr>
          <p:cNvPr id="13" name="Rectangle 12"/>
          <p:cNvSpPr/>
          <p:nvPr/>
        </p:nvSpPr>
        <p:spPr>
          <a:xfrm>
            <a:off x="6436326" y="4248595"/>
            <a:ext cx="1323752" cy="6908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a:solidFill>
                  <a:schemeClr val="tx1"/>
                </a:solidFill>
              </a:rPr>
              <a:t>Is it Metal?</a:t>
            </a:r>
            <a:endParaRPr lang="en-US" sz="1491" dirty="0">
              <a:solidFill>
                <a:schemeClr val="tx1"/>
              </a:solidFill>
            </a:endParaRPr>
          </a:p>
        </p:txBody>
      </p:sp>
      <p:sp>
        <p:nvSpPr>
          <p:cNvPr id="16" name="Rectangle 15"/>
          <p:cNvSpPr/>
          <p:nvPr/>
        </p:nvSpPr>
        <p:spPr>
          <a:xfrm>
            <a:off x="7414620" y="5759425"/>
            <a:ext cx="1323752" cy="746173"/>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WD40</a:t>
            </a:r>
          </a:p>
          <a:p>
            <a:pPr algn="ctr"/>
            <a:r>
              <a:rPr lang="en-US" sz="1491" dirty="0">
                <a:solidFill>
                  <a:schemeClr val="tx1"/>
                </a:solidFill>
              </a:rPr>
              <a:t>(5, </a:t>
            </a:r>
            <a:r>
              <a:rPr lang="en-US" sz="1491" dirty="0">
                <a:solidFill>
                  <a:schemeClr val="tx1"/>
                </a:solidFill>
              </a:rPr>
              <a:t>0</a:t>
            </a:r>
            <a:r>
              <a:rPr lang="en-US" sz="1491" dirty="0">
                <a:solidFill>
                  <a:schemeClr val="tx1"/>
                </a:solidFill>
              </a:rPr>
              <a:t>)</a:t>
            </a:r>
            <a:endParaRPr lang="en-US" sz="1491" dirty="0">
              <a:solidFill>
                <a:schemeClr val="tx1"/>
              </a:solidFill>
            </a:endParaRPr>
          </a:p>
        </p:txBody>
      </p:sp>
      <p:sp>
        <p:nvSpPr>
          <p:cNvPr id="19" name="Rectangle 18"/>
          <p:cNvSpPr/>
          <p:nvPr/>
        </p:nvSpPr>
        <p:spPr>
          <a:xfrm>
            <a:off x="5425114" y="5759425"/>
            <a:ext cx="1388296" cy="74617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Duct Tape</a:t>
            </a:r>
          </a:p>
          <a:p>
            <a:pPr algn="ctr"/>
            <a:r>
              <a:rPr lang="en-US" sz="1491" dirty="0">
                <a:solidFill>
                  <a:schemeClr val="tx1"/>
                </a:solidFill>
              </a:rPr>
              <a:t>(2, 0)</a:t>
            </a:r>
            <a:endParaRPr lang="en-US" sz="1491" dirty="0">
              <a:solidFill>
                <a:schemeClr val="tx1"/>
              </a:solidFill>
            </a:endParaRPr>
          </a:p>
        </p:txBody>
      </p:sp>
      <p:sp>
        <p:nvSpPr>
          <p:cNvPr id="20" name="Rectangle 19"/>
          <p:cNvSpPr/>
          <p:nvPr/>
        </p:nvSpPr>
        <p:spPr>
          <a:xfrm>
            <a:off x="7794233" y="5007165"/>
            <a:ext cx="749898" cy="442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Yes</a:t>
            </a:r>
            <a:endParaRPr lang="en-US" sz="1491" dirty="0">
              <a:solidFill>
                <a:schemeClr val="tx1"/>
              </a:solidFill>
            </a:endParaRPr>
          </a:p>
        </p:txBody>
      </p:sp>
      <p:sp>
        <p:nvSpPr>
          <p:cNvPr id="21" name="Rectangle 20"/>
          <p:cNvSpPr/>
          <p:nvPr/>
        </p:nvSpPr>
        <p:spPr>
          <a:xfrm>
            <a:off x="5666791" y="4951912"/>
            <a:ext cx="749898" cy="442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a:solidFill>
                  <a:schemeClr val="tx1"/>
                </a:solidFill>
              </a:rPr>
              <a:t>No</a:t>
            </a:r>
            <a:endParaRPr lang="en-US" sz="1491" dirty="0">
              <a:solidFill>
                <a:schemeClr val="tx1"/>
              </a:solidFill>
            </a:endParaRPr>
          </a:p>
        </p:txBody>
      </p:sp>
      <p:sp>
        <p:nvSpPr>
          <p:cNvPr id="4" name="Rectangle 3"/>
          <p:cNvSpPr/>
          <p:nvPr/>
        </p:nvSpPr>
        <p:spPr>
          <a:xfrm>
            <a:off x="615471" y="664042"/>
            <a:ext cx="5692584" cy="553998"/>
          </a:xfrm>
          <a:prstGeom prst="rect">
            <a:avLst/>
          </a:prstGeom>
        </p:spPr>
        <p:txBody>
          <a:bodyPr wrap="none">
            <a:spAutoFit/>
          </a:bodyPr>
          <a:lstStyle/>
          <a:p>
            <a:r>
              <a:rPr lang="en-US" sz="3000"/>
              <a:t>More complicated Decision Tree</a:t>
            </a:r>
          </a:p>
        </p:txBody>
      </p:sp>
    </p:spTree>
    <p:extLst>
      <p:ext uri="{BB962C8B-B14F-4D97-AF65-F5344CB8AC3E}">
        <p14:creationId xmlns:p14="http://schemas.microsoft.com/office/powerpoint/2010/main" val="7133748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363" y="616334"/>
            <a:ext cx="8727083" cy="736678"/>
          </a:xfrm>
          <a:ln>
            <a:noFill/>
          </a:ln>
        </p:spPr>
        <p:txBody>
          <a:bodyPr/>
          <a:lstStyle/>
          <a:p>
            <a:r>
              <a:rPr lang="en-US" sz="3000" dirty="0" smtClean="0"/>
              <a:t>How do we make these decisions?</a:t>
            </a:r>
            <a:endParaRPr lang="en-US" sz="3000" dirty="0"/>
          </a:p>
        </p:txBody>
      </p:sp>
      <p:sp>
        <p:nvSpPr>
          <p:cNvPr id="6" name="Rectangle 5"/>
          <p:cNvSpPr/>
          <p:nvPr/>
        </p:nvSpPr>
        <p:spPr>
          <a:xfrm>
            <a:off x="4580962" y="1453669"/>
            <a:ext cx="2077156" cy="7831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Does it Move?</a:t>
            </a:r>
          </a:p>
          <a:p>
            <a:pPr algn="ctr"/>
            <a:r>
              <a:rPr lang="en-US" sz="1491" dirty="0">
                <a:solidFill>
                  <a:schemeClr val="tx1"/>
                </a:solidFill>
              </a:rPr>
              <a:t>(5,5)</a:t>
            </a:r>
            <a:endParaRPr lang="en-US" sz="1491" dirty="0">
              <a:solidFill>
                <a:schemeClr val="tx1"/>
              </a:solidFill>
            </a:endParaRPr>
          </a:p>
        </p:txBody>
      </p:sp>
      <p:sp>
        <p:nvSpPr>
          <p:cNvPr id="14" name="Right Arrow 13"/>
          <p:cNvSpPr/>
          <p:nvPr/>
        </p:nvSpPr>
        <p:spPr>
          <a:xfrm rot="2700139">
            <a:off x="5335687" y="2704354"/>
            <a:ext cx="1669666" cy="402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
          </a:p>
        </p:txBody>
      </p:sp>
      <p:sp>
        <p:nvSpPr>
          <p:cNvPr id="15" name="Right Arrow 14"/>
          <p:cNvSpPr/>
          <p:nvPr/>
        </p:nvSpPr>
        <p:spPr>
          <a:xfrm rot="8118957">
            <a:off x="4271023" y="2709722"/>
            <a:ext cx="1687629" cy="402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
          </a:p>
        </p:txBody>
      </p:sp>
      <p:sp>
        <p:nvSpPr>
          <p:cNvPr id="17" name="Rectangle 16"/>
          <p:cNvSpPr/>
          <p:nvPr/>
        </p:nvSpPr>
        <p:spPr>
          <a:xfrm>
            <a:off x="6247083" y="2388411"/>
            <a:ext cx="749898" cy="442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No</a:t>
            </a:r>
            <a:endParaRPr lang="en-US" sz="1491" dirty="0">
              <a:solidFill>
                <a:schemeClr val="tx1"/>
              </a:solidFill>
            </a:endParaRPr>
          </a:p>
        </p:txBody>
      </p:sp>
      <p:sp>
        <p:nvSpPr>
          <p:cNvPr id="18" name="Rectangle 17"/>
          <p:cNvSpPr/>
          <p:nvPr/>
        </p:nvSpPr>
        <p:spPr>
          <a:xfrm>
            <a:off x="4133375" y="2500055"/>
            <a:ext cx="697973" cy="4374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Yes</a:t>
            </a:r>
            <a:endParaRPr lang="en-US" sz="1491" dirty="0">
              <a:solidFill>
                <a:schemeClr val="tx1"/>
              </a:solidFill>
            </a:endParaRPr>
          </a:p>
        </p:txBody>
      </p:sp>
      <p:sp>
        <p:nvSpPr>
          <p:cNvPr id="3" name="Rectangle 2"/>
          <p:cNvSpPr/>
          <p:nvPr/>
        </p:nvSpPr>
        <p:spPr>
          <a:xfrm>
            <a:off x="6436326" y="3511996"/>
            <a:ext cx="1323752" cy="746173"/>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WD40</a:t>
            </a:r>
          </a:p>
          <a:p>
            <a:pPr algn="ctr"/>
            <a:r>
              <a:rPr lang="en-US" sz="1491" dirty="0">
                <a:solidFill>
                  <a:schemeClr val="tx1"/>
                </a:solidFill>
              </a:rPr>
              <a:t>(5, 2)</a:t>
            </a:r>
            <a:endParaRPr lang="en-US" sz="1491" dirty="0">
              <a:solidFill>
                <a:schemeClr val="tx1"/>
              </a:solidFill>
            </a:endParaRPr>
          </a:p>
        </p:txBody>
      </p:sp>
      <p:sp>
        <p:nvSpPr>
          <p:cNvPr id="11" name="Rectangle 10"/>
          <p:cNvSpPr/>
          <p:nvPr/>
        </p:nvSpPr>
        <p:spPr>
          <a:xfrm>
            <a:off x="3469599" y="3511996"/>
            <a:ext cx="1388296" cy="74617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Duct Tape</a:t>
            </a:r>
          </a:p>
          <a:p>
            <a:pPr algn="ctr"/>
            <a:r>
              <a:rPr lang="en-US" sz="1491" dirty="0">
                <a:solidFill>
                  <a:schemeClr val="tx1"/>
                </a:solidFill>
              </a:rPr>
              <a:t>(3, 0)</a:t>
            </a:r>
            <a:endParaRPr lang="en-US" sz="1491" dirty="0">
              <a:solidFill>
                <a:schemeClr val="tx1"/>
              </a:solidFill>
            </a:endParaRPr>
          </a:p>
        </p:txBody>
      </p:sp>
      <p:sp>
        <p:nvSpPr>
          <p:cNvPr id="10" name="Right Arrow 9"/>
          <p:cNvSpPr/>
          <p:nvPr/>
        </p:nvSpPr>
        <p:spPr>
          <a:xfrm rot="2700139">
            <a:off x="6896684" y="5175872"/>
            <a:ext cx="1035872" cy="402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
          </a:p>
        </p:txBody>
      </p:sp>
      <p:sp>
        <p:nvSpPr>
          <p:cNvPr id="12" name="Right Arrow 11"/>
          <p:cNvSpPr/>
          <p:nvPr/>
        </p:nvSpPr>
        <p:spPr>
          <a:xfrm rot="8118957">
            <a:off x="6300501" y="5174638"/>
            <a:ext cx="1031508" cy="402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
          </a:p>
        </p:txBody>
      </p:sp>
      <p:sp>
        <p:nvSpPr>
          <p:cNvPr id="13" name="Rectangle 12"/>
          <p:cNvSpPr/>
          <p:nvPr/>
        </p:nvSpPr>
        <p:spPr>
          <a:xfrm>
            <a:off x="6436326" y="4248595"/>
            <a:ext cx="1323752" cy="6908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a:solidFill>
                  <a:schemeClr val="tx1"/>
                </a:solidFill>
              </a:rPr>
              <a:t>Is it Metal?</a:t>
            </a:r>
            <a:endParaRPr lang="en-US" sz="1491" dirty="0">
              <a:solidFill>
                <a:schemeClr val="tx1"/>
              </a:solidFill>
            </a:endParaRPr>
          </a:p>
        </p:txBody>
      </p:sp>
      <p:sp>
        <p:nvSpPr>
          <p:cNvPr id="16" name="Rectangle 15"/>
          <p:cNvSpPr/>
          <p:nvPr/>
        </p:nvSpPr>
        <p:spPr>
          <a:xfrm>
            <a:off x="7414620" y="5759425"/>
            <a:ext cx="1323752" cy="746173"/>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WD40</a:t>
            </a:r>
          </a:p>
          <a:p>
            <a:pPr algn="ctr"/>
            <a:r>
              <a:rPr lang="en-US" sz="1491" dirty="0">
                <a:solidFill>
                  <a:schemeClr val="tx1"/>
                </a:solidFill>
              </a:rPr>
              <a:t>(5, </a:t>
            </a:r>
            <a:r>
              <a:rPr lang="en-US" sz="1491" dirty="0">
                <a:solidFill>
                  <a:schemeClr val="tx1"/>
                </a:solidFill>
              </a:rPr>
              <a:t>0</a:t>
            </a:r>
            <a:r>
              <a:rPr lang="en-US" sz="1491" dirty="0">
                <a:solidFill>
                  <a:schemeClr val="tx1"/>
                </a:solidFill>
              </a:rPr>
              <a:t>)</a:t>
            </a:r>
            <a:endParaRPr lang="en-US" sz="1491" dirty="0">
              <a:solidFill>
                <a:schemeClr val="tx1"/>
              </a:solidFill>
            </a:endParaRPr>
          </a:p>
        </p:txBody>
      </p:sp>
      <p:sp>
        <p:nvSpPr>
          <p:cNvPr id="19" name="Rectangle 18"/>
          <p:cNvSpPr/>
          <p:nvPr/>
        </p:nvSpPr>
        <p:spPr>
          <a:xfrm>
            <a:off x="5425114" y="5759425"/>
            <a:ext cx="1388296" cy="74617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Duct Tape</a:t>
            </a:r>
          </a:p>
          <a:p>
            <a:pPr algn="ctr"/>
            <a:r>
              <a:rPr lang="en-US" sz="1491" dirty="0">
                <a:solidFill>
                  <a:schemeClr val="tx1"/>
                </a:solidFill>
              </a:rPr>
              <a:t>(2, 0)</a:t>
            </a:r>
            <a:endParaRPr lang="en-US" sz="1491" dirty="0">
              <a:solidFill>
                <a:schemeClr val="tx1"/>
              </a:solidFill>
            </a:endParaRPr>
          </a:p>
        </p:txBody>
      </p:sp>
      <p:sp>
        <p:nvSpPr>
          <p:cNvPr id="20" name="Rectangle 19"/>
          <p:cNvSpPr/>
          <p:nvPr/>
        </p:nvSpPr>
        <p:spPr>
          <a:xfrm>
            <a:off x="7794233" y="5007165"/>
            <a:ext cx="749898" cy="442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Yes</a:t>
            </a:r>
            <a:endParaRPr lang="en-US" sz="1491" dirty="0">
              <a:solidFill>
                <a:schemeClr val="tx1"/>
              </a:solidFill>
            </a:endParaRPr>
          </a:p>
        </p:txBody>
      </p:sp>
      <p:sp>
        <p:nvSpPr>
          <p:cNvPr id="21" name="Rectangle 20"/>
          <p:cNvSpPr/>
          <p:nvPr/>
        </p:nvSpPr>
        <p:spPr>
          <a:xfrm>
            <a:off x="5666791" y="4951912"/>
            <a:ext cx="749898" cy="442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a:solidFill>
                  <a:schemeClr val="tx1"/>
                </a:solidFill>
              </a:rPr>
              <a:t>No</a:t>
            </a:r>
            <a:endParaRPr lang="en-US" sz="1491" dirty="0">
              <a:solidFill>
                <a:schemeClr val="tx1"/>
              </a:solidFill>
            </a:endParaRPr>
          </a:p>
        </p:txBody>
      </p:sp>
      <p:sp>
        <p:nvSpPr>
          <p:cNvPr id="4" name="Rectangle 3"/>
          <p:cNvSpPr/>
          <p:nvPr/>
        </p:nvSpPr>
        <p:spPr>
          <a:xfrm>
            <a:off x="6975628" y="1453670"/>
            <a:ext cx="2323818" cy="7831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a:t>Gini Impurity!</a:t>
            </a:r>
            <a:endParaRPr lang="en-US" sz="1491"/>
          </a:p>
        </p:txBody>
      </p:sp>
      <p:sp>
        <p:nvSpPr>
          <p:cNvPr id="22" name="Rectangle 21"/>
          <p:cNvSpPr/>
          <p:nvPr/>
        </p:nvSpPr>
        <p:spPr>
          <a:xfrm>
            <a:off x="1995732" y="3511997"/>
            <a:ext cx="1111579" cy="7461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t>Pure!</a:t>
            </a:r>
            <a:endParaRPr lang="en-US" sz="1491" dirty="0"/>
          </a:p>
        </p:txBody>
      </p:sp>
      <p:sp>
        <p:nvSpPr>
          <p:cNvPr id="23" name="Rectangle 22"/>
          <p:cNvSpPr/>
          <p:nvPr/>
        </p:nvSpPr>
        <p:spPr>
          <a:xfrm>
            <a:off x="9069119" y="5759425"/>
            <a:ext cx="1111579" cy="746173"/>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a:t>Pure!</a:t>
            </a:r>
            <a:endParaRPr lang="en-US" sz="1491" dirty="0"/>
          </a:p>
        </p:txBody>
      </p:sp>
      <p:sp>
        <p:nvSpPr>
          <p:cNvPr id="24" name="Rectangle 23"/>
          <p:cNvSpPr/>
          <p:nvPr/>
        </p:nvSpPr>
        <p:spPr>
          <a:xfrm>
            <a:off x="8169182" y="3511995"/>
            <a:ext cx="2591387" cy="6796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a:t>More Pure Than above</a:t>
            </a:r>
            <a:endParaRPr lang="en-US" sz="1491" dirty="0"/>
          </a:p>
        </p:txBody>
      </p:sp>
      <p:sp>
        <p:nvSpPr>
          <p:cNvPr id="25" name="Rectangle 24"/>
          <p:cNvSpPr/>
          <p:nvPr/>
        </p:nvSpPr>
        <p:spPr>
          <a:xfrm>
            <a:off x="3992902" y="5759426"/>
            <a:ext cx="1111579" cy="7461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a:t>Pure!</a:t>
            </a:r>
            <a:endParaRPr lang="en-US" sz="1491" dirty="0"/>
          </a:p>
        </p:txBody>
      </p:sp>
      <p:sp>
        <p:nvSpPr>
          <p:cNvPr id="26" name="Rectangle 25"/>
          <p:cNvSpPr/>
          <p:nvPr/>
        </p:nvSpPr>
        <p:spPr>
          <a:xfrm>
            <a:off x="8137537" y="3510495"/>
            <a:ext cx="2591387" cy="6796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a:t>NOT PURE!</a:t>
            </a:r>
            <a:endParaRPr lang="en-US" sz="1491" dirty="0"/>
          </a:p>
        </p:txBody>
      </p:sp>
      <p:sp>
        <p:nvSpPr>
          <p:cNvPr id="5" name="TextBox 4"/>
          <p:cNvSpPr txBox="1"/>
          <p:nvPr/>
        </p:nvSpPr>
        <p:spPr>
          <a:xfrm>
            <a:off x="11352704" y="4669994"/>
            <a:ext cx="184731" cy="321755"/>
          </a:xfrm>
          <a:prstGeom prst="rect">
            <a:avLst/>
          </a:prstGeom>
          <a:noFill/>
        </p:spPr>
        <p:txBody>
          <a:bodyPr wrap="none" rtlCol="0">
            <a:spAutoFit/>
          </a:bodyPr>
          <a:lstStyle/>
          <a:p>
            <a:endParaRPr lang="en-US" sz="1491" dirty="0"/>
          </a:p>
        </p:txBody>
      </p:sp>
    </p:spTree>
    <p:extLst>
      <p:ext uri="{BB962C8B-B14F-4D97-AF65-F5344CB8AC3E}">
        <p14:creationId xmlns:p14="http://schemas.microsoft.com/office/powerpoint/2010/main" val="289196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3" presetClass="exit" presetSubtype="32" fill="hold" grpId="1" nodeType="clickEffect">
                                  <p:stCondLst>
                                    <p:cond delay="0"/>
                                  </p:stCondLst>
                                  <p:childTnLst>
                                    <p:anim calcmode="lin" valueType="num">
                                      <p:cBhvr>
                                        <p:cTn id="24" dur="500"/>
                                        <p:tgtEl>
                                          <p:spTgt spid="26"/>
                                        </p:tgtEl>
                                        <p:attrNameLst>
                                          <p:attrName>ppt_w</p:attrName>
                                        </p:attrNameLst>
                                      </p:cBhvr>
                                      <p:tavLst>
                                        <p:tav tm="0">
                                          <p:val>
                                            <p:strVal val="ppt_w"/>
                                          </p:val>
                                        </p:tav>
                                        <p:tav tm="100000">
                                          <p:val>
                                            <p:fltVal val="0"/>
                                          </p:val>
                                        </p:tav>
                                      </p:tavLst>
                                    </p:anim>
                                    <p:anim calcmode="lin" valueType="num">
                                      <p:cBhvr>
                                        <p:cTn id="25" dur="500"/>
                                        <p:tgtEl>
                                          <p:spTgt spid="26"/>
                                        </p:tgtEl>
                                        <p:attrNameLst>
                                          <p:attrName>ppt_h</p:attrName>
                                        </p:attrNameLst>
                                      </p:cBhvr>
                                      <p:tavLst>
                                        <p:tav tm="0">
                                          <p:val>
                                            <p:strVal val="ppt_h"/>
                                          </p:val>
                                        </p:tav>
                                        <p:tav tm="100000">
                                          <p:val>
                                            <p:fltVal val="0"/>
                                          </p:val>
                                        </p:tav>
                                      </p:tavLst>
                                    </p:anim>
                                    <p:animEffect transition="out" filter="fade">
                                      <p:cBhvr>
                                        <p:cTn id="26" dur="500"/>
                                        <p:tgtEl>
                                          <p:spTgt spid="26"/>
                                        </p:tgtEl>
                                      </p:cBhvr>
                                    </p:animEffect>
                                    <p:set>
                                      <p:cBhvr>
                                        <p:cTn id="27" dur="1" fill="hold">
                                          <p:stCondLst>
                                            <p:cond delay="499"/>
                                          </p:stCondLst>
                                        </p:cTn>
                                        <p:tgtEl>
                                          <p:spTgt spid="26"/>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2" grpId="0" animBg="1"/>
      <p:bldP spid="23" grpId="0" animBg="1"/>
      <p:bldP spid="24" grpId="0" animBg="1"/>
      <p:bldP spid="25" grpId="0" animBg="1"/>
      <p:bldP spid="26" grpId="0" animBg="1"/>
      <p:bldP spid="26"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5676146" y="4987882"/>
            <a:ext cx="749898" cy="442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a:solidFill>
                  <a:schemeClr val="tx1"/>
                </a:solidFill>
              </a:rPr>
              <a:t>No</a:t>
            </a:r>
            <a:endParaRPr lang="en-US" sz="1491" dirty="0">
              <a:solidFill>
                <a:schemeClr val="tx1"/>
              </a:solidFill>
            </a:endParaRPr>
          </a:p>
        </p:txBody>
      </p:sp>
      <p:cxnSp>
        <p:nvCxnSpPr>
          <p:cNvPr id="35" name="Straight Arrow Connector 34"/>
          <p:cNvCxnSpPr>
            <a:stCxn id="27" idx="2"/>
          </p:cNvCxnSpPr>
          <p:nvPr/>
        </p:nvCxnSpPr>
        <p:spPr>
          <a:xfrm>
            <a:off x="1831701" y="3281989"/>
            <a:ext cx="4981709" cy="20163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572363" y="616334"/>
            <a:ext cx="8727083" cy="736678"/>
          </a:xfrm>
          <a:ln>
            <a:noFill/>
          </a:ln>
        </p:spPr>
        <p:txBody>
          <a:bodyPr/>
          <a:lstStyle/>
          <a:p>
            <a:r>
              <a:rPr lang="en-US" sz="3000" dirty="0" smtClean="0"/>
              <a:t>TERMINOLOGY</a:t>
            </a:r>
            <a:endParaRPr lang="en-US" sz="3000" dirty="0"/>
          </a:p>
        </p:txBody>
      </p:sp>
      <p:sp>
        <p:nvSpPr>
          <p:cNvPr id="6" name="Rectangle 5"/>
          <p:cNvSpPr/>
          <p:nvPr/>
        </p:nvSpPr>
        <p:spPr>
          <a:xfrm>
            <a:off x="4580962" y="1453669"/>
            <a:ext cx="2077156" cy="7831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Does it Move?</a:t>
            </a:r>
          </a:p>
          <a:p>
            <a:pPr algn="ctr"/>
            <a:r>
              <a:rPr lang="en-US" sz="1491" dirty="0">
                <a:solidFill>
                  <a:schemeClr val="tx1"/>
                </a:solidFill>
              </a:rPr>
              <a:t>(5,5)</a:t>
            </a:r>
            <a:endParaRPr lang="en-US" sz="1491" dirty="0">
              <a:solidFill>
                <a:schemeClr val="tx1"/>
              </a:solidFill>
            </a:endParaRPr>
          </a:p>
        </p:txBody>
      </p:sp>
      <p:sp>
        <p:nvSpPr>
          <p:cNvPr id="14" name="Right Arrow 13"/>
          <p:cNvSpPr/>
          <p:nvPr/>
        </p:nvSpPr>
        <p:spPr>
          <a:xfrm rot="2700139">
            <a:off x="5335687" y="2704354"/>
            <a:ext cx="1669666" cy="402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
          </a:p>
        </p:txBody>
      </p:sp>
      <p:sp>
        <p:nvSpPr>
          <p:cNvPr id="15" name="Right Arrow 14"/>
          <p:cNvSpPr/>
          <p:nvPr/>
        </p:nvSpPr>
        <p:spPr>
          <a:xfrm rot="8118957">
            <a:off x="4271023" y="2709722"/>
            <a:ext cx="1687629" cy="402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
          </a:p>
        </p:txBody>
      </p:sp>
      <p:sp>
        <p:nvSpPr>
          <p:cNvPr id="17" name="Rectangle 16"/>
          <p:cNvSpPr/>
          <p:nvPr/>
        </p:nvSpPr>
        <p:spPr>
          <a:xfrm>
            <a:off x="6247083" y="2388411"/>
            <a:ext cx="749898" cy="442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No</a:t>
            </a:r>
            <a:endParaRPr lang="en-US" sz="1491" dirty="0">
              <a:solidFill>
                <a:schemeClr val="tx1"/>
              </a:solidFill>
            </a:endParaRPr>
          </a:p>
        </p:txBody>
      </p:sp>
      <p:sp>
        <p:nvSpPr>
          <p:cNvPr id="18" name="Rectangle 17"/>
          <p:cNvSpPr/>
          <p:nvPr/>
        </p:nvSpPr>
        <p:spPr>
          <a:xfrm>
            <a:off x="4133375" y="2500055"/>
            <a:ext cx="697973" cy="4374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Yes</a:t>
            </a:r>
            <a:endParaRPr lang="en-US" sz="1491" dirty="0">
              <a:solidFill>
                <a:schemeClr val="tx1"/>
              </a:solidFill>
            </a:endParaRPr>
          </a:p>
        </p:txBody>
      </p:sp>
      <p:sp>
        <p:nvSpPr>
          <p:cNvPr id="3" name="Rectangle 2"/>
          <p:cNvSpPr/>
          <p:nvPr/>
        </p:nvSpPr>
        <p:spPr>
          <a:xfrm>
            <a:off x="6436326" y="3511996"/>
            <a:ext cx="1323752" cy="746173"/>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WD40</a:t>
            </a:r>
          </a:p>
          <a:p>
            <a:pPr algn="ctr"/>
            <a:r>
              <a:rPr lang="en-US" sz="1491" dirty="0">
                <a:solidFill>
                  <a:schemeClr val="tx1"/>
                </a:solidFill>
              </a:rPr>
              <a:t>(5, 2)</a:t>
            </a:r>
            <a:endParaRPr lang="en-US" sz="1491" dirty="0">
              <a:solidFill>
                <a:schemeClr val="tx1"/>
              </a:solidFill>
            </a:endParaRPr>
          </a:p>
        </p:txBody>
      </p:sp>
      <p:sp>
        <p:nvSpPr>
          <p:cNvPr id="11" name="Rectangle 10"/>
          <p:cNvSpPr/>
          <p:nvPr/>
        </p:nvSpPr>
        <p:spPr>
          <a:xfrm>
            <a:off x="3469599" y="3511996"/>
            <a:ext cx="1388296" cy="74617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Duct Tape</a:t>
            </a:r>
          </a:p>
          <a:p>
            <a:pPr algn="ctr"/>
            <a:r>
              <a:rPr lang="en-US" sz="1491" dirty="0">
                <a:solidFill>
                  <a:schemeClr val="tx1"/>
                </a:solidFill>
              </a:rPr>
              <a:t>(3, 0)</a:t>
            </a:r>
            <a:endParaRPr lang="en-US" sz="1491" dirty="0">
              <a:solidFill>
                <a:schemeClr val="tx1"/>
              </a:solidFill>
            </a:endParaRPr>
          </a:p>
        </p:txBody>
      </p:sp>
      <p:sp>
        <p:nvSpPr>
          <p:cNvPr id="10" name="Right Arrow 9"/>
          <p:cNvSpPr/>
          <p:nvPr/>
        </p:nvSpPr>
        <p:spPr>
          <a:xfrm rot="2700139">
            <a:off x="6896684" y="5175872"/>
            <a:ext cx="1035872" cy="402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
          </a:p>
        </p:txBody>
      </p:sp>
      <p:sp>
        <p:nvSpPr>
          <p:cNvPr id="12" name="Right Arrow 11"/>
          <p:cNvSpPr/>
          <p:nvPr/>
        </p:nvSpPr>
        <p:spPr>
          <a:xfrm rot="8118957">
            <a:off x="6300501" y="5174638"/>
            <a:ext cx="1031508" cy="402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
          </a:p>
        </p:txBody>
      </p:sp>
      <p:sp>
        <p:nvSpPr>
          <p:cNvPr id="13" name="Rectangle 12"/>
          <p:cNvSpPr/>
          <p:nvPr/>
        </p:nvSpPr>
        <p:spPr>
          <a:xfrm>
            <a:off x="6436326" y="4248595"/>
            <a:ext cx="1323752" cy="6908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a:solidFill>
                  <a:schemeClr val="tx1"/>
                </a:solidFill>
              </a:rPr>
              <a:t>Is it Metal?</a:t>
            </a:r>
            <a:endParaRPr lang="en-US" sz="1491" dirty="0">
              <a:solidFill>
                <a:schemeClr val="tx1"/>
              </a:solidFill>
            </a:endParaRPr>
          </a:p>
        </p:txBody>
      </p:sp>
      <p:sp>
        <p:nvSpPr>
          <p:cNvPr id="16" name="Rectangle 15"/>
          <p:cNvSpPr/>
          <p:nvPr/>
        </p:nvSpPr>
        <p:spPr>
          <a:xfrm>
            <a:off x="7414620" y="5759425"/>
            <a:ext cx="1323752" cy="746173"/>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WD40</a:t>
            </a:r>
          </a:p>
          <a:p>
            <a:pPr algn="ctr"/>
            <a:r>
              <a:rPr lang="en-US" sz="1491" dirty="0">
                <a:solidFill>
                  <a:schemeClr val="tx1"/>
                </a:solidFill>
              </a:rPr>
              <a:t>(5, </a:t>
            </a:r>
            <a:r>
              <a:rPr lang="en-US" sz="1491" dirty="0">
                <a:solidFill>
                  <a:schemeClr val="tx1"/>
                </a:solidFill>
              </a:rPr>
              <a:t>0</a:t>
            </a:r>
            <a:r>
              <a:rPr lang="en-US" sz="1491" dirty="0">
                <a:solidFill>
                  <a:schemeClr val="tx1"/>
                </a:solidFill>
              </a:rPr>
              <a:t>)</a:t>
            </a:r>
            <a:endParaRPr lang="en-US" sz="1491" dirty="0">
              <a:solidFill>
                <a:schemeClr val="tx1"/>
              </a:solidFill>
            </a:endParaRPr>
          </a:p>
        </p:txBody>
      </p:sp>
      <p:sp>
        <p:nvSpPr>
          <p:cNvPr id="19" name="Rectangle 18"/>
          <p:cNvSpPr/>
          <p:nvPr/>
        </p:nvSpPr>
        <p:spPr>
          <a:xfrm>
            <a:off x="5425114" y="5759425"/>
            <a:ext cx="1388296" cy="74617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Duct Tape</a:t>
            </a:r>
          </a:p>
          <a:p>
            <a:pPr algn="ctr"/>
            <a:r>
              <a:rPr lang="en-US" sz="1491" dirty="0">
                <a:solidFill>
                  <a:schemeClr val="tx1"/>
                </a:solidFill>
              </a:rPr>
              <a:t>(2, 0)</a:t>
            </a:r>
            <a:endParaRPr lang="en-US" sz="1491" dirty="0">
              <a:solidFill>
                <a:schemeClr val="tx1"/>
              </a:solidFill>
            </a:endParaRPr>
          </a:p>
        </p:txBody>
      </p:sp>
      <p:sp>
        <p:nvSpPr>
          <p:cNvPr id="20" name="Rectangle 19"/>
          <p:cNvSpPr/>
          <p:nvPr/>
        </p:nvSpPr>
        <p:spPr>
          <a:xfrm>
            <a:off x="7794233" y="5007165"/>
            <a:ext cx="749898" cy="442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Yes</a:t>
            </a:r>
            <a:endParaRPr lang="en-US" sz="1491" dirty="0">
              <a:solidFill>
                <a:schemeClr val="tx1"/>
              </a:solidFill>
            </a:endParaRPr>
          </a:p>
        </p:txBody>
      </p:sp>
      <p:sp>
        <p:nvSpPr>
          <p:cNvPr id="5" name="TextBox 4"/>
          <p:cNvSpPr txBox="1"/>
          <p:nvPr/>
        </p:nvSpPr>
        <p:spPr>
          <a:xfrm>
            <a:off x="11352704" y="4669994"/>
            <a:ext cx="184731" cy="321755"/>
          </a:xfrm>
          <a:prstGeom prst="rect">
            <a:avLst/>
          </a:prstGeom>
          <a:noFill/>
        </p:spPr>
        <p:txBody>
          <a:bodyPr wrap="none" rtlCol="0">
            <a:spAutoFit/>
          </a:bodyPr>
          <a:lstStyle/>
          <a:p>
            <a:endParaRPr lang="en-US" sz="1491" dirty="0"/>
          </a:p>
        </p:txBody>
      </p:sp>
      <p:sp>
        <p:nvSpPr>
          <p:cNvPr id="7" name="Rectangle 6"/>
          <p:cNvSpPr/>
          <p:nvPr/>
        </p:nvSpPr>
        <p:spPr>
          <a:xfrm>
            <a:off x="8582269" y="1797084"/>
            <a:ext cx="1434353" cy="8935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Internal Nodes</a:t>
            </a:r>
            <a:endParaRPr lang="en-US" dirty="0"/>
          </a:p>
        </p:txBody>
      </p:sp>
      <p:sp>
        <p:nvSpPr>
          <p:cNvPr id="27" name="Rectangle 26"/>
          <p:cNvSpPr/>
          <p:nvPr/>
        </p:nvSpPr>
        <p:spPr>
          <a:xfrm>
            <a:off x="1114524" y="2388411"/>
            <a:ext cx="1434353" cy="8935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Branches</a:t>
            </a:r>
            <a:endParaRPr lang="en-US"/>
          </a:p>
        </p:txBody>
      </p:sp>
      <p:sp>
        <p:nvSpPr>
          <p:cNvPr id="28" name="Rectangle 27"/>
          <p:cNvSpPr/>
          <p:nvPr/>
        </p:nvSpPr>
        <p:spPr>
          <a:xfrm>
            <a:off x="1995545" y="5642818"/>
            <a:ext cx="1434353" cy="8935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Terminal Nodes “Leaves”</a:t>
            </a:r>
            <a:endParaRPr lang="en-US"/>
          </a:p>
        </p:txBody>
      </p:sp>
      <p:cxnSp>
        <p:nvCxnSpPr>
          <p:cNvPr id="9" name="Straight Arrow Connector 8"/>
          <p:cNvCxnSpPr>
            <a:stCxn id="7" idx="1"/>
            <a:endCxn id="6" idx="3"/>
          </p:cNvCxnSpPr>
          <p:nvPr/>
        </p:nvCxnSpPr>
        <p:spPr>
          <a:xfrm flipH="1" flipV="1">
            <a:off x="6658118" y="1845266"/>
            <a:ext cx="1924151" cy="3986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7" idx="2"/>
            <a:endCxn id="3" idx="3"/>
          </p:cNvCxnSpPr>
          <p:nvPr/>
        </p:nvCxnSpPr>
        <p:spPr>
          <a:xfrm flipH="1">
            <a:off x="7760078" y="2690662"/>
            <a:ext cx="1539368" cy="119442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7" idx="3"/>
          </p:cNvCxnSpPr>
          <p:nvPr/>
        </p:nvCxnSpPr>
        <p:spPr>
          <a:xfrm>
            <a:off x="2548877" y="2835200"/>
            <a:ext cx="2387027" cy="1081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8" idx="0"/>
            <a:endCxn id="11" idx="2"/>
          </p:cNvCxnSpPr>
          <p:nvPr/>
        </p:nvCxnSpPr>
        <p:spPr>
          <a:xfrm flipV="1">
            <a:off x="2712722" y="4258169"/>
            <a:ext cx="1451025" cy="138464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8" idx="3"/>
            <a:endCxn id="19" idx="1"/>
          </p:cNvCxnSpPr>
          <p:nvPr/>
        </p:nvCxnSpPr>
        <p:spPr>
          <a:xfrm>
            <a:off x="3429898" y="6089607"/>
            <a:ext cx="1995216" cy="4290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37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7" grpId="0" animBg="1"/>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038" y="618830"/>
            <a:ext cx="7640699" cy="1411479"/>
          </a:xfrm>
          <a:ln>
            <a:noFill/>
          </a:ln>
        </p:spPr>
        <p:txBody>
          <a:bodyPr/>
          <a:lstStyle/>
          <a:p>
            <a:r>
              <a:rPr lang="en-US" sz="3000" dirty="0" smtClean="0"/>
              <a:t>New Data Point! </a:t>
            </a:r>
            <a:r>
              <a:rPr lang="en-US" sz="3000" u="sng" dirty="0" smtClean="0"/>
              <a:t>Suit of Armor</a:t>
            </a:r>
            <a:endParaRPr lang="en-US" sz="3000" u="sng" dirty="0"/>
          </a:p>
        </p:txBody>
      </p:sp>
      <p:sp>
        <p:nvSpPr>
          <p:cNvPr id="6" name="Rectangle 5"/>
          <p:cNvSpPr/>
          <p:nvPr/>
        </p:nvSpPr>
        <p:spPr>
          <a:xfrm>
            <a:off x="4580962" y="1453669"/>
            <a:ext cx="2077156" cy="7831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Does it Move?</a:t>
            </a:r>
          </a:p>
          <a:p>
            <a:pPr algn="ctr"/>
            <a:r>
              <a:rPr lang="en-US" sz="1491" dirty="0">
                <a:solidFill>
                  <a:schemeClr val="tx1"/>
                </a:solidFill>
              </a:rPr>
              <a:t>(5,5)</a:t>
            </a:r>
            <a:endParaRPr lang="en-US" sz="1491" dirty="0">
              <a:solidFill>
                <a:schemeClr val="tx1"/>
              </a:solidFill>
            </a:endParaRPr>
          </a:p>
        </p:txBody>
      </p:sp>
      <p:sp>
        <p:nvSpPr>
          <p:cNvPr id="14" name="Right Arrow 13"/>
          <p:cNvSpPr/>
          <p:nvPr/>
        </p:nvSpPr>
        <p:spPr>
          <a:xfrm rot="2700139">
            <a:off x="5335687" y="2704354"/>
            <a:ext cx="1669666" cy="402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
          </a:p>
        </p:txBody>
      </p:sp>
      <p:sp>
        <p:nvSpPr>
          <p:cNvPr id="15" name="Right Arrow 14"/>
          <p:cNvSpPr/>
          <p:nvPr/>
        </p:nvSpPr>
        <p:spPr>
          <a:xfrm rot="8118957">
            <a:off x="4271023" y="2709722"/>
            <a:ext cx="1687629" cy="402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
          </a:p>
        </p:txBody>
      </p:sp>
      <p:sp>
        <p:nvSpPr>
          <p:cNvPr id="17" name="Rectangle 16"/>
          <p:cNvSpPr/>
          <p:nvPr/>
        </p:nvSpPr>
        <p:spPr>
          <a:xfrm>
            <a:off x="6247083" y="2388411"/>
            <a:ext cx="749898" cy="442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No</a:t>
            </a:r>
            <a:endParaRPr lang="en-US" sz="1491" dirty="0">
              <a:solidFill>
                <a:schemeClr val="tx1"/>
              </a:solidFill>
            </a:endParaRPr>
          </a:p>
        </p:txBody>
      </p:sp>
      <p:sp>
        <p:nvSpPr>
          <p:cNvPr id="18" name="Rectangle 17"/>
          <p:cNvSpPr/>
          <p:nvPr/>
        </p:nvSpPr>
        <p:spPr>
          <a:xfrm>
            <a:off x="4133375" y="2500055"/>
            <a:ext cx="697973" cy="4374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Yes</a:t>
            </a:r>
            <a:endParaRPr lang="en-US" sz="1491" dirty="0">
              <a:solidFill>
                <a:schemeClr val="tx1"/>
              </a:solidFill>
            </a:endParaRPr>
          </a:p>
        </p:txBody>
      </p:sp>
      <p:sp>
        <p:nvSpPr>
          <p:cNvPr id="3" name="Rectangle 2"/>
          <p:cNvSpPr/>
          <p:nvPr/>
        </p:nvSpPr>
        <p:spPr>
          <a:xfrm>
            <a:off x="6436326" y="3511996"/>
            <a:ext cx="1323752" cy="746173"/>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WD40</a:t>
            </a:r>
          </a:p>
          <a:p>
            <a:pPr algn="ctr"/>
            <a:r>
              <a:rPr lang="en-US" sz="1491" dirty="0">
                <a:solidFill>
                  <a:schemeClr val="tx1"/>
                </a:solidFill>
              </a:rPr>
              <a:t>(5, 2)</a:t>
            </a:r>
            <a:endParaRPr lang="en-US" sz="1491" dirty="0">
              <a:solidFill>
                <a:schemeClr val="tx1"/>
              </a:solidFill>
            </a:endParaRPr>
          </a:p>
        </p:txBody>
      </p:sp>
      <p:sp>
        <p:nvSpPr>
          <p:cNvPr id="11" name="Rectangle 10"/>
          <p:cNvSpPr/>
          <p:nvPr/>
        </p:nvSpPr>
        <p:spPr>
          <a:xfrm>
            <a:off x="3469599" y="3511996"/>
            <a:ext cx="1388296" cy="74617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Duct Tape</a:t>
            </a:r>
          </a:p>
          <a:p>
            <a:pPr algn="ctr"/>
            <a:r>
              <a:rPr lang="en-US" sz="1491" dirty="0">
                <a:solidFill>
                  <a:schemeClr val="tx1"/>
                </a:solidFill>
              </a:rPr>
              <a:t>(3, 0)</a:t>
            </a:r>
            <a:endParaRPr lang="en-US" sz="1491" dirty="0">
              <a:solidFill>
                <a:schemeClr val="tx1"/>
              </a:solidFill>
            </a:endParaRPr>
          </a:p>
        </p:txBody>
      </p:sp>
      <p:sp>
        <p:nvSpPr>
          <p:cNvPr id="10" name="Right Arrow 9"/>
          <p:cNvSpPr/>
          <p:nvPr/>
        </p:nvSpPr>
        <p:spPr>
          <a:xfrm rot="2700139">
            <a:off x="6896684" y="5175872"/>
            <a:ext cx="1035872" cy="402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
          </a:p>
        </p:txBody>
      </p:sp>
      <p:sp>
        <p:nvSpPr>
          <p:cNvPr id="12" name="Right Arrow 11"/>
          <p:cNvSpPr/>
          <p:nvPr/>
        </p:nvSpPr>
        <p:spPr>
          <a:xfrm rot="8118957">
            <a:off x="6300501" y="5174638"/>
            <a:ext cx="1031508" cy="402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
          </a:p>
        </p:txBody>
      </p:sp>
      <p:sp>
        <p:nvSpPr>
          <p:cNvPr id="13" name="Rectangle 12"/>
          <p:cNvSpPr/>
          <p:nvPr/>
        </p:nvSpPr>
        <p:spPr>
          <a:xfrm>
            <a:off x="6436326" y="4248595"/>
            <a:ext cx="1323752" cy="6908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a:solidFill>
                  <a:schemeClr val="tx1"/>
                </a:solidFill>
              </a:rPr>
              <a:t>Is it Metal?</a:t>
            </a:r>
            <a:endParaRPr lang="en-US" sz="1491" dirty="0">
              <a:solidFill>
                <a:schemeClr val="tx1"/>
              </a:solidFill>
            </a:endParaRPr>
          </a:p>
        </p:txBody>
      </p:sp>
      <p:sp>
        <p:nvSpPr>
          <p:cNvPr id="16" name="Rectangle 15"/>
          <p:cNvSpPr/>
          <p:nvPr/>
        </p:nvSpPr>
        <p:spPr>
          <a:xfrm>
            <a:off x="7414620" y="5759425"/>
            <a:ext cx="1323752" cy="746173"/>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WD40</a:t>
            </a:r>
          </a:p>
          <a:p>
            <a:pPr algn="ctr"/>
            <a:r>
              <a:rPr lang="en-US" sz="1491" dirty="0">
                <a:solidFill>
                  <a:schemeClr val="tx1"/>
                </a:solidFill>
              </a:rPr>
              <a:t>(5, </a:t>
            </a:r>
            <a:r>
              <a:rPr lang="en-US" sz="1491" dirty="0">
                <a:solidFill>
                  <a:schemeClr val="tx1"/>
                </a:solidFill>
              </a:rPr>
              <a:t>0</a:t>
            </a:r>
            <a:r>
              <a:rPr lang="en-US" sz="1491" dirty="0">
                <a:solidFill>
                  <a:schemeClr val="tx1"/>
                </a:solidFill>
              </a:rPr>
              <a:t>)</a:t>
            </a:r>
            <a:endParaRPr lang="en-US" sz="1491" dirty="0">
              <a:solidFill>
                <a:schemeClr val="tx1"/>
              </a:solidFill>
            </a:endParaRPr>
          </a:p>
        </p:txBody>
      </p:sp>
      <p:sp>
        <p:nvSpPr>
          <p:cNvPr id="19" name="Rectangle 18"/>
          <p:cNvSpPr/>
          <p:nvPr/>
        </p:nvSpPr>
        <p:spPr>
          <a:xfrm>
            <a:off x="5425114" y="5759425"/>
            <a:ext cx="1388296" cy="74617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Duct Tape</a:t>
            </a:r>
          </a:p>
          <a:p>
            <a:pPr algn="ctr"/>
            <a:r>
              <a:rPr lang="en-US" sz="1491" dirty="0">
                <a:solidFill>
                  <a:schemeClr val="tx1"/>
                </a:solidFill>
              </a:rPr>
              <a:t>(2, 0)</a:t>
            </a:r>
            <a:endParaRPr lang="en-US" sz="1491" dirty="0">
              <a:solidFill>
                <a:schemeClr val="tx1"/>
              </a:solidFill>
            </a:endParaRPr>
          </a:p>
        </p:txBody>
      </p:sp>
      <p:sp>
        <p:nvSpPr>
          <p:cNvPr id="20" name="Rectangle 19"/>
          <p:cNvSpPr/>
          <p:nvPr/>
        </p:nvSpPr>
        <p:spPr>
          <a:xfrm>
            <a:off x="7794233" y="5007165"/>
            <a:ext cx="749898" cy="442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dirty="0">
                <a:solidFill>
                  <a:schemeClr val="tx1"/>
                </a:solidFill>
              </a:rPr>
              <a:t>Yes</a:t>
            </a:r>
            <a:endParaRPr lang="en-US" sz="1491" dirty="0">
              <a:solidFill>
                <a:schemeClr val="tx1"/>
              </a:solidFill>
            </a:endParaRPr>
          </a:p>
        </p:txBody>
      </p:sp>
      <p:sp>
        <p:nvSpPr>
          <p:cNvPr id="21" name="Rectangle 20"/>
          <p:cNvSpPr/>
          <p:nvPr/>
        </p:nvSpPr>
        <p:spPr>
          <a:xfrm>
            <a:off x="5666791" y="4951912"/>
            <a:ext cx="749898" cy="442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a:solidFill>
                  <a:schemeClr val="tx1"/>
                </a:solidFill>
              </a:rPr>
              <a:t>No</a:t>
            </a:r>
            <a:endParaRPr lang="en-US" sz="1491" dirty="0">
              <a:solidFill>
                <a:schemeClr val="tx1"/>
              </a:solidFill>
            </a:endParaRPr>
          </a:p>
        </p:txBody>
      </p:sp>
      <p:sp>
        <p:nvSpPr>
          <p:cNvPr id="5" name="TextBox 4"/>
          <p:cNvSpPr txBox="1"/>
          <p:nvPr/>
        </p:nvSpPr>
        <p:spPr>
          <a:xfrm>
            <a:off x="11352704" y="4669994"/>
            <a:ext cx="184731" cy="321755"/>
          </a:xfrm>
          <a:prstGeom prst="rect">
            <a:avLst/>
          </a:prstGeom>
          <a:noFill/>
        </p:spPr>
        <p:txBody>
          <a:bodyPr wrap="none" rtlCol="0">
            <a:spAutoFit/>
          </a:bodyPr>
          <a:lstStyle/>
          <a:p>
            <a:endParaRPr lang="en-US" sz="1491" dirty="0"/>
          </a:p>
        </p:txBody>
      </p:sp>
      <p:sp>
        <p:nvSpPr>
          <p:cNvPr id="7" name="Rectangle 6"/>
          <p:cNvSpPr/>
          <p:nvPr/>
        </p:nvSpPr>
        <p:spPr>
          <a:xfrm>
            <a:off x="6761510" y="1468756"/>
            <a:ext cx="1306219" cy="65293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91"/>
              <a:t>Armor</a:t>
            </a:r>
            <a:endParaRPr lang="en-US" sz="1491"/>
          </a:p>
        </p:txBody>
      </p:sp>
    </p:spTree>
    <p:extLst>
      <p:ext uri="{BB962C8B-B14F-4D97-AF65-F5344CB8AC3E}">
        <p14:creationId xmlns:p14="http://schemas.microsoft.com/office/powerpoint/2010/main" val="776048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2903 0.01528 -0.00377 -0.00115 -0.0194 0.01482 C -0.0207 0.01598 -0.02226 0.01598 -0.02356 0.01713 C -0.02838 0.02176 -0.0332 0.02616 -0.0375 0.03195 C -0.03932 0.03449 -0.0414 0.03658 -0.04297 0.03936 C -0.04466 0.04236 -0.04544 0.04653 -0.04713 0.04931 C -0.04869 0.05162 -0.05091 0.05255 -0.05273 0.05417 C -0.05416 0.05741 -0.05534 0.06111 -0.0569 0.06412 C -0.0595 0.06922 -0.06523 0.07894 -0.06523 0.07894 C -0.06614 0.0838 -0.06823 0.08843 -0.06797 0.09375 C -0.06757 0.11019 -0.06784 0.12686 -0.06666 0.14306 C -0.06627 0.14815 -0.06185 0.15371 -0.05963 0.15556 C -0.05703 0.15764 -0.05416 0.1588 -0.0513 0.16042 L -0.04713 0.16297 C -0.04583 0.16366 -0.0444 0.16459 -0.04297 0.16528 C -0.03515 0.16875 -0.03932 0.16713 -0.03047 0.17037 C 0.00157 0.16806 0.00404 0.16598 0.03477 0.17037 C 0.03672 0.17061 0.03854 0.17176 0.04037 0.17269 C 0.0431 0.17431 0.0487 0.17778 0.0487 0.17778 C 0.05144 0.18102 0.05521 0.18264 0.05703 0.1875 C 0.06068 0.19746 0.05834 0.19329 0.06394 0.2 C 0.06446 0.20232 0.06459 0.2051 0.06537 0.20741 C 0.06693 0.2125 0.07084 0.22223 0.07084 0.22223 C 0.07175 0.22801 0.07331 0.23866 0.0737 0.24445 C 0.07435 0.2551 0.07461 0.26574 0.075 0.27639 C 0.07552 0.28542 0.07604 0.29445 0.07644 0.30371 C 0.07696 0.33565 0.0767 0.36783 0.07787 0.4 C 0.07813 0.40857 0.08295 0.42385 0.0862 0.42963 C 0.0875 0.43195 0.08907 0.43426 0.09037 0.43704 C 0.09141 0.43912 0.09193 0.44213 0.0931 0.44445 C 0.09427 0.44653 0.09597 0.44746 0.09727 0.44931 C 0.10795 0.46505 0.09532 0.44931 0.1056 0.46158 C 0.10912 0.48033 0.10443 0.45718 0.10977 0.47639 C 0.11042 0.47871 0.11081 0.48125 0.1112 0.4838 C 0.11263 0.49329 0.1125 0.49074 0.1125 0.4963 L 0.1125 0.4963 L 0.1125 0.4963 " pathEditMode="relative" ptsTypes="AAAAAAAAAAAAAAAAAAAAAAAAAAAAAAAAAAAAAA">
                                      <p:cBhvr>
                                        <p:cTn id="6" dur="200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489"/>
        <p:cNvGrpSpPr/>
        <p:nvPr/>
      </p:nvGrpSpPr>
      <p:grpSpPr>
        <a:xfrm>
          <a:off x="0" y="0"/>
          <a:ext cx="0" cy="0"/>
          <a:chOff x="0" y="0"/>
          <a:chExt cx="0" cy="0"/>
        </a:xfrm>
      </p:grpSpPr>
      <p:sp>
        <p:nvSpPr>
          <p:cNvPr id="490" name="Shape 49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smtClean="0">
                <a:latin typeface="Arial" charset="0"/>
                <a:ea typeface="Arial" charset="0"/>
                <a:cs typeface="Arial" charset="0"/>
                <a:sym typeface="Oswald"/>
              </a:rPr>
              <a:t>EXTRA PRACTICE</a:t>
            </a:r>
            <a:endParaRPr lang="en-US" sz="3200" b="1" dirty="0">
              <a:latin typeface="Arial" charset="0"/>
              <a:ea typeface="Arial" charset="0"/>
              <a:cs typeface="Arial" charset="0"/>
              <a:sym typeface="Oswald"/>
            </a:endParaRPr>
          </a:p>
        </p:txBody>
      </p:sp>
      <p:sp>
        <p:nvSpPr>
          <p:cNvPr id="491" name="Shape 491"/>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Arial" charset="0"/>
              <a:ea typeface="Arial" charset="0"/>
              <a:cs typeface="Arial" charset="0"/>
              <a:sym typeface="Oswald"/>
            </a:endParaRPr>
          </a:p>
          <a:p>
            <a:pPr marL="0" marR="0" lvl="0" indent="0" algn="l" rtl="0">
              <a:lnSpc>
                <a:spcPct val="88333"/>
              </a:lnSpc>
              <a:spcBef>
                <a:spcPts val="0"/>
              </a:spcBef>
              <a:buSzPct val="25000"/>
              <a:buNone/>
            </a:pPr>
            <a:r>
              <a:rPr lang="en-US" sz="9600" b="1" dirty="0">
                <a:solidFill>
                  <a:srgbClr val="FFFFFF"/>
                </a:solidFill>
                <a:latin typeface="Arial" charset="0"/>
                <a:ea typeface="Arial" charset="0"/>
                <a:cs typeface="Arial" charset="0"/>
                <a:sym typeface="Oswald"/>
              </a:rPr>
              <a:t>EXPLORE THE DATASET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Arial" charset="0"/>
                <a:ea typeface="Arial" charset="0"/>
                <a:cs typeface="Arial" charset="0"/>
                <a:sym typeface="Oswald"/>
              </a:rPr>
              <a:t>ACTIVITY:  </a:t>
            </a:r>
            <a:r>
              <a:rPr lang="en-US" sz="3200" b="1" dirty="0" smtClean="0">
                <a:latin typeface="Arial" charset="0"/>
                <a:ea typeface="Arial" charset="0"/>
                <a:cs typeface="Arial" charset="0"/>
                <a:sym typeface="Oswald"/>
              </a:rPr>
              <a:t>THROWBACK KNOWLEDGE </a:t>
            </a:r>
            <a:r>
              <a:rPr lang="en-US" sz="3200" b="1" dirty="0">
                <a:latin typeface="Arial" charset="0"/>
                <a:ea typeface="Arial" charset="0"/>
                <a:cs typeface="Arial" charset="0"/>
                <a:sym typeface="Oswald"/>
              </a:rPr>
              <a:t>CHECK</a:t>
            </a:r>
          </a:p>
        </p:txBody>
      </p:sp>
      <p:pic>
        <p:nvPicPr>
          <p:cNvPr id="472" name="Shape 472"/>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473" name="Shape 473"/>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Arial" charset="0"/>
                <a:ea typeface="Arial" charset="0"/>
                <a:cs typeface="Arial" charset="0"/>
                <a:sym typeface="Oswald"/>
              </a:rPr>
              <a:t>EXERCISE</a:t>
            </a:r>
          </a:p>
          <a:p>
            <a:pPr lvl="0" rtl="0">
              <a:lnSpc>
                <a:spcPct val="115000"/>
              </a:lnSpc>
              <a:spcBef>
                <a:spcPts val="0"/>
              </a:spcBef>
              <a:buNone/>
            </a:pPr>
            <a:endParaRPr sz="1000">
              <a:solidFill>
                <a:srgbClr val="FFFFFF"/>
              </a:solidFill>
              <a:latin typeface="Arial" charset="0"/>
              <a:ea typeface="Arial" charset="0"/>
              <a:cs typeface="Arial" charset="0"/>
              <a:sym typeface="Oswald"/>
            </a:endParaRPr>
          </a:p>
        </p:txBody>
      </p:sp>
      <p:sp>
        <p:nvSpPr>
          <p:cNvPr id="474" name="Shape 474"/>
          <p:cNvSpPr/>
          <p:nvPr/>
        </p:nvSpPr>
        <p:spPr>
          <a:xfrm>
            <a:off x="2961475" y="222436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dirty="0">
                <a:solidFill>
                  <a:schemeClr val="dk1"/>
                </a:solidFill>
                <a:latin typeface="Arial" charset="0"/>
                <a:ea typeface="Arial" charset="0"/>
                <a:cs typeface="Arial" charset="0"/>
                <a:sym typeface="Georgia"/>
              </a:rPr>
              <a:t>Define the difference between the precision and recall of a model.</a:t>
            </a:r>
          </a:p>
          <a:p>
            <a:pPr marL="457200" lvl="0" indent="-342900" rtl="0">
              <a:spcBef>
                <a:spcPts val="0"/>
              </a:spcBef>
              <a:buClr>
                <a:schemeClr val="dk1"/>
              </a:buClr>
              <a:buSzPct val="100000"/>
              <a:buFont typeface="Georgia"/>
              <a:buAutoNum type="arabicPeriod"/>
            </a:pPr>
            <a:r>
              <a:rPr lang="en-US" sz="1800" dirty="0">
                <a:solidFill>
                  <a:schemeClr val="dk1"/>
                </a:solidFill>
                <a:latin typeface="Arial" charset="0"/>
                <a:ea typeface="Arial" charset="0"/>
                <a:cs typeface="Arial" charset="0"/>
                <a:sym typeface="Georgia"/>
              </a:rPr>
              <a:t>What are some common components and use cases for logistic regression?</a:t>
            </a:r>
          </a:p>
        </p:txBody>
      </p:sp>
      <p:sp>
        <p:nvSpPr>
          <p:cNvPr id="475" name="Shape 475"/>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Arial" charset="0"/>
                <a:ea typeface="Arial" charset="0"/>
                <a:cs typeface="Arial" charset="0"/>
                <a:sym typeface="Georgia"/>
              </a:rPr>
              <a:t>Answers to the above questions</a:t>
            </a:r>
          </a:p>
        </p:txBody>
      </p:sp>
      <p:sp>
        <p:nvSpPr>
          <p:cNvPr id="476" name="Shape 476"/>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charset="0"/>
                <a:ea typeface="Arial" charset="0"/>
                <a:cs typeface="Arial" charset="0"/>
                <a:sym typeface="Oswald"/>
              </a:rPr>
              <a:t>DELIVERABLE</a:t>
            </a:r>
          </a:p>
        </p:txBody>
      </p:sp>
      <p:sp>
        <p:nvSpPr>
          <p:cNvPr id="477" name="Shape 477"/>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Arial" charset="0"/>
                <a:ea typeface="Arial" charset="0"/>
                <a:cs typeface="Arial" charset="0"/>
                <a:sym typeface="Oswald"/>
              </a:rPr>
              <a:t>ANSWER THE FOLLOWING QUESTIONS</a:t>
            </a:r>
          </a:p>
        </p:txBody>
      </p:sp>
      <p:cxnSp>
        <p:nvCxnSpPr>
          <p:cNvPr id="478" name="Shape 478"/>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extLst>
      <p:ext uri="{BB962C8B-B14F-4D97-AF65-F5344CB8AC3E}">
        <p14:creationId xmlns:p14="http://schemas.microsoft.com/office/powerpoint/2010/main" val="20162763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495"/>
        <p:cNvGrpSpPr/>
        <p:nvPr/>
      </p:nvGrpSpPr>
      <p:grpSpPr>
        <a:xfrm>
          <a:off x="0" y="0"/>
          <a:ext cx="0" cy="0"/>
          <a:chOff x="0" y="0"/>
          <a:chExt cx="0" cy="0"/>
        </a:xfrm>
      </p:grpSpPr>
      <p:sp>
        <p:nvSpPr>
          <p:cNvPr id="496" name="Shape 496"/>
          <p:cNvSpPr/>
          <p:nvPr/>
        </p:nvSpPr>
        <p:spPr>
          <a:xfrm>
            <a:off x="2961475" y="2224350"/>
            <a:ext cx="9398400" cy="3571200"/>
          </a:xfrm>
          <a:prstGeom prst="rect">
            <a:avLst/>
          </a:prstGeom>
          <a:noFill/>
          <a:ln>
            <a:noFill/>
          </a:ln>
        </p:spPr>
        <p:txBody>
          <a:bodyPr lIns="50800" tIns="50800" rIns="50800" bIns="50800" anchor="ctr" anchorCtr="0">
            <a:noAutofit/>
          </a:bodyPr>
          <a:lstStyle/>
          <a:p>
            <a:pPr marR="0" lvl="0" algn="l" rtl="0">
              <a:spcBef>
                <a:spcPts val="0"/>
              </a:spcBef>
              <a:buNone/>
            </a:pPr>
            <a:r>
              <a:rPr lang="en-US" sz="1800">
                <a:latin typeface="Georgia"/>
                <a:ea typeface="Georgia"/>
                <a:cs typeface="Georgia"/>
                <a:sym typeface="Georgia"/>
              </a:rPr>
              <a:t>We will be using a dataset from StumpleUpon, a service that recommends webpages to users based upon their interests.  They like to recommend “evergreen” sites, ones that are always relevant.  This usually means websites that avoid topical content and focus on recipes, how-to guides, art projects, etc.  We want to determine important characteristics for “evergreen” websites. Follow these prompts to get started:</a:t>
            </a:r>
          </a:p>
          <a:p>
            <a:pPr marR="0" lvl="0" algn="l" rtl="0">
              <a:spcBef>
                <a:spcPts val="0"/>
              </a:spcBef>
              <a:buNone/>
            </a:pPr>
            <a:endParaRPr sz="1800">
              <a:latin typeface="Georgia"/>
              <a:ea typeface="Georgia"/>
              <a:cs typeface="Georgia"/>
              <a:sym typeface="Georgia"/>
            </a:endParaRPr>
          </a:p>
          <a:p>
            <a:pPr marL="457200" marR="0" lvl="0" indent="-342900" algn="l" rtl="0">
              <a:spcBef>
                <a:spcPts val="0"/>
              </a:spcBef>
              <a:buClr>
                <a:srgbClr val="000000"/>
              </a:buClr>
              <a:buSzPct val="100000"/>
              <a:buFont typeface="Georgia"/>
              <a:buAutoNum type="arabicPeriod"/>
            </a:pPr>
            <a:r>
              <a:rPr lang="en-US" sz="1800">
                <a:latin typeface="Georgia"/>
                <a:ea typeface="Georgia"/>
                <a:cs typeface="Georgia"/>
                <a:sym typeface="Georgia"/>
              </a:rPr>
              <a:t>Break into groups.</a:t>
            </a:r>
          </a:p>
          <a:p>
            <a:pPr marL="457200" marR="0" lvl="0" indent="-342900" algn="l" rtl="0">
              <a:spcBef>
                <a:spcPts val="0"/>
              </a:spcBef>
              <a:buClr>
                <a:srgbClr val="000000"/>
              </a:buClr>
              <a:buSzPct val="100000"/>
              <a:buFont typeface="Georgia"/>
              <a:buAutoNum type="arabicPeriod"/>
            </a:pPr>
            <a:r>
              <a:rPr lang="en-US" sz="1800">
                <a:latin typeface="Georgia"/>
                <a:ea typeface="Georgia"/>
                <a:cs typeface="Georgia"/>
                <a:sym typeface="Georgia"/>
              </a:rPr>
              <a:t>Prior to looking at the data, brainstorm 3-5 characteristics that would be useful for predicting evergreen websites.</a:t>
            </a:r>
          </a:p>
          <a:p>
            <a:pPr marL="457200" marR="0" lvl="0" indent="-342900" algn="l" rtl="0">
              <a:spcBef>
                <a:spcPts val="0"/>
              </a:spcBef>
              <a:buSzPct val="100000"/>
              <a:buFont typeface="Georgia"/>
              <a:buAutoNum type="arabicPeriod"/>
            </a:pPr>
            <a:r>
              <a:rPr lang="en-US" sz="1800">
                <a:latin typeface="Georgia"/>
                <a:ea typeface="Georgia"/>
                <a:cs typeface="Georgia"/>
                <a:sym typeface="Georgia"/>
              </a:rPr>
              <a:t>After looking at the dataset, can you model or quantify any of the characteristics you wanted?  See the Notebook for data dictionary and starter code.</a:t>
            </a:r>
          </a:p>
          <a:p>
            <a:pPr marL="457200" marR="0" lvl="0" indent="-342900" algn="l" rtl="0">
              <a:spcBef>
                <a:spcPts val="0"/>
              </a:spcBef>
              <a:buSzPct val="100000"/>
              <a:buFont typeface="Georgia"/>
              <a:buAutoNum type="arabicPeriod"/>
            </a:pPr>
            <a:r>
              <a:rPr lang="en-US" sz="1800">
                <a:latin typeface="Georgia"/>
                <a:ea typeface="Georgia"/>
                <a:cs typeface="Georgia"/>
                <a:sym typeface="Georgia"/>
              </a:rPr>
              <a:t>Does being a news site affect evergreeness?  Compute or plot the percent of evergreen news sites.</a:t>
            </a:r>
          </a:p>
        </p:txBody>
      </p:sp>
      <p:pic>
        <p:nvPicPr>
          <p:cNvPr id="497" name="Shape 497"/>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498" name="Shape 498"/>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499" name="Shape 499"/>
          <p:cNvSpPr/>
          <p:nvPr/>
        </p:nvSpPr>
        <p:spPr>
          <a:xfrm>
            <a:off x="2989800" y="1776150"/>
            <a:ext cx="89507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(25 minutes)</a:t>
            </a:r>
          </a:p>
        </p:txBody>
      </p:sp>
      <p:cxnSp>
        <p:nvCxnSpPr>
          <p:cNvPr id="500" name="Shape 500"/>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501" name="Shape 501"/>
          <p:cNvSpPr/>
          <p:nvPr/>
        </p:nvSpPr>
        <p:spPr>
          <a:xfrm>
            <a:off x="635000" y="736600"/>
            <a:ext cx="117248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EXPLORE THE DATASET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505"/>
        <p:cNvGrpSpPr/>
        <p:nvPr/>
      </p:nvGrpSpPr>
      <p:grpSpPr>
        <a:xfrm>
          <a:off x="0" y="0"/>
          <a:ext cx="0" cy="0"/>
          <a:chOff x="0" y="0"/>
          <a:chExt cx="0" cy="0"/>
        </a:xfrm>
      </p:grpSpPr>
      <p:sp>
        <p:nvSpPr>
          <p:cNvPr id="506" name="Shape 506"/>
          <p:cNvSpPr/>
          <p:nvPr/>
        </p:nvSpPr>
        <p:spPr>
          <a:xfrm>
            <a:off x="2961475" y="2224350"/>
            <a:ext cx="9398400" cy="3039300"/>
          </a:xfrm>
          <a:prstGeom prst="rect">
            <a:avLst/>
          </a:prstGeom>
          <a:noFill/>
          <a:ln>
            <a:noFill/>
          </a:ln>
        </p:spPr>
        <p:txBody>
          <a:bodyPr lIns="50800" tIns="50800" rIns="50800" bIns="50800" anchor="ctr" anchorCtr="0">
            <a:noAutofit/>
          </a:bodyPr>
          <a:lstStyle/>
          <a:p>
            <a:pPr lvl="0" rtl="0">
              <a:spcBef>
                <a:spcPts val="0"/>
              </a:spcBef>
              <a:buNone/>
            </a:pPr>
            <a:r>
              <a:rPr lang="en-US" sz="1800">
                <a:solidFill>
                  <a:schemeClr val="dk1"/>
                </a:solidFill>
                <a:latin typeface="Georgia"/>
                <a:ea typeface="Georgia"/>
                <a:cs typeface="Georgia"/>
                <a:sym typeface="Georgia"/>
              </a:rPr>
              <a:t> 5.	In general, does category affect evergreeness?  Plot the rate of</a:t>
            </a:r>
          </a:p>
          <a:p>
            <a:pPr lvl="0" indent="457200" rtl="0">
              <a:spcBef>
                <a:spcPts val="0"/>
              </a:spcBef>
              <a:buNone/>
            </a:pPr>
            <a:r>
              <a:rPr lang="en-US" sz="1800">
                <a:solidFill>
                  <a:schemeClr val="dk1"/>
                </a:solidFill>
                <a:latin typeface="Georgia"/>
                <a:ea typeface="Georgia"/>
                <a:cs typeface="Georgia"/>
                <a:sym typeface="Georgia"/>
              </a:rPr>
              <a:t>evergreen sites for all Alchemy categories.</a:t>
            </a:r>
          </a:p>
          <a:p>
            <a:pPr marR="0" lvl="0" algn="l" rtl="0">
              <a:spcBef>
                <a:spcPts val="0"/>
              </a:spcBef>
              <a:buNone/>
            </a:pPr>
            <a:r>
              <a:rPr lang="en-US" sz="1800">
                <a:latin typeface="Georgia"/>
                <a:ea typeface="Georgia"/>
                <a:cs typeface="Georgia"/>
                <a:sym typeface="Georgia"/>
              </a:rPr>
              <a:t> 6.	How many articles are there per category?</a:t>
            </a:r>
          </a:p>
          <a:p>
            <a:pPr marR="0" lvl="0" algn="l" rtl="0">
              <a:spcBef>
                <a:spcPts val="0"/>
              </a:spcBef>
              <a:buNone/>
            </a:pPr>
            <a:r>
              <a:rPr lang="en-US" sz="1800">
                <a:latin typeface="Georgia"/>
                <a:ea typeface="Georgia"/>
                <a:cs typeface="Georgia"/>
                <a:sym typeface="Georgia"/>
              </a:rPr>
              <a:t> 7.	Create a feature for the title containing “recipe”.  Is the percentage of</a:t>
            </a:r>
          </a:p>
          <a:p>
            <a:pPr marR="0" lvl="0" indent="457200" algn="l" rtl="0">
              <a:spcBef>
                <a:spcPts val="0"/>
              </a:spcBef>
              <a:buNone/>
            </a:pPr>
            <a:r>
              <a:rPr lang="en-US" sz="1800">
                <a:latin typeface="Georgia"/>
                <a:ea typeface="Georgia"/>
                <a:cs typeface="Georgia"/>
                <a:sym typeface="Georgia"/>
              </a:rPr>
              <a:t>evergreen websites higher or lower on pages that have “recipe” in </a:t>
            </a:r>
          </a:p>
          <a:p>
            <a:pPr marR="0" lvl="0" indent="457200" algn="l" rtl="0">
              <a:spcBef>
                <a:spcPts val="0"/>
              </a:spcBef>
              <a:buNone/>
            </a:pPr>
            <a:r>
              <a:rPr lang="en-US" sz="1800">
                <a:latin typeface="Georgia"/>
                <a:ea typeface="Georgia"/>
                <a:cs typeface="Georgia"/>
                <a:sym typeface="Georgia"/>
              </a:rPr>
              <a:t>the title?</a:t>
            </a:r>
          </a:p>
          <a:p>
            <a:pPr marR="0" lvl="0" algn="l" rtl="0">
              <a:spcBef>
                <a:spcPts val="0"/>
              </a:spcBef>
              <a:buNone/>
            </a:pPr>
            <a:endParaRPr sz="1800">
              <a:latin typeface="Georgia"/>
              <a:ea typeface="Georgia"/>
              <a:cs typeface="Georgia"/>
              <a:sym typeface="Georgia"/>
            </a:endParaRPr>
          </a:p>
          <a:p>
            <a:pPr marR="0" lvl="0" algn="l" rtl="0">
              <a:spcBef>
                <a:spcPts val="0"/>
              </a:spcBef>
              <a:buNone/>
            </a:pPr>
            <a:r>
              <a:rPr lang="en-US" sz="1800" b="1">
                <a:latin typeface="Georgia"/>
                <a:ea typeface="Georgia"/>
                <a:cs typeface="Georgia"/>
                <a:sym typeface="Georgia"/>
              </a:rPr>
              <a:t>Check</a:t>
            </a:r>
            <a:r>
              <a:rPr lang="en-US" sz="1800">
                <a:latin typeface="Georgia"/>
                <a:ea typeface="Georgia"/>
                <a:cs typeface="Georgia"/>
                <a:sym typeface="Georgia"/>
              </a:rPr>
              <a:t>:  Were you able to plot the requested features?  Can you explain </a:t>
            </a:r>
          </a:p>
          <a:p>
            <a:pPr marR="0" lvl="0" algn="l" rtl="0">
              <a:spcBef>
                <a:spcPts val="0"/>
              </a:spcBef>
              <a:buNone/>
            </a:pPr>
            <a:r>
              <a:rPr lang="en-US" sz="1800">
                <a:latin typeface="Georgia"/>
                <a:ea typeface="Georgia"/>
                <a:cs typeface="Georgia"/>
                <a:sym typeface="Georgia"/>
              </a:rPr>
              <a:t>how you would approach this type of dataset?</a:t>
            </a:r>
          </a:p>
        </p:txBody>
      </p:sp>
      <p:pic>
        <p:nvPicPr>
          <p:cNvPr id="507" name="Shape 507"/>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08" name="Shape 508"/>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509" name="Shape 509"/>
          <p:cNvSpPr/>
          <p:nvPr/>
        </p:nvSpPr>
        <p:spPr>
          <a:xfrm>
            <a:off x="3052758" y="5792350"/>
            <a:ext cx="98871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Requested features and answers to questions</a:t>
            </a:r>
          </a:p>
        </p:txBody>
      </p:sp>
      <p:sp>
        <p:nvSpPr>
          <p:cNvPr id="510" name="Shape 510"/>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511" name="Shape 511"/>
          <p:cNvSpPr/>
          <p:nvPr/>
        </p:nvSpPr>
        <p:spPr>
          <a:xfrm>
            <a:off x="2989800" y="1776150"/>
            <a:ext cx="89507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(25 minutes)</a:t>
            </a:r>
          </a:p>
        </p:txBody>
      </p:sp>
      <p:cxnSp>
        <p:nvCxnSpPr>
          <p:cNvPr id="512" name="Shape 512"/>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513" name="Shape 513"/>
          <p:cNvSpPr/>
          <p:nvPr/>
        </p:nvSpPr>
        <p:spPr>
          <a:xfrm>
            <a:off x="635000" y="736600"/>
            <a:ext cx="117248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EXPLORE THE DATASET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517"/>
        <p:cNvGrpSpPr/>
        <p:nvPr/>
      </p:nvGrpSpPr>
      <p:grpSpPr>
        <a:xfrm>
          <a:off x="0" y="0"/>
          <a:ext cx="0" cy="0"/>
          <a:chOff x="0" y="0"/>
          <a:chExt cx="0" cy="0"/>
        </a:xfrm>
      </p:grpSpPr>
      <p:sp>
        <p:nvSpPr>
          <p:cNvPr id="518" name="Shape 51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INTRODUCTION</a:t>
            </a:r>
          </a:p>
        </p:txBody>
      </p:sp>
      <p:sp>
        <p:nvSpPr>
          <p:cNvPr id="519" name="Shape 519"/>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Arial" charset="0"/>
              <a:ea typeface="Arial" charset="0"/>
              <a:cs typeface="Arial" charset="0"/>
              <a:sym typeface="Oswald"/>
            </a:endParaRPr>
          </a:p>
          <a:p>
            <a:pPr marL="0" marR="0" lvl="0" indent="0" algn="l" rtl="0">
              <a:lnSpc>
                <a:spcPct val="88333"/>
              </a:lnSpc>
              <a:spcBef>
                <a:spcPts val="0"/>
              </a:spcBef>
              <a:buSzPct val="25000"/>
              <a:buNone/>
            </a:pPr>
            <a:r>
              <a:rPr lang="en-US" sz="9600" b="1" dirty="0">
                <a:solidFill>
                  <a:srgbClr val="FFFFFF"/>
                </a:solidFill>
                <a:latin typeface="Arial" charset="0"/>
                <a:ea typeface="Arial" charset="0"/>
                <a:cs typeface="Arial" charset="0"/>
                <a:sym typeface="Oswald"/>
              </a:rPr>
              <a:t>TRAINING DECISION TREES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523"/>
        <p:cNvGrpSpPr/>
        <p:nvPr/>
      </p:nvGrpSpPr>
      <p:grpSpPr>
        <a:xfrm>
          <a:off x="0" y="0"/>
          <a:ext cx="0" cy="0"/>
          <a:chOff x="0" y="0"/>
          <a:chExt cx="0" cy="0"/>
        </a:xfrm>
      </p:grpSpPr>
      <p:sp>
        <p:nvSpPr>
          <p:cNvPr id="524" name="Shape 524"/>
          <p:cNvSpPr txBox="1">
            <a:spLocks noGrp="1"/>
          </p:cNvSpPr>
          <p:nvPr>
            <p:ph type="body" idx="1"/>
          </p:nvPr>
        </p:nvSpPr>
        <p:spPr>
          <a:xfrm>
            <a:off x="635000" y="1292775"/>
            <a:ext cx="7940099" cy="5925600"/>
          </a:xfrm>
          <a:prstGeom prst="rect">
            <a:avLst/>
          </a:prstGeom>
          <a:noFill/>
          <a:ln>
            <a:noFill/>
          </a:ln>
        </p:spPr>
        <p:txBody>
          <a:bodyPr lIns="0" tIns="0" rIns="0" bIns="0" anchor="t" anchorCtr="0">
            <a:noAutofit/>
          </a:bodyPr>
          <a:lstStyle/>
          <a:p>
            <a:pPr marR="0" lvl="0" algn="l" rtl="0">
              <a:spcBef>
                <a:spcPts val="0"/>
              </a:spcBef>
              <a:buNone/>
            </a:pPr>
            <a:endParaRPr sz="280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Decision trees are like the game “20 questions”.  They make decision by answering a series of questions, most often binary questions (yes or no).</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We want the smallest set of questions to get to the right answer.</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Each questions should reduce the search space as much as possible.</a:t>
            </a:r>
          </a:p>
        </p:txBody>
      </p:sp>
      <p:sp>
        <p:nvSpPr>
          <p:cNvPr id="525" name="Shape 52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INTUITION BEHIND DECISION TREES</a:t>
            </a:r>
          </a:p>
        </p:txBody>
      </p:sp>
      <p:pic>
        <p:nvPicPr>
          <p:cNvPr id="526" name="Shape 526">
            <a:hlinkClick r:id="rId3"/>
          </p:cNvPr>
          <p:cNvPicPr preferRelativeResize="0"/>
          <p:nvPr/>
        </p:nvPicPr>
        <p:blipFill>
          <a:blip r:embed="rId4">
            <a:alphaModFix/>
          </a:blip>
          <a:stretch>
            <a:fillRect/>
          </a:stretch>
        </p:blipFill>
        <p:spPr>
          <a:xfrm>
            <a:off x="8575024" y="1300574"/>
            <a:ext cx="3732299" cy="5925726"/>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530"/>
        <p:cNvGrpSpPr/>
        <p:nvPr/>
      </p:nvGrpSpPr>
      <p:grpSpPr>
        <a:xfrm>
          <a:off x="0" y="0"/>
          <a:ext cx="0" cy="0"/>
          <a:chOff x="0" y="0"/>
          <a:chExt cx="0" cy="0"/>
        </a:xfrm>
      </p:grpSpPr>
      <p:sp>
        <p:nvSpPr>
          <p:cNvPr id="531" name="Shape 531"/>
          <p:cNvSpPr txBox="1">
            <a:spLocks noGrp="1"/>
          </p:cNvSpPr>
          <p:nvPr>
            <p:ph type="body" idx="1"/>
          </p:nvPr>
        </p:nvSpPr>
        <p:spPr>
          <a:xfrm>
            <a:off x="635006" y="13258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Trees are a data structure made up of </a:t>
            </a:r>
            <a:r>
              <a:rPr lang="en-US" sz="2800" i="1" dirty="0">
                <a:latin typeface="Arial" charset="0"/>
                <a:ea typeface="Arial" charset="0"/>
                <a:cs typeface="Arial" charset="0"/>
                <a:sym typeface="Georgia"/>
              </a:rPr>
              <a:t>nodes</a:t>
            </a:r>
            <a:r>
              <a:rPr lang="en-US" sz="2800" dirty="0">
                <a:latin typeface="Arial" charset="0"/>
                <a:ea typeface="Arial" charset="0"/>
                <a:cs typeface="Arial" charset="0"/>
                <a:sym typeface="Georgia"/>
              </a:rPr>
              <a:t> and </a:t>
            </a:r>
            <a:r>
              <a:rPr lang="en-US" sz="2800" i="1" dirty="0">
                <a:latin typeface="Arial" charset="0"/>
                <a:ea typeface="Arial" charset="0"/>
                <a:cs typeface="Arial" charset="0"/>
                <a:sym typeface="Georgia"/>
              </a:rPr>
              <a:t>branches</a:t>
            </a:r>
            <a:r>
              <a:rPr lang="en-US" sz="2800" dirty="0">
                <a:latin typeface="Arial" charset="0"/>
                <a:ea typeface="Arial" charset="0"/>
                <a:cs typeface="Arial" charset="0"/>
                <a:sym typeface="Georgia"/>
              </a:rPr>
              <a:t>.</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Each node typically has two or more branches that connect it to its children.</a:t>
            </a:r>
          </a:p>
        </p:txBody>
      </p:sp>
      <p:sp>
        <p:nvSpPr>
          <p:cNvPr id="532" name="Shape 53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Arial" charset="0"/>
                <a:ea typeface="Arial" charset="0"/>
                <a:cs typeface="Arial" charset="0"/>
                <a:sym typeface="Oswald"/>
              </a:rPr>
              <a:t>TREES</a:t>
            </a:r>
          </a:p>
        </p:txBody>
      </p:sp>
      <p:grpSp>
        <p:nvGrpSpPr>
          <p:cNvPr id="533" name="Shape 533"/>
          <p:cNvGrpSpPr/>
          <p:nvPr/>
        </p:nvGrpSpPr>
        <p:grpSpPr>
          <a:xfrm>
            <a:off x="4328890" y="3751157"/>
            <a:ext cx="4341599" cy="2996450"/>
            <a:chOff x="4328890" y="3751157"/>
            <a:chExt cx="4341599" cy="2996450"/>
          </a:xfrm>
        </p:grpSpPr>
        <p:sp>
          <p:nvSpPr>
            <p:cNvPr id="534" name="Shape 534"/>
            <p:cNvSpPr/>
            <p:nvPr/>
          </p:nvSpPr>
          <p:spPr>
            <a:xfrm>
              <a:off x="5672965" y="3751157"/>
              <a:ext cx="1674600" cy="108034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US" sz="2400" b="1">
                  <a:latin typeface="Georgia"/>
                  <a:ea typeface="Georgia"/>
                  <a:cs typeface="Georgia"/>
                  <a:sym typeface="Georgia"/>
                </a:rPr>
                <a:t>Node</a:t>
              </a:r>
            </a:p>
          </p:txBody>
        </p:sp>
        <p:cxnSp>
          <p:nvCxnSpPr>
            <p:cNvPr id="535" name="Shape 535"/>
            <p:cNvCxnSpPr>
              <a:stCxn id="534" idx="2"/>
              <a:endCxn id="536" idx="0"/>
            </p:cNvCxnSpPr>
            <p:nvPr/>
          </p:nvCxnSpPr>
          <p:spPr>
            <a:xfrm flipH="1">
              <a:off x="5166265" y="4831498"/>
              <a:ext cx="1344000" cy="835800"/>
            </a:xfrm>
            <a:prstGeom prst="straightConnector1">
              <a:avLst/>
            </a:prstGeom>
            <a:noFill/>
            <a:ln w="38100" cap="flat" cmpd="sng">
              <a:solidFill>
                <a:schemeClr val="dk2"/>
              </a:solidFill>
              <a:prstDash val="solid"/>
              <a:round/>
              <a:headEnd type="none" w="lg" len="lg"/>
              <a:tailEnd type="none" w="lg" len="lg"/>
            </a:ln>
          </p:spPr>
        </p:cxnSp>
        <p:cxnSp>
          <p:nvCxnSpPr>
            <p:cNvPr id="537" name="Shape 537"/>
            <p:cNvCxnSpPr>
              <a:stCxn id="534" idx="2"/>
              <a:endCxn id="538" idx="0"/>
            </p:cNvCxnSpPr>
            <p:nvPr/>
          </p:nvCxnSpPr>
          <p:spPr>
            <a:xfrm>
              <a:off x="6510265" y="4831498"/>
              <a:ext cx="1323000" cy="835800"/>
            </a:xfrm>
            <a:prstGeom prst="straightConnector1">
              <a:avLst/>
            </a:prstGeom>
            <a:noFill/>
            <a:ln w="38100" cap="flat" cmpd="sng">
              <a:solidFill>
                <a:schemeClr val="dk2"/>
              </a:solidFill>
              <a:prstDash val="solid"/>
              <a:round/>
              <a:headEnd type="none" w="lg" len="lg"/>
              <a:tailEnd type="none" w="lg" len="lg"/>
            </a:ln>
          </p:spPr>
        </p:cxnSp>
        <p:sp>
          <p:nvSpPr>
            <p:cNvPr id="539" name="Shape 539"/>
            <p:cNvSpPr txBox="1"/>
            <p:nvPr/>
          </p:nvSpPr>
          <p:spPr>
            <a:xfrm>
              <a:off x="5665087" y="5145361"/>
              <a:ext cx="1674600" cy="431671"/>
            </a:xfrm>
            <a:prstGeom prst="rect">
              <a:avLst/>
            </a:prstGeom>
            <a:noFill/>
            <a:ln>
              <a:noFill/>
            </a:ln>
          </p:spPr>
          <p:txBody>
            <a:bodyPr lIns="91425" tIns="91425" rIns="91425" bIns="91425" anchor="t" anchorCtr="0">
              <a:noAutofit/>
            </a:bodyPr>
            <a:lstStyle/>
            <a:p>
              <a:pPr lvl="0" algn="ctr">
                <a:spcBef>
                  <a:spcPts val="0"/>
                </a:spcBef>
                <a:buNone/>
              </a:pPr>
              <a:r>
                <a:rPr lang="en-US" sz="2400" b="1">
                  <a:latin typeface="Georgia"/>
                  <a:ea typeface="Georgia"/>
                  <a:cs typeface="Georgia"/>
                  <a:sym typeface="Georgia"/>
                </a:rPr>
                <a:t>Branches</a:t>
              </a:r>
            </a:p>
          </p:txBody>
        </p:sp>
        <p:sp>
          <p:nvSpPr>
            <p:cNvPr id="536" name="Shape 536"/>
            <p:cNvSpPr/>
            <p:nvPr/>
          </p:nvSpPr>
          <p:spPr>
            <a:xfrm>
              <a:off x="4328890" y="5667307"/>
              <a:ext cx="1674600" cy="1080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Child</a:t>
              </a:r>
            </a:p>
            <a:p>
              <a:pPr lvl="0" algn="ctr" rtl="0">
                <a:spcBef>
                  <a:spcPts val="0"/>
                </a:spcBef>
                <a:buNone/>
              </a:pPr>
              <a:r>
                <a:rPr lang="en-US" sz="2400" b="1">
                  <a:latin typeface="Georgia"/>
                  <a:ea typeface="Georgia"/>
                  <a:cs typeface="Georgia"/>
                  <a:sym typeface="Georgia"/>
                </a:rPr>
                <a:t>Node</a:t>
              </a:r>
            </a:p>
          </p:txBody>
        </p:sp>
        <p:sp>
          <p:nvSpPr>
            <p:cNvPr id="538" name="Shape 538"/>
            <p:cNvSpPr/>
            <p:nvPr/>
          </p:nvSpPr>
          <p:spPr>
            <a:xfrm>
              <a:off x="6995889" y="5667307"/>
              <a:ext cx="1674600" cy="1080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Child</a:t>
              </a:r>
            </a:p>
            <a:p>
              <a:pPr lvl="0" algn="ctr" rtl="0">
                <a:spcBef>
                  <a:spcPts val="0"/>
                </a:spcBef>
                <a:buNone/>
              </a:pPr>
              <a:r>
                <a:rPr lang="en-US" sz="2400" b="1">
                  <a:latin typeface="Georgia"/>
                  <a:ea typeface="Georgia"/>
                  <a:cs typeface="Georgia"/>
                  <a:sym typeface="Georgia"/>
                </a:rPr>
                <a:t>Node</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543"/>
        <p:cNvGrpSpPr/>
        <p:nvPr/>
      </p:nvGrpSpPr>
      <p:grpSpPr>
        <a:xfrm>
          <a:off x="0" y="0"/>
          <a:ext cx="0" cy="0"/>
          <a:chOff x="0" y="0"/>
          <a:chExt cx="0" cy="0"/>
        </a:xfrm>
      </p:grpSpPr>
      <p:sp>
        <p:nvSpPr>
          <p:cNvPr id="544" name="Shape 544"/>
          <p:cNvSpPr txBox="1">
            <a:spLocks noGrp="1"/>
          </p:cNvSpPr>
          <p:nvPr>
            <p:ph type="body" idx="1"/>
          </p:nvPr>
        </p:nvSpPr>
        <p:spPr>
          <a:xfrm>
            <a:off x="635000" y="1325800"/>
            <a:ext cx="7010099"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Each child is another node in the tree and contains its own </a:t>
            </a:r>
            <a:r>
              <a:rPr lang="en-US" sz="2800" i="1">
                <a:latin typeface="Georgia"/>
                <a:ea typeface="Georgia"/>
                <a:cs typeface="Georgia"/>
                <a:sym typeface="Georgia"/>
              </a:rPr>
              <a:t>subtree</a:t>
            </a:r>
            <a:r>
              <a:rPr lang="en-US" sz="2800">
                <a:latin typeface="Georgia"/>
                <a:ea typeface="Georgia"/>
                <a:cs typeface="Georgia"/>
                <a:sym typeface="Georgia"/>
              </a:rPr>
              <a:t>.  </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Nodes without any children are known as </a:t>
            </a:r>
            <a:r>
              <a:rPr lang="en-US" sz="2800" i="1">
                <a:latin typeface="Georgia"/>
                <a:ea typeface="Georgia"/>
                <a:cs typeface="Georgia"/>
                <a:sym typeface="Georgia"/>
              </a:rPr>
              <a:t>leaf</a:t>
            </a:r>
            <a:r>
              <a:rPr lang="en-US" sz="2800">
                <a:latin typeface="Georgia"/>
                <a:ea typeface="Georgia"/>
                <a:cs typeface="Georgia"/>
                <a:sym typeface="Georgia"/>
              </a:rPr>
              <a:t> nodes.</a:t>
            </a:r>
          </a:p>
        </p:txBody>
      </p:sp>
      <p:sp>
        <p:nvSpPr>
          <p:cNvPr id="545" name="Shape 54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TREES</a:t>
            </a:r>
          </a:p>
        </p:txBody>
      </p:sp>
      <p:grpSp>
        <p:nvGrpSpPr>
          <p:cNvPr id="546" name="Shape 546"/>
          <p:cNvGrpSpPr/>
          <p:nvPr/>
        </p:nvGrpSpPr>
        <p:grpSpPr>
          <a:xfrm>
            <a:off x="6727675" y="1846157"/>
            <a:ext cx="5578977" cy="4703391"/>
            <a:chOff x="7108675" y="1312757"/>
            <a:chExt cx="5578977" cy="4703391"/>
          </a:xfrm>
        </p:grpSpPr>
        <p:sp>
          <p:nvSpPr>
            <p:cNvPr id="547" name="Shape 547"/>
            <p:cNvSpPr/>
            <p:nvPr/>
          </p:nvSpPr>
          <p:spPr>
            <a:xfrm>
              <a:off x="8422252" y="3250107"/>
              <a:ext cx="1674600" cy="1080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Child</a:t>
              </a:r>
            </a:p>
            <a:p>
              <a:pPr lvl="0" algn="ctr" rtl="0">
                <a:spcBef>
                  <a:spcPts val="0"/>
                </a:spcBef>
                <a:buNone/>
              </a:pPr>
              <a:r>
                <a:rPr lang="en-US" sz="2400" b="1">
                  <a:latin typeface="Georgia"/>
                  <a:ea typeface="Georgia"/>
                  <a:cs typeface="Georgia"/>
                  <a:sym typeface="Georgia"/>
                </a:rPr>
                <a:t>Node</a:t>
              </a:r>
            </a:p>
          </p:txBody>
        </p:sp>
        <p:sp>
          <p:nvSpPr>
            <p:cNvPr id="548" name="Shape 548"/>
            <p:cNvSpPr/>
            <p:nvPr/>
          </p:nvSpPr>
          <p:spPr>
            <a:xfrm>
              <a:off x="9720100" y="5165648"/>
              <a:ext cx="1674600" cy="8504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solidFill>
                    <a:schemeClr val="dk1"/>
                  </a:solidFill>
                  <a:latin typeface="Georgia"/>
                  <a:ea typeface="Georgia"/>
                  <a:cs typeface="Georgia"/>
                  <a:sym typeface="Georgia"/>
                </a:rPr>
                <a:t>Leaf Node</a:t>
              </a:r>
            </a:p>
          </p:txBody>
        </p:sp>
        <p:sp>
          <p:nvSpPr>
            <p:cNvPr id="549" name="Shape 549"/>
            <p:cNvSpPr/>
            <p:nvPr/>
          </p:nvSpPr>
          <p:spPr>
            <a:xfrm>
              <a:off x="7108675" y="5165648"/>
              <a:ext cx="1674600" cy="8504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Leaf Node</a:t>
              </a:r>
            </a:p>
          </p:txBody>
        </p:sp>
        <p:cxnSp>
          <p:nvCxnSpPr>
            <p:cNvPr id="550" name="Shape 550"/>
            <p:cNvCxnSpPr>
              <a:stCxn id="547" idx="2"/>
              <a:endCxn id="549" idx="0"/>
            </p:cNvCxnSpPr>
            <p:nvPr/>
          </p:nvCxnSpPr>
          <p:spPr>
            <a:xfrm flipH="1">
              <a:off x="7945852" y="4330407"/>
              <a:ext cx="1313700" cy="835200"/>
            </a:xfrm>
            <a:prstGeom prst="straightConnector1">
              <a:avLst/>
            </a:prstGeom>
            <a:noFill/>
            <a:ln w="38100" cap="flat" cmpd="sng">
              <a:solidFill>
                <a:schemeClr val="dk2"/>
              </a:solidFill>
              <a:prstDash val="solid"/>
              <a:round/>
              <a:headEnd type="none" w="lg" len="lg"/>
              <a:tailEnd type="none" w="lg" len="lg"/>
            </a:ln>
          </p:spPr>
        </p:cxnSp>
        <p:cxnSp>
          <p:nvCxnSpPr>
            <p:cNvPr id="551" name="Shape 551"/>
            <p:cNvCxnSpPr>
              <a:stCxn id="547" idx="2"/>
              <a:endCxn id="548" idx="0"/>
            </p:cNvCxnSpPr>
            <p:nvPr/>
          </p:nvCxnSpPr>
          <p:spPr>
            <a:xfrm>
              <a:off x="9259552" y="4330407"/>
              <a:ext cx="1297800" cy="835200"/>
            </a:xfrm>
            <a:prstGeom prst="straightConnector1">
              <a:avLst/>
            </a:prstGeom>
            <a:noFill/>
            <a:ln w="38100" cap="flat" cmpd="sng">
              <a:solidFill>
                <a:schemeClr val="dk2"/>
              </a:solidFill>
              <a:prstDash val="solid"/>
              <a:round/>
              <a:headEnd type="none" w="lg" len="lg"/>
              <a:tailEnd type="none" w="lg" len="lg"/>
            </a:ln>
          </p:spPr>
        </p:cxnSp>
        <p:sp>
          <p:nvSpPr>
            <p:cNvPr id="552" name="Shape 552"/>
            <p:cNvSpPr txBox="1"/>
            <p:nvPr/>
          </p:nvSpPr>
          <p:spPr>
            <a:xfrm>
              <a:off x="8414375" y="4644311"/>
              <a:ext cx="1674600" cy="431700"/>
            </a:xfrm>
            <a:prstGeom prst="rect">
              <a:avLst/>
            </a:prstGeom>
            <a:noFill/>
            <a:ln>
              <a:noFill/>
            </a:ln>
          </p:spPr>
          <p:txBody>
            <a:bodyPr lIns="91425" tIns="91425" rIns="91425" bIns="91425" anchor="t" anchorCtr="0">
              <a:noAutofit/>
            </a:bodyPr>
            <a:lstStyle/>
            <a:p>
              <a:pPr lvl="0" algn="ctr" rtl="0">
                <a:spcBef>
                  <a:spcPts val="0"/>
                </a:spcBef>
                <a:buNone/>
              </a:pPr>
              <a:r>
                <a:rPr lang="en-US" sz="2400" b="1">
                  <a:latin typeface="Georgia"/>
                  <a:ea typeface="Georgia"/>
                  <a:cs typeface="Georgia"/>
                  <a:sym typeface="Georgia"/>
                </a:rPr>
                <a:t>Branches</a:t>
              </a:r>
            </a:p>
          </p:txBody>
        </p:sp>
        <p:sp>
          <p:nvSpPr>
            <p:cNvPr id="553" name="Shape 553"/>
            <p:cNvSpPr/>
            <p:nvPr/>
          </p:nvSpPr>
          <p:spPr>
            <a:xfrm>
              <a:off x="9711564" y="1312757"/>
              <a:ext cx="1674600" cy="108034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Node</a:t>
              </a:r>
            </a:p>
          </p:txBody>
        </p:sp>
        <p:cxnSp>
          <p:nvCxnSpPr>
            <p:cNvPr id="554" name="Shape 554"/>
            <p:cNvCxnSpPr>
              <a:stCxn id="553" idx="2"/>
              <a:endCxn id="547" idx="0"/>
            </p:cNvCxnSpPr>
            <p:nvPr/>
          </p:nvCxnSpPr>
          <p:spPr>
            <a:xfrm flipH="1">
              <a:off x="9259464" y="2393098"/>
              <a:ext cx="1289400" cy="857100"/>
            </a:xfrm>
            <a:prstGeom prst="straightConnector1">
              <a:avLst/>
            </a:prstGeom>
            <a:noFill/>
            <a:ln w="38100" cap="flat" cmpd="sng">
              <a:solidFill>
                <a:schemeClr val="dk2"/>
              </a:solidFill>
              <a:prstDash val="solid"/>
              <a:round/>
              <a:headEnd type="none" w="lg" len="lg"/>
              <a:tailEnd type="none" w="lg" len="lg"/>
            </a:ln>
          </p:spPr>
        </p:cxnSp>
        <p:cxnSp>
          <p:nvCxnSpPr>
            <p:cNvPr id="555" name="Shape 555"/>
            <p:cNvCxnSpPr>
              <a:endCxn id="556" idx="0"/>
            </p:cNvCxnSpPr>
            <p:nvPr/>
          </p:nvCxnSpPr>
          <p:spPr>
            <a:xfrm>
              <a:off x="10557352" y="2404107"/>
              <a:ext cx="1293000" cy="846000"/>
            </a:xfrm>
            <a:prstGeom prst="straightConnector1">
              <a:avLst/>
            </a:prstGeom>
            <a:noFill/>
            <a:ln w="38100" cap="flat" cmpd="sng">
              <a:solidFill>
                <a:schemeClr val="dk2"/>
              </a:solidFill>
              <a:prstDash val="solid"/>
              <a:round/>
              <a:headEnd type="none" w="lg" len="lg"/>
              <a:tailEnd type="none" w="lg" len="lg"/>
            </a:ln>
          </p:spPr>
        </p:cxnSp>
        <p:sp>
          <p:nvSpPr>
            <p:cNvPr id="557" name="Shape 557"/>
            <p:cNvSpPr txBox="1"/>
            <p:nvPr/>
          </p:nvSpPr>
          <p:spPr>
            <a:xfrm>
              <a:off x="9703687" y="2706961"/>
              <a:ext cx="1674600" cy="431671"/>
            </a:xfrm>
            <a:prstGeom prst="rect">
              <a:avLst/>
            </a:prstGeom>
            <a:noFill/>
            <a:ln>
              <a:noFill/>
            </a:ln>
          </p:spPr>
          <p:txBody>
            <a:bodyPr lIns="91425" tIns="91425" rIns="91425" bIns="91425" anchor="t" anchorCtr="0">
              <a:noAutofit/>
            </a:bodyPr>
            <a:lstStyle/>
            <a:p>
              <a:pPr lvl="0" algn="ctr" rtl="0">
                <a:spcBef>
                  <a:spcPts val="0"/>
                </a:spcBef>
                <a:buNone/>
              </a:pPr>
              <a:r>
                <a:rPr lang="en-US" sz="2400" b="1">
                  <a:latin typeface="Georgia"/>
                  <a:ea typeface="Georgia"/>
                  <a:cs typeface="Georgia"/>
                  <a:sym typeface="Georgia"/>
                </a:rPr>
                <a:t>Branches</a:t>
              </a:r>
            </a:p>
          </p:txBody>
        </p:sp>
        <p:sp>
          <p:nvSpPr>
            <p:cNvPr id="556" name="Shape 556"/>
            <p:cNvSpPr/>
            <p:nvPr/>
          </p:nvSpPr>
          <p:spPr>
            <a:xfrm>
              <a:off x="11013052" y="3250107"/>
              <a:ext cx="1674600" cy="1080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Leaf Node</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561"/>
        <p:cNvGrpSpPr/>
        <p:nvPr/>
      </p:nvGrpSpPr>
      <p:grpSpPr>
        <a:xfrm>
          <a:off x="0" y="0"/>
          <a:ext cx="0" cy="0"/>
          <a:chOff x="0" y="0"/>
          <a:chExt cx="0" cy="0"/>
        </a:xfrm>
      </p:grpSpPr>
      <p:sp>
        <p:nvSpPr>
          <p:cNvPr id="562" name="Shape 562"/>
          <p:cNvSpPr txBox="1">
            <a:spLocks noGrp="1"/>
          </p:cNvSpPr>
          <p:nvPr>
            <p:ph type="body" idx="1"/>
          </p:nvPr>
        </p:nvSpPr>
        <p:spPr>
          <a:xfrm>
            <a:off x="635000" y="1301275"/>
            <a:ext cx="7410899" cy="3809999"/>
          </a:xfrm>
          <a:prstGeom prst="rect">
            <a:avLst/>
          </a:prstGeom>
          <a:noFill/>
          <a:ln>
            <a:noFill/>
          </a:ln>
        </p:spPr>
        <p:txBody>
          <a:bodyPr lIns="0" tIns="0" rIns="0" bIns="0" anchor="t" anchorCtr="0">
            <a:noAutofit/>
          </a:bodyPr>
          <a:lstStyle/>
          <a:p>
            <a:pPr marR="0" lvl="0" algn="l" rtl="0">
              <a:spcBef>
                <a:spcPts val="0"/>
              </a:spcBef>
              <a:buNone/>
            </a:pPr>
            <a:endParaRPr sz="280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A </a:t>
            </a:r>
            <a:r>
              <a:rPr lang="en-US" sz="2800" i="1" dirty="0">
                <a:latin typeface="Arial" charset="0"/>
                <a:ea typeface="Arial" charset="0"/>
                <a:cs typeface="Arial" charset="0"/>
                <a:sym typeface="Georgia"/>
              </a:rPr>
              <a:t>decision tree</a:t>
            </a:r>
            <a:r>
              <a:rPr lang="en-US" sz="2800" dirty="0">
                <a:latin typeface="Arial" charset="0"/>
                <a:ea typeface="Arial" charset="0"/>
                <a:cs typeface="Arial" charset="0"/>
                <a:sym typeface="Georgia"/>
              </a:rPr>
              <a:t> contains a question at every node.</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Depending upon the answer to the question, we proceed down the left or right branch of the tree and ask another question.</a:t>
            </a:r>
          </a:p>
          <a:p>
            <a:pPr lvl="0" rtl="0">
              <a:spcBef>
                <a:spcPts val="0"/>
              </a:spcBef>
              <a:buNone/>
            </a:pPr>
            <a:endParaRPr sz="2800" dirty="0">
              <a:solidFill>
                <a:schemeClr val="dk1"/>
              </a:solidFill>
              <a:latin typeface="Arial" charset="0"/>
              <a:ea typeface="Arial" charset="0"/>
              <a:cs typeface="Arial" charset="0"/>
              <a:sym typeface="Georgia"/>
            </a:endParaRPr>
          </a:p>
          <a:p>
            <a:pPr marL="203200" lvl="0" indent="-256540" rtl="0">
              <a:spcBef>
                <a:spcPts val="0"/>
              </a:spcBef>
              <a:buClr>
                <a:schemeClr val="dk1"/>
              </a:buClr>
              <a:buSzPct val="100000"/>
              <a:buFont typeface="Georgia"/>
              <a:buChar char="‣"/>
            </a:pPr>
            <a:r>
              <a:rPr lang="en-US" sz="2800" dirty="0">
                <a:solidFill>
                  <a:schemeClr val="dk1"/>
                </a:solidFill>
                <a:latin typeface="Arial" charset="0"/>
                <a:ea typeface="Arial" charset="0"/>
                <a:cs typeface="Arial" charset="0"/>
                <a:sym typeface="Georgia"/>
              </a:rPr>
              <a:t>Once we don’t have any more questions (at the </a:t>
            </a:r>
            <a:r>
              <a:rPr lang="en-US" sz="2800" i="1" dirty="0">
                <a:solidFill>
                  <a:schemeClr val="dk1"/>
                </a:solidFill>
                <a:latin typeface="Arial" charset="0"/>
                <a:ea typeface="Arial" charset="0"/>
                <a:cs typeface="Arial" charset="0"/>
                <a:sym typeface="Georgia"/>
              </a:rPr>
              <a:t>leaf</a:t>
            </a:r>
            <a:r>
              <a:rPr lang="en-US" sz="2800" dirty="0">
                <a:solidFill>
                  <a:schemeClr val="dk1"/>
                </a:solidFill>
                <a:latin typeface="Arial" charset="0"/>
                <a:ea typeface="Arial" charset="0"/>
                <a:cs typeface="Arial" charset="0"/>
                <a:sym typeface="Georgia"/>
              </a:rPr>
              <a:t> nodes), we make a prediction.</a:t>
            </a:r>
          </a:p>
          <a:p>
            <a:pPr lvl="0" rtl="0">
              <a:spcBef>
                <a:spcPts val="0"/>
              </a:spcBef>
              <a:buNone/>
            </a:pPr>
            <a:endParaRPr sz="2800" dirty="0">
              <a:solidFill>
                <a:schemeClr val="dk1"/>
              </a:solidFill>
              <a:latin typeface="Arial" charset="0"/>
              <a:ea typeface="Arial" charset="0"/>
              <a:cs typeface="Arial" charset="0"/>
              <a:sym typeface="Georgia"/>
            </a:endParaRPr>
          </a:p>
          <a:p>
            <a:pPr marL="203200" lvl="0" indent="-256540" rtl="0">
              <a:spcBef>
                <a:spcPts val="0"/>
              </a:spcBef>
              <a:buClr>
                <a:schemeClr val="dk1"/>
              </a:buClr>
              <a:buSzPct val="100000"/>
              <a:buFont typeface="Georgia"/>
              <a:buChar char="‣"/>
            </a:pPr>
            <a:r>
              <a:rPr lang="en-US" sz="2800" dirty="0">
                <a:solidFill>
                  <a:schemeClr val="dk1"/>
                </a:solidFill>
                <a:latin typeface="Arial" charset="0"/>
                <a:ea typeface="Arial" charset="0"/>
                <a:cs typeface="Arial" charset="0"/>
                <a:sym typeface="Georgia"/>
              </a:rPr>
              <a:t>Note:  The next question is always dependent on the last.</a:t>
            </a:r>
          </a:p>
          <a:p>
            <a:pPr marR="0" lvl="0" algn="l" rtl="0">
              <a:spcBef>
                <a:spcPts val="0"/>
              </a:spcBef>
              <a:buNone/>
            </a:pPr>
            <a:endParaRPr sz="2800" dirty="0">
              <a:latin typeface="Arial" charset="0"/>
              <a:ea typeface="Arial" charset="0"/>
              <a:cs typeface="Arial" charset="0"/>
              <a:sym typeface="Georgia"/>
            </a:endParaRPr>
          </a:p>
        </p:txBody>
      </p:sp>
      <p:sp>
        <p:nvSpPr>
          <p:cNvPr id="563" name="Shape 56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DECISION TREES</a:t>
            </a:r>
          </a:p>
        </p:txBody>
      </p:sp>
      <p:grpSp>
        <p:nvGrpSpPr>
          <p:cNvPr id="564" name="Shape 564"/>
          <p:cNvGrpSpPr/>
          <p:nvPr/>
        </p:nvGrpSpPr>
        <p:grpSpPr>
          <a:xfrm>
            <a:off x="7261075" y="1312757"/>
            <a:ext cx="5581425" cy="5922591"/>
            <a:chOff x="6727675" y="1312757"/>
            <a:chExt cx="5581425" cy="5922591"/>
          </a:xfrm>
        </p:grpSpPr>
        <p:grpSp>
          <p:nvGrpSpPr>
            <p:cNvPr id="565" name="Shape 565"/>
            <p:cNvGrpSpPr/>
            <p:nvPr/>
          </p:nvGrpSpPr>
          <p:grpSpPr>
            <a:xfrm>
              <a:off x="6727675" y="1312757"/>
              <a:ext cx="5578977" cy="4703391"/>
              <a:chOff x="7108675" y="1312757"/>
              <a:chExt cx="5578977" cy="4703391"/>
            </a:xfrm>
          </p:grpSpPr>
          <p:sp>
            <p:nvSpPr>
              <p:cNvPr id="566" name="Shape 566"/>
              <p:cNvSpPr/>
              <p:nvPr/>
            </p:nvSpPr>
            <p:spPr>
              <a:xfrm>
                <a:off x="8422252" y="3250107"/>
                <a:ext cx="1674600" cy="1080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Question</a:t>
                </a:r>
              </a:p>
            </p:txBody>
          </p:sp>
          <p:sp>
            <p:nvSpPr>
              <p:cNvPr id="567" name="Shape 567"/>
              <p:cNvSpPr/>
              <p:nvPr/>
            </p:nvSpPr>
            <p:spPr>
              <a:xfrm>
                <a:off x="9720100" y="5165648"/>
                <a:ext cx="1674600" cy="8504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solidFill>
                      <a:schemeClr val="dk1"/>
                    </a:solidFill>
                    <a:latin typeface="Georgia"/>
                    <a:ea typeface="Georgia"/>
                    <a:cs typeface="Georgia"/>
                    <a:sym typeface="Georgia"/>
                  </a:rPr>
                  <a:t>Question</a:t>
                </a:r>
              </a:p>
            </p:txBody>
          </p:sp>
          <p:sp>
            <p:nvSpPr>
              <p:cNvPr id="568" name="Shape 568"/>
              <p:cNvSpPr/>
              <p:nvPr/>
            </p:nvSpPr>
            <p:spPr>
              <a:xfrm>
                <a:off x="7108675" y="5165648"/>
                <a:ext cx="1674600" cy="8504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Leaf Node</a:t>
                </a:r>
              </a:p>
            </p:txBody>
          </p:sp>
          <p:cxnSp>
            <p:nvCxnSpPr>
              <p:cNvPr id="569" name="Shape 569"/>
              <p:cNvCxnSpPr>
                <a:stCxn id="566" idx="2"/>
                <a:endCxn id="568" idx="0"/>
              </p:cNvCxnSpPr>
              <p:nvPr/>
            </p:nvCxnSpPr>
            <p:spPr>
              <a:xfrm flipH="1">
                <a:off x="7945852" y="4330407"/>
                <a:ext cx="1313700" cy="835200"/>
              </a:xfrm>
              <a:prstGeom prst="straightConnector1">
                <a:avLst/>
              </a:prstGeom>
              <a:noFill/>
              <a:ln w="38100" cap="flat" cmpd="sng">
                <a:solidFill>
                  <a:schemeClr val="dk2"/>
                </a:solidFill>
                <a:prstDash val="solid"/>
                <a:round/>
                <a:headEnd type="none" w="lg" len="lg"/>
                <a:tailEnd type="none" w="lg" len="lg"/>
              </a:ln>
            </p:spPr>
          </p:cxnSp>
          <p:cxnSp>
            <p:nvCxnSpPr>
              <p:cNvPr id="570" name="Shape 570"/>
              <p:cNvCxnSpPr>
                <a:stCxn id="566" idx="2"/>
                <a:endCxn id="567" idx="0"/>
              </p:cNvCxnSpPr>
              <p:nvPr/>
            </p:nvCxnSpPr>
            <p:spPr>
              <a:xfrm>
                <a:off x="9259552" y="4330407"/>
                <a:ext cx="1297800" cy="835200"/>
              </a:xfrm>
              <a:prstGeom prst="straightConnector1">
                <a:avLst/>
              </a:prstGeom>
              <a:noFill/>
              <a:ln w="38100" cap="flat" cmpd="sng">
                <a:solidFill>
                  <a:schemeClr val="dk2"/>
                </a:solidFill>
                <a:prstDash val="solid"/>
                <a:round/>
                <a:headEnd type="none" w="lg" len="lg"/>
                <a:tailEnd type="none" w="lg" len="lg"/>
              </a:ln>
            </p:spPr>
          </p:cxnSp>
          <p:sp>
            <p:nvSpPr>
              <p:cNvPr id="571" name="Shape 571"/>
              <p:cNvSpPr/>
              <p:nvPr/>
            </p:nvSpPr>
            <p:spPr>
              <a:xfrm>
                <a:off x="9711564" y="1312757"/>
                <a:ext cx="1674600" cy="1080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Question</a:t>
                </a:r>
              </a:p>
            </p:txBody>
          </p:sp>
          <p:cxnSp>
            <p:nvCxnSpPr>
              <p:cNvPr id="572" name="Shape 572"/>
              <p:cNvCxnSpPr>
                <a:stCxn id="571" idx="2"/>
                <a:endCxn id="566" idx="0"/>
              </p:cNvCxnSpPr>
              <p:nvPr/>
            </p:nvCxnSpPr>
            <p:spPr>
              <a:xfrm flipH="1">
                <a:off x="9259464" y="2393057"/>
                <a:ext cx="1289400" cy="857100"/>
              </a:xfrm>
              <a:prstGeom prst="straightConnector1">
                <a:avLst/>
              </a:prstGeom>
              <a:noFill/>
              <a:ln w="38100" cap="flat" cmpd="sng">
                <a:solidFill>
                  <a:schemeClr val="dk2"/>
                </a:solidFill>
                <a:prstDash val="solid"/>
                <a:round/>
                <a:headEnd type="none" w="lg" len="lg"/>
                <a:tailEnd type="none" w="lg" len="lg"/>
              </a:ln>
            </p:spPr>
          </p:cxnSp>
          <p:cxnSp>
            <p:nvCxnSpPr>
              <p:cNvPr id="573" name="Shape 573"/>
              <p:cNvCxnSpPr>
                <a:endCxn id="574" idx="0"/>
              </p:cNvCxnSpPr>
              <p:nvPr/>
            </p:nvCxnSpPr>
            <p:spPr>
              <a:xfrm>
                <a:off x="10557352" y="2404107"/>
                <a:ext cx="1293000" cy="846000"/>
              </a:xfrm>
              <a:prstGeom prst="straightConnector1">
                <a:avLst/>
              </a:prstGeom>
              <a:noFill/>
              <a:ln w="38100" cap="flat" cmpd="sng">
                <a:solidFill>
                  <a:schemeClr val="dk2"/>
                </a:solidFill>
                <a:prstDash val="solid"/>
                <a:round/>
                <a:headEnd type="none" w="lg" len="lg"/>
                <a:tailEnd type="none" w="lg" len="lg"/>
              </a:ln>
            </p:spPr>
          </p:cxnSp>
          <p:sp>
            <p:nvSpPr>
              <p:cNvPr id="574" name="Shape 574"/>
              <p:cNvSpPr/>
              <p:nvPr/>
            </p:nvSpPr>
            <p:spPr>
              <a:xfrm>
                <a:off x="11013052" y="3250107"/>
                <a:ext cx="1674600" cy="1080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Leaf Node</a:t>
                </a:r>
              </a:p>
            </p:txBody>
          </p:sp>
        </p:grpSp>
        <p:sp>
          <p:nvSpPr>
            <p:cNvPr id="575" name="Shape 575"/>
            <p:cNvSpPr/>
            <p:nvPr/>
          </p:nvSpPr>
          <p:spPr>
            <a:xfrm>
              <a:off x="10634500" y="6384848"/>
              <a:ext cx="1674600" cy="8504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solidFill>
                    <a:schemeClr val="dk1"/>
                  </a:solidFill>
                  <a:latin typeface="Georgia"/>
                  <a:ea typeface="Georgia"/>
                  <a:cs typeface="Georgia"/>
                  <a:sym typeface="Georgia"/>
                </a:rPr>
                <a:t>Leaf Node</a:t>
              </a:r>
            </a:p>
          </p:txBody>
        </p:sp>
        <p:sp>
          <p:nvSpPr>
            <p:cNvPr id="576" name="Shape 576"/>
            <p:cNvSpPr/>
            <p:nvPr/>
          </p:nvSpPr>
          <p:spPr>
            <a:xfrm>
              <a:off x="8023075" y="6384848"/>
              <a:ext cx="1674600" cy="8504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Leaf Node</a:t>
              </a:r>
            </a:p>
          </p:txBody>
        </p:sp>
        <p:cxnSp>
          <p:nvCxnSpPr>
            <p:cNvPr id="577" name="Shape 577"/>
            <p:cNvCxnSpPr>
              <a:stCxn id="567" idx="2"/>
              <a:endCxn id="576" idx="0"/>
            </p:cNvCxnSpPr>
            <p:nvPr/>
          </p:nvCxnSpPr>
          <p:spPr>
            <a:xfrm flipH="1">
              <a:off x="8860300" y="6016148"/>
              <a:ext cx="1316100" cy="368700"/>
            </a:xfrm>
            <a:prstGeom prst="straightConnector1">
              <a:avLst/>
            </a:prstGeom>
            <a:noFill/>
            <a:ln w="38100" cap="flat" cmpd="sng">
              <a:solidFill>
                <a:schemeClr val="dk2"/>
              </a:solidFill>
              <a:prstDash val="solid"/>
              <a:round/>
              <a:headEnd type="none" w="lg" len="lg"/>
              <a:tailEnd type="none" w="lg" len="lg"/>
            </a:ln>
          </p:spPr>
        </p:cxnSp>
        <p:cxnSp>
          <p:nvCxnSpPr>
            <p:cNvPr id="578" name="Shape 578"/>
            <p:cNvCxnSpPr>
              <a:stCxn id="567" idx="2"/>
              <a:endCxn id="575" idx="0"/>
            </p:cNvCxnSpPr>
            <p:nvPr/>
          </p:nvCxnSpPr>
          <p:spPr>
            <a:xfrm>
              <a:off x="10176400" y="6016148"/>
              <a:ext cx="1295400" cy="368700"/>
            </a:xfrm>
            <a:prstGeom prst="straightConnector1">
              <a:avLst/>
            </a:prstGeom>
            <a:noFill/>
            <a:ln w="38100" cap="flat" cmpd="sng">
              <a:solidFill>
                <a:schemeClr val="dk2"/>
              </a:solidFill>
              <a:prstDash val="solid"/>
              <a:round/>
              <a:headEnd type="none" w="lg" len="lg"/>
              <a:tailEnd type="none" w="lg" len="lg"/>
            </a:ln>
          </p:spPr>
        </p:cxn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582"/>
        <p:cNvGrpSpPr/>
        <p:nvPr/>
      </p:nvGrpSpPr>
      <p:grpSpPr>
        <a:xfrm>
          <a:off x="0" y="0"/>
          <a:ext cx="0" cy="0"/>
          <a:chOff x="0" y="0"/>
          <a:chExt cx="0" cy="0"/>
        </a:xfrm>
      </p:grpSpPr>
      <p:sp>
        <p:nvSpPr>
          <p:cNvPr id="583" name="Shape 583"/>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Let’s suppose we want to predict if an article is a news article.  </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What questions should we ask to make a prediction?</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How many questions should we ask?</a:t>
            </a:r>
          </a:p>
        </p:txBody>
      </p:sp>
      <p:sp>
        <p:nvSpPr>
          <p:cNvPr id="584" name="Shape 58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Arial" charset="0"/>
                <a:ea typeface="Arial" charset="0"/>
                <a:cs typeface="Arial" charset="0"/>
                <a:sym typeface="Oswald"/>
              </a:rPr>
              <a:t>DECISION TREES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588"/>
        <p:cNvGrpSpPr/>
        <p:nvPr/>
      </p:nvGrpSpPr>
      <p:grpSpPr>
        <a:xfrm>
          <a:off x="0" y="0"/>
          <a:ext cx="0" cy="0"/>
          <a:chOff x="0" y="0"/>
          <a:chExt cx="0" cy="0"/>
        </a:xfrm>
      </p:grpSpPr>
      <p:sp>
        <p:nvSpPr>
          <p:cNvPr id="589" name="Shape 589"/>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We may start by asking:  does it mention a President?</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If it does, it must be a news article.</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If not, let’s ask another question:  does the article contain other political features?</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If not, does the article contain references to political topics?</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We could keep going on in this manner until we were satisfied.</a:t>
            </a:r>
          </a:p>
        </p:txBody>
      </p:sp>
      <p:sp>
        <p:nvSpPr>
          <p:cNvPr id="590" name="Shape 59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DECISION TREES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Shape 594"/>
        <p:cNvGrpSpPr/>
        <p:nvPr/>
      </p:nvGrpSpPr>
      <p:grpSpPr>
        <a:xfrm>
          <a:off x="0" y="0"/>
          <a:ext cx="0" cy="0"/>
          <a:chOff x="0" y="0"/>
          <a:chExt cx="0" cy="0"/>
        </a:xfrm>
      </p:grpSpPr>
      <p:sp>
        <p:nvSpPr>
          <p:cNvPr id="595" name="Shape 595"/>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ACTIVITY:  KNOWLEDGE CHECK</a:t>
            </a:r>
          </a:p>
        </p:txBody>
      </p:sp>
      <p:pic>
        <p:nvPicPr>
          <p:cNvPr id="596" name="Shape 596"/>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97" name="Shape 597"/>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Arial" charset="0"/>
                <a:ea typeface="Arial" charset="0"/>
                <a:cs typeface="Arial" charset="0"/>
                <a:sym typeface="Oswald"/>
              </a:rPr>
              <a:t>EXERCISE</a:t>
            </a:r>
          </a:p>
          <a:p>
            <a:pPr lvl="0" rtl="0">
              <a:lnSpc>
                <a:spcPct val="115000"/>
              </a:lnSpc>
              <a:spcBef>
                <a:spcPts val="0"/>
              </a:spcBef>
              <a:buNone/>
            </a:pPr>
            <a:endParaRPr sz="1000">
              <a:solidFill>
                <a:srgbClr val="FFFFFF"/>
              </a:solidFill>
              <a:latin typeface="Arial" charset="0"/>
              <a:ea typeface="Arial" charset="0"/>
              <a:cs typeface="Arial" charset="0"/>
              <a:sym typeface="Oswald"/>
            </a:endParaRPr>
          </a:p>
        </p:txBody>
      </p:sp>
      <p:sp>
        <p:nvSpPr>
          <p:cNvPr id="598" name="Shape 598"/>
          <p:cNvSpPr/>
          <p:nvPr/>
        </p:nvSpPr>
        <p:spPr>
          <a:xfrm>
            <a:off x="2961475" y="2224360"/>
            <a:ext cx="7559399" cy="2496599"/>
          </a:xfrm>
          <a:prstGeom prst="rect">
            <a:avLst/>
          </a:prstGeom>
          <a:noFill/>
          <a:ln>
            <a:noFill/>
          </a:ln>
        </p:spPr>
        <p:txBody>
          <a:bodyPr lIns="50800" tIns="50800" rIns="50800" bIns="50800" anchor="ctr" anchorCtr="0">
            <a:noAutofit/>
          </a:bodyPr>
          <a:lstStyle/>
          <a:p>
            <a:pPr lvl="0" rtl="0">
              <a:spcBef>
                <a:spcPts val="0"/>
              </a:spcBef>
              <a:buNone/>
            </a:pPr>
            <a:r>
              <a:rPr lang="en-US" sz="1800" dirty="0">
                <a:solidFill>
                  <a:schemeClr val="dk1"/>
                </a:solidFill>
                <a:latin typeface="Arial" charset="0"/>
                <a:ea typeface="Arial" charset="0"/>
                <a:cs typeface="Arial" charset="0"/>
                <a:sym typeface="Georgia"/>
              </a:rPr>
              <a:t>Let’s work as a class to accomplish the following:</a:t>
            </a:r>
          </a:p>
          <a:p>
            <a:pPr lvl="0" rtl="0">
              <a:spcBef>
                <a:spcPts val="0"/>
              </a:spcBef>
              <a:buNone/>
            </a:pPr>
            <a:endParaRPr sz="1800" dirty="0">
              <a:solidFill>
                <a:schemeClr val="dk1"/>
              </a:solidFill>
              <a:latin typeface="Arial" charset="0"/>
              <a:ea typeface="Arial" charset="0"/>
              <a:cs typeface="Arial" charset="0"/>
              <a:sym typeface="Georgia"/>
            </a:endParaRPr>
          </a:p>
          <a:p>
            <a:pPr marL="457200" lvl="0" indent="-342900" rtl="0">
              <a:spcBef>
                <a:spcPts val="0"/>
              </a:spcBef>
              <a:buClr>
                <a:schemeClr val="dk1"/>
              </a:buClr>
              <a:buSzPct val="100000"/>
              <a:buFont typeface="Georgia"/>
              <a:buAutoNum type="arabicPeriod"/>
            </a:pPr>
            <a:r>
              <a:rPr lang="en-US" sz="1800" dirty="0">
                <a:solidFill>
                  <a:schemeClr val="dk1"/>
                </a:solidFill>
                <a:latin typeface="Arial" charset="0"/>
                <a:ea typeface="Arial" charset="0"/>
                <a:cs typeface="Arial" charset="0"/>
                <a:sym typeface="Georgia"/>
              </a:rPr>
              <a:t>Using our </a:t>
            </a:r>
            <a:r>
              <a:rPr lang="en-US" sz="1800" dirty="0" err="1">
                <a:solidFill>
                  <a:schemeClr val="dk1"/>
                </a:solidFill>
                <a:latin typeface="Arial" charset="0"/>
                <a:ea typeface="Arial" charset="0"/>
                <a:cs typeface="Arial" charset="0"/>
                <a:sym typeface="Georgia"/>
              </a:rPr>
              <a:t>StumpleUpon</a:t>
            </a:r>
            <a:r>
              <a:rPr lang="en-US" sz="1800" dirty="0">
                <a:solidFill>
                  <a:schemeClr val="dk1"/>
                </a:solidFill>
                <a:latin typeface="Arial" charset="0"/>
                <a:ea typeface="Arial" charset="0"/>
                <a:cs typeface="Arial" charset="0"/>
                <a:sym typeface="Georgia"/>
              </a:rPr>
              <a:t> dataset, try to predict whether a given article is evergreen.</a:t>
            </a:r>
          </a:p>
          <a:p>
            <a:pPr marL="457200" lvl="0" indent="-342900" rtl="0">
              <a:spcBef>
                <a:spcPts val="0"/>
              </a:spcBef>
              <a:buClr>
                <a:schemeClr val="dk1"/>
              </a:buClr>
              <a:buSzPct val="100000"/>
              <a:buFont typeface="Georgia"/>
              <a:buAutoNum type="arabicPeriod"/>
            </a:pPr>
            <a:r>
              <a:rPr lang="en-US" sz="1800" dirty="0">
                <a:solidFill>
                  <a:schemeClr val="dk1"/>
                </a:solidFill>
                <a:latin typeface="Arial" charset="0"/>
                <a:ea typeface="Arial" charset="0"/>
                <a:cs typeface="Arial" charset="0"/>
                <a:sym typeface="Georgia"/>
              </a:rPr>
              <a:t>Build a decision tree to determine the above.</a:t>
            </a:r>
          </a:p>
        </p:txBody>
      </p:sp>
      <p:sp>
        <p:nvSpPr>
          <p:cNvPr id="599" name="Shape 599"/>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Arial" charset="0"/>
                <a:ea typeface="Arial" charset="0"/>
                <a:cs typeface="Arial" charset="0"/>
                <a:sym typeface="Georgia"/>
              </a:rPr>
              <a:t>Our decision tree</a:t>
            </a:r>
          </a:p>
        </p:txBody>
      </p:sp>
      <p:sp>
        <p:nvSpPr>
          <p:cNvPr id="600" name="Shape 600"/>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charset="0"/>
                <a:ea typeface="Arial" charset="0"/>
                <a:cs typeface="Arial" charset="0"/>
                <a:sym typeface="Oswald"/>
              </a:rPr>
              <a:t>DELIVERABLE</a:t>
            </a:r>
          </a:p>
        </p:txBody>
      </p:sp>
      <p:sp>
        <p:nvSpPr>
          <p:cNvPr id="601" name="Shape 601"/>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dirty="0">
                <a:latin typeface="Arial" charset="0"/>
                <a:ea typeface="Arial" charset="0"/>
                <a:cs typeface="Arial" charset="0"/>
                <a:sym typeface="Oswald"/>
              </a:rPr>
              <a:t>ANSWER THE FOLLOWING QUESTIONS</a:t>
            </a:r>
          </a:p>
        </p:txBody>
      </p:sp>
      <p:cxnSp>
        <p:nvCxnSpPr>
          <p:cNvPr id="602" name="Shape 602"/>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9834" y="0"/>
            <a:ext cx="5738465" cy="7302500"/>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69296944"/>
              </p:ext>
            </p:extLst>
          </p:nvPr>
        </p:nvGraphicFramePr>
        <p:xfrm>
          <a:off x="385160" y="2264629"/>
          <a:ext cx="6480588" cy="3454244"/>
        </p:xfrm>
        <a:graphic>
          <a:graphicData uri="http://schemas.openxmlformats.org/drawingml/2006/table">
            <a:tbl>
              <a:tblPr firstRow="1" bandRow="1">
                <a:tableStyleId>{5C22544A-7EE6-4342-B048-85BDC9FD1C3A}</a:tableStyleId>
              </a:tblPr>
              <a:tblGrid>
                <a:gridCol w="1620147"/>
                <a:gridCol w="1620147"/>
                <a:gridCol w="1620147"/>
                <a:gridCol w="1620147"/>
              </a:tblGrid>
              <a:tr h="863561">
                <a:tc rowSpan="2" gridSpan="2">
                  <a:txBody>
                    <a:bodyPr/>
                    <a:lstStyle/>
                    <a:p>
                      <a:endParaRPr lang="en-US" dirty="0"/>
                    </a:p>
                  </a:txBody>
                  <a:tcPr/>
                </a:tc>
                <a:tc rowSpan="2" hMerge="1">
                  <a:txBody>
                    <a:bodyPr/>
                    <a:lstStyle/>
                    <a:p>
                      <a:endParaRPr lang="en-US" dirty="0"/>
                    </a:p>
                  </a:txBody>
                  <a:tcPr/>
                </a:tc>
                <a:tc gridSpan="2">
                  <a:txBody>
                    <a:bodyPr/>
                    <a:lstStyle/>
                    <a:p>
                      <a:r>
                        <a:rPr lang="en-US" dirty="0" smtClean="0"/>
                        <a:t>MODEL</a:t>
                      </a:r>
                      <a:endParaRPr lang="en-US" dirty="0"/>
                    </a:p>
                  </a:txBody>
                  <a:tcPr/>
                </a:tc>
                <a:tc hMerge="1">
                  <a:txBody>
                    <a:bodyPr/>
                    <a:lstStyle/>
                    <a:p>
                      <a:endParaRPr lang="en-US" dirty="0"/>
                    </a:p>
                  </a:txBody>
                  <a:tcPr/>
                </a:tc>
              </a:tr>
              <a:tr h="863561">
                <a:tc gridSpan="2" vMerge="1">
                  <a:txBody>
                    <a:bodyPr/>
                    <a:lstStyle/>
                    <a:p>
                      <a:endParaRPr lang="en-US"/>
                    </a:p>
                  </a:txBody>
                  <a:tcPr/>
                </a:tc>
                <a:tc hMerge="1" vMerge="1">
                  <a:txBody>
                    <a:bodyPr/>
                    <a:lstStyle/>
                    <a:p>
                      <a:endParaRPr lang="en-US" dirty="0"/>
                    </a:p>
                  </a:txBody>
                  <a:tcPr/>
                </a:tc>
                <a:tc>
                  <a:txBody>
                    <a:bodyPr/>
                    <a:lstStyle/>
                    <a:p>
                      <a:r>
                        <a:rPr lang="en-US" dirty="0" smtClean="0"/>
                        <a:t>Positive</a:t>
                      </a:r>
                      <a:endParaRPr lang="en-US" dirty="0"/>
                    </a:p>
                  </a:txBody>
                  <a:tcPr/>
                </a:tc>
                <a:tc>
                  <a:txBody>
                    <a:bodyPr/>
                    <a:lstStyle/>
                    <a:p>
                      <a:r>
                        <a:rPr lang="en-US" dirty="0" smtClean="0"/>
                        <a:t>Negative</a:t>
                      </a:r>
                      <a:endParaRPr lang="en-US" dirty="0"/>
                    </a:p>
                  </a:txBody>
                  <a:tcPr/>
                </a:tc>
              </a:tr>
              <a:tr h="863561">
                <a:tc rowSpan="2">
                  <a:txBody>
                    <a:bodyPr/>
                    <a:lstStyle/>
                    <a:p>
                      <a:r>
                        <a:rPr lang="en-US" dirty="0" smtClean="0"/>
                        <a:t>REALITY</a:t>
                      </a:r>
                      <a:endParaRPr lang="en-US" dirty="0"/>
                    </a:p>
                  </a:txBody>
                  <a:tcPr/>
                </a:tc>
                <a:tc>
                  <a:txBody>
                    <a:bodyPr/>
                    <a:lstStyle/>
                    <a:p>
                      <a:r>
                        <a:rPr lang="en-US" dirty="0" smtClean="0"/>
                        <a:t>Present</a:t>
                      </a:r>
                      <a:endParaRPr lang="en-US" dirty="0"/>
                    </a:p>
                  </a:txBody>
                  <a:tcPr/>
                </a:tc>
                <a:tc>
                  <a:txBody>
                    <a:bodyPr/>
                    <a:lstStyle/>
                    <a:p>
                      <a:r>
                        <a:rPr lang="en-US" dirty="0" smtClean="0"/>
                        <a:t>5</a:t>
                      </a:r>
                      <a:endParaRPr lang="en-US" dirty="0"/>
                    </a:p>
                  </a:txBody>
                  <a:tcPr/>
                </a:tc>
                <a:tc>
                  <a:txBody>
                    <a:bodyPr/>
                    <a:lstStyle/>
                    <a:p>
                      <a:r>
                        <a:rPr lang="en-US" dirty="0" smtClean="0"/>
                        <a:t>7</a:t>
                      </a:r>
                      <a:endParaRPr lang="en-US" dirty="0"/>
                    </a:p>
                  </a:txBody>
                  <a:tcPr/>
                </a:tc>
              </a:tr>
              <a:tr h="863561">
                <a:tc vMerge="1">
                  <a:txBody>
                    <a:bodyPr/>
                    <a:lstStyle/>
                    <a:p>
                      <a:endParaRPr lang="en-US" dirty="0"/>
                    </a:p>
                  </a:txBody>
                  <a:tcPr/>
                </a:tc>
                <a:tc>
                  <a:txBody>
                    <a:bodyPr/>
                    <a:lstStyle/>
                    <a:p>
                      <a:r>
                        <a:rPr lang="en-US" dirty="0" smtClean="0"/>
                        <a:t>Absent </a:t>
                      </a:r>
                      <a:endParaRPr lang="en-US" dirty="0"/>
                    </a:p>
                  </a:txBody>
                  <a:tcPr/>
                </a:tc>
                <a:tc>
                  <a:txBody>
                    <a:bodyPr/>
                    <a:lstStyle/>
                    <a:p>
                      <a:r>
                        <a:rPr lang="en-US" dirty="0" smtClean="0"/>
                        <a:t>3</a:t>
                      </a:r>
                      <a:endParaRPr lang="en-US" dirty="0"/>
                    </a:p>
                  </a:txBody>
                  <a:tcPr/>
                </a:tc>
                <a:tc>
                  <a:txBody>
                    <a:bodyPr/>
                    <a:lstStyle/>
                    <a:p>
                      <a:r>
                        <a:rPr lang="en-US" dirty="0" smtClean="0"/>
                        <a:t>7</a:t>
                      </a:r>
                      <a:endParaRPr lang="en-US" dirty="0"/>
                    </a:p>
                  </a:txBody>
                  <a:tcPr/>
                </a:tc>
              </a:tr>
            </a:tbl>
          </a:graphicData>
        </a:graphic>
      </p:graphicFrame>
      <p:sp>
        <p:nvSpPr>
          <p:cNvPr id="5" name="Shape 471"/>
          <p:cNvSpPr/>
          <p:nvPr/>
        </p:nvSpPr>
        <p:spPr>
          <a:xfrm>
            <a:off x="617070" y="198718"/>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Arial" charset="0"/>
                <a:ea typeface="Arial" charset="0"/>
                <a:cs typeface="Arial" charset="0"/>
                <a:sym typeface="Oswald"/>
              </a:rPr>
              <a:t>ACTIVITY</a:t>
            </a:r>
            <a:r>
              <a:rPr lang="en-US" sz="3200" b="1" dirty="0" smtClean="0">
                <a:latin typeface="Arial" charset="0"/>
                <a:ea typeface="Arial" charset="0"/>
                <a:cs typeface="Arial" charset="0"/>
                <a:sym typeface="Oswald"/>
              </a:rPr>
              <a:t>: </a:t>
            </a:r>
          </a:p>
          <a:p>
            <a:pPr marL="0" marR="0" lvl="0" indent="0" algn="l" rtl="0">
              <a:lnSpc>
                <a:spcPct val="100000"/>
              </a:lnSpc>
              <a:spcBef>
                <a:spcPts val="0"/>
              </a:spcBef>
              <a:buSzPct val="25000"/>
              <a:buNone/>
            </a:pPr>
            <a:r>
              <a:rPr lang="en-US" sz="3200" b="1" dirty="0" smtClean="0">
                <a:latin typeface="Arial" charset="0"/>
                <a:ea typeface="Arial" charset="0"/>
                <a:cs typeface="Arial" charset="0"/>
                <a:sym typeface="Oswald"/>
              </a:rPr>
              <a:t>Calculate Precision a</a:t>
            </a:r>
            <a:r>
              <a:rPr lang="en-US" sz="3200" b="1" dirty="0" smtClean="0">
                <a:latin typeface="Arial" charset="0"/>
                <a:ea typeface="Arial" charset="0"/>
                <a:cs typeface="Arial" charset="0"/>
                <a:sym typeface="Oswald"/>
              </a:rPr>
              <a:t>nd Recall</a:t>
            </a:r>
            <a:endParaRPr lang="en-US" sz="3200" b="1" dirty="0">
              <a:latin typeface="Arial" charset="0"/>
              <a:ea typeface="Arial" charset="0"/>
              <a:cs typeface="Arial" charset="0"/>
              <a:sym typeface="Oswald"/>
            </a:endParaRPr>
          </a:p>
        </p:txBody>
      </p:sp>
    </p:spTree>
    <p:extLst>
      <p:ext uri="{BB962C8B-B14F-4D97-AF65-F5344CB8AC3E}">
        <p14:creationId xmlns:p14="http://schemas.microsoft.com/office/powerpoint/2010/main" val="1052237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Shape 607"/>
          <p:cNvSpPr txBox="1">
            <a:spLocks noGrp="1"/>
          </p:cNvSpPr>
          <p:nvPr>
            <p:ph type="body" idx="1"/>
          </p:nvPr>
        </p:nvSpPr>
        <p:spPr>
          <a:xfrm>
            <a:off x="635000"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Decision trees are </a:t>
            </a:r>
            <a:r>
              <a:rPr lang="en-US" sz="2800" i="1" dirty="0">
                <a:latin typeface="Arial" charset="0"/>
                <a:ea typeface="Arial" charset="0"/>
                <a:cs typeface="Arial" charset="0"/>
                <a:sym typeface="Georgia"/>
              </a:rPr>
              <a:t>non-linear</a:t>
            </a:r>
            <a:r>
              <a:rPr lang="en-US" sz="2800" dirty="0">
                <a:latin typeface="Arial" charset="0"/>
                <a:ea typeface="Arial" charset="0"/>
                <a:cs typeface="Arial" charset="0"/>
                <a:sym typeface="Georgia"/>
              </a:rPr>
              <a:t>, an advantage over logistic regression.</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A </a:t>
            </a:r>
            <a:r>
              <a:rPr lang="en-US" sz="2800" i="1" dirty="0">
                <a:latin typeface="Arial" charset="0"/>
                <a:ea typeface="Arial" charset="0"/>
                <a:cs typeface="Arial" charset="0"/>
                <a:sym typeface="Georgia"/>
              </a:rPr>
              <a:t>linear</a:t>
            </a:r>
            <a:r>
              <a:rPr lang="en-US" sz="2800" dirty="0">
                <a:latin typeface="Arial" charset="0"/>
                <a:ea typeface="Arial" charset="0"/>
                <a:cs typeface="Arial" charset="0"/>
                <a:sym typeface="Georgia"/>
              </a:rPr>
              <a:t> model is one in which a change in an input variable has a constant change on the output variable.</a:t>
            </a:r>
          </a:p>
        </p:txBody>
      </p:sp>
      <p:sp>
        <p:nvSpPr>
          <p:cNvPr id="608" name="Shape 60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Arial" charset="0"/>
                <a:ea typeface="Arial" charset="0"/>
                <a:cs typeface="Arial" charset="0"/>
                <a:sym typeface="Oswald"/>
              </a:rPr>
              <a:t>COMPARISON TO PREVIOUS MODELS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Shape 613"/>
          <p:cNvSpPr txBox="1">
            <a:spLocks noGrp="1"/>
          </p:cNvSpPr>
          <p:nvPr>
            <p:ph type="body" idx="1"/>
          </p:nvPr>
        </p:nvSpPr>
        <p:spPr>
          <a:xfrm>
            <a:off x="635000"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a:latin typeface="Arial" charset="0"/>
                <a:ea typeface="Arial" charset="0"/>
                <a:cs typeface="Arial" charset="0"/>
                <a:sym typeface="Georgia"/>
              </a:rPr>
              <a:t>Linear vs. non-linear classification models</a:t>
            </a:r>
          </a:p>
        </p:txBody>
      </p:sp>
      <p:sp>
        <p:nvSpPr>
          <p:cNvPr id="614" name="Shape 61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COMPARISON TO PREVIOUS MODELS</a:t>
            </a:r>
          </a:p>
        </p:txBody>
      </p:sp>
      <p:pic>
        <p:nvPicPr>
          <p:cNvPr id="615" name="Shape 615"/>
          <p:cNvPicPr preferRelativeResize="0"/>
          <p:nvPr/>
        </p:nvPicPr>
        <p:blipFill>
          <a:blip r:embed="rId3">
            <a:alphaModFix/>
          </a:blip>
          <a:stretch>
            <a:fillRect/>
          </a:stretch>
        </p:blipFill>
        <p:spPr>
          <a:xfrm>
            <a:off x="960350" y="2559233"/>
            <a:ext cx="11084100" cy="3673850"/>
          </a:xfrm>
          <a:prstGeom prst="rect">
            <a:avLst/>
          </a:prstGeom>
          <a:noFill/>
          <a:ln>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Shape 620"/>
          <p:cNvSpPr txBox="1">
            <a:spLocks noGrp="1"/>
          </p:cNvSpPr>
          <p:nvPr>
            <p:ph type="body" idx="1"/>
          </p:nvPr>
        </p:nvSpPr>
        <p:spPr>
          <a:xfrm>
            <a:off x="635000"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An example of this difference is the relationship between years of education and salary.  In a </a:t>
            </a:r>
            <a:r>
              <a:rPr lang="en-US" sz="2800" i="1" dirty="0">
                <a:latin typeface="Arial" charset="0"/>
                <a:ea typeface="Arial" charset="0"/>
                <a:cs typeface="Arial" charset="0"/>
                <a:sym typeface="Georgia"/>
              </a:rPr>
              <a:t>linear</a:t>
            </a:r>
            <a:r>
              <a:rPr lang="en-US" sz="2800" dirty="0">
                <a:latin typeface="Arial" charset="0"/>
                <a:ea typeface="Arial" charset="0"/>
                <a:cs typeface="Arial" charset="0"/>
                <a:sym typeface="Georgia"/>
              </a:rPr>
              <a:t> model, the increase in salary from 10 to </a:t>
            </a:r>
            <a:r>
              <a:rPr lang="en-US" sz="2800" dirty="0" smtClean="0">
                <a:latin typeface="Arial" charset="0"/>
                <a:ea typeface="Arial" charset="0"/>
                <a:cs typeface="Arial" charset="0"/>
                <a:sym typeface="Georgia"/>
              </a:rPr>
              <a:t>16 </a:t>
            </a:r>
            <a:r>
              <a:rPr lang="en-US" sz="2800" dirty="0">
                <a:latin typeface="Arial" charset="0"/>
                <a:ea typeface="Arial" charset="0"/>
                <a:cs typeface="Arial" charset="0"/>
                <a:sym typeface="Georgia"/>
              </a:rPr>
              <a:t>years of education would be the same as the increase in salary from </a:t>
            </a:r>
            <a:r>
              <a:rPr lang="en-US" sz="2800" dirty="0" smtClean="0">
                <a:latin typeface="Arial" charset="0"/>
                <a:ea typeface="Arial" charset="0"/>
                <a:cs typeface="Arial" charset="0"/>
                <a:sym typeface="Georgia"/>
              </a:rPr>
              <a:t>16 </a:t>
            </a:r>
            <a:r>
              <a:rPr lang="en-US" sz="2800" dirty="0">
                <a:latin typeface="Arial" charset="0"/>
                <a:ea typeface="Arial" charset="0"/>
                <a:cs typeface="Arial" charset="0"/>
                <a:sym typeface="Georgia"/>
              </a:rPr>
              <a:t>to </a:t>
            </a:r>
            <a:r>
              <a:rPr lang="en-US" sz="2800" dirty="0" smtClean="0">
                <a:latin typeface="Arial" charset="0"/>
                <a:ea typeface="Arial" charset="0"/>
                <a:cs typeface="Arial" charset="0"/>
                <a:sym typeface="Georgia"/>
              </a:rPr>
              <a:t>22 </a:t>
            </a:r>
            <a:r>
              <a:rPr lang="en-US" sz="2800" dirty="0">
                <a:latin typeface="Arial" charset="0"/>
                <a:ea typeface="Arial" charset="0"/>
                <a:cs typeface="Arial" charset="0"/>
                <a:sym typeface="Georgia"/>
              </a:rPr>
              <a:t>years of education.  In a </a:t>
            </a:r>
            <a:r>
              <a:rPr lang="en-US" sz="2800" i="1" dirty="0">
                <a:latin typeface="Arial" charset="0"/>
                <a:ea typeface="Arial" charset="0"/>
                <a:cs typeface="Arial" charset="0"/>
                <a:sym typeface="Georgia"/>
              </a:rPr>
              <a:t>non-linear</a:t>
            </a:r>
            <a:r>
              <a:rPr lang="en-US" sz="2800" dirty="0">
                <a:latin typeface="Arial" charset="0"/>
                <a:ea typeface="Arial" charset="0"/>
                <a:cs typeface="Arial" charset="0"/>
                <a:sym typeface="Georgia"/>
              </a:rPr>
              <a:t> model, salary can change dramatically for years </a:t>
            </a:r>
            <a:r>
              <a:rPr lang="en-US" sz="2800" dirty="0" smtClean="0">
                <a:latin typeface="Arial" charset="0"/>
                <a:ea typeface="Arial" charset="0"/>
                <a:cs typeface="Arial" charset="0"/>
                <a:sym typeface="Georgia"/>
              </a:rPr>
              <a:t>0-16 </a:t>
            </a:r>
            <a:r>
              <a:rPr lang="en-US" sz="2800" dirty="0">
                <a:latin typeface="Arial" charset="0"/>
                <a:ea typeface="Arial" charset="0"/>
                <a:cs typeface="Arial" charset="0"/>
                <a:sym typeface="Georgia"/>
              </a:rPr>
              <a:t>and negligibly from years </a:t>
            </a:r>
            <a:r>
              <a:rPr lang="en-US" sz="2800" dirty="0" smtClean="0">
                <a:latin typeface="Arial" charset="0"/>
                <a:ea typeface="Arial" charset="0"/>
                <a:cs typeface="Arial" charset="0"/>
                <a:sym typeface="Georgia"/>
              </a:rPr>
              <a:t>16-22.</a:t>
            </a:r>
            <a:endParaRPr lang="en-US" sz="2800" dirty="0">
              <a:latin typeface="Arial" charset="0"/>
              <a:ea typeface="Arial" charset="0"/>
              <a:cs typeface="Arial" charset="0"/>
              <a:sym typeface="Georgia"/>
            </a:endParaRP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Trees automatically contain interaction of features, since each question is dependent on the last.</a:t>
            </a:r>
          </a:p>
        </p:txBody>
      </p:sp>
      <p:sp>
        <p:nvSpPr>
          <p:cNvPr id="621" name="Shape 62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Arial" charset="0"/>
                <a:ea typeface="Arial" charset="0"/>
                <a:cs typeface="Arial" charset="0"/>
                <a:sym typeface="Oswald"/>
              </a:rPr>
              <a:t>COMPARISON TO PREVIOUS MODELS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Shape 626"/>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a:latin typeface="Arial" charset="0"/>
                <a:ea typeface="Arial" charset="0"/>
                <a:cs typeface="Arial" charset="0"/>
                <a:sym typeface="Georgia"/>
              </a:rPr>
              <a:t>Training a decision model is deciding the best set of questions to ask.</a:t>
            </a:r>
          </a:p>
          <a:p>
            <a:pPr marR="0" lvl="0" algn="l" rtl="0">
              <a:spcBef>
                <a:spcPts val="0"/>
              </a:spcBef>
              <a:buNone/>
            </a:pPr>
            <a:endParaRPr sz="280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a:latin typeface="Arial" charset="0"/>
                <a:ea typeface="Arial" charset="0"/>
                <a:cs typeface="Arial" charset="0"/>
                <a:sym typeface="Georgia"/>
              </a:rPr>
              <a:t>A good question will be one that best segregates the positive group from the negative group and then narrows in on the correct answer.</a:t>
            </a:r>
          </a:p>
          <a:p>
            <a:pPr marR="0" lvl="0" algn="l" rtl="0">
              <a:spcBef>
                <a:spcPts val="0"/>
              </a:spcBef>
              <a:buNone/>
            </a:pPr>
            <a:endParaRPr sz="280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a:latin typeface="Arial" charset="0"/>
                <a:ea typeface="Arial" charset="0"/>
                <a:cs typeface="Arial" charset="0"/>
                <a:sym typeface="Georgia"/>
              </a:rPr>
              <a:t>For example, in our news article decision tree, the best question is one that creates two groups, one that is mostly news stories and one that is mostly non-news stories.</a:t>
            </a:r>
          </a:p>
        </p:txBody>
      </p:sp>
      <p:sp>
        <p:nvSpPr>
          <p:cNvPr id="627" name="Shape 62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TRAINING A DECISION TREE MODEL</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Shape 632"/>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We can quantify the </a:t>
            </a:r>
            <a:r>
              <a:rPr lang="en-US" sz="2800" i="1" dirty="0">
                <a:latin typeface="Arial" charset="0"/>
                <a:ea typeface="Arial" charset="0"/>
                <a:cs typeface="Arial" charset="0"/>
                <a:sym typeface="Georgia"/>
              </a:rPr>
              <a:t>purity</a:t>
            </a:r>
            <a:r>
              <a:rPr lang="en-US" sz="2800" dirty="0">
                <a:latin typeface="Arial" charset="0"/>
                <a:ea typeface="Arial" charset="0"/>
                <a:cs typeface="Arial" charset="0"/>
                <a:sym typeface="Georgia"/>
              </a:rPr>
              <a:t> of the separation of groups using Classification Error, Entropy, or Gini Coefficient.</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We want to choose the question that gives us the best </a:t>
            </a:r>
            <a:r>
              <a:rPr lang="en-US" sz="2800" i="1" dirty="0">
                <a:latin typeface="Arial" charset="0"/>
                <a:ea typeface="Arial" charset="0"/>
                <a:cs typeface="Arial" charset="0"/>
                <a:sym typeface="Georgia"/>
              </a:rPr>
              <a:t>change</a:t>
            </a:r>
            <a:r>
              <a:rPr lang="en-US" sz="2800" dirty="0">
                <a:latin typeface="Arial" charset="0"/>
                <a:ea typeface="Arial" charset="0"/>
                <a:cs typeface="Arial" charset="0"/>
                <a:sym typeface="Georgia"/>
              </a:rPr>
              <a:t> in our purity measure.  At each step, we can ask, “Given our current set of data points, which question will make the largest change in purity?”</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This is done </a:t>
            </a:r>
            <a:r>
              <a:rPr lang="en-US" sz="2800" i="1" dirty="0">
                <a:latin typeface="Arial" charset="0"/>
                <a:ea typeface="Arial" charset="0"/>
                <a:cs typeface="Arial" charset="0"/>
                <a:sym typeface="Georgia"/>
              </a:rPr>
              <a:t>recursively</a:t>
            </a:r>
            <a:r>
              <a:rPr lang="en-US" sz="2800" dirty="0">
                <a:latin typeface="Arial" charset="0"/>
                <a:ea typeface="Arial" charset="0"/>
                <a:cs typeface="Arial" charset="0"/>
                <a:sym typeface="Georgia"/>
              </a:rPr>
              <a:t> for each new set of two groups until we reach a stopping point.</a:t>
            </a:r>
          </a:p>
        </p:txBody>
      </p:sp>
      <p:sp>
        <p:nvSpPr>
          <p:cNvPr id="633" name="Shape 63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TRAINING A DECISION TREE MODEL</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094" y="694750"/>
            <a:ext cx="3599321" cy="1411479"/>
          </a:xfrm>
          <a:ln>
            <a:noFill/>
          </a:ln>
        </p:spPr>
        <p:txBody>
          <a:bodyPr/>
          <a:lstStyle/>
          <a:p>
            <a:r>
              <a:rPr lang="en-US" sz="3000" dirty="0" smtClean="0"/>
              <a:t>Advantages</a:t>
            </a:r>
            <a:endParaRPr lang="en-US" sz="3000" dirty="0"/>
          </a:p>
        </p:txBody>
      </p:sp>
      <p:sp>
        <p:nvSpPr>
          <p:cNvPr id="3" name="Content Placeholder 2"/>
          <p:cNvSpPr>
            <a:spLocks noGrp="1"/>
          </p:cNvSpPr>
          <p:nvPr>
            <p:ph idx="1"/>
          </p:nvPr>
        </p:nvSpPr>
        <p:spPr>
          <a:xfrm>
            <a:off x="6862657" y="2106229"/>
            <a:ext cx="4404219" cy="4633369"/>
          </a:xfrm>
        </p:spPr>
        <p:txBody>
          <a:bodyPr/>
          <a:lstStyle/>
          <a:p>
            <a:pPr marL="342900" indent="-342900">
              <a:buFont typeface="Arial" charset="0"/>
              <a:buChar char="•"/>
            </a:pPr>
            <a:r>
              <a:rPr lang="en-US" sz="2500" dirty="0" smtClean="0"/>
              <a:t>Not very versatile</a:t>
            </a:r>
          </a:p>
          <a:p>
            <a:pPr marL="342900" indent="-342900">
              <a:buFont typeface="Arial" charset="0"/>
              <a:buChar char="•"/>
            </a:pPr>
            <a:r>
              <a:rPr lang="en-US" sz="2500" dirty="0" smtClean="0"/>
              <a:t>Low reliability</a:t>
            </a:r>
          </a:p>
          <a:p>
            <a:pPr marL="342900" indent="-342900">
              <a:buFont typeface="Arial" charset="0"/>
              <a:buChar char="•"/>
            </a:pPr>
            <a:r>
              <a:rPr lang="en-US" sz="2500" dirty="0" smtClean="0"/>
              <a:t>Prone to overfitting</a:t>
            </a:r>
          </a:p>
          <a:p>
            <a:pPr marL="342900" indent="-342900">
              <a:buFont typeface="Arial" charset="0"/>
              <a:buChar char="•"/>
            </a:pPr>
            <a:r>
              <a:rPr lang="en-US" sz="2500" dirty="0" smtClean="0"/>
              <a:t>Prone to random error</a:t>
            </a:r>
          </a:p>
          <a:p>
            <a:pPr lvl="1"/>
            <a:r>
              <a:rPr lang="en-US" sz="2500" dirty="0" smtClean="0"/>
              <a:t>E.g. Order of variables chosen can influence final results</a:t>
            </a:r>
          </a:p>
          <a:p>
            <a:pPr marL="342900" indent="-342900">
              <a:buFont typeface="Arial" charset="0"/>
              <a:buChar char="•"/>
            </a:pPr>
            <a:r>
              <a:rPr lang="en-US" sz="2500" dirty="0" smtClean="0"/>
              <a:t>How can we fix this?</a:t>
            </a:r>
          </a:p>
        </p:txBody>
      </p:sp>
      <p:sp>
        <p:nvSpPr>
          <p:cNvPr id="4" name="Content Placeholder 2"/>
          <p:cNvSpPr txBox="1">
            <a:spLocks/>
          </p:cNvSpPr>
          <p:nvPr/>
        </p:nvSpPr>
        <p:spPr>
          <a:xfrm>
            <a:off x="1066094" y="2106230"/>
            <a:ext cx="4404219" cy="4633369"/>
          </a:xfrm>
          <a:prstGeom prst="rect">
            <a:avLst/>
          </a:prstGeom>
        </p:spPr>
        <p:txBody>
          <a:bodyPr vert="horz" lIns="97367" tIns="48683" rIns="97367" bIns="48683"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500" dirty="0"/>
              <a:t>Simple</a:t>
            </a:r>
          </a:p>
          <a:p>
            <a:r>
              <a:rPr lang="en-US" sz="2500" dirty="0"/>
              <a:t>Easy to illustrate</a:t>
            </a:r>
          </a:p>
          <a:p>
            <a:r>
              <a:rPr lang="en-US" sz="2500" dirty="0"/>
              <a:t>Building block to more complicated classifiers</a:t>
            </a:r>
          </a:p>
          <a:p>
            <a:pPr lvl="1"/>
            <a:r>
              <a:rPr lang="en-US" sz="2500" dirty="0"/>
              <a:t>E.g. Random forests</a:t>
            </a:r>
            <a:endParaRPr lang="en-US" sz="2500" dirty="0"/>
          </a:p>
        </p:txBody>
      </p:sp>
      <p:sp>
        <p:nvSpPr>
          <p:cNvPr id="5" name="Title 1"/>
          <p:cNvSpPr txBox="1">
            <a:spLocks/>
          </p:cNvSpPr>
          <p:nvPr/>
        </p:nvSpPr>
        <p:spPr>
          <a:xfrm>
            <a:off x="6862657" y="298850"/>
            <a:ext cx="3599321" cy="1411479"/>
          </a:xfrm>
          <a:prstGeom prst="rect">
            <a:avLst/>
          </a:prstGeom>
        </p:spPr>
        <p:txBody>
          <a:bodyPr vert="horz" lIns="97367" tIns="48683" rIns="97367" bIns="48683"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dirty="0"/>
              <a:t>Limitations</a:t>
            </a:r>
            <a:endParaRPr lang="en-US" sz="3000" dirty="0"/>
          </a:p>
        </p:txBody>
      </p:sp>
    </p:spTree>
    <p:extLst>
      <p:ext uri="{BB962C8B-B14F-4D97-AF65-F5344CB8AC3E}">
        <p14:creationId xmlns:p14="http://schemas.microsoft.com/office/powerpoint/2010/main" val="464288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056" y="618761"/>
            <a:ext cx="11734800" cy="711200"/>
          </a:xfrm>
          <a:ln>
            <a:noFill/>
          </a:ln>
        </p:spPr>
        <p:txBody>
          <a:bodyPr/>
          <a:lstStyle/>
          <a:p>
            <a:r>
              <a:rPr lang="en-US" sz="3000" dirty="0" smtClean="0"/>
              <a:t>How can we fix this</a:t>
            </a:r>
            <a:r>
              <a:rPr lang="en-US" sz="3000" dirty="0" smtClean="0"/>
              <a:t>?</a:t>
            </a:r>
            <a:endParaRPr lang="en-US" sz="3000" dirty="0"/>
          </a:p>
        </p:txBody>
      </p:sp>
      <p:sp>
        <p:nvSpPr>
          <p:cNvPr id="3" name="Content Placeholder 2"/>
          <p:cNvSpPr>
            <a:spLocks noGrp="1"/>
          </p:cNvSpPr>
          <p:nvPr>
            <p:ph idx="1"/>
          </p:nvPr>
        </p:nvSpPr>
        <p:spPr>
          <a:xfrm>
            <a:off x="632056" y="1558561"/>
            <a:ext cx="11734801" cy="3809999"/>
          </a:xfrm>
        </p:spPr>
        <p:txBody>
          <a:bodyPr/>
          <a:lstStyle/>
          <a:p>
            <a:pPr marL="342900" indent="-342900">
              <a:buFont typeface="Arial" charset="0"/>
              <a:buChar char="•"/>
            </a:pPr>
            <a:r>
              <a:rPr lang="en-US" sz="2500" dirty="0" smtClean="0"/>
              <a:t>Randomly sample observations</a:t>
            </a:r>
          </a:p>
          <a:p>
            <a:pPr marL="342900" indent="-342900">
              <a:buFont typeface="Arial" charset="0"/>
              <a:buChar char="•"/>
            </a:pPr>
            <a:r>
              <a:rPr lang="en-US" sz="2500" dirty="0" smtClean="0"/>
              <a:t>Randomly sample features</a:t>
            </a:r>
          </a:p>
          <a:p>
            <a:pPr marL="342900" indent="-342900">
              <a:buFont typeface="Arial" charset="0"/>
              <a:buChar char="•"/>
            </a:pPr>
            <a:r>
              <a:rPr lang="en-US" sz="2500" dirty="0" smtClean="0"/>
              <a:t>Run a LOT of decision trees</a:t>
            </a:r>
          </a:p>
          <a:p>
            <a:pPr marL="342900" indent="-342900">
              <a:buFont typeface="Arial" charset="0"/>
              <a:buChar char="•"/>
            </a:pPr>
            <a:r>
              <a:rPr lang="en-US" sz="2500" dirty="0" smtClean="0"/>
              <a:t>Average together responses</a:t>
            </a:r>
          </a:p>
          <a:p>
            <a:pPr marL="342900" indent="-342900">
              <a:buFont typeface="Arial" charset="0"/>
              <a:buChar char="•"/>
            </a:pPr>
            <a:r>
              <a:rPr lang="en-US" sz="2500" dirty="0" smtClean="0"/>
              <a:t>Random Forests!</a:t>
            </a:r>
            <a:endParaRPr lang="en-US" sz="2500" dirty="0"/>
          </a:p>
        </p:txBody>
      </p:sp>
    </p:spTree>
    <p:extLst>
      <p:ext uri="{BB962C8B-B14F-4D97-AF65-F5344CB8AC3E}">
        <p14:creationId xmlns:p14="http://schemas.microsoft.com/office/powerpoint/2010/main" val="1488343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069" y="633751"/>
            <a:ext cx="11734800" cy="711200"/>
          </a:xfrm>
          <a:ln>
            <a:noFill/>
          </a:ln>
        </p:spPr>
        <p:txBody>
          <a:bodyPr/>
          <a:lstStyle/>
          <a:p>
            <a:r>
              <a:rPr lang="en-US" sz="3000" dirty="0" smtClean="0"/>
              <a:t>In Class Exercise</a:t>
            </a:r>
          </a:p>
        </p:txBody>
      </p:sp>
      <p:sp>
        <p:nvSpPr>
          <p:cNvPr id="3" name="Content Placeholder 2"/>
          <p:cNvSpPr>
            <a:spLocks noGrp="1"/>
          </p:cNvSpPr>
          <p:nvPr>
            <p:ph idx="1"/>
          </p:nvPr>
        </p:nvSpPr>
        <p:spPr>
          <a:xfrm>
            <a:off x="798885" y="1614774"/>
            <a:ext cx="11197167" cy="4633369"/>
          </a:xfrm>
        </p:spPr>
        <p:txBody>
          <a:bodyPr/>
          <a:lstStyle/>
          <a:p>
            <a:r>
              <a:rPr lang="en-US" sz="2500" dirty="0" smtClean="0"/>
              <a:t>Run a decision tree for sample data set</a:t>
            </a:r>
          </a:p>
          <a:p>
            <a:pPr lvl="1"/>
            <a:r>
              <a:rPr lang="en-US" sz="2500" dirty="0" smtClean="0"/>
              <a:t>Using </a:t>
            </a:r>
            <a:r>
              <a:rPr lang="en-US" sz="2500" dirty="0" err="1" smtClean="0"/>
              <a:t>scikit</a:t>
            </a:r>
            <a:r>
              <a:rPr lang="en-US" sz="2500" dirty="0" smtClean="0"/>
              <a:t> learn</a:t>
            </a:r>
          </a:p>
          <a:p>
            <a:pPr lvl="1"/>
            <a:r>
              <a:rPr lang="en-US" sz="2500" dirty="0" smtClean="0"/>
              <a:t>Sample dataset</a:t>
            </a:r>
          </a:p>
          <a:p>
            <a:pPr lvl="1"/>
            <a:r>
              <a:rPr lang="en-US" sz="2500" dirty="0" smtClean="0"/>
              <a:t>Iris dataset</a:t>
            </a:r>
          </a:p>
          <a:p>
            <a:r>
              <a:rPr lang="en-US" sz="2500" dirty="0" smtClean="0"/>
              <a:t>What is the outcome for..</a:t>
            </a:r>
          </a:p>
          <a:p>
            <a:pPr lvl="1"/>
            <a:r>
              <a:rPr lang="en-US" sz="2500" dirty="0" smtClean="0"/>
              <a:t>Sepal Length: 1</a:t>
            </a:r>
          </a:p>
          <a:p>
            <a:pPr lvl="1"/>
            <a:r>
              <a:rPr lang="en-US" sz="2500" dirty="0" smtClean="0"/>
              <a:t>Sepal Width: 2</a:t>
            </a:r>
          </a:p>
          <a:p>
            <a:pPr lvl="1"/>
            <a:r>
              <a:rPr lang="en-US" sz="2500" dirty="0" smtClean="0"/>
              <a:t>Petal Length: 1</a:t>
            </a:r>
          </a:p>
          <a:p>
            <a:pPr lvl="1"/>
            <a:r>
              <a:rPr lang="en-US" sz="2500" dirty="0" smtClean="0"/>
              <a:t>Petal Width: 0.7</a:t>
            </a:r>
            <a:endParaRPr lang="en-US" sz="2500" dirty="0"/>
          </a:p>
        </p:txBody>
      </p:sp>
    </p:spTree>
    <p:extLst>
      <p:ext uri="{BB962C8B-B14F-4D97-AF65-F5344CB8AC3E}">
        <p14:creationId xmlns:p14="http://schemas.microsoft.com/office/powerpoint/2010/main" val="697801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Shape 657"/>
        <p:cNvGrpSpPr/>
        <p:nvPr/>
      </p:nvGrpSpPr>
      <p:grpSpPr>
        <a:xfrm>
          <a:off x="0" y="0"/>
          <a:ext cx="0" cy="0"/>
          <a:chOff x="0" y="0"/>
          <a:chExt cx="0" cy="0"/>
        </a:xfrm>
      </p:grpSpPr>
      <p:sp>
        <p:nvSpPr>
          <p:cNvPr id="658" name="Shape 658"/>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659" name="Shape 659"/>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60" name="Shape 660"/>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661" name="Shape 661"/>
          <p:cNvSpPr/>
          <p:nvPr/>
        </p:nvSpPr>
        <p:spPr>
          <a:xfrm>
            <a:off x="2961475" y="222436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How do we classify a new article?</a:t>
            </a:r>
          </a:p>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How do we make predictions from a decision tree?</a:t>
            </a:r>
          </a:p>
        </p:txBody>
      </p:sp>
      <p:sp>
        <p:nvSpPr>
          <p:cNvPr id="662" name="Shape 662"/>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a:t>
            </a:r>
          </a:p>
        </p:txBody>
      </p:sp>
      <p:sp>
        <p:nvSpPr>
          <p:cNvPr id="663" name="Shape 663"/>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664" name="Shape 664"/>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665" name="Shape 665"/>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Shape 669"/>
        <p:cNvGrpSpPr/>
        <p:nvPr/>
      </p:nvGrpSpPr>
      <p:grpSpPr>
        <a:xfrm>
          <a:off x="0" y="0"/>
          <a:ext cx="0" cy="0"/>
          <a:chOff x="0" y="0"/>
          <a:chExt cx="0" cy="0"/>
        </a:xfrm>
      </p:grpSpPr>
      <p:sp>
        <p:nvSpPr>
          <p:cNvPr id="670" name="Shape 67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smtClean="0">
                <a:latin typeface="Arial" charset="0"/>
                <a:ea typeface="Arial" charset="0"/>
                <a:cs typeface="Arial" charset="0"/>
                <a:sym typeface="Oswald"/>
              </a:rPr>
              <a:t>EXTRA GUIDED </a:t>
            </a:r>
            <a:r>
              <a:rPr lang="en-US" sz="3200" b="1" dirty="0">
                <a:latin typeface="Arial" charset="0"/>
                <a:ea typeface="Arial" charset="0"/>
                <a:cs typeface="Arial" charset="0"/>
                <a:sym typeface="Oswald"/>
              </a:rPr>
              <a:t>PRACTICE	</a:t>
            </a:r>
          </a:p>
        </p:txBody>
      </p:sp>
      <p:sp>
        <p:nvSpPr>
          <p:cNvPr id="671" name="Shape 671"/>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Arial" charset="0"/>
              <a:ea typeface="Arial" charset="0"/>
              <a:cs typeface="Arial" charset="0"/>
              <a:sym typeface="Oswald"/>
            </a:endParaRPr>
          </a:p>
          <a:p>
            <a:pPr marL="0" marR="0" lvl="0" indent="0" algn="l" rtl="0">
              <a:lnSpc>
                <a:spcPct val="88333"/>
              </a:lnSpc>
              <a:spcBef>
                <a:spcPts val="0"/>
              </a:spcBef>
              <a:buSzPct val="25000"/>
              <a:buNone/>
            </a:pPr>
            <a:r>
              <a:rPr lang="en-US" sz="9600" b="1" dirty="0">
                <a:solidFill>
                  <a:srgbClr val="FFFFFF"/>
                </a:solidFill>
                <a:latin typeface="Arial" charset="0"/>
                <a:ea typeface="Arial" charset="0"/>
                <a:cs typeface="Arial" charset="0"/>
                <a:sym typeface="Oswald"/>
              </a:rPr>
              <a:t>DECISION TREES IN SCIKIT-LEARN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9834" y="0"/>
            <a:ext cx="5738465" cy="7302500"/>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1089830508"/>
              </p:ext>
            </p:extLst>
          </p:nvPr>
        </p:nvGraphicFramePr>
        <p:xfrm>
          <a:off x="328010" y="1369279"/>
          <a:ext cx="6480588" cy="3454244"/>
        </p:xfrm>
        <a:graphic>
          <a:graphicData uri="http://schemas.openxmlformats.org/drawingml/2006/table">
            <a:tbl>
              <a:tblPr firstRow="1" bandRow="1">
                <a:tableStyleId>{5C22544A-7EE6-4342-B048-85BDC9FD1C3A}</a:tableStyleId>
              </a:tblPr>
              <a:tblGrid>
                <a:gridCol w="1620147"/>
                <a:gridCol w="1620147"/>
                <a:gridCol w="1620147"/>
                <a:gridCol w="1620147"/>
              </a:tblGrid>
              <a:tr h="863561">
                <a:tc rowSpan="2" gridSpan="2">
                  <a:txBody>
                    <a:bodyPr/>
                    <a:lstStyle/>
                    <a:p>
                      <a:endParaRPr lang="en-US" dirty="0"/>
                    </a:p>
                  </a:txBody>
                  <a:tcPr/>
                </a:tc>
                <a:tc rowSpan="2" hMerge="1">
                  <a:txBody>
                    <a:bodyPr/>
                    <a:lstStyle/>
                    <a:p>
                      <a:endParaRPr lang="en-US" dirty="0"/>
                    </a:p>
                  </a:txBody>
                  <a:tcPr/>
                </a:tc>
                <a:tc gridSpan="2">
                  <a:txBody>
                    <a:bodyPr/>
                    <a:lstStyle/>
                    <a:p>
                      <a:r>
                        <a:rPr lang="en-US" dirty="0" smtClean="0"/>
                        <a:t>MODEL</a:t>
                      </a:r>
                      <a:endParaRPr lang="en-US" dirty="0"/>
                    </a:p>
                  </a:txBody>
                  <a:tcPr/>
                </a:tc>
                <a:tc hMerge="1">
                  <a:txBody>
                    <a:bodyPr/>
                    <a:lstStyle/>
                    <a:p>
                      <a:endParaRPr lang="en-US" dirty="0"/>
                    </a:p>
                  </a:txBody>
                  <a:tcPr/>
                </a:tc>
              </a:tr>
              <a:tr h="863561">
                <a:tc gridSpan="2" vMerge="1">
                  <a:txBody>
                    <a:bodyPr/>
                    <a:lstStyle/>
                    <a:p>
                      <a:endParaRPr lang="en-US"/>
                    </a:p>
                  </a:txBody>
                  <a:tcPr/>
                </a:tc>
                <a:tc hMerge="1" vMerge="1">
                  <a:txBody>
                    <a:bodyPr/>
                    <a:lstStyle/>
                    <a:p>
                      <a:endParaRPr lang="en-US" dirty="0"/>
                    </a:p>
                  </a:txBody>
                  <a:tcPr/>
                </a:tc>
                <a:tc>
                  <a:txBody>
                    <a:bodyPr/>
                    <a:lstStyle/>
                    <a:p>
                      <a:r>
                        <a:rPr lang="en-US" dirty="0" smtClean="0"/>
                        <a:t>Positive</a:t>
                      </a:r>
                      <a:endParaRPr lang="en-US" dirty="0"/>
                    </a:p>
                  </a:txBody>
                  <a:tcPr/>
                </a:tc>
                <a:tc>
                  <a:txBody>
                    <a:bodyPr/>
                    <a:lstStyle/>
                    <a:p>
                      <a:r>
                        <a:rPr lang="en-US" dirty="0" smtClean="0"/>
                        <a:t>Negative</a:t>
                      </a:r>
                      <a:endParaRPr lang="en-US" dirty="0"/>
                    </a:p>
                  </a:txBody>
                  <a:tcPr/>
                </a:tc>
              </a:tr>
              <a:tr h="863561">
                <a:tc rowSpan="2">
                  <a:txBody>
                    <a:bodyPr/>
                    <a:lstStyle/>
                    <a:p>
                      <a:r>
                        <a:rPr lang="en-US" dirty="0" smtClean="0"/>
                        <a:t>REALITY</a:t>
                      </a:r>
                      <a:endParaRPr lang="en-US" dirty="0"/>
                    </a:p>
                  </a:txBody>
                  <a:tcPr/>
                </a:tc>
                <a:tc>
                  <a:txBody>
                    <a:bodyPr/>
                    <a:lstStyle/>
                    <a:p>
                      <a:r>
                        <a:rPr lang="en-US" dirty="0" smtClean="0"/>
                        <a:t>Present</a:t>
                      </a:r>
                      <a:endParaRPr lang="en-US" dirty="0"/>
                    </a:p>
                  </a:txBody>
                  <a:tcPr/>
                </a:tc>
                <a:tc>
                  <a:txBody>
                    <a:bodyPr/>
                    <a:lstStyle/>
                    <a:p>
                      <a:r>
                        <a:rPr lang="en-US" dirty="0" smtClean="0"/>
                        <a:t>5</a:t>
                      </a:r>
                      <a:endParaRPr lang="en-US" dirty="0"/>
                    </a:p>
                  </a:txBody>
                  <a:tcPr/>
                </a:tc>
                <a:tc>
                  <a:txBody>
                    <a:bodyPr/>
                    <a:lstStyle/>
                    <a:p>
                      <a:r>
                        <a:rPr lang="en-US" dirty="0" smtClean="0"/>
                        <a:t>7</a:t>
                      </a:r>
                      <a:endParaRPr lang="en-US" dirty="0"/>
                    </a:p>
                  </a:txBody>
                  <a:tcPr/>
                </a:tc>
              </a:tr>
              <a:tr h="863561">
                <a:tc vMerge="1">
                  <a:txBody>
                    <a:bodyPr/>
                    <a:lstStyle/>
                    <a:p>
                      <a:endParaRPr lang="en-US" dirty="0"/>
                    </a:p>
                  </a:txBody>
                  <a:tcPr/>
                </a:tc>
                <a:tc>
                  <a:txBody>
                    <a:bodyPr/>
                    <a:lstStyle/>
                    <a:p>
                      <a:r>
                        <a:rPr lang="en-US" dirty="0" smtClean="0"/>
                        <a:t>Absent </a:t>
                      </a:r>
                      <a:endParaRPr lang="en-US" dirty="0"/>
                    </a:p>
                  </a:txBody>
                  <a:tcPr/>
                </a:tc>
                <a:tc>
                  <a:txBody>
                    <a:bodyPr/>
                    <a:lstStyle/>
                    <a:p>
                      <a:r>
                        <a:rPr lang="en-US" dirty="0" smtClean="0"/>
                        <a:t>3</a:t>
                      </a:r>
                      <a:endParaRPr lang="en-US" dirty="0"/>
                    </a:p>
                  </a:txBody>
                  <a:tcPr/>
                </a:tc>
                <a:tc>
                  <a:txBody>
                    <a:bodyPr/>
                    <a:lstStyle/>
                    <a:p>
                      <a:r>
                        <a:rPr lang="en-US" dirty="0" smtClean="0"/>
                        <a:t>7</a:t>
                      </a:r>
                      <a:endParaRPr lang="en-US" dirty="0"/>
                    </a:p>
                  </a:txBody>
                  <a:tcPr/>
                </a:tc>
              </a:tr>
            </a:tbl>
          </a:graphicData>
        </a:graphic>
      </p:graphicFrame>
      <p:sp>
        <p:nvSpPr>
          <p:cNvPr id="5" name="Shape 471"/>
          <p:cNvSpPr/>
          <p:nvPr/>
        </p:nvSpPr>
        <p:spPr>
          <a:xfrm>
            <a:off x="617070" y="198718"/>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Arial" charset="0"/>
                <a:ea typeface="Arial" charset="0"/>
                <a:cs typeface="Arial" charset="0"/>
                <a:sym typeface="Oswald"/>
              </a:rPr>
              <a:t>ACTIVITY</a:t>
            </a:r>
            <a:r>
              <a:rPr lang="en-US" sz="3200" b="1" dirty="0" smtClean="0">
                <a:latin typeface="Arial" charset="0"/>
                <a:ea typeface="Arial" charset="0"/>
                <a:cs typeface="Arial" charset="0"/>
                <a:sym typeface="Oswald"/>
              </a:rPr>
              <a:t>: </a:t>
            </a:r>
          </a:p>
          <a:p>
            <a:pPr marL="0" marR="0" lvl="0" indent="0" algn="l" rtl="0">
              <a:lnSpc>
                <a:spcPct val="100000"/>
              </a:lnSpc>
              <a:spcBef>
                <a:spcPts val="0"/>
              </a:spcBef>
              <a:buSzPct val="25000"/>
              <a:buNone/>
            </a:pPr>
            <a:r>
              <a:rPr lang="en-US" sz="3200" b="1" dirty="0" smtClean="0">
                <a:latin typeface="Arial" charset="0"/>
                <a:ea typeface="Arial" charset="0"/>
                <a:cs typeface="Arial" charset="0"/>
                <a:sym typeface="Oswald"/>
              </a:rPr>
              <a:t>Calculate Precision a</a:t>
            </a:r>
            <a:r>
              <a:rPr lang="en-US" sz="3200" b="1" dirty="0" smtClean="0">
                <a:latin typeface="Arial" charset="0"/>
                <a:ea typeface="Arial" charset="0"/>
                <a:cs typeface="Arial" charset="0"/>
                <a:sym typeface="Oswald"/>
              </a:rPr>
              <a:t>nd Recall</a:t>
            </a:r>
            <a:endParaRPr lang="en-US" sz="3200" b="1" dirty="0">
              <a:latin typeface="Arial" charset="0"/>
              <a:ea typeface="Arial" charset="0"/>
              <a:cs typeface="Arial" charset="0"/>
              <a:sym typeface="Oswald"/>
            </a:endParaRPr>
          </a:p>
        </p:txBody>
      </p:sp>
      <p:sp>
        <p:nvSpPr>
          <p:cNvPr id="3" name="TextBox 2"/>
          <p:cNvSpPr txBox="1"/>
          <p:nvPr/>
        </p:nvSpPr>
        <p:spPr>
          <a:xfrm>
            <a:off x="857250" y="6381750"/>
            <a:ext cx="184731" cy="307777"/>
          </a:xfrm>
          <a:prstGeom prst="rect">
            <a:avLst/>
          </a:prstGeom>
          <a:noFill/>
        </p:spPr>
        <p:txBody>
          <a:bodyPr wrap="none" rtlCol="0">
            <a:spAutoFit/>
          </a:bodyPr>
          <a:lstStyle/>
          <a:p>
            <a:endParaRPr lang="en-US"/>
          </a:p>
        </p:txBody>
      </p:sp>
      <p:sp>
        <p:nvSpPr>
          <p:cNvPr id="7" name="TextBox 6"/>
          <p:cNvSpPr txBox="1"/>
          <p:nvPr/>
        </p:nvSpPr>
        <p:spPr>
          <a:xfrm>
            <a:off x="328010" y="5286564"/>
            <a:ext cx="6702476" cy="2015936"/>
          </a:xfrm>
          <a:prstGeom prst="rect">
            <a:avLst/>
          </a:prstGeom>
          <a:noFill/>
        </p:spPr>
        <p:txBody>
          <a:bodyPr wrap="none" rtlCol="0">
            <a:spAutoFit/>
          </a:bodyPr>
          <a:lstStyle/>
          <a:p>
            <a:r>
              <a:rPr lang="en-US" sz="2500" dirty="0" smtClean="0"/>
              <a:t>Precision: True Positives / Predicted Positives</a:t>
            </a:r>
          </a:p>
          <a:p>
            <a:r>
              <a:rPr lang="en-US" sz="2500" dirty="0" smtClean="0"/>
              <a:t>		5/ (5+3)</a:t>
            </a:r>
          </a:p>
          <a:p>
            <a:r>
              <a:rPr lang="en-US" sz="2500" dirty="0" smtClean="0"/>
              <a:t>Recall: </a:t>
            </a:r>
            <a:r>
              <a:rPr lang="en-US" sz="2500" dirty="0"/>
              <a:t>True Positives </a:t>
            </a:r>
            <a:r>
              <a:rPr lang="en-US" sz="2500" dirty="0" smtClean="0"/>
              <a:t>/ Total “Present”</a:t>
            </a:r>
            <a:endParaRPr lang="en-US" sz="2500" dirty="0"/>
          </a:p>
          <a:p>
            <a:r>
              <a:rPr lang="en-US" sz="2500" dirty="0"/>
              <a:t>		5/ </a:t>
            </a:r>
            <a:r>
              <a:rPr lang="en-US" sz="2500" dirty="0" smtClean="0"/>
              <a:t>(5+7)</a:t>
            </a:r>
            <a:endParaRPr lang="en-US" sz="2500" dirty="0"/>
          </a:p>
          <a:p>
            <a:endParaRPr lang="en-US" sz="2500" dirty="0"/>
          </a:p>
        </p:txBody>
      </p:sp>
    </p:spTree>
    <p:extLst>
      <p:ext uri="{BB962C8B-B14F-4D97-AF65-F5344CB8AC3E}">
        <p14:creationId xmlns:p14="http://schemas.microsoft.com/office/powerpoint/2010/main" val="15866486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Shape 675"/>
        <p:cNvGrpSpPr/>
        <p:nvPr/>
      </p:nvGrpSpPr>
      <p:grpSpPr>
        <a:xfrm>
          <a:off x="0" y="0"/>
          <a:ext cx="0" cy="0"/>
          <a:chOff x="0" y="0"/>
          <a:chExt cx="0" cy="0"/>
        </a:xfrm>
      </p:grpSpPr>
      <p:pic>
        <p:nvPicPr>
          <p:cNvPr id="676" name="Shape 676"/>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77" name="Shape 677"/>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678" name="Shape 678"/>
          <p:cNvSpPr/>
          <p:nvPr/>
        </p:nvSpPr>
        <p:spPr>
          <a:xfrm>
            <a:off x="2961475" y="222436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dirty="0">
                <a:latin typeface="Arial" charset="0"/>
                <a:ea typeface="Arial" charset="0"/>
                <a:cs typeface="Arial" charset="0"/>
                <a:sym typeface="Georgia"/>
              </a:rPr>
              <a:t>In the starter code notebook, work through the exercises titled “Decision Trees in </a:t>
            </a:r>
            <a:r>
              <a:rPr lang="en-US" sz="1800" dirty="0" err="1">
                <a:latin typeface="Arial" charset="0"/>
                <a:ea typeface="Arial" charset="0"/>
                <a:cs typeface="Arial" charset="0"/>
                <a:sym typeface="Georgia"/>
              </a:rPr>
              <a:t>scikit</a:t>
            </a:r>
            <a:r>
              <a:rPr lang="en-US" sz="1800" dirty="0">
                <a:latin typeface="Arial" charset="0"/>
                <a:ea typeface="Arial" charset="0"/>
                <a:cs typeface="Arial" charset="0"/>
                <a:sym typeface="Georgia"/>
              </a:rPr>
              <a:t>-learn”.</a:t>
            </a:r>
          </a:p>
          <a:p>
            <a:pPr marL="457200" lvl="0" indent="-342900" rtl="0">
              <a:spcBef>
                <a:spcPts val="0"/>
              </a:spcBef>
              <a:buSzPct val="100000"/>
              <a:buFont typeface="Georgia"/>
              <a:buAutoNum type="arabicPeriod"/>
            </a:pPr>
            <a:r>
              <a:rPr lang="en-US" sz="1800" dirty="0">
                <a:latin typeface="Arial" charset="0"/>
                <a:ea typeface="Arial" charset="0"/>
                <a:cs typeface="Arial" charset="0"/>
                <a:sym typeface="Georgia"/>
              </a:rPr>
              <a:t>In your groups from earlier, work on evaluating the decision tree using cross-validation methods.</a:t>
            </a:r>
          </a:p>
          <a:p>
            <a:pPr marL="457200" lvl="0" indent="-342900" rtl="0">
              <a:spcBef>
                <a:spcPts val="0"/>
              </a:spcBef>
              <a:buSzPct val="100000"/>
              <a:buFont typeface="Georgia"/>
              <a:buAutoNum type="arabicPeriod"/>
            </a:pPr>
            <a:r>
              <a:rPr lang="en-US" sz="1800" dirty="0">
                <a:latin typeface="Arial" charset="0"/>
                <a:ea typeface="Arial" charset="0"/>
                <a:cs typeface="Arial" charset="0"/>
                <a:sym typeface="Georgia"/>
              </a:rPr>
              <a:t>What metrics would work best?  Why?</a:t>
            </a:r>
          </a:p>
          <a:p>
            <a:pPr lvl="0" rtl="0">
              <a:spcBef>
                <a:spcPts val="0"/>
              </a:spcBef>
              <a:buNone/>
            </a:pPr>
            <a:endParaRPr sz="1800" b="1" dirty="0">
              <a:latin typeface="Arial" charset="0"/>
              <a:ea typeface="Arial" charset="0"/>
              <a:cs typeface="Arial" charset="0"/>
              <a:sym typeface="Georgia"/>
            </a:endParaRPr>
          </a:p>
          <a:p>
            <a:pPr lvl="0" rtl="0">
              <a:spcBef>
                <a:spcPts val="0"/>
              </a:spcBef>
              <a:buNone/>
            </a:pPr>
            <a:r>
              <a:rPr lang="en-US" sz="1800" b="1" dirty="0">
                <a:latin typeface="Arial" charset="0"/>
                <a:ea typeface="Arial" charset="0"/>
                <a:cs typeface="Arial" charset="0"/>
                <a:sym typeface="Georgia"/>
              </a:rPr>
              <a:t>Check</a:t>
            </a:r>
            <a:r>
              <a:rPr lang="en-US" sz="1800" dirty="0">
                <a:latin typeface="Arial" charset="0"/>
                <a:ea typeface="Arial" charset="0"/>
                <a:cs typeface="Arial" charset="0"/>
                <a:sym typeface="Georgia"/>
              </a:rPr>
              <a:t>:  Are you able to evaluate the decision tree model using cross-validation methods?</a:t>
            </a:r>
          </a:p>
        </p:txBody>
      </p:sp>
      <p:sp>
        <p:nvSpPr>
          <p:cNvPr id="679" name="Shape 679"/>
          <p:cNvSpPr/>
          <p:nvPr/>
        </p:nvSpPr>
        <p:spPr>
          <a:xfrm>
            <a:off x="3052756" y="5792350"/>
            <a:ext cx="8664899"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Completed exercises and answer to #3</a:t>
            </a:r>
          </a:p>
        </p:txBody>
      </p:sp>
      <p:sp>
        <p:nvSpPr>
          <p:cNvPr id="680" name="Shape 680"/>
          <p:cNvSpPr/>
          <p:nvPr/>
        </p:nvSpPr>
        <p:spPr>
          <a:xfrm>
            <a:off x="2989800" y="1776150"/>
            <a:ext cx="89507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Arial" charset="0"/>
                <a:ea typeface="Arial" charset="0"/>
                <a:cs typeface="Arial" charset="0"/>
                <a:sym typeface="Oswald"/>
              </a:rPr>
              <a:t>DIRECTIONS (15 minutes)</a:t>
            </a:r>
          </a:p>
        </p:txBody>
      </p:sp>
      <p:sp>
        <p:nvSpPr>
          <p:cNvPr id="681" name="Shape 681"/>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cxnSp>
        <p:nvCxnSpPr>
          <p:cNvPr id="682" name="Shape 682"/>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683" name="Shape 683"/>
          <p:cNvSpPr/>
          <p:nvPr/>
        </p:nvSpPr>
        <p:spPr>
          <a:xfrm>
            <a:off x="635000" y="736600"/>
            <a:ext cx="117248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ACTIVITY: DECISION TREES IN SCIKIT-LEARN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Shape 68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DEMO	</a:t>
            </a:r>
          </a:p>
        </p:txBody>
      </p:sp>
      <p:sp>
        <p:nvSpPr>
          <p:cNvPr id="689" name="Shape 689"/>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Arial" charset="0"/>
              <a:ea typeface="Arial" charset="0"/>
              <a:cs typeface="Arial" charset="0"/>
              <a:sym typeface="Oswald"/>
            </a:endParaRPr>
          </a:p>
          <a:p>
            <a:pPr marL="0" marR="0" lvl="0" indent="0" algn="l" rtl="0">
              <a:lnSpc>
                <a:spcPct val="88333"/>
              </a:lnSpc>
              <a:spcBef>
                <a:spcPts val="0"/>
              </a:spcBef>
              <a:buSzPct val="25000"/>
              <a:buNone/>
            </a:pPr>
            <a:r>
              <a:rPr lang="en-US" sz="9600" b="1" dirty="0">
                <a:solidFill>
                  <a:srgbClr val="FFFFFF"/>
                </a:solidFill>
                <a:latin typeface="Arial" charset="0"/>
                <a:ea typeface="Arial" charset="0"/>
                <a:cs typeface="Arial" charset="0"/>
                <a:sym typeface="Oswald"/>
              </a:rPr>
              <a:t>OVERFITTING IN DECISION TREES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Shape 694"/>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Decision trees tend to be weak models </a:t>
            </a:r>
            <a:endParaRPr lang="en-US" sz="2800" dirty="0" smtClean="0">
              <a:latin typeface="Arial" charset="0"/>
              <a:ea typeface="Arial" charset="0"/>
              <a:cs typeface="Arial" charset="0"/>
              <a:sym typeface="Georgia"/>
            </a:endParaRPr>
          </a:p>
          <a:p>
            <a:pPr marL="863600" lvl="1" indent="-256540">
              <a:buSzPct val="100000"/>
              <a:buFont typeface="Georgia"/>
              <a:buChar char="‣"/>
            </a:pPr>
            <a:r>
              <a:rPr lang="en-US" sz="2800" dirty="0" smtClean="0">
                <a:latin typeface="Arial" charset="0"/>
                <a:ea typeface="Arial" charset="0"/>
                <a:cs typeface="Arial" charset="0"/>
                <a:sym typeface="Georgia"/>
              </a:rPr>
              <a:t>they </a:t>
            </a:r>
            <a:r>
              <a:rPr lang="en-US" sz="2800" dirty="0">
                <a:latin typeface="Arial" charset="0"/>
                <a:ea typeface="Arial" charset="0"/>
                <a:cs typeface="Arial" charset="0"/>
                <a:sym typeface="Georgia"/>
              </a:rPr>
              <a:t>can easily </a:t>
            </a:r>
            <a:r>
              <a:rPr lang="en-US" sz="2800" dirty="0" smtClean="0">
                <a:latin typeface="Arial" charset="0"/>
                <a:ea typeface="Arial" charset="0"/>
                <a:cs typeface="Arial" charset="0"/>
                <a:sym typeface="Georgia"/>
              </a:rPr>
              <a:t>“memorize” </a:t>
            </a:r>
            <a:r>
              <a:rPr lang="en-US" sz="2800" dirty="0">
                <a:latin typeface="Arial" charset="0"/>
                <a:ea typeface="Arial" charset="0"/>
                <a:cs typeface="Arial" charset="0"/>
                <a:sym typeface="Georgia"/>
              </a:rPr>
              <a:t>or </a:t>
            </a:r>
            <a:r>
              <a:rPr lang="en-US" sz="2800" dirty="0" err="1">
                <a:latin typeface="Arial" charset="0"/>
                <a:ea typeface="Arial" charset="0"/>
                <a:cs typeface="Arial" charset="0"/>
                <a:sym typeface="Georgia"/>
              </a:rPr>
              <a:t>overfit</a:t>
            </a:r>
            <a:r>
              <a:rPr lang="en-US" sz="2800" dirty="0">
                <a:latin typeface="Arial" charset="0"/>
                <a:ea typeface="Arial" charset="0"/>
                <a:cs typeface="Arial" charset="0"/>
                <a:sym typeface="Georgia"/>
              </a:rPr>
              <a:t> to a dataset.</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A model is </a:t>
            </a:r>
            <a:r>
              <a:rPr lang="en-US" sz="2800" i="1" dirty="0" err="1">
                <a:latin typeface="Arial" charset="0"/>
                <a:ea typeface="Arial" charset="0"/>
                <a:cs typeface="Arial" charset="0"/>
                <a:sym typeface="Georgia"/>
              </a:rPr>
              <a:t>overfit</a:t>
            </a:r>
            <a:r>
              <a:rPr lang="en-US" sz="2800" dirty="0">
                <a:latin typeface="Arial" charset="0"/>
                <a:ea typeface="Arial" charset="0"/>
                <a:cs typeface="Arial" charset="0"/>
                <a:sym typeface="Georgia"/>
              </a:rPr>
              <a:t> when it memorizes or bends to a few specific data points rather than picking up general trends in the data.</a:t>
            </a:r>
          </a:p>
          <a:p>
            <a:pPr marR="0" lvl="0" algn="l" rtl="0">
              <a:lnSpc>
                <a:spcPct val="100000"/>
              </a:lnSpc>
              <a:spcBef>
                <a:spcPts val="0"/>
              </a:spcBef>
              <a:spcAft>
                <a:spcPts val="0"/>
              </a:spcAft>
              <a:buNone/>
            </a:pPr>
            <a:endParaRPr sz="2800" dirty="0">
              <a:latin typeface="Arial" charset="0"/>
              <a:ea typeface="Arial" charset="0"/>
              <a:cs typeface="Arial" charset="0"/>
              <a:sym typeface="Georgia"/>
            </a:endParaRPr>
          </a:p>
        </p:txBody>
      </p:sp>
      <p:sp>
        <p:nvSpPr>
          <p:cNvPr id="695" name="Shape 69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OVERFITTING IN DECISION TREES</a:t>
            </a:r>
          </a:p>
        </p:txBody>
      </p:sp>
      <p:pic>
        <p:nvPicPr>
          <p:cNvPr id="696" name="Shape 696"/>
          <p:cNvPicPr preferRelativeResize="0"/>
          <p:nvPr/>
        </p:nvPicPr>
        <p:blipFill>
          <a:blip r:embed="rId3">
            <a:alphaModFix/>
          </a:blip>
          <a:stretch>
            <a:fillRect/>
          </a:stretch>
        </p:blipFill>
        <p:spPr>
          <a:xfrm>
            <a:off x="4922737" y="3998375"/>
            <a:ext cx="3159324" cy="3227923"/>
          </a:xfrm>
          <a:prstGeom prst="rect">
            <a:avLst/>
          </a:prstGeom>
          <a:noFill/>
          <a:ln>
            <a:noFill/>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Shape 701"/>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An unconstrained decision tree can learn an extreme tree (e.g. one feature for each word in a news article).</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lnSpc>
                <a:spcPct val="150000"/>
              </a:lnSpc>
              <a:spcBef>
                <a:spcPts val="0"/>
              </a:spcBef>
              <a:buSzPct val="100000"/>
              <a:buFont typeface="Georgia"/>
              <a:buChar char="‣"/>
            </a:pPr>
            <a:r>
              <a:rPr lang="en-US" sz="2800" dirty="0">
                <a:latin typeface="Arial" charset="0"/>
                <a:ea typeface="Arial" charset="0"/>
                <a:cs typeface="Arial" charset="0"/>
                <a:sym typeface="Georgia"/>
              </a:rPr>
              <a:t>We can limit our decision trees using a few methods.</a:t>
            </a:r>
          </a:p>
          <a:p>
            <a:pPr marR="0" lvl="1" algn="l" rtl="0">
              <a:lnSpc>
                <a:spcPct val="150000"/>
              </a:lnSpc>
              <a:spcBef>
                <a:spcPts val="0"/>
              </a:spcBef>
              <a:buSzPct val="100000"/>
              <a:buFont typeface="Georgia"/>
            </a:pPr>
            <a:r>
              <a:rPr lang="en-US" sz="2800" dirty="0">
                <a:latin typeface="Arial" charset="0"/>
                <a:ea typeface="Arial" charset="0"/>
                <a:cs typeface="Arial" charset="0"/>
                <a:sym typeface="Georgia"/>
              </a:rPr>
              <a:t>Limiting the number of questions (nodes) a tree can have).</a:t>
            </a:r>
          </a:p>
          <a:p>
            <a:pPr marR="0" lvl="1" algn="l" rtl="0">
              <a:lnSpc>
                <a:spcPct val="150000"/>
              </a:lnSpc>
              <a:spcBef>
                <a:spcPts val="0"/>
              </a:spcBef>
              <a:buSzPct val="100000"/>
              <a:buFont typeface="Georgia"/>
            </a:pPr>
            <a:r>
              <a:rPr lang="en-US" sz="2800" dirty="0">
                <a:latin typeface="Arial" charset="0"/>
                <a:ea typeface="Arial" charset="0"/>
                <a:cs typeface="Arial" charset="0"/>
                <a:sym typeface="Georgia"/>
              </a:rPr>
              <a:t>Limiting the number of samples in the leaf nodes.</a:t>
            </a:r>
          </a:p>
        </p:txBody>
      </p:sp>
      <p:sp>
        <p:nvSpPr>
          <p:cNvPr id="702" name="Shape 70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OVERFITTING IN DECISION TREES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Shape 707"/>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Arial Hebrew" charset="-79"/>
                <a:ea typeface="Arial Hebrew" charset="-79"/>
                <a:cs typeface="Arial Hebrew" charset="-79"/>
                <a:sym typeface="Oswald"/>
              </a:rPr>
              <a:t>ACTIVITY:  KNOWLEDGE CHECK</a:t>
            </a:r>
          </a:p>
        </p:txBody>
      </p:sp>
      <p:pic>
        <p:nvPicPr>
          <p:cNvPr id="708" name="Shape 708"/>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09" name="Shape 709"/>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710" name="Shape 710"/>
          <p:cNvSpPr/>
          <p:nvPr/>
        </p:nvSpPr>
        <p:spPr>
          <a:xfrm>
            <a:off x="2961475" y="222436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solidFill>
                  <a:schemeClr val="dk1"/>
                </a:solidFill>
                <a:latin typeface="Arial Hebrew" charset="-79"/>
                <a:ea typeface="Arial Hebrew" charset="-79"/>
                <a:cs typeface="Arial Hebrew" charset="-79"/>
                <a:sym typeface="Georgia"/>
              </a:rPr>
              <a:t>Why are decision trees generally thought of as weak models?</a:t>
            </a:r>
          </a:p>
          <a:p>
            <a:pPr marL="457200" lvl="0" indent="-342900" rtl="0">
              <a:spcBef>
                <a:spcPts val="0"/>
              </a:spcBef>
              <a:buClr>
                <a:schemeClr val="dk1"/>
              </a:buClr>
              <a:buSzPct val="100000"/>
              <a:buFont typeface="Georgia"/>
              <a:buAutoNum type="arabicPeriod"/>
            </a:pPr>
            <a:r>
              <a:rPr lang="en-US" sz="1800">
                <a:solidFill>
                  <a:schemeClr val="dk1"/>
                </a:solidFill>
                <a:latin typeface="Arial Hebrew" charset="-79"/>
                <a:ea typeface="Arial Hebrew" charset="-79"/>
                <a:cs typeface="Arial Hebrew" charset="-79"/>
                <a:sym typeface="Georgia"/>
              </a:rPr>
              <a:t>How can we limit our decision trees?</a:t>
            </a:r>
          </a:p>
        </p:txBody>
      </p:sp>
      <p:sp>
        <p:nvSpPr>
          <p:cNvPr id="711" name="Shape 711"/>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Arial Hebrew" charset="-79"/>
                <a:ea typeface="Arial Hebrew" charset="-79"/>
                <a:cs typeface="Arial Hebrew" charset="-79"/>
                <a:sym typeface="Georgia"/>
              </a:rPr>
              <a:t>Answers to the above questions</a:t>
            </a:r>
          </a:p>
        </p:txBody>
      </p:sp>
      <p:sp>
        <p:nvSpPr>
          <p:cNvPr id="712" name="Shape 712"/>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Hebrew" charset="-79"/>
                <a:ea typeface="Arial Hebrew" charset="-79"/>
                <a:cs typeface="Arial Hebrew" charset="-79"/>
                <a:sym typeface="Oswald"/>
              </a:rPr>
              <a:t>DELIVERABLE</a:t>
            </a:r>
          </a:p>
        </p:txBody>
      </p:sp>
      <p:sp>
        <p:nvSpPr>
          <p:cNvPr id="713" name="Shape 713"/>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Arial Hebrew" charset="-79"/>
                <a:ea typeface="Arial Hebrew" charset="-79"/>
                <a:cs typeface="Arial Hebrew" charset="-79"/>
                <a:sym typeface="Oswald"/>
              </a:rPr>
              <a:t>ANSWER THE FOLLOWING QUESTIONS</a:t>
            </a:r>
          </a:p>
        </p:txBody>
      </p:sp>
      <p:cxnSp>
        <p:nvCxnSpPr>
          <p:cNvPr id="714" name="Shape 714"/>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Shape 718"/>
        <p:cNvGrpSpPr/>
        <p:nvPr/>
      </p:nvGrpSpPr>
      <p:grpSpPr>
        <a:xfrm>
          <a:off x="0" y="0"/>
          <a:ext cx="0" cy="0"/>
          <a:chOff x="0" y="0"/>
          <a:chExt cx="0" cy="0"/>
        </a:xfrm>
      </p:grpSpPr>
      <p:sp>
        <p:nvSpPr>
          <p:cNvPr id="719" name="Shape 71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smtClean="0">
                <a:latin typeface="Arial" charset="0"/>
                <a:ea typeface="Arial" charset="0"/>
                <a:cs typeface="Arial" charset="0"/>
                <a:sym typeface="Oswald"/>
              </a:rPr>
              <a:t>EXTRA GUIDED </a:t>
            </a:r>
            <a:r>
              <a:rPr lang="en-US" sz="3200" b="1" dirty="0">
                <a:latin typeface="Arial" charset="0"/>
                <a:ea typeface="Arial" charset="0"/>
                <a:cs typeface="Arial" charset="0"/>
                <a:sym typeface="Oswald"/>
              </a:rPr>
              <a:t>PRACTICE	</a:t>
            </a:r>
          </a:p>
        </p:txBody>
      </p:sp>
      <p:sp>
        <p:nvSpPr>
          <p:cNvPr id="720" name="Shape 720"/>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Arial" charset="0"/>
              <a:ea typeface="Arial" charset="0"/>
              <a:cs typeface="Arial" charset="0"/>
              <a:sym typeface="Oswald"/>
            </a:endParaRPr>
          </a:p>
          <a:p>
            <a:pPr marL="0" marR="0" lvl="0" indent="0" algn="l" rtl="0">
              <a:lnSpc>
                <a:spcPct val="88333"/>
              </a:lnSpc>
              <a:spcBef>
                <a:spcPts val="0"/>
              </a:spcBef>
              <a:buSzPct val="25000"/>
              <a:buNone/>
            </a:pPr>
            <a:r>
              <a:rPr lang="en-US" sz="9600" b="1" dirty="0">
                <a:solidFill>
                  <a:srgbClr val="FFFFFF"/>
                </a:solidFill>
                <a:latin typeface="Arial" charset="0"/>
                <a:ea typeface="Arial" charset="0"/>
                <a:cs typeface="Arial" charset="0"/>
                <a:sym typeface="Oswald"/>
              </a:rPr>
              <a:t>ADJUSTING DECISION TREES TO AVOID OVERFITTING</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Shape 724"/>
        <p:cNvGrpSpPr/>
        <p:nvPr/>
      </p:nvGrpSpPr>
      <p:grpSpPr>
        <a:xfrm>
          <a:off x="0" y="0"/>
          <a:ext cx="0" cy="0"/>
          <a:chOff x="0" y="0"/>
          <a:chExt cx="0" cy="0"/>
        </a:xfrm>
      </p:grpSpPr>
      <p:sp>
        <p:nvSpPr>
          <p:cNvPr id="725" name="Shape 725"/>
          <p:cNvSpPr/>
          <p:nvPr/>
        </p:nvSpPr>
        <p:spPr>
          <a:xfrm>
            <a:off x="2961475" y="222436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latin typeface="Georgia"/>
                <a:ea typeface="Georgia"/>
                <a:cs typeface="Georgia"/>
                <a:sym typeface="Georgia"/>
              </a:rPr>
              <a:t>You can control for overfitting in decision trees by adjusting one of the following parameters:</a:t>
            </a:r>
          </a:p>
          <a:p>
            <a:pPr marL="914400" lvl="1" indent="-342900" rtl="0">
              <a:spcBef>
                <a:spcPts val="0"/>
              </a:spcBef>
              <a:buSzPct val="100000"/>
              <a:buFont typeface="Georgia"/>
              <a:buAutoNum type="alphaLcPeriod"/>
            </a:pPr>
            <a:r>
              <a:rPr lang="en-US" sz="1800">
                <a:latin typeface="Consolas"/>
                <a:ea typeface="Consolas"/>
                <a:cs typeface="Consolas"/>
                <a:sym typeface="Consolas"/>
              </a:rPr>
              <a:t>max_depth</a:t>
            </a:r>
            <a:r>
              <a:rPr lang="en-US" sz="1800">
                <a:latin typeface="Georgia"/>
                <a:ea typeface="Georgia"/>
                <a:cs typeface="Georgia"/>
                <a:sym typeface="Georgia"/>
              </a:rPr>
              <a:t>:  Control the maximum number of questions.</a:t>
            </a:r>
          </a:p>
          <a:p>
            <a:pPr marL="914400" lvl="1" indent="-342900" rtl="0">
              <a:spcBef>
                <a:spcPts val="0"/>
              </a:spcBef>
              <a:buSzPct val="100000"/>
              <a:buFont typeface="Georgia"/>
              <a:buAutoNum type="alphaLcPeriod"/>
            </a:pPr>
            <a:r>
              <a:rPr lang="en-US" sz="1800">
                <a:latin typeface="Consolas"/>
                <a:ea typeface="Consolas"/>
                <a:cs typeface="Consolas"/>
                <a:sym typeface="Consolas"/>
              </a:rPr>
              <a:t>min_samples_in_leaf</a:t>
            </a:r>
            <a:r>
              <a:rPr lang="en-US" sz="1800">
                <a:latin typeface="Georgia"/>
                <a:ea typeface="Georgia"/>
                <a:cs typeface="Georgia"/>
                <a:sym typeface="Georgia"/>
              </a:rPr>
              <a:t>:  Control the minimum number of records in each node.</a:t>
            </a:r>
          </a:p>
          <a:p>
            <a:pPr marL="457200" lvl="0" indent="-342900" rtl="0">
              <a:spcBef>
                <a:spcPts val="0"/>
              </a:spcBef>
              <a:buSzPct val="100000"/>
              <a:buFont typeface="Georgia"/>
              <a:buAutoNum type="arabicPeriod"/>
            </a:pPr>
            <a:r>
              <a:rPr lang="en-US" sz="1800">
                <a:latin typeface="Georgia"/>
                <a:ea typeface="Georgia"/>
                <a:cs typeface="Georgia"/>
                <a:sym typeface="Georgia"/>
              </a:rPr>
              <a:t>Test each of these parameters in the starter code notebook.</a:t>
            </a:r>
          </a:p>
        </p:txBody>
      </p:sp>
      <p:pic>
        <p:nvPicPr>
          <p:cNvPr id="726" name="Shape 726"/>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27" name="Shape 727"/>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728" name="Shape 728"/>
          <p:cNvSpPr/>
          <p:nvPr/>
        </p:nvSpPr>
        <p:spPr>
          <a:xfrm>
            <a:off x="3052752" y="5792350"/>
            <a:ext cx="6039899"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Code using the above parameters</a:t>
            </a:r>
          </a:p>
        </p:txBody>
      </p:sp>
      <p:sp>
        <p:nvSpPr>
          <p:cNvPr id="729" name="Shape 729"/>
          <p:cNvSpPr/>
          <p:nvPr/>
        </p:nvSpPr>
        <p:spPr>
          <a:xfrm>
            <a:off x="2989800" y="1776150"/>
            <a:ext cx="89507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(15 minutes)</a:t>
            </a:r>
          </a:p>
        </p:txBody>
      </p:sp>
      <p:sp>
        <p:nvSpPr>
          <p:cNvPr id="730" name="Shape 730"/>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cxnSp>
        <p:nvCxnSpPr>
          <p:cNvPr id="731" name="Shape 731"/>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732" name="Shape 732"/>
          <p:cNvSpPr/>
          <p:nvPr/>
        </p:nvSpPr>
        <p:spPr>
          <a:xfrm>
            <a:off x="635000" y="736600"/>
            <a:ext cx="123699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ADJUSTING DECISION TREES TO AVOID OVERFITTING</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Shape 73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INTRODUCTION</a:t>
            </a:r>
          </a:p>
        </p:txBody>
      </p:sp>
      <p:sp>
        <p:nvSpPr>
          <p:cNvPr id="738" name="Shape 738"/>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Arial" charset="0"/>
              <a:ea typeface="Arial" charset="0"/>
              <a:cs typeface="Arial" charset="0"/>
              <a:sym typeface="Oswald"/>
            </a:endParaRPr>
          </a:p>
          <a:p>
            <a:pPr marL="0" marR="0" lvl="0" indent="0" algn="l" rtl="0">
              <a:lnSpc>
                <a:spcPct val="88333"/>
              </a:lnSpc>
              <a:spcBef>
                <a:spcPts val="0"/>
              </a:spcBef>
              <a:buSzPct val="25000"/>
              <a:buNone/>
            </a:pPr>
            <a:r>
              <a:rPr lang="en-US" sz="9600" b="1">
                <a:solidFill>
                  <a:srgbClr val="FFFFFF"/>
                </a:solidFill>
                <a:latin typeface="Arial" charset="0"/>
                <a:ea typeface="Arial" charset="0"/>
                <a:cs typeface="Arial" charset="0"/>
                <a:sym typeface="Oswald"/>
              </a:rPr>
              <a:t>RUNNING THROUGH THE RANDOM FORESTS</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Shape 743"/>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Random forest models are one of the most widespread classifiers used.</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They are relatively simple to use and help avoid overfitting.</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Random Forests are an </a:t>
            </a:r>
            <a:r>
              <a:rPr lang="en-US" sz="2800" i="1" dirty="0">
                <a:latin typeface="Arial" charset="0"/>
                <a:ea typeface="Arial" charset="0"/>
                <a:cs typeface="Arial" charset="0"/>
                <a:sym typeface="Georgia"/>
              </a:rPr>
              <a:t>ensemble</a:t>
            </a:r>
            <a:r>
              <a:rPr lang="en-US" sz="2800" dirty="0">
                <a:latin typeface="Arial" charset="0"/>
                <a:ea typeface="Arial" charset="0"/>
                <a:cs typeface="Arial" charset="0"/>
                <a:sym typeface="Georgia"/>
              </a:rPr>
              <a:t> or collection of individual decision trees.</a:t>
            </a:r>
          </a:p>
        </p:txBody>
      </p:sp>
      <p:sp>
        <p:nvSpPr>
          <p:cNvPr id="744" name="Shape 74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RUNNING THROUGH THE RANDOM FORESTS</a:t>
            </a:r>
          </a:p>
        </p:txBody>
      </p:sp>
      <p:pic>
        <p:nvPicPr>
          <p:cNvPr id="745" name="Shape 745"/>
          <p:cNvPicPr preferRelativeResize="0"/>
          <p:nvPr/>
        </p:nvPicPr>
        <p:blipFill>
          <a:blip r:embed="rId3">
            <a:alphaModFix/>
          </a:blip>
          <a:stretch>
            <a:fillRect/>
          </a:stretch>
        </p:blipFill>
        <p:spPr>
          <a:xfrm>
            <a:off x="3802062" y="4070350"/>
            <a:ext cx="5400675" cy="3124200"/>
          </a:xfrm>
          <a:prstGeom prst="rect">
            <a:avLst/>
          </a:prstGeom>
          <a:noFill/>
          <a:ln>
            <a:noFill/>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Shape 750"/>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Arial" charset="0"/>
              <a:ea typeface="Arial" charset="0"/>
              <a:cs typeface="Arial" charset="0"/>
              <a:sym typeface="Georgia"/>
            </a:endParaRPr>
          </a:p>
          <a:p>
            <a:pPr marL="203200" marR="0" lvl="0" indent="-256540" algn="l" rtl="0">
              <a:lnSpc>
                <a:spcPct val="115000"/>
              </a:lnSpc>
              <a:spcBef>
                <a:spcPts val="0"/>
              </a:spcBef>
              <a:buSzPct val="100000"/>
              <a:buFont typeface="Georgia"/>
              <a:buChar char="‣"/>
            </a:pPr>
            <a:r>
              <a:rPr lang="en-US" sz="2800" dirty="0">
                <a:latin typeface="Arial" charset="0"/>
                <a:ea typeface="Arial" charset="0"/>
                <a:cs typeface="Arial" charset="0"/>
                <a:sym typeface="Georgia"/>
              </a:rPr>
              <a:t>Advantages</a:t>
            </a:r>
          </a:p>
          <a:p>
            <a:pPr marR="0" lvl="1" algn="l" rtl="0">
              <a:lnSpc>
                <a:spcPct val="115000"/>
              </a:lnSpc>
              <a:spcBef>
                <a:spcPts val="0"/>
              </a:spcBef>
              <a:buSzPct val="100000"/>
              <a:buFont typeface="Georgia"/>
            </a:pPr>
            <a:r>
              <a:rPr lang="en-US" sz="2800" dirty="0">
                <a:latin typeface="Arial" charset="0"/>
                <a:ea typeface="Arial" charset="0"/>
                <a:cs typeface="Arial" charset="0"/>
                <a:sym typeface="Georgia"/>
              </a:rPr>
              <a:t>Easy to tune</a:t>
            </a:r>
          </a:p>
          <a:p>
            <a:pPr marR="0" lvl="1" algn="l" rtl="0">
              <a:lnSpc>
                <a:spcPct val="115000"/>
              </a:lnSpc>
              <a:spcBef>
                <a:spcPts val="0"/>
              </a:spcBef>
              <a:buSzPct val="100000"/>
              <a:buFont typeface="Georgia"/>
            </a:pPr>
            <a:r>
              <a:rPr lang="en-US" sz="2800" dirty="0">
                <a:latin typeface="Arial" charset="0"/>
                <a:ea typeface="Arial" charset="0"/>
                <a:cs typeface="Arial" charset="0"/>
                <a:sym typeface="Georgia"/>
              </a:rPr>
              <a:t>Built-in protection against overfitting</a:t>
            </a:r>
          </a:p>
          <a:p>
            <a:pPr marR="0" lvl="1" algn="l" rtl="0">
              <a:lnSpc>
                <a:spcPct val="115000"/>
              </a:lnSpc>
              <a:spcBef>
                <a:spcPts val="0"/>
              </a:spcBef>
              <a:buSzPct val="100000"/>
              <a:buFont typeface="Georgia"/>
            </a:pPr>
            <a:r>
              <a:rPr lang="en-US" sz="2800" dirty="0">
                <a:latin typeface="Arial" charset="0"/>
                <a:ea typeface="Arial" charset="0"/>
                <a:cs typeface="Arial" charset="0"/>
                <a:sym typeface="Georgia"/>
              </a:rPr>
              <a:t>Non-linear</a:t>
            </a:r>
          </a:p>
          <a:p>
            <a:pPr marR="0" lvl="1" algn="l" rtl="0">
              <a:lnSpc>
                <a:spcPct val="115000"/>
              </a:lnSpc>
              <a:spcBef>
                <a:spcPts val="0"/>
              </a:spcBef>
              <a:buSzPct val="100000"/>
              <a:buFont typeface="Georgia"/>
            </a:pPr>
            <a:r>
              <a:rPr lang="en-US" sz="2800" dirty="0">
                <a:latin typeface="Arial" charset="0"/>
                <a:ea typeface="Arial" charset="0"/>
                <a:cs typeface="Arial" charset="0"/>
                <a:sym typeface="Georgia"/>
              </a:rPr>
              <a:t>Built-in interaction </a:t>
            </a:r>
            <a:r>
              <a:rPr lang="en-US" sz="2800" dirty="0" smtClean="0">
                <a:latin typeface="Arial" charset="0"/>
                <a:ea typeface="Arial" charset="0"/>
                <a:cs typeface="Arial" charset="0"/>
                <a:sym typeface="Georgia"/>
              </a:rPr>
              <a:t>effects</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lnSpc>
                <a:spcPct val="115000"/>
              </a:lnSpc>
              <a:spcBef>
                <a:spcPts val="0"/>
              </a:spcBef>
              <a:buSzPct val="100000"/>
              <a:buFont typeface="Georgia"/>
              <a:buChar char="‣"/>
            </a:pPr>
            <a:r>
              <a:rPr lang="en-US" sz="2800" dirty="0" smtClean="0">
                <a:latin typeface="Arial" charset="0"/>
                <a:ea typeface="Arial" charset="0"/>
                <a:cs typeface="Arial" charset="0"/>
                <a:sym typeface="Georgia"/>
              </a:rPr>
              <a:t>Disadvantages</a:t>
            </a:r>
          </a:p>
          <a:p>
            <a:pPr marR="0" lvl="1" algn="l" rtl="0">
              <a:lnSpc>
                <a:spcPct val="115000"/>
              </a:lnSpc>
              <a:spcBef>
                <a:spcPts val="0"/>
              </a:spcBef>
              <a:buSzPct val="100000"/>
              <a:buFont typeface="Georgia"/>
            </a:pPr>
            <a:r>
              <a:rPr lang="en-US" sz="2800" dirty="0" smtClean="0">
                <a:latin typeface="Arial" charset="0"/>
                <a:ea typeface="Arial" charset="0"/>
                <a:cs typeface="Arial" charset="0"/>
                <a:sym typeface="Georgia"/>
              </a:rPr>
              <a:t>Slow</a:t>
            </a:r>
          </a:p>
          <a:p>
            <a:pPr marR="0" lvl="1" algn="l" rtl="0">
              <a:lnSpc>
                <a:spcPct val="115000"/>
              </a:lnSpc>
              <a:spcBef>
                <a:spcPts val="0"/>
              </a:spcBef>
              <a:buSzPct val="100000"/>
              <a:buFont typeface="Georgia"/>
            </a:pPr>
            <a:r>
              <a:rPr lang="en-US" sz="2800" dirty="0" smtClean="0">
                <a:latin typeface="Arial" charset="0"/>
                <a:ea typeface="Arial" charset="0"/>
                <a:cs typeface="Arial" charset="0"/>
                <a:sym typeface="Georgia"/>
              </a:rPr>
              <a:t>Black-box</a:t>
            </a:r>
          </a:p>
          <a:p>
            <a:pPr marR="0" lvl="1" algn="l" rtl="0">
              <a:lnSpc>
                <a:spcPct val="115000"/>
              </a:lnSpc>
              <a:spcBef>
                <a:spcPts val="0"/>
              </a:spcBef>
              <a:buSzPct val="100000"/>
              <a:buFont typeface="Georgia"/>
            </a:pPr>
            <a:r>
              <a:rPr lang="en-US" sz="2800" dirty="0" smtClean="0">
                <a:latin typeface="Arial" charset="0"/>
                <a:ea typeface="Arial" charset="0"/>
                <a:cs typeface="Arial" charset="0"/>
                <a:sym typeface="Georgia"/>
              </a:rPr>
              <a:t>No “coefficients”</a:t>
            </a:r>
          </a:p>
          <a:p>
            <a:pPr marR="0" lvl="1" algn="l" rtl="0">
              <a:lnSpc>
                <a:spcPct val="115000"/>
              </a:lnSpc>
              <a:spcBef>
                <a:spcPts val="0"/>
              </a:spcBef>
              <a:buSzPct val="100000"/>
              <a:buFont typeface="Georgia"/>
            </a:pPr>
            <a:r>
              <a:rPr lang="en-US" sz="2800" dirty="0" smtClean="0">
                <a:latin typeface="Arial" charset="0"/>
                <a:ea typeface="Arial" charset="0"/>
                <a:cs typeface="Arial" charset="0"/>
                <a:sym typeface="Georgia"/>
              </a:rPr>
              <a:t>Harder to explain</a:t>
            </a:r>
            <a:endParaRPr lang="en-US" sz="2800" dirty="0">
              <a:latin typeface="Arial" charset="0"/>
              <a:ea typeface="Arial" charset="0"/>
              <a:cs typeface="Arial" charset="0"/>
              <a:sym typeface="Georgia"/>
            </a:endParaRPr>
          </a:p>
        </p:txBody>
      </p:sp>
      <p:sp>
        <p:nvSpPr>
          <p:cNvPr id="751" name="Shape 75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PROS AND CONS OF RANDOM FORESTS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5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5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50">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50">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50">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50">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5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p:nvPr/>
        </p:nvSpPr>
        <p:spPr>
          <a:xfrm>
            <a:off x="635000" y="1574800"/>
            <a:ext cx="11734800" cy="37211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600" b="1" dirty="0">
                <a:solidFill>
                  <a:srgbClr val="FFFFFF"/>
                </a:solidFill>
                <a:latin typeface="Arial" charset="0"/>
                <a:ea typeface="Arial" charset="0"/>
                <a:cs typeface="Arial" charset="0"/>
                <a:sym typeface="Oswald"/>
              </a:rPr>
              <a:t>DECISION TREES AND RANDOM FORESTS</a:t>
            </a:r>
          </a:p>
        </p:txBody>
      </p:sp>
      <p:sp>
        <p:nvSpPr>
          <p:cNvPr id="435" name="Shape 435"/>
          <p:cNvSpPr/>
          <p:nvPr/>
        </p:nvSpPr>
        <p:spPr>
          <a:xfrm>
            <a:off x="635000" y="5778500"/>
            <a:ext cx="11734800" cy="863700"/>
          </a:xfrm>
          <a:prstGeom prst="rect">
            <a:avLst/>
          </a:prstGeom>
          <a:noFill/>
          <a:ln>
            <a:noFill/>
          </a:ln>
        </p:spPr>
        <p:txBody>
          <a:bodyPr lIns="0" tIns="0" rIns="0" bIns="0" anchor="t" anchorCtr="0">
            <a:noAutofit/>
          </a:bodyPr>
          <a:lstStyle/>
          <a:p>
            <a:pPr marL="0" marR="0" lvl="0" indent="0" algn="l" rtl="0">
              <a:lnSpc>
                <a:spcPct val="121428"/>
              </a:lnSpc>
              <a:spcBef>
                <a:spcPts val="0"/>
              </a:spcBef>
              <a:buSzPct val="25000"/>
              <a:buNone/>
            </a:pPr>
            <a:r>
              <a:rPr lang="en-US" sz="2800" b="0" i="1" u="none" strike="noStrike" cap="none" dirty="0" smtClean="0">
                <a:solidFill>
                  <a:srgbClr val="E52123"/>
                </a:solidFill>
                <a:latin typeface="Arial" charset="0"/>
                <a:ea typeface="Arial" charset="0"/>
                <a:cs typeface="Arial" charset="0"/>
                <a:sym typeface="Georgia"/>
              </a:rPr>
              <a:t>Reid Offringa, PhD</a:t>
            </a:r>
            <a:endParaRPr lang="en-US" sz="2800" b="0" i="1" u="none" strike="noStrike" cap="none" dirty="0">
              <a:solidFill>
                <a:srgbClr val="E52123"/>
              </a:solidFill>
              <a:latin typeface="Arial" charset="0"/>
              <a:ea typeface="Arial" charset="0"/>
              <a:cs typeface="Arial" charset="0"/>
              <a:sym typeface="Georgia"/>
            </a:endParaRPr>
          </a:p>
          <a:p>
            <a:pPr marL="0" marR="0" lvl="0" indent="0" algn="l" rtl="0">
              <a:lnSpc>
                <a:spcPct val="121428"/>
              </a:lnSpc>
              <a:spcBef>
                <a:spcPts val="0"/>
              </a:spcBef>
              <a:buSzPct val="25000"/>
              <a:buNone/>
            </a:pPr>
            <a:r>
              <a:rPr lang="en-US" sz="2800" b="0" i="1" u="none" strike="noStrike" cap="none" dirty="0" smtClean="0">
                <a:solidFill>
                  <a:srgbClr val="EAEAEA"/>
                </a:solidFill>
                <a:latin typeface="Arial" charset="0"/>
                <a:ea typeface="Arial" charset="0"/>
                <a:cs typeface="Arial" charset="0"/>
                <a:sym typeface="Georgia"/>
              </a:rPr>
              <a:t>Data Scientist, Glooko</a:t>
            </a:r>
            <a:endParaRPr lang="en-US" sz="2800" b="0" i="1" u="none" strike="noStrike" cap="none" dirty="0">
              <a:solidFill>
                <a:srgbClr val="EAEAEA"/>
              </a:solidFill>
              <a:latin typeface="Arial" charset="0"/>
              <a:ea typeface="Arial" charset="0"/>
              <a:cs typeface="Arial" charset="0"/>
              <a:sym typeface="Georgia"/>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Shape 756"/>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Training a random forest model </a:t>
            </a:r>
            <a:r>
              <a:rPr lang="en-US" sz="2800" dirty="0" smtClean="0">
                <a:latin typeface="Arial" charset="0"/>
                <a:ea typeface="Arial" charset="0"/>
                <a:cs typeface="Arial" charset="0"/>
                <a:sym typeface="Georgia"/>
              </a:rPr>
              <a:t>:</a:t>
            </a:r>
          </a:p>
          <a:p>
            <a:pPr marL="863600" lvl="1" indent="-256540">
              <a:buSzPct val="100000"/>
              <a:buFont typeface="Georgia"/>
              <a:buChar char="‣"/>
            </a:pPr>
            <a:r>
              <a:rPr lang="en-US" sz="2800" dirty="0" smtClean="0">
                <a:latin typeface="Arial" charset="0"/>
                <a:ea typeface="Arial" charset="0"/>
                <a:cs typeface="Arial" charset="0"/>
                <a:sym typeface="Georgia"/>
              </a:rPr>
              <a:t>involves </a:t>
            </a:r>
            <a:r>
              <a:rPr lang="en-US" sz="2800" dirty="0">
                <a:latin typeface="Arial" charset="0"/>
                <a:ea typeface="Arial" charset="0"/>
                <a:cs typeface="Arial" charset="0"/>
                <a:sym typeface="Georgia"/>
              </a:rPr>
              <a:t>training many decision tree models.</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Since decision trees </a:t>
            </a:r>
            <a:r>
              <a:rPr lang="en-US" sz="2800" dirty="0" err="1">
                <a:latin typeface="Arial" charset="0"/>
                <a:ea typeface="Arial" charset="0"/>
                <a:cs typeface="Arial" charset="0"/>
                <a:sym typeface="Georgia"/>
              </a:rPr>
              <a:t>overfit</a:t>
            </a:r>
            <a:r>
              <a:rPr lang="en-US" sz="2800" dirty="0">
                <a:latin typeface="Arial" charset="0"/>
                <a:ea typeface="Arial" charset="0"/>
                <a:cs typeface="Arial" charset="0"/>
                <a:sym typeface="Georgia"/>
              </a:rPr>
              <a:t> </a:t>
            </a:r>
            <a:r>
              <a:rPr lang="en-US" sz="2800" dirty="0" smtClean="0">
                <a:latin typeface="Arial" charset="0"/>
                <a:ea typeface="Arial" charset="0"/>
                <a:cs typeface="Arial" charset="0"/>
                <a:sym typeface="Georgia"/>
              </a:rPr>
              <a:t>easily</a:t>
            </a:r>
            <a:r>
              <a:rPr lang="mr-IN" sz="2800" dirty="0" smtClean="0">
                <a:latin typeface="Arial" charset="0"/>
                <a:ea typeface="Arial" charset="0"/>
                <a:cs typeface="Arial" charset="0"/>
                <a:sym typeface="Georgia"/>
              </a:rPr>
              <a:t>…</a:t>
            </a:r>
            <a:endParaRPr lang="en-US" sz="2800" dirty="0" smtClean="0">
              <a:latin typeface="Arial" charset="0"/>
              <a:ea typeface="Arial" charset="0"/>
              <a:cs typeface="Arial" charset="0"/>
              <a:sym typeface="Georgia"/>
            </a:endParaRPr>
          </a:p>
          <a:p>
            <a:pPr marL="203200" marR="0" lvl="0" indent="-256540" algn="l" rtl="0">
              <a:spcBef>
                <a:spcPts val="0"/>
              </a:spcBef>
              <a:buSzPct val="100000"/>
              <a:buFont typeface="Georgia"/>
              <a:buChar char="‣"/>
            </a:pPr>
            <a:endParaRPr lang="en-US"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W</a:t>
            </a:r>
            <a:r>
              <a:rPr lang="en-US" sz="2800" dirty="0" smtClean="0">
                <a:latin typeface="Arial" charset="0"/>
                <a:ea typeface="Arial" charset="0"/>
                <a:cs typeface="Arial" charset="0"/>
                <a:sym typeface="Georgia"/>
              </a:rPr>
              <a:t>e </a:t>
            </a:r>
            <a:r>
              <a:rPr lang="en-US" sz="2800" dirty="0">
                <a:latin typeface="Arial" charset="0"/>
                <a:ea typeface="Arial" charset="0"/>
                <a:cs typeface="Arial" charset="0"/>
                <a:sym typeface="Georgia"/>
              </a:rPr>
              <a:t>use many decision trees together </a:t>
            </a:r>
            <a:endParaRPr lang="en-US" sz="2800" dirty="0" smtClean="0">
              <a:latin typeface="Arial" charset="0"/>
              <a:ea typeface="Arial" charset="0"/>
              <a:cs typeface="Arial" charset="0"/>
              <a:sym typeface="Georgia"/>
            </a:endParaRPr>
          </a:p>
          <a:p>
            <a:pPr marL="863600" lvl="1" indent="-256540">
              <a:buSzPct val="100000"/>
              <a:buFont typeface="Georgia"/>
              <a:buChar char="‣"/>
            </a:pPr>
            <a:r>
              <a:rPr lang="en-US" sz="2800" dirty="0" smtClean="0">
                <a:latin typeface="Arial" charset="0"/>
                <a:ea typeface="Arial" charset="0"/>
                <a:cs typeface="Arial" charset="0"/>
                <a:sym typeface="Georgia"/>
              </a:rPr>
              <a:t>randomize </a:t>
            </a:r>
            <a:r>
              <a:rPr lang="en-US" sz="2800" dirty="0">
                <a:latin typeface="Arial" charset="0"/>
                <a:ea typeface="Arial" charset="0"/>
                <a:cs typeface="Arial" charset="0"/>
                <a:sym typeface="Georgia"/>
              </a:rPr>
              <a:t>the way they are created.</a:t>
            </a:r>
          </a:p>
        </p:txBody>
      </p:sp>
      <p:sp>
        <p:nvSpPr>
          <p:cNvPr id="757" name="Shape 75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TRAINING A RANDOM FOREST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Shape 762"/>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Arial" charset="0"/>
              <a:ea typeface="Arial" charset="0"/>
              <a:cs typeface="Arial" charset="0"/>
              <a:sym typeface="Georgia"/>
            </a:endParaRPr>
          </a:p>
          <a:p>
            <a:pPr marL="203200" marR="0" lvl="0" indent="-256540" algn="l" rtl="0">
              <a:lnSpc>
                <a:spcPct val="100000"/>
              </a:lnSpc>
              <a:spcBef>
                <a:spcPts val="0"/>
              </a:spcBef>
              <a:buSzPct val="100000"/>
              <a:buFont typeface="Georgia"/>
              <a:buChar char="‣"/>
            </a:pPr>
            <a:r>
              <a:rPr lang="en-US" sz="2800" dirty="0">
                <a:latin typeface="Arial" charset="0"/>
                <a:ea typeface="Arial" charset="0"/>
                <a:cs typeface="Arial" charset="0"/>
                <a:sym typeface="Georgia"/>
              </a:rPr>
              <a:t>Random Forest Algorithm</a:t>
            </a:r>
          </a:p>
          <a:p>
            <a:pPr marR="0" lvl="0" algn="l" rtl="0">
              <a:lnSpc>
                <a:spcPct val="100000"/>
              </a:lnSpc>
              <a:spcBef>
                <a:spcPts val="0"/>
              </a:spcBef>
              <a:buNone/>
            </a:pPr>
            <a:endParaRPr sz="2800" dirty="0">
              <a:latin typeface="Arial" charset="0"/>
              <a:ea typeface="Arial" charset="0"/>
              <a:cs typeface="Arial" charset="0"/>
              <a:sym typeface="Georgia"/>
            </a:endParaRPr>
          </a:p>
          <a:p>
            <a:pPr marR="0" lvl="1" algn="l" rtl="0">
              <a:lnSpc>
                <a:spcPct val="100000"/>
              </a:lnSpc>
              <a:spcBef>
                <a:spcPts val="0"/>
              </a:spcBef>
              <a:buSzPct val="100000"/>
              <a:buFont typeface="Georgia"/>
              <a:buAutoNum type="alphaLcPeriod"/>
            </a:pPr>
            <a:r>
              <a:rPr lang="en-US" sz="2800" dirty="0">
                <a:latin typeface="Arial" charset="0"/>
                <a:ea typeface="Arial" charset="0"/>
                <a:cs typeface="Arial" charset="0"/>
                <a:sym typeface="Georgia"/>
              </a:rPr>
              <a:t>Take a </a:t>
            </a:r>
            <a:r>
              <a:rPr lang="en-US" sz="2800" i="1" dirty="0">
                <a:latin typeface="Arial" charset="0"/>
                <a:ea typeface="Arial" charset="0"/>
                <a:cs typeface="Arial" charset="0"/>
                <a:sym typeface="Georgia"/>
              </a:rPr>
              <a:t>bootstrap</a:t>
            </a:r>
            <a:r>
              <a:rPr lang="en-US" sz="2800" dirty="0">
                <a:latin typeface="Arial" charset="0"/>
                <a:ea typeface="Arial" charset="0"/>
                <a:cs typeface="Arial" charset="0"/>
                <a:sym typeface="Georgia"/>
              </a:rPr>
              <a:t> sample of the dataset.</a:t>
            </a:r>
          </a:p>
          <a:p>
            <a:pPr marR="0" lvl="0" algn="l" rtl="0">
              <a:lnSpc>
                <a:spcPct val="100000"/>
              </a:lnSpc>
              <a:spcBef>
                <a:spcPts val="0"/>
              </a:spcBef>
              <a:buNone/>
            </a:pPr>
            <a:endParaRPr sz="2800" dirty="0">
              <a:latin typeface="Arial" charset="0"/>
              <a:ea typeface="Arial" charset="0"/>
              <a:cs typeface="Arial" charset="0"/>
              <a:sym typeface="Georgia"/>
            </a:endParaRPr>
          </a:p>
          <a:p>
            <a:pPr marR="0" lvl="1" algn="l" rtl="0">
              <a:lnSpc>
                <a:spcPct val="100000"/>
              </a:lnSpc>
              <a:spcBef>
                <a:spcPts val="0"/>
              </a:spcBef>
              <a:buSzPct val="100000"/>
              <a:buFont typeface="Georgia"/>
              <a:buAutoNum type="alphaLcPeriod"/>
            </a:pPr>
            <a:r>
              <a:rPr lang="en-US" sz="2800" dirty="0">
                <a:latin typeface="Arial" charset="0"/>
                <a:ea typeface="Arial" charset="0"/>
                <a:cs typeface="Arial" charset="0"/>
                <a:sym typeface="Georgia"/>
              </a:rPr>
              <a:t>Train a decision tree on the bootstrap sample.  For each split/feature selection, only evaluate a </a:t>
            </a:r>
            <a:r>
              <a:rPr lang="en-US" sz="2800" i="1" dirty="0">
                <a:latin typeface="Arial" charset="0"/>
                <a:ea typeface="Arial" charset="0"/>
                <a:cs typeface="Arial" charset="0"/>
                <a:sym typeface="Georgia"/>
              </a:rPr>
              <a:t>limited</a:t>
            </a:r>
            <a:r>
              <a:rPr lang="en-US" sz="2800" dirty="0">
                <a:latin typeface="Arial" charset="0"/>
                <a:ea typeface="Arial" charset="0"/>
                <a:cs typeface="Arial" charset="0"/>
                <a:sym typeface="Georgia"/>
              </a:rPr>
              <a:t> number of features to find the best one.</a:t>
            </a:r>
          </a:p>
          <a:p>
            <a:pPr marR="0" lvl="0" algn="l" rtl="0">
              <a:lnSpc>
                <a:spcPct val="100000"/>
              </a:lnSpc>
              <a:spcBef>
                <a:spcPts val="0"/>
              </a:spcBef>
              <a:buNone/>
            </a:pPr>
            <a:endParaRPr sz="2800" dirty="0">
              <a:latin typeface="Arial" charset="0"/>
              <a:ea typeface="Arial" charset="0"/>
              <a:cs typeface="Arial" charset="0"/>
              <a:sym typeface="Georgia"/>
            </a:endParaRPr>
          </a:p>
          <a:p>
            <a:pPr marR="0" lvl="1" algn="l" rtl="0">
              <a:lnSpc>
                <a:spcPct val="100000"/>
              </a:lnSpc>
              <a:spcBef>
                <a:spcPts val="0"/>
              </a:spcBef>
              <a:buSzPct val="100000"/>
              <a:buFont typeface="Georgia"/>
              <a:buAutoNum type="alphaLcPeriod"/>
            </a:pPr>
            <a:r>
              <a:rPr lang="en-US" sz="2800" dirty="0">
                <a:latin typeface="Arial" charset="0"/>
                <a:ea typeface="Arial" charset="0"/>
                <a:cs typeface="Arial" charset="0"/>
                <a:sym typeface="Georgia"/>
              </a:rPr>
              <a:t>Repeat this for </a:t>
            </a:r>
            <a:r>
              <a:rPr lang="en-US" sz="2800" i="1" dirty="0">
                <a:latin typeface="Arial" charset="0"/>
                <a:ea typeface="Arial" charset="0"/>
                <a:cs typeface="Arial" charset="0"/>
                <a:sym typeface="Georgia"/>
              </a:rPr>
              <a:t>N</a:t>
            </a:r>
            <a:r>
              <a:rPr lang="en-US" sz="2800" dirty="0">
                <a:latin typeface="Arial" charset="0"/>
                <a:ea typeface="Arial" charset="0"/>
                <a:cs typeface="Arial" charset="0"/>
                <a:sym typeface="Georgia"/>
              </a:rPr>
              <a:t> trees.</a:t>
            </a:r>
          </a:p>
        </p:txBody>
      </p:sp>
      <p:sp>
        <p:nvSpPr>
          <p:cNvPr id="763" name="Shape 76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TRAINING A RANDOM FOREST</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Shape 768"/>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Predictions for a random forest model come from each decision tree.</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Make an individual prediction with each decision tree.</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Combine the individual predictions and take the majority vote.</a:t>
            </a:r>
          </a:p>
        </p:txBody>
      </p:sp>
      <p:sp>
        <p:nvSpPr>
          <p:cNvPr id="769" name="Shape 76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PREDICTIONS USING A RANDOM FOREST</a:t>
            </a:r>
          </a:p>
        </p:txBody>
      </p:sp>
      <p:pic>
        <p:nvPicPr>
          <p:cNvPr id="770" name="Shape 770"/>
          <p:cNvPicPr preferRelativeResize="0"/>
          <p:nvPr/>
        </p:nvPicPr>
        <p:blipFill>
          <a:blip r:embed="rId3">
            <a:alphaModFix/>
          </a:blip>
          <a:stretch>
            <a:fillRect/>
          </a:stretch>
        </p:blipFill>
        <p:spPr>
          <a:xfrm>
            <a:off x="3802062" y="4070350"/>
            <a:ext cx="5400675" cy="3124200"/>
          </a:xfrm>
          <a:prstGeom prst="rect">
            <a:avLst/>
          </a:prstGeom>
          <a:noFill/>
          <a:ln>
            <a:noFill/>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Shape 77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Arial" charset="0"/>
                <a:ea typeface="Arial" charset="0"/>
                <a:cs typeface="Arial" charset="0"/>
                <a:sym typeface="Oswald"/>
              </a:rPr>
              <a:t>GUIDED PRACTICE	</a:t>
            </a:r>
          </a:p>
        </p:txBody>
      </p:sp>
      <p:sp>
        <p:nvSpPr>
          <p:cNvPr id="776" name="Shape 776"/>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dirty="0">
              <a:latin typeface="Arial" charset="0"/>
              <a:ea typeface="Arial" charset="0"/>
              <a:cs typeface="Arial" charset="0"/>
              <a:sym typeface="Oswald"/>
            </a:endParaRPr>
          </a:p>
          <a:p>
            <a:pPr marL="0" marR="0" lvl="0" indent="0" algn="l" rtl="0">
              <a:lnSpc>
                <a:spcPct val="88333"/>
              </a:lnSpc>
              <a:spcBef>
                <a:spcPts val="0"/>
              </a:spcBef>
              <a:buSzPct val="25000"/>
              <a:buNone/>
            </a:pPr>
            <a:r>
              <a:rPr lang="en-US" sz="9600" b="1" dirty="0" smtClean="0">
                <a:solidFill>
                  <a:srgbClr val="FFFFFF"/>
                </a:solidFill>
                <a:latin typeface="Arial" charset="0"/>
                <a:ea typeface="Arial" charset="0"/>
                <a:cs typeface="Arial" charset="0"/>
                <a:sym typeface="Oswald"/>
              </a:rPr>
              <a:t>RANDOM </a:t>
            </a:r>
            <a:r>
              <a:rPr lang="en-US" sz="9600" b="1" dirty="0">
                <a:solidFill>
                  <a:srgbClr val="FFFFFF"/>
                </a:solidFill>
                <a:latin typeface="Arial" charset="0"/>
                <a:ea typeface="Arial" charset="0"/>
                <a:cs typeface="Arial" charset="0"/>
                <a:sym typeface="Oswald"/>
              </a:rPr>
              <a:t>FORESTS</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pic>
        <p:nvPicPr>
          <p:cNvPr id="781" name="Shape 781"/>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82" name="Shape 782"/>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Arial" charset="0"/>
                <a:ea typeface="Arial" charset="0"/>
                <a:cs typeface="Arial" charset="0"/>
                <a:sym typeface="Oswald"/>
              </a:rPr>
              <a:t>EXERCISE</a:t>
            </a:r>
          </a:p>
          <a:p>
            <a:pPr lvl="0" rtl="0">
              <a:lnSpc>
                <a:spcPct val="115000"/>
              </a:lnSpc>
              <a:spcBef>
                <a:spcPts val="0"/>
              </a:spcBef>
              <a:buNone/>
            </a:pPr>
            <a:endParaRPr sz="1000">
              <a:solidFill>
                <a:srgbClr val="FFFFFF"/>
              </a:solidFill>
              <a:latin typeface="Arial" charset="0"/>
              <a:ea typeface="Arial" charset="0"/>
              <a:cs typeface="Arial" charset="0"/>
              <a:sym typeface="Oswald"/>
            </a:endParaRPr>
          </a:p>
        </p:txBody>
      </p:sp>
      <p:sp>
        <p:nvSpPr>
          <p:cNvPr id="783" name="Shape 783"/>
          <p:cNvSpPr/>
          <p:nvPr/>
        </p:nvSpPr>
        <p:spPr>
          <a:xfrm>
            <a:off x="2961475" y="2224349"/>
            <a:ext cx="7559399" cy="2849675"/>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dirty="0">
                <a:latin typeface="Arial" charset="0"/>
                <a:ea typeface="Arial" charset="0"/>
                <a:cs typeface="Arial" charset="0"/>
                <a:sym typeface="Georgia"/>
              </a:rPr>
              <a:t>Build a random forest model to predict the </a:t>
            </a:r>
            <a:r>
              <a:rPr lang="en-US" sz="1800" dirty="0" err="1">
                <a:latin typeface="Arial" charset="0"/>
                <a:ea typeface="Arial" charset="0"/>
                <a:cs typeface="Arial" charset="0"/>
                <a:sym typeface="Georgia"/>
              </a:rPr>
              <a:t>evergreeness</a:t>
            </a:r>
            <a:r>
              <a:rPr lang="en-US" sz="1800" dirty="0">
                <a:latin typeface="Arial" charset="0"/>
                <a:ea typeface="Arial" charset="0"/>
                <a:cs typeface="Arial" charset="0"/>
                <a:sym typeface="Georgia"/>
              </a:rPr>
              <a:t> of a website.  Remember to use the parameter </a:t>
            </a:r>
            <a:r>
              <a:rPr lang="en-US" sz="1800" dirty="0" err="1">
                <a:latin typeface="Arial" charset="0"/>
                <a:ea typeface="Arial" charset="0"/>
                <a:cs typeface="Arial" charset="0"/>
                <a:sym typeface="Consolas"/>
              </a:rPr>
              <a:t>n_estimators</a:t>
            </a:r>
            <a:r>
              <a:rPr lang="en-US" sz="1800" dirty="0">
                <a:latin typeface="Arial" charset="0"/>
                <a:ea typeface="Arial" charset="0"/>
                <a:cs typeface="Arial" charset="0"/>
                <a:sym typeface="Georgia"/>
              </a:rPr>
              <a:t> to control the number of trees used in the model</a:t>
            </a:r>
            <a:r>
              <a:rPr lang="en-US" sz="1800" dirty="0" smtClean="0">
                <a:latin typeface="Arial" charset="0"/>
                <a:ea typeface="Arial" charset="0"/>
                <a:cs typeface="Arial" charset="0"/>
                <a:sym typeface="Georgia"/>
              </a:rPr>
              <a:t>.</a:t>
            </a:r>
          </a:p>
          <a:p>
            <a:pPr marL="457200" lvl="0" indent="-342900" rtl="0">
              <a:spcBef>
                <a:spcPts val="0"/>
              </a:spcBef>
              <a:buClr>
                <a:schemeClr val="dk1"/>
              </a:buClr>
              <a:buSzPct val="100000"/>
              <a:buFont typeface="Georgia"/>
              <a:buAutoNum type="arabicPeriod"/>
            </a:pPr>
            <a:endParaRPr lang="en-US" sz="1800" dirty="0">
              <a:latin typeface="Arial" charset="0"/>
              <a:ea typeface="Arial" charset="0"/>
              <a:cs typeface="Arial" charset="0"/>
              <a:sym typeface="Georgia"/>
            </a:endParaRPr>
          </a:p>
          <a:p>
            <a:pPr marL="457200" lvl="0" indent="-342900" rtl="0">
              <a:spcBef>
                <a:spcPts val="0"/>
              </a:spcBef>
              <a:buSzPct val="100000"/>
              <a:buFont typeface="Georgia"/>
              <a:buAutoNum type="arabicPeriod"/>
            </a:pPr>
            <a:r>
              <a:rPr lang="en-US" sz="1800" dirty="0">
                <a:latin typeface="Arial" charset="0"/>
                <a:ea typeface="Arial" charset="0"/>
                <a:cs typeface="Arial" charset="0"/>
                <a:sym typeface="Georgia"/>
              </a:rPr>
              <a:t>Take note of the features that give the best splits to determine the most important features</a:t>
            </a:r>
            <a:r>
              <a:rPr lang="en-US" sz="1800" dirty="0" smtClean="0">
                <a:latin typeface="Arial" charset="0"/>
                <a:ea typeface="Arial" charset="0"/>
                <a:cs typeface="Arial" charset="0"/>
                <a:sym typeface="Georgia"/>
              </a:rPr>
              <a:t>.</a:t>
            </a:r>
          </a:p>
        </p:txBody>
      </p:sp>
      <p:sp>
        <p:nvSpPr>
          <p:cNvPr id="784" name="Shape 784"/>
          <p:cNvSpPr/>
          <p:nvPr/>
        </p:nvSpPr>
        <p:spPr>
          <a:xfrm>
            <a:off x="3052744" y="6086249"/>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Arial" charset="0"/>
                <a:ea typeface="Arial" charset="0"/>
                <a:cs typeface="Arial" charset="0"/>
                <a:sym typeface="Georgia"/>
              </a:rPr>
              <a:t>The models mentioned above</a:t>
            </a:r>
          </a:p>
        </p:txBody>
      </p:sp>
      <p:sp>
        <p:nvSpPr>
          <p:cNvPr id="785" name="Shape 785"/>
          <p:cNvSpPr/>
          <p:nvPr/>
        </p:nvSpPr>
        <p:spPr>
          <a:xfrm>
            <a:off x="2989800" y="1594225"/>
            <a:ext cx="89507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Arial" charset="0"/>
                <a:ea typeface="Arial" charset="0"/>
                <a:cs typeface="Arial" charset="0"/>
                <a:sym typeface="Oswald"/>
              </a:rPr>
              <a:t>DIRECTIONS (20 minutes)</a:t>
            </a:r>
          </a:p>
        </p:txBody>
      </p:sp>
      <p:sp>
        <p:nvSpPr>
          <p:cNvPr id="786" name="Shape 786"/>
          <p:cNvSpPr/>
          <p:nvPr/>
        </p:nvSpPr>
        <p:spPr>
          <a:xfrm>
            <a:off x="2989800" y="5693565"/>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dirty="0">
                <a:solidFill>
                  <a:srgbClr val="000000"/>
                </a:solidFill>
                <a:latin typeface="Arial" charset="0"/>
                <a:ea typeface="Arial" charset="0"/>
                <a:cs typeface="Arial" charset="0"/>
                <a:sym typeface="Oswald"/>
              </a:rPr>
              <a:t>DELIVERABLE</a:t>
            </a:r>
          </a:p>
        </p:txBody>
      </p:sp>
      <p:cxnSp>
        <p:nvCxnSpPr>
          <p:cNvPr id="787" name="Shape 787"/>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788" name="Shape 788"/>
          <p:cNvSpPr/>
          <p:nvPr/>
        </p:nvSpPr>
        <p:spPr>
          <a:xfrm>
            <a:off x="635000" y="736600"/>
            <a:ext cx="123699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Arial" charset="0"/>
                <a:ea typeface="Arial" charset="0"/>
                <a:cs typeface="Arial" charset="0"/>
                <a:sym typeface="Oswald"/>
              </a:rPr>
              <a:t>ACTIVITY: </a:t>
            </a:r>
            <a:r>
              <a:rPr lang="en-US" sz="3200" b="1" dirty="0" smtClean="0">
                <a:latin typeface="Arial" charset="0"/>
                <a:ea typeface="Arial" charset="0"/>
                <a:cs typeface="Arial" charset="0"/>
                <a:sym typeface="Oswald"/>
              </a:rPr>
              <a:t>CLASSIFIER WITH RANDOM </a:t>
            </a:r>
            <a:r>
              <a:rPr lang="en-US" sz="3200" b="1" dirty="0">
                <a:latin typeface="Arial" charset="0"/>
                <a:ea typeface="Arial" charset="0"/>
                <a:cs typeface="Arial" charset="0"/>
                <a:sym typeface="Oswald"/>
              </a:rPr>
              <a:t>FORESTS</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Shape 79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INDEPENDENT PRACTICE</a:t>
            </a:r>
          </a:p>
        </p:txBody>
      </p:sp>
      <p:sp>
        <p:nvSpPr>
          <p:cNvPr id="794" name="Shape 794"/>
          <p:cNvSpPr/>
          <p:nvPr/>
        </p:nvSpPr>
        <p:spPr>
          <a:xfrm>
            <a:off x="635000" y="1473200"/>
            <a:ext cx="11734800" cy="5829300"/>
          </a:xfrm>
          <a:prstGeom prst="rect">
            <a:avLst/>
          </a:prstGeom>
          <a:noFill/>
          <a:ln>
            <a:noFill/>
          </a:ln>
        </p:spPr>
        <p:txBody>
          <a:bodyPr lIns="0" tIns="0" rIns="0" bIns="0" anchor="t" anchorCtr="0">
            <a:noAutofit/>
          </a:bodyPr>
          <a:lstStyle/>
          <a:p>
            <a:pPr lvl="0" rtl="0">
              <a:lnSpc>
                <a:spcPct val="88333"/>
              </a:lnSpc>
              <a:spcBef>
                <a:spcPts val="0"/>
              </a:spcBef>
              <a:buNone/>
            </a:pPr>
            <a:endParaRPr dirty="0">
              <a:latin typeface="Arial" charset="0"/>
              <a:ea typeface="Arial" charset="0"/>
              <a:cs typeface="Arial" charset="0"/>
              <a:sym typeface="Oswald"/>
            </a:endParaRPr>
          </a:p>
          <a:p>
            <a:pPr marL="0" marR="0" lvl="0" indent="0" algn="l" rtl="0">
              <a:lnSpc>
                <a:spcPct val="88333"/>
              </a:lnSpc>
              <a:spcBef>
                <a:spcPts val="0"/>
              </a:spcBef>
              <a:buSzPct val="25000"/>
              <a:buNone/>
            </a:pPr>
            <a:r>
              <a:rPr lang="en-US" sz="9600" b="1" dirty="0" smtClean="0">
                <a:solidFill>
                  <a:srgbClr val="FFFFFF"/>
                </a:solidFill>
                <a:latin typeface="Arial" charset="0"/>
                <a:ea typeface="Arial" charset="0"/>
                <a:cs typeface="Arial" charset="0"/>
                <a:sym typeface="Oswald"/>
              </a:rPr>
              <a:t>RANDOM FOREST REGRESSION &amp;</a:t>
            </a:r>
          </a:p>
          <a:p>
            <a:pPr marL="0" marR="0" lvl="0" indent="0" algn="l" rtl="0">
              <a:lnSpc>
                <a:spcPct val="88333"/>
              </a:lnSpc>
              <a:spcBef>
                <a:spcPts val="0"/>
              </a:spcBef>
              <a:buSzPct val="25000"/>
              <a:buNone/>
            </a:pPr>
            <a:r>
              <a:rPr lang="en-US" sz="9600" b="1" dirty="0" smtClean="0">
                <a:solidFill>
                  <a:srgbClr val="FFFFFF"/>
                </a:solidFill>
                <a:latin typeface="Arial" charset="0"/>
                <a:ea typeface="Arial" charset="0"/>
                <a:cs typeface="Arial" charset="0"/>
                <a:sym typeface="Oswald"/>
              </a:rPr>
              <a:t>CROSS VALIDATION</a:t>
            </a:r>
            <a:endParaRPr lang="en-US" sz="9600" b="1" dirty="0" smtClean="0">
              <a:solidFill>
                <a:srgbClr val="FFFFFF"/>
              </a:solidFill>
              <a:latin typeface="Arial" charset="0"/>
              <a:ea typeface="Arial" charset="0"/>
              <a:cs typeface="Arial" charset="0"/>
              <a:sym typeface="Oswald"/>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pic>
        <p:nvPicPr>
          <p:cNvPr id="781" name="Shape 781"/>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82" name="Shape 782"/>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Arial" charset="0"/>
                <a:ea typeface="Arial" charset="0"/>
                <a:cs typeface="Arial" charset="0"/>
                <a:sym typeface="Oswald"/>
              </a:rPr>
              <a:t>EXERCISE</a:t>
            </a:r>
          </a:p>
          <a:p>
            <a:pPr lvl="0" rtl="0">
              <a:lnSpc>
                <a:spcPct val="115000"/>
              </a:lnSpc>
              <a:spcBef>
                <a:spcPts val="0"/>
              </a:spcBef>
              <a:buNone/>
            </a:pPr>
            <a:endParaRPr sz="1000">
              <a:solidFill>
                <a:srgbClr val="FFFFFF"/>
              </a:solidFill>
              <a:latin typeface="Arial" charset="0"/>
              <a:ea typeface="Arial" charset="0"/>
              <a:cs typeface="Arial" charset="0"/>
              <a:sym typeface="Oswald"/>
            </a:endParaRPr>
          </a:p>
        </p:txBody>
      </p:sp>
      <p:sp>
        <p:nvSpPr>
          <p:cNvPr id="783" name="Shape 783"/>
          <p:cNvSpPr/>
          <p:nvPr/>
        </p:nvSpPr>
        <p:spPr>
          <a:xfrm>
            <a:off x="2961475" y="2224349"/>
            <a:ext cx="7559399" cy="2849675"/>
          </a:xfrm>
          <a:prstGeom prst="rect">
            <a:avLst/>
          </a:prstGeom>
          <a:noFill/>
          <a:ln>
            <a:noFill/>
          </a:ln>
        </p:spPr>
        <p:txBody>
          <a:bodyPr lIns="50800" tIns="50800" rIns="50800" bIns="50800" anchor="ctr" anchorCtr="0">
            <a:noAutofit/>
          </a:bodyPr>
          <a:lstStyle/>
          <a:p>
            <a:pPr marL="457200" lvl="0" indent="-342900" rtl="0">
              <a:spcBef>
                <a:spcPts val="0"/>
              </a:spcBef>
              <a:buSzPct val="100000"/>
              <a:buFont typeface="Georgia"/>
              <a:buAutoNum type="arabicPeriod"/>
            </a:pPr>
            <a:r>
              <a:rPr lang="en-US" sz="1800" smtClean="0">
                <a:latin typeface="Arial" charset="0"/>
                <a:ea typeface="Arial" charset="0"/>
                <a:cs typeface="Arial" charset="0"/>
                <a:sym typeface="Georgia"/>
              </a:rPr>
              <a:t>Open up decision trees part II</a:t>
            </a:r>
          </a:p>
          <a:p>
            <a:pPr marL="457200" lvl="0" indent="-342900" rtl="0">
              <a:spcBef>
                <a:spcPts val="0"/>
              </a:spcBef>
              <a:buSzPct val="100000"/>
              <a:buFont typeface="Georgia"/>
              <a:buAutoNum type="arabicPeriod"/>
            </a:pPr>
            <a:endParaRPr lang="en-US" sz="1800" dirty="0">
              <a:latin typeface="Arial" charset="0"/>
              <a:ea typeface="Arial" charset="0"/>
              <a:cs typeface="Arial" charset="0"/>
              <a:sym typeface="Georgia"/>
            </a:endParaRPr>
          </a:p>
          <a:p>
            <a:pPr marL="457200" lvl="0" indent="-342900" rtl="0">
              <a:spcBef>
                <a:spcPts val="0"/>
              </a:spcBef>
              <a:buSzPct val="100000"/>
              <a:buFont typeface="Georgia"/>
              <a:buAutoNum type="arabicPeriod"/>
            </a:pPr>
            <a:r>
              <a:rPr lang="en-US" sz="1800" dirty="0" smtClean="0">
                <a:latin typeface="Arial" charset="0"/>
                <a:ea typeface="Arial" charset="0"/>
                <a:cs typeface="Arial" charset="0"/>
                <a:sym typeface="Georgia"/>
              </a:rPr>
              <a:t>Decision trees and random forests can be used for both classification and regression.  In regression, predictions are made by taking the average value of the samples in the leaf node.  You can take the average of the individual trees’ predictions.  Build a regression based random forest model.</a:t>
            </a:r>
            <a:endParaRPr lang="en-US" sz="1800" dirty="0">
              <a:latin typeface="Arial" charset="0"/>
              <a:ea typeface="Arial" charset="0"/>
              <a:cs typeface="Arial" charset="0"/>
              <a:sym typeface="Georgia"/>
            </a:endParaRPr>
          </a:p>
        </p:txBody>
      </p:sp>
      <p:sp>
        <p:nvSpPr>
          <p:cNvPr id="784" name="Shape 784"/>
          <p:cNvSpPr/>
          <p:nvPr/>
        </p:nvSpPr>
        <p:spPr>
          <a:xfrm>
            <a:off x="3052744" y="6086249"/>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Arial" charset="0"/>
                <a:ea typeface="Arial" charset="0"/>
                <a:cs typeface="Arial" charset="0"/>
                <a:sym typeface="Georgia"/>
              </a:rPr>
              <a:t>The models mentioned above</a:t>
            </a:r>
          </a:p>
        </p:txBody>
      </p:sp>
      <p:sp>
        <p:nvSpPr>
          <p:cNvPr id="785" name="Shape 785"/>
          <p:cNvSpPr/>
          <p:nvPr/>
        </p:nvSpPr>
        <p:spPr>
          <a:xfrm>
            <a:off x="2989800" y="1594225"/>
            <a:ext cx="89507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Arial" charset="0"/>
                <a:ea typeface="Arial" charset="0"/>
                <a:cs typeface="Arial" charset="0"/>
                <a:sym typeface="Oswald"/>
              </a:rPr>
              <a:t>DIRECTIONS (20 minutes)</a:t>
            </a:r>
          </a:p>
        </p:txBody>
      </p:sp>
      <p:sp>
        <p:nvSpPr>
          <p:cNvPr id="786" name="Shape 786"/>
          <p:cNvSpPr/>
          <p:nvPr/>
        </p:nvSpPr>
        <p:spPr>
          <a:xfrm>
            <a:off x="2989800" y="5693565"/>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dirty="0">
                <a:solidFill>
                  <a:srgbClr val="000000"/>
                </a:solidFill>
                <a:latin typeface="Arial" charset="0"/>
                <a:ea typeface="Arial" charset="0"/>
                <a:cs typeface="Arial" charset="0"/>
                <a:sym typeface="Oswald"/>
              </a:rPr>
              <a:t>DELIVERABLE</a:t>
            </a:r>
          </a:p>
        </p:txBody>
      </p:sp>
      <p:cxnSp>
        <p:nvCxnSpPr>
          <p:cNvPr id="787" name="Shape 787"/>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788" name="Shape 788"/>
          <p:cNvSpPr/>
          <p:nvPr/>
        </p:nvSpPr>
        <p:spPr>
          <a:xfrm>
            <a:off x="635000" y="736600"/>
            <a:ext cx="123699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Arial" charset="0"/>
                <a:ea typeface="Arial" charset="0"/>
                <a:cs typeface="Arial" charset="0"/>
                <a:sym typeface="Oswald"/>
              </a:rPr>
              <a:t>ACTIVITY: </a:t>
            </a:r>
            <a:r>
              <a:rPr lang="en-US" sz="3200" b="1" dirty="0" smtClean="0">
                <a:latin typeface="Arial" charset="0"/>
                <a:ea typeface="Arial" charset="0"/>
                <a:cs typeface="Arial" charset="0"/>
                <a:sym typeface="Oswald"/>
              </a:rPr>
              <a:t>REGRESSION WITH RANDOM </a:t>
            </a:r>
            <a:r>
              <a:rPr lang="en-US" sz="3200" b="1" dirty="0">
                <a:latin typeface="Arial" charset="0"/>
                <a:ea typeface="Arial" charset="0"/>
                <a:cs typeface="Arial" charset="0"/>
                <a:sym typeface="Oswald"/>
              </a:rPr>
              <a:t>FORESTS</a:t>
            </a:r>
          </a:p>
        </p:txBody>
      </p:sp>
    </p:spTree>
    <p:extLst>
      <p:ext uri="{BB962C8B-B14F-4D97-AF65-F5344CB8AC3E}">
        <p14:creationId xmlns:p14="http://schemas.microsoft.com/office/powerpoint/2010/main" val="191642734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pic>
        <p:nvPicPr>
          <p:cNvPr id="799" name="Shape 799"/>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00" name="Shape 800"/>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Arial" charset="0"/>
                <a:ea typeface="Arial" charset="0"/>
                <a:cs typeface="Arial" charset="0"/>
                <a:sym typeface="Oswald"/>
              </a:rPr>
              <a:t>EXERCISE</a:t>
            </a:r>
          </a:p>
          <a:p>
            <a:pPr lvl="0" rtl="0">
              <a:lnSpc>
                <a:spcPct val="115000"/>
              </a:lnSpc>
              <a:spcBef>
                <a:spcPts val="0"/>
              </a:spcBef>
              <a:buNone/>
            </a:pPr>
            <a:endParaRPr sz="1000">
              <a:solidFill>
                <a:srgbClr val="FFFFFF"/>
              </a:solidFill>
              <a:latin typeface="Arial" charset="0"/>
              <a:ea typeface="Arial" charset="0"/>
              <a:cs typeface="Arial" charset="0"/>
              <a:sym typeface="Oswald"/>
            </a:endParaRPr>
          </a:p>
        </p:txBody>
      </p:sp>
      <p:sp>
        <p:nvSpPr>
          <p:cNvPr id="801" name="Shape 801"/>
          <p:cNvSpPr/>
          <p:nvPr/>
        </p:nvSpPr>
        <p:spPr>
          <a:xfrm>
            <a:off x="2976799" y="265091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dirty="0">
                <a:latin typeface="Arial" charset="0"/>
                <a:ea typeface="Arial" charset="0"/>
                <a:cs typeface="Arial" charset="0"/>
                <a:sym typeface="Georgia"/>
              </a:rPr>
              <a:t>Building upon the previous Guided </a:t>
            </a:r>
            <a:r>
              <a:rPr lang="en-US" sz="1800" dirty="0" smtClean="0">
                <a:latin typeface="Arial" charset="0"/>
                <a:ea typeface="Arial" charset="0"/>
                <a:cs typeface="Arial" charset="0"/>
                <a:sym typeface="Georgia"/>
              </a:rPr>
              <a:t>Practice (regression or classification), </a:t>
            </a:r>
            <a:r>
              <a:rPr lang="en-US" sz="1800" dirty="0">
                <a:latin typeface="Arial" charset="0"/>
                <a:ea typeface="Arial" charset="0"/>
                <a:cs typeface="Arial" charset="0"/>
                <a:sym typeface="Georgia"/>
              </a:rPr>
              <a:t>add any input variables to the model that you think may be relevant.</a:t>
            </a:r>
          </a:p>
          <a:p>
            <a:pPr lvl="0" rtl="0">
              <a:spcBef>
                <a:spcPts val="0"/>
              </a:spcBef>
              <a:buNone/>
            </a:pPr>
            <a:endParaRPr sz="1800" dirty="0">
              <a:latin typeface="Arial" charset="0"/>
              <a:ea typeface="Arial" charset="0"/>
              <a:cs typeface="Arial" charset="0"/>
              <a:sym typeface="Georgia"/>
            </a:endParaRPr>
          </a:p>
          <a:p>
            <a:pPr marL="457200" lvl="0" indent="-342900" rtl="0">
              <a:spcBef>
                <a:spcPts val="0"/>
              </a:spcBef>
              <a:buSzPct val="100000"/>
              <a:buFont typeface="Georgia"/>
              <a:buAutoNum type="arabicPeriod"/>
            </a:pPr>
            <a:r>
              <a:rPr lang="en-US" sz="1800" dirty="0">
                <a:latin typeface="Arial" charset="0"/>
                <a:ea typeface="Arial" charset="0"/>
                <a:cs typeface="Arial" charset="0"/>
                <a:sym typeface="Georgia"/>
              </a:rPr>
              <a:t>For each feature:</a:t>
            </a:r>
          </a:p>
          <a:p>
            <a:pPr marL="914400" lvl="1" indent="-342900" rtl="0">
              <a:spcBef>
                <a:spcPts val="0"/>
              </a:spcBef>
              <a:buSzPct val="100000"/>
              <a:buFont typeface="Georgia"/>
              <a:buAutoNum type="alphaLcPeriod"/>
            </a:pPr>
            <a:r>
              <a:rPr lang="en-US" sz="1800" dirty="0">
                <a:latin typeface="Arial" charset="0"/>
                <a:ea typeface="Arial" charset="0"/>
                <a:cs typeface="Arial" charset="0"/>
                <a:sym typeface="Georgia"/>
              </a:rPr>
              <a:t>Evaluate the model for improved predictive performance using cross-validation.</a:t>
            </a:r>
          </a:p>
          <a:p>
            <a:pPr marL="914400" lvl="1" indent="-342900" rtl="0">
              <a:spcBef>
                <a:spcPts val="0"/>
              </a:spcBef>
              <a:buSzPct val="100000"/>
              <a:buFont typeface="Georgia"/>
              <a:buAutoNum type="alphaLcPeriod"/>
            </a:pPr>
            <a:r>
              <a:rPr lang="en-US" sz="1800" dirty="0">
                <a:latin typeface="Arial" charset="0"/>
                <a:ea typeface="Arial" charset="0"/>
                <a:cs typeface="Arial" charset="0"/>
                <a:sym typeface="Georgia"/>
              </a:rPr>
              <a:t>Evaluate the importance of the feature.</a:t>
            </a:r>
          </a:p>
          <a:p>
            <a:pPr marL="457200" lvl="0" indent="0" rtl="0">
              <a:spcBef>
                <a:spcPts val="0"/>
              </a:spcBef>
              <a:buNone/>
            </a:pPr>
            <a:endParaRPr sz="1800" dirty="0">
              <a:latin typeface="Arial" charset="0"/>
              <a:ea typeface="Arial" charset="0"/>
              <a:cs typeface="Arial" charset="0"/>
              <a:sym typeface="Georgia"/>
            </a:endParaRPr>
          </a:p>
          <a:p>
            <a:pPr marL="457200" lvl="0" indent="-342900" rtl="0">
              <a:spcBef>
                <a:spcPts val="0"/>
              </a:spcBef>
              <a:buSzPct val="100000"/>
              <a:buFont typeface="Georgia"/>
              <a:buAutoNum type="arabicPeriod"/>
            </a:pPr>
            <a:r>
              <a:rPr lang="en-US" sz="1800" b="1" dirty="0">
                <a:latin typeface="Arial" charset="0"/>
                <a:ea typeface="Arial" charset="0"/>
                <a:cs typeface="Arial" charset="0"/>
                <a:sym typeface="Georgia"/>
              </a:rPr>
              <a:t>Bonus</a:t>
            </a:r>
            <a:r>
              <a:rPr lang="en-US" sz="1800" dirty="0">
                <a:latin typeface="Arial" charset="0"/>
                <a:ea typeface="Arial" charset="0"/>
                <a:cs typeface="Arial" charset="0"/>
                <a:sym typeface="Georgia"/>
              </a:rPr>
              <a:t>:  Just like the ‘recipe’ feature, add in similar text features and evaluate their performance.</a:t>
            </a:r>
          </a:p>
        </p:txBody>
      </p:sp>
      <p:sp>
        <p:nvSpPr>
          <p:cNvPr id="802" name="Shape 802"/>
          <p:cNvSpPr/>
          <p:nvPr/>
        </p:nvSpPr>
        <p:spPr>
          <a:xfrm>
            <a:off x="3085651" y="6160863"/>
            <a:ext cx="66285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Arial" charset="0"/>
                <a:ea typeface="Arial" charset="0"/>
                <a:cs typeface="Arial" charset="0"/>
                <a:sym typeface="Georgia"/>
              </a:rPr>
              <a:t>Newly created features and models</a:t>
            </a:r>
          </a:p>
        </p:txBody>
      </p:sp>
      <p:sp>
        <p:nvSpPr>
          <p:cNvPr id="803" name="Shape 803"/>
          <p:cNvSpPr/>
          <p:nvPr/>
        </p:nvSpPr>
        <p:spPr>
          <a:xfrm>
            <a:off x="3022698" y="576817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charset="0"/>
                <a:ea typeface="Arial" charset="0"/>
                <a:cs typeface="Arial" charset="0"/>
                <a:sym typeface="Oswald"/>
              </a:rPr>
              <a:t>DELIVERABLE</a:t>
            </a:r>
          </a:p>
        </p:txBody>
      </p:sp>
      <p:sp>
        <p:nvSpPr>
          <p:cNvPr id="804" name="Shape 804"/>
          <p:cNvSpPr/>
          <p:nvPr/>
        </p:nvSpPr>
        <p:spPr>
          <a:xfrm>
            <a:off x="2989800" y="1776150"/>
            <a:ext cx="80996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dirty="0">
                <a:latin typeface="Arial" charset="0"/>
                <a:ea typeface="Arial" charset="0"/>
                <a:cs typeface="Arial" charset="0"/>
                <a:sym typeface="Oswald"/>
              </a:rPr>
              <a:t>DIRECTIONS (25 minutes)</a:t>
            </a:r>
          </a:p>
        </p:txBody>
      </p:sp>
      <p:cxnSp>
        <p:nvCxnSpPr>
          <p:cNvPr id="805" name="Shape 805"/>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806" name="Shape 806"/>
          <p:cNvSpPr/>
          <p:nvPr/>
        </p:nvSpPr>
        <p:spPr>
          <a:xfrm>
            <a:off x="635000" y="736600"/>
            <a:ext cx="123699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ACTIVITY: EVALUATE RANDOM FOREST USING CROSS-VALIDATION</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Shape 81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Arial" charset="0"/>
                <a:ea typeface="Arial" charset="0"/>
                <a:cs typeface="Arial" charset="0"/>
                <a:sym typeface="Oswald"/>
              </a:rPr>
              <a:t>CONCLUSION</a:t>
            </a:r>
          </a:p>
        </p:txBody>
      </p:sp>
      <p:sp>
        <p:nvSpPr>
          <p:cNvPr id="812" name="Shape 812"/>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Arial" charset="0"/>
              <a:ea typeface="Arial" charset="0"/>
              <a:cs typeface="Arial" charset="0"/>
              <a:sym typeface="Oswald"/>
            </a:endParaRPr>
          </a:p>
          <a:p>
            <a:pPr marL="0" marR="0" lvl="0" indent="0" algn="l" rtl="0">
              <a:lnSpc>
                <a:spcPct val="88333"/>
              </a:lnSpc>
              <a:spcBef>
                <a:spcPts val="0"/>
              </a:spcBef>
              <a:buSzPct val="25000"/>
              <a:buNone/>
            </a:pPr>
            <a:r>
              <a:rPr lang="en-US" sz="9600" b="1" dirty="0">
                <a:solidFill>
                  <a:srgbClr val="FFFFFF"/>
                </a:solidFill>
                <a:latin typeface="Arial" charset="0"/>
                <a:ea typeface="Arial" charset="0"/>
                <a:cs typeface="Arial" charset="0"/>
                <a:sym typeface="Oswald"/>
              </a:rPr>
              <a:t>TOPIC REVIEW</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Shape 817"/>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What are decision trees?</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What does training involve?</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What are some common problems with decision trees?</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What are random forests?</a:t>
            </a:r>
          </a:p>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a:latin typeface="Arial" charset="0"/>
                <a:ea typeface="Arial" charset="0"/>
                <a:cs typeface="Arial" charset="0"/>
                <a:sym typeface="Georgia"/>
              </a:rPr>
              <a:t>What are some common problems with random forests?</a:t>
            </a:r>
          </a:p>
          <a:p>
            <a:pPr marR="0" lvl="0" algn="l" rtl="0">
              <a:spcBef>
                <a:spcPts val="1000"/>
              </a:spcBef>
              <a:buNone/>
            </a:pPr>
            <a:endParaRPr sz="2800" dirty="0">
              <a:latin typeface="Arial" charset="0"/>
              <a:ea typeface="Arial" charset="0"/>
              <a:cs typeface="Arial" charset="0"/>
              <a:sym typeface="Georgia"/>
            </a:endParaRPr>
          </a:p>
        </p:txBody>
      </p:sp>
      <p:sp>
        <p:nvSpPr>
          <p:cNvPr id="818" name="Shape 81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REVIEW Q&amp;A</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txBox="1">
            <a:spLocks noGrp="1"/>
          </p:cNvSpPr>
          <p:nvPr>
            <p:ph type="body" idx="1"/>
          </p:nvPr>
        </p:nvSpPr>
        <p:spPr>
          <a:xfrm>
            <a:off x="635006" y="1940250"/>
            <a:ext cx="11734800" cy="4317115"/>
          </a:xfrm>
          <a:prstGeom prst="rect">
            <a:avLst/>
          </a:prstGeom>
          <a:noFill/>
          <a:ln>
            <a:noFill/>
          </a:ln>
        </p:spPr>
        <p:txBody>
          <a:bodyPr lIns="0" tIns="0" rIns="0" bIns="0" anchor="t" anchorCtr="0">
            <a:noAutofit/>
          </a:bodyPr>
          <a:lstStyle/>
          <a:p>
            <a:pPr marR="0" lvl="0" algn="l" rtl="0">
              <a:spcBef>
                <a:spcPts val="0"/>
              </a:spcBef>
              <a:buNone/>
            </a:pPr>
            <a:endParaRPr sz="2800" dirty="0">
              <a:latin typeface="Arial" charset="0"/>
              <a:ea typeface="Arial" charset="0"/>
              <a:cs typeface="Arial" charset="0"/>
              <a:sym typeface="Georgia"/>
            </a:endParaRPr>
          </a:p>
          <a:p>
            <a:pPr marL="203200" marR="0" lvl="0" indent="-256540" algn="l" rtl="0">
              <a:lnSpc>
                <a:spcPct val="115000"/>
              </a:lnSpc>
              <a:spcBef>
                <a:spcPts val="0"/>
              </a:spcBef>
              <a:buSzPct val="100000"/>
              <a:buFont typeface="Georgia"/>
              <a:buChar char="‣"/>
            </a:pPr>
            <a:r>
              <a:rPr lang="en-US" sz="2800" dirty="0">
                <a:latin typeface="Arial" charset="0"/>
                <a:ea typeface="Arial" charset="0"/>
                <a:cs typeface="Arial" charset="0"/>
                <a:sym typeface="Georgia"/>
              </a:rPr>
              <a:t>U</a:t>
            </a:r>
            <a:r>
              <a:rPr lang="en-US" sz="2800" dirty="0">
                <a:solidFill>
                  <a:srgbClr val="333333"/>
                </a:solidFill>
                <a:highlight>
                  <a:srgbClr val="FFFFFF"/>
                </a:highlight>
                <a:latin typeface="Arial" charset="0"/>
                <a:ea typeface="Arial" charset="0"/>
                <a:cs typeface="Arial" charset="0"/>
                <a:sym typeface="Georgia"/>
              </a:rPr>
              <a:t>nderstand and build decision tree models </a:t>
            </a:r>
            <a:endParaRPr lang="en-US" sz="2800" dirty="0" smtClean="0">
              <a:solidFill>
                <a:srgbClr val="333333"/>
              </a:solidFill>
              <a:highlight>
                <a:srgbClr val="FFFFFF"/>
              </a:highlight>
              <a:latin typeface="Arial" charset="0"/>
              <a:ea typeface="Arial" charset="0"/>
              <a:cs typeface="Arial" charset="0"/>
              <a:sym typeface="Georgia"/>
            </a:endParaRPr>
          </a:p>
          <a:p>
            <a:pPr marL="863600" lvl="1" indent="-256540">
              <a:lnSpc>
                <a:spcPct val="115000"/>
              </a:lnSpc>
              <a:buSzPct val="100000"/>
              <a:buFont typeface="Georgia"/>
              <a:buChar char="‣"/>
            </a:pPr>
            <a:r>
              <a:rPr lang="en-US" sz="2800" dirty="0" smtClean="0">
                <a:solidFill>
                  <a:srgbClr val="333333"/>
                </a:solidFill>
                <a:highlight>
                  <a:srgbClr val="FFFFFF"/>
                </a:highlight>
                <a:latin typeface="Arial" charset="0"/>
                <a:ea typeface="Arial" charset="0"/>
                <a:cs typeface="Arial" charset="0"/>
                <a:sym typeface="Georgia"/>
              </a:rPr>
              <a:t>for </a:t>
            </a:r>
            <a:r>
              <a:rPr lang="en-US" sz="2800" i="1" dirty="0">
                <a:solidFill>
                  <a:srgbClr val="333333"/>
                </a:solidFill>
                <a:highlight>
                  <a:srgbClr val="FFFFFF"/>
                </a:highlight>
                <a:latin typeface="Arial" charset="0"/>
                <a:ea typeface="Arial" charset="0"/>
                <a:cs typeface="Arial" charset="0"/>
                <a:sym typeface="Georgia"/>
              </a:rPr>
              <a:t>classification</a:t>
            </a:r>
            <a:r>
              <a:rPr lang="en-US" sz="2800" dirty="0">
                <a:solidFill>
                  <a:srgbClr val="333333"/>
                </a:solidFill>
                <a:highlight>
                  <a:srgbClr val="FFFFFF"/>
                </a:highlight>
                <a:latin typeface="Arial" charset="0"/>
                <a:ea typeface="Arial" charset="0"/>
                <a:cs typeface="Arial" charset="0"/>
                <a:sym typeface="Georgia"/>
              </a:rPr>
              <a:t> and </a:t>
            </a:r>
            <a:r>
              <a:rPr lang="en-US" sz="2800" i="1" dirty="0" smtClean="0">
                <a:solidFill>
                  <a:srgbClr val="333333"/>
                </a:solidFill>
                <a:highlight>
                  <a:srgbClr val="FFFFFF"/>
                </a:highlight>
                <a:latin typeface="Arial" charset="0"/>
                <a:ea typeface="Arial" charset="0"/>
                <a:cs typeface="Arial" charset="0"/>
                <a:sym typeface="Georgia"/>
              </a:rPr>
              <a:t>regression</a:t>
            </a:r>
          </a:p>
          <a:p>
            <a:pPr marL="863600" lvl="1" indent="-256540">
              <a:lnSpc>
                <a:spcPct val="115000"/>
              </a:lnSpc>
              <a:buSzPct val="100000"/>
              <a:buFont typeface="Georgia"/>
              <a:buChar char="‣"/>
            </a:pPr>
            <a:endParaRPr lang="en-US" sz="2800" dirty="0">
              <a:solidFill>
                <a:srgbClr val="333333"/>
              </a:solidFill>
              <a:highlight>
                <a:srgbClr val="FFFFFF"/>
              </a:highlight>
              <a:latin typeface="Arial" charset="0"/>
              <a:ea typeface="Arial" charset="0"/>
              <a:cs typeface="Arial" charset="0"/>
              <a:sym typeface="Georgia"/>
            </a:endParaRPr>
          </a:p>
          <a:p>
            <a:pPr marL="203200" marR="0" lvl="0" indent="-256540" algn="l" rtl="0">
              <a:lnSpc>
                <a:spcPct val="115000"/>
              </a:lnSpc>
              <a:spcBef>
                <a:spcPts val="0"/>
              </a:spcBef>
              <a:buSzPct val="100000"/>
              <a:buFont typeface="Georgia"/>
              <a:buChar char="‣"/>
            </a:pPr>
            <a:r>
              <a:rPr lang="en-US" sz="2800" dirty="0">
                <a:latin typeface="Arial" charset="0"/>
                <a:ea typeface="Arial" charset="0"/>
                <a:cs typeface="Arial" charset="0"/>
                <a:sym typeface="Georgia"/>
              </a:rPr>
              <a:t>U</a:t>
            </a:r>
            <a:r>
              <a:rPr lang="en-US" sz="2800" dirty="0">
                <a:solidFill>
                  <a:srgbClr val="333333"/>
                </a:solidFill>
                <a:highlight>
                  <a:srgbClr val="FFFFFF"/>
                </a:highlight>
                <a:latin typeface="Arial" charset="0"/>
                <a:ea typeface="Arial" charset="0"/>
                <a:cs typeface="Arial" charset="0"/>
                <a:sym typeface="Georgia"/>
              </a:rPr>
              <a:t>nderstand the differences </a:t>
            </a:r>
            <a:endParaRPr lang="en-US" sz="2800" dirty="0" smtClean="0">
              <a:solidFill>
                <a:srgbClr val="333333"/>
              </a:solidFill>
              <a:highlight>
                <a:srgbClr val="FFFFFF"/>
              </a:highlight>
              <a:latin typeface="Arial" charset="0"/>
              <a:ea typeface="Arial" charset="0"/>
              <a:cs typeface="Arial" charset="0"/>
              <a:sym typeface="Georgia"/>
            </a:endParaRPr>
          </a:p>
          <a:p>
            <a:pPr marL="863600" lvl="1" indent="-256540">
              <a:lnSpc>
                <a:spcPct val="115000"/>
              </a:lnSpc>
              <a:buSzPct val="100000"/>
              <a:buFont typeface="Georgia"/>
              <a:buChar char="‣"/>
            </a:pPr>
            <a:r>
              <a:rPr lang="en-US" sz="2800" dirty="0" smtClean="0">
                <a:solidFill>
                  <a:srgbClr val="333333"/>
                </a:solidFill>
                <a:highlight>
                  <a:srgbClr val="FFFFFF"/>
                </a:highlight>
                <a:latin typeface="Arial" charset="0"/>
                <a:ea typeface="Arial" charset="0"/>
                <a:cs typeface="Arial" charset="0"/>
                <a:sym typeface="Georgia"/>
              </a:rPr>
              <a:t>between </a:t>
            </a:r>
            <a:r>
              <a:rPr lang="en-US" sz="2800" dirty="0">
                <a:solidFill>
                  <a:srgbClr val="333333"/>
                </a:solidFill>
                <a:highlight>
                  <a:srgbClr val="FFFFFF"/>
                </a:highlight>
                <a:latin typeface="Arial" charset="0"/>
                <a:ea typeface="Arial" charset="0"/>
                <a:cs typeface="Arial" charset="0"/>
                <a:sym typeface="Georgia"/>
              </a:rPr>
              <a:t>linear and non-linear </a:t>
            </a:r>
            <a:r>
              <a:rPr lang="en-US" sz="2800" dirty="0" smtClean="0">
                <a:solidFill>
                  <a:srgbClr val="333333"/>
                </a:solidFill>
                <a:highlight>
                  <a:srgbClr val="FFFFFF"/>
                </a:highlight>
                <a:latin typeface="Arial" charset="0"/>
                <a:ea typeface="Arial" charset="0"/>
                <a:cs typeface="Arial" charset="0"/>
                <a:sym typeface="Georgia"/>
              </a:rPr>
              <a:t>models</a:t>
            </a:r>
          </a:p>
          <a:p>
            <a:pPr marL="203200" marR="0" lvl="0" indent="-256540" algn="l" rtl="0">
              <a:lnSpc>
                <a:spcPct val="115000"/>
              </a:lnSpc>
              <a:spcBef>
                <a:spcPts val="0"/>
              </a:spcBef>
              <a:buClr>
                <a:srgbClr val="333333"/>
              </a:buClr>
              <a:buSzPct val="100000"/>
              <a:buFont typeface="Georgia"/>
              <a:buChar char="‣"/>
            </a:pPr>
            <a:endParaRPr lang="en-US" sz="2800" dirty="0">
              <a:solidFill>
                <a:srgbClr val="333333"/>
              </a:solidFill>
              <a:highlight>
                <a:srgbClr val="FFFFFF"/>
              </a:highlight>
              <a:latin typeface="Arial" charset="0"/>
              <a:ea typeface="Arial" charset="0"/>
              <a:cs typeface="Arial" charset="0"/>
              <a:sym typeface="Georgia"/>
            </a:endParaRPr>
          </a:p>
          <a:p>
            <a:pPr marL="203200" marR="0" lvl="0" indent="-256540" algn="l" rtl="0">
              <a:lnSpc>
                <a:spcPct val="115000"/>
              </a:lnSpc>
              <a:spcBef>
                <a:spcPts val="0"/>
              </a:spcBef>
              <a:buClr>
                <a:srgbClr val="333333"/>
              </a:buClr>
              <a:buSzPct val="100000"/>
              <a:buFont typeface="Georgia"/>
              <a:buChar char="‣"/>
            </a:pPr>
            <a:r>
              <a:rPr lang="en-US" sz="2800" dirty="0" smtClean="0">
                <a:solidFill>
                  <a:srgbClr val="333333"/>
                </a:solidFill>
                <a:highlight>
                  <a:srgbClr val="FFFFFF"/>
                </a:highlight>
                <a:latin typeface="Arial" charset="0"/>
                <a:ea typeface="Arial" charset="0"/>
                <a:cs typeface="Arial" charset="0"/>
                <a:sym typeface="Georgia"/>
              </a:rPr>
              <a:t>E</a:t>
            </a:r>
            <a:r>
              <a:rPr lang="en-US" sz="2800" dirty="0" smtClean="0">
                <a:solidFill>
                  <a:srgbClr val="333333"/>
                </a:solidFill>
                <a:highlight>
                  <a:srgbClr val="FFFFFF"/>
                </a:highlight>
                <a:latin typeface="Arial" charset="0"/>
                <a:ea typeface="Arial" charset="0"/>
                <a:cs typeface="Arial" charset="0"/>
                <a:sym typeface="Georgia"/>
              </a:rPr>
              <a:t>xtract </a:t>
            </a:r>
            <a:r>
              <a:rPr lang="en-US" sz="2800" dirty="0">
                <a:solidFill>
                  <a:srgbClr val="333333"/>
                </a:solidFill>
                <a:highlight>
                  <a:srgbClr val="FFFFFF"/>
                </a:highlight>
                <a:latin typeface="Arial" charset="0"/>
                <a:ea typeface="Arial" charset="0"/>
                <a:cs typeface="Arial" charset="0"/>
                <a:sym typeface="Georgia"/>
              </a:rPr>
              <a:t>the most important predictors in a random forest model</a:t>
            </a:r>
          </a:p>
        </p:txBody>
      </p:sp>
      <p:sp>
        <p:nvSpPr>
          <p:cNvPr id="441" name="Shape 44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DECISION TREES AND RANDOM FORESTS</a:t>
            </a:r>
          </a:p>
        </p:txBody>
      </p:sp>
      <p:sp>
        <p:nvSpPr>
          <p:cNvPr id="442" name="Shape 442"/>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a:latin typeface="Arial" charset="0"/>
                <a:ea typeface="Arial" charset="0"/>
                <a:cs typeface="Arial" charset="0"/>
                <a:sym typeface="Oswald"/>
              </a:rPr>
              <a:t>LEARNING OBJECTIVES</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Shape 82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Arial" charset="0"/>
                <a:ea typeface="Arial" charset="0"/>
                <a:cs typeface="Arial" charset="0"/>
                <a:sym typeface="Oswald"/>
              </a:rPr>
              <a:t>BEFORE </a:t>
            </a:r>
            <a:r>
              <a:rPr lang="en-US" sz="3200" b="1" dirty="0" smtClean="0">
                <a:latin typeface="Arial" charset="0"/>
                <a:ea typeface="Arial" charset="0"/>
                <a:cs typeface="Arial" charset="0"/>
                <a:sym typeface="Oswald"/>
              </a:rPr>
              <a:t>NEXT THURSDAY</a:t>
            </a:r>
            <a:endParaRPr lang="en-US" sz="3200" b="1" dirty="0">
              <a:latin typeface="Arial" charset="0"/>
              <a:ea typeface="Arial" charset="0"/>
              <a:cs typeface="Arial" charset="0"/>
              <a:sym typeface="Oswald"/>
            </a:endParaRPr>
          </a:p>
        </p:txBody>
      </p:sp>
      <p:sp>
        <p:nvSpPr>
          <p:cNvPr id="830" name="Shape 830"/>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dirty="0" smtClean="0">
                <a:latin typeface="Arial" charset="0"/>
                <a:ea typeface="Arial" charset="0"/>
                <a:cs typeface="Arial" charset="0"/>
                <a:sym typeface="Oswald"/>
              </a:rPr>
              <a:t>BUILD A CRAPPY MODEL FOR YOUR PROJECT</a:t>
            </a:r>
            <a:endParaRPr lang="en-US" sz="5400" b="1" dirty="0">
              <a:latin typeface="Arial" charset="0"/>
              <a:ea typeface="Arial" charset="0"/>
              <a:cs typeface="Arial" charset="0"/>
              <a:sym typeface="Oswald"/>
            </a:endParaRPr>
          </a:p>
        </p:txBody>
      </p:sp>
      <p:sp>
        <p:nvSpPr>
          <p:cNvPr id="831" name="Shape 831"/>
          <p:cNvSpPr txBox="1">
            <a:spLocks noGrp="1"/>
          </p:cNvSpPr>
          <p:nvPr>
            <p:ph type="body" idx="1"/>
          </p:nvPr>
        </p:nvSpPr>
        <p:spPr>
          <a:xfrm>
            <a:off x="635000" y="30226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Arial" charset="0"/>
              <a:ea typeface="Arial" charset="0"/>
              <a:cs typeface="Arial" charset="0"/>
              <a:sym typeface="Georgia"/>
            </a:endParaRPr>
          </a:p>
          <a:p>
            <a:pPr marL="203200" marR="0" lvl="0" indent="-256540" algn="l" rtl="0">
              <a:spcBef>
                <a:spcPts val="0"/>
              </a:spcBef>
              <a:buSzPct val="100000"/>
              <a:buFont typeface="Georgia"/>
              <a:buChar char="‣"/>
            </a:pPr>
            <a:r>
              <a:rPr lang="en-US" sz="2800" dirty="0" smtClean="0">
                <a:latin typeface="Arial" charset="0"/>
                <a:ea typeface="Arial" charset="0"/>
                <a:cs typeface="Arial" charset="0"/>
                <a:sym typeface="Georgia"/>
              </a:rPr>
              <a:t>For your Final Project</a:t>
            </a:r>
          </a:p>
          <a:p>
            <a:pPr marL="863600" lvl="1" indent="-256540">
              <a:buSzPct val="100000"/>
              <a:buFont typeface="Georgia"/>
              <a:buChar char="‣"/>
            </a:pPr>
            <a:r>
              <a:rPr lang="en-US" dirty="0" smtClean="0">
                <a:latin typeface="Arial" charset="0"/>
                <a:ea typeface="Arial" charset="0"/>
                <a:cs typeface="Arial" charset="0"/>
                <a:sym typeface="Georgia"/>
              </a:rPr>
              <a:t>(ok it doesn’t have to be crappy)x</a:t>
            </a:r>
            <a:endParaRPr dirty="0">
              <a:latin typeface="Arial" charset="0"/>
              <a:ea typeface="Arial" charset="0"/>
              <a:cs typeface="Arial" charset="0"/>
              <a:sym typeface="Georgia"/>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D800"/>
        </a:solidFill>
        <a:effectLst/>
      </p:bgPr>
    </p:bg>
    <p:spTree>
      <p:nvGrpSpPr>
        <p:cNvPr id="1" name="Shape 848"/>
        <p:cNvGrpSpPr/>
        <p:nvPr/>
      </p:nvGrpSpPr>
      <p:grpSpPr>
        <a:xfrm>
          <a:off x="0" y="0"/>
          <a:ext cx="0" cy="0"/>
          <a:chOff x="0" y="0"/>
          <a:chExt cx="0" cy="0"/>
        </a:xfrm>
      </p:grpSpPr>
      <p:sp>
        <p:nvSpPr>
          <p:cNvPr id="849" name="Shape 849"/>
          <p:cNvSpPr/>
          <p:nvPr/>
        </p:nvSpPr>
        <p:spPr>
          <a:xfrm>
            <a:off x="635000" y="1473200"/>
            <a:ext cx="11734800" cy="16127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000" b="1" dirty="0">
                <a:solidFill>
                  <a:srgbClr val="FFFFFF"/>
                </a:solidFill>
                <a:latin typeface="Arial" charset="0"/>
                <a:ea typeface="Arial" charset="0"/>
                <a:cs typeface="Arial" charset="0"/>
                <a:sym typeface="Oswald"/>
              </a:rPr>
              <a:t>Q &amp; A</a:t>
            </a:r>
          </a:p>
        </p:txBody>
      </p:sp>
      <p:cxnSp>
        <p:nvCxnSpPr>
          <p:cNvPr id="850" name="Shape 850"/>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851" name="Shape 851"/>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852" name="Shape 852"/>
          <p:cNvSpPr/>
          <p:nvPr/>
        </p:nvSpPr>
        <p:spPr>
          <a:xfrm>
            <a:off x="635000" y="736600"/>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dirty="0">
                <a:latin typeface="Arial" charset="0"/>
                <a:ea typeface="Arial" charset="0"/>
                <a:cs typeface="Arial" charset="0"/>
                <a:sym typeface="Oswald"/>
              </a:rPr>
              <a:t>LESSON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FAFC0"/>
        </a:solidFill>
        <a:effectLst/>
      </p:bgPr>
    </p:bg>
    <p:spTree>
      <p:nvGrpSpPr>
        <p:cNvPr id="1" name="Shape 856"/>
        <p:cNvGrpSpPr/>
        <p:nvPr/>
      </p:nvGrpSpPr>
      <p:grpSpPr>
        <a:xfrm>
          <a:off x="0" y="0"/>
          <a:ext cx="0" cy="0"/>
          <a:chOff x="0" y="0"/>
          <a:chExt cx="0" cy="0"/>
        </a:xfrm>
      </p:grpSpPr>
      <p:sp>
        <p:nvSpPr>
          <p:cNvPr id="857" name="Shape 857"/>
          <p:cNvSpPr/>
          <p:nvPr/>
        </p:nvSpPr>
        <p:spPr>
          <a:xfrm>
            <a:off x="635000" y="1473200"/>
            <a:ext cx="11734800" cy="16127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000" b="1">
                <a:solidFill>
                  <a:srgbClr val="FFFFFF"/>
                </a:solidFill>
                <a:latin typeface="Arial" charset="0"/>
                <a:ea typeface="Arial" charset="0"/>
                <a:cs typeface="Arial" charset="0"/>
                <a:sym typeface="Oswald"/>
              </a:rPr>
              <a:t>EXIT TICKET </a:t>
            </a:r>
          </a:p>
          <a:p>
            <a:pPr marL="0" marR="0" lvl="0" indent="0" algn="l" rtl="0">
              <a:lnSpc>
                <a:spcPct val="75000"/>
              </a:lnSpc>
              <a:spcBef>
                <a:spcPts val="0"/>
              </a:spcBef>
              <a:buNone/>
            </a:pPr>
            <a:endParaRPr sz="9000" b="1">
              <a:solidFill>
                <a:srgbClr val="FFFFFF"/>
              </a:solidFill>
              <a:latin typeface="Arial" charset="0"/>
              <a:ea typeface="Arial" charset="0"/>
              <a:cs typeface="Arial" charset="0"/>
              <a:sym typeface="Impact"/>
            </a:endParaRPr>
          </a:p>
        </p:txBody>
      </p:sp>
      <p:cxnSp>
        <p:nvCxnSpPr>
          <p:cNvPr id="858" name="Shape 858"/>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859" name="Shape 859"/>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860" name="Shape 860"/>
          <p:cNvSpPr/>
          <p:nvPr/>
        </p:nvSpPr>
        <p:spPr>
          <a:xfrm>
            <a:off x="635000" y="736600"/>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a:latin typeface="Arial" charset="0"/>
                <a:ea typeface="Arial" charset="0"/>
                <a:cs typeface="Arial" charset="0"/>
                <a:sym typeface="Oswald"/>
              </a:rPr>
              <a:t>LESSON</a:t>
            </a:r>
          </a:p>
        </p:txBody>
      </p:sp>
      <p:sp>
        <p:nvSpPr>
          <p:cNvPr id="861" name="Shape 861"/>
          <p:cNvSpPr/>
          <p:nvPr/>
        </p:nvSpPr>
        <p:spPr>
          <a:xfrm>
            <a:off x="3113900" y="4078875"/>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a:latin typeface="Arial" charset="0"/>
                <a:ea typeface="Arial" charset="0"/>
                <a:cs typeface="Arial" charset="0"/>
                <a:sym typeface="Oswald"/>
              </a:rPr>
              <a:t>DON’T FORGET TO FILL OUT YOUR EXIT TICKET</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Shape 866"/>
          <p:cNvSpPr/>
          <p:nvPr/>
        </p:nvSpPr>
        <p:spPr>
          <a:xfrm>
            <a:off x="635000" y="736600"/>
            <a:ext cx="7721599" cy="431799"/>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i="0" u="none" strike="noStrike" cap="none" dirty="0" smtClean="0">
                <a:solidFill>
                  <a:srgbClr val="FFFFFF"/>
                </a:solidFill>
                <a:latin typeface="Oswald"/>
                <a:ea typeface="Oswald"/>
                <a:cs typeface="Oswald"/>
                <a:sym typeface="Oswald"/>
              </a:rPr>
              <a:t>EXTRA SLIDES</a:t>
            </a:r>
            <a:endParaRPr lang="en-US" sz="2800" b="1" i="0" u="none" strike="noStrike" cap="none" dirty="0">
              <a:solidFill>
                <a:srgbClr val="FFFFFF"/>
              </a:solidFill>
              <a:latin typeface="Oswald"/>
              <a:ea typeface="Oswald"/>
              <a:cs typeface="Oswald"/>
              <a:sym typeface="Oswald"/>
            </a:endParaRPr>
          </a:p>
        </p:txBody>
      </p:sp>
      <p:cxnSp>
        <p:nvCxnSpPr>
          <p:cNvPr id="867" name="Shape 867"/>
          <p:cNvCxnSpPr/>
          <p:nvPr/>
        </p:nvCxnSpPr>
        <p:spPr>
          <a:xfrm>
            <a:off x="635000" y="635000"/>
            <a:ext cx="11734800" cy="11"/>
          </a:xfrm>
          <a:prstGeom prst="straightConnector1">
            <a:avLst/>
          </a:prstGeom>
          <a:noFill/>
          <a:ln w="12700" cap="flat" cmpd="sng">
            <a:solidFill>
              <a:srgbClr val="FFFFFF"/>
            </a:solidFill>
            <a:prstDash val="solid"/>
            <a:miter/>
            <a:headEnd type="none" w="med" len="med"/>
            <a:tailEnd type="none" w="med" len="med"/>
          </a:ln>
        </p:spPr>
      </p:cxnSp>
      <p:cxnSp>
        <p:nvCxnSpPr>
          <p:cNvPr id="868" name="Shape 868"/>
          <p:cNvCxnSpPr/>
          <p:nvPr/>
        </p:nvCxnSpPr>
        <p:spPr>
          <a:xfrm>
            <a:off x="635000" y="1219200"/>
            <a:ext cx="11734800" cy="11"/>
          </a:xfrm>
          <a:prstGeom prst="straightConnector1">
            <a:avLst/>
          </a:prstGeom>
          <a:noFill/>
          <a:ln w="12700" cap="flat" cmpd="sng">
            <a:solidFill>
              <a:srgbClr val="FFFFFF"/>
            </a:solidFill>
            <a:prstDash val="solid"/>
            <a:miter/>
            <a:headEnd type="none" w="med" len="med"/>
            <a:tailEnd type="none" w="med" len="med"/>
          </a:ln>
        </p:spPr>
      </p:cxnSp>
      <p:sp>
        <p:nvSpPr>
          <p:cNvPr id="869" name="Shape 869"/>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Shape 638"/>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Let’s build a sample tree for our evergreen prediction problem.  Assume our features are whether the article contains a recipe, the image ratio, the html ratio.</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First, let’s choose the feature that gives us the highest purity, the recipe feature.</a:t>
            </a:r>
          </a:p>
        </p:txBody>
      </p:sp>
      <p:sp>
        <p:nvSpPr>
          <p:cNvPr id="639" name="Shape 63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TRAINING A DECISION TREE MODEL</a:t>
            </a:r>
          </a:p>
        </p:txBody>
      </p:sp>
      <p:pic>
        <p:nvPicPr>
          <p:cNvPr id="640" name="Shape 640"/>
          <p:cNvPicPr preferRelativeResize="0"/>
          <p:nvPr/>
        </p:nvPicPr>
        <p:blipFill>
          <a:blip r:embed="rId3">
            <a:alphaModFix/>
          </a:blip>
          <a:stretch>
            <a:fillRect/>
          </a:stretch>
        </p:blipFill>
        <p:spPr>
          <a:xfrm>
            <a:off x="4153675" y="4398750"/>
            <a:ext cx="4697449" cy="2283324"/>
          </a:xfrm>
          <a:prstGeom prst="rect">
            <a:avLst/>
          </a:prstGeom>
          <a:noFill/>
          <a:ln>
            <a:noFill/>
          </a:ln>
        </p:spPr>
      </p:pic>
    </p:spTree>
    <p:extLst>
      <p:ext uri="{BB962C8B-B14F-4D97-AF65-F5344CB8AC3E}">
        <p14:creationId xmlns:p14="http://schemas.microsoft.com/office/powerpoint/2010/main" val="77266614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Shape 645"/>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can take each side of the tree and repeat the process.</a:t>
            </a: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can continue this process until we have asked as many questions as we want or until our leaf nodes are completely pure.</a:t>
            </a:r>
          </a:p>
        </p:txBody>
      </p:sp>
      <p:sp>
        <p:nvSpPr>
          <p:cNvPr id="646" name="Shape 64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TRAINING A DECISION TREE MODEL</a:t>
            </a:r>
          </a:p>
        </p:txBody>
      </p:sp>
      <p:pic>
        <p:nvPicPr>
          <p:cNvPr id="647" name="Shape 647"/>
          <p:cNvPicPr preferRelativeResize="0"/>
          <p:nvPr/>
        </p:nvPicPr>
        <p:blipFill>
          <a:blip r:embed="rId3">
            <a:alphaModFix/>
          </a:blip>
          <a:stretch>
            <a:fillRect/>
          </a:stretch>
        </p:blipFill>
        <p:spPr>
          <a:xfrm>
            <a:off x="2716212" y="2341562"/>
            <a:ext cx="7572375" cy="2924175"/>
          </a:xfrm>
          <a:prstGeom prst="rect">
            <a:avLst/>
          </a:prstGeom>
          <a:noFill/>
          <a:ln>
            <a:noFill/>
          </a:ln>
        </p:spPr>
      </p:pic>
    </p:spTree>
    <p:extLst>
      <p:ext uri="{BB962C8B-B14F-4D97-AF65-F5344CB8AC3E}">
        <p14:creationId xmlns:p14="http://schemas.microsoft.com/office/powerpoint/2010/main" val="34414674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Shape 652"/>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Predictions are made by answering each of the questions.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Once we reach a leaf node, our prediction is made by taking the majority label of the training samples that fulfill the questions.</a:t>
            </a:r>
          </a:p>
          <a:p>
            <a:pPr marR="0" lvl="0" algn="l" rtl="0">
              <a:spcBef>
                <a:spcPts val="0"/>
              </a:spcBef>
              <a:buNone/>
            </a:pPr>
            <a:endParaRPr sz="2800">
              <a:latin typeface="Georgia"/>
              <a:ea typeface="Georgia"/>
              <a:cs typeface="Georgia"/>
              <a:sym typeface="Georgia"/>
            </a:endParaRPr>
          </a:p>
          <a:p>
            <a:pPr marL="203200" marR="0" lvl="0" indent="-256540" algn="l" rtl="0">
              <a:lnSpc>
                <a:spcPct val="150000"/>
              </a:lnSpc>
              <a:spcBef>
                <a:spcPts val="0"/>
              </a:spcBef>
              <a:buSzPct val="100000"/>
              <a:buFont typeface="Georgia"/>
              <a:buChar char="‣"/>
            </a:pPr>
            <a:r>
              <a:rPr lang="en-US" sz="2800">
                <a:latin typeface="Georgia"/>
                <a:ea typeface="Georgia"/>
                <a:cs typeface="Georgia"/>
                <a:sym typeface="Georgia"/>
              </a:rPr>
              <a:t>In our sample tree, if we want to classify a new article, ask:</a:t>
            </a:r>
          </a:p>
          <a:p>
            <a:pPr marR="0" lvl="1" algn="l" rtl="0">
              <a:lnSpc>
                <a:spcPct val="150000"/>
              </a:lnSpc>
              <a:spcBef>
                <a:spcPts val="0"/>
              </a:spcBef>
              <a:buSzPct val="100000"/>
              <a:buFont typeface="Georgia"/>
            </a:pPr>
            <a:r>
              <a:rPr lang="en-US" sz="2800">
                <a:latin typeface="Georgia"/>
                <a:ea typeface="Georgia"/>
                <a:cs typeface="Georgia"/>
                <a:sym typeface="Georgia"/>
              </a:rPr>
              <a:t>Does the article contain the word recipe?</a:t>
            </a:r>
          </a:p>
          <a:p>
            <a:pPr marR="0" lvl="1" algn="l" rtl="0">
              <a:lnSpc>
                <a:spcPct val="150000"/>
              </a:lnSpc>
              <a:spcBef>
                <a:spcPts val="0"/>
              </a:spcBef>
              <a:buSzPct val="100000"/>
              <a:buFont typeface="Georgia"/>
            </a:pPr>
            <a:r>
              <a:rPr lang="en-US" sz="2800">
                <a:latin typeface="Georgia"/>
                <a:ea typeface="Georgia"/>
                <a:cs typeface="Georgia"/>
                <a:sym typeface="Georgia"/>
              </a:rPr>
              <a:t>If it doesn’t, does the article have a lot of images?</a:t>
            </a:r>
          </a:p>
          <a:p>
            <a:pPr marR="0" lvl="1" algn="l" rtl="0">
              <a:lnSpc>
                <a:spcPct val="150000"/>
              </a:lnSpc>
              <a:spcBef>
                <a:spcPts val="0"/>
              </a:spcBef>
              <a:buSzPct val="100000"/>
              <a:buFont typeface="Georgia"/>
            </a:pPr>
            <a:r>
              <a:rPr lang="en-US" sz="2800">
                <a:latin typeface="Georgia"/>
                <a:ea typeface="Georgia"/>
                <a:cs typeface="Georgia"/>
                <a:sym typeface="Georgia"/>
              </a:rPr>
              <a:t>If it does, then 630 / 943 article are evergreen.</a:t>
            </a:r>
          </a:p>
          <a:p>
            <a:pPr marR="0" lvl="2" algn="l" rtl="0">
              <a:lnSpc>
                <a:spcPct val="150000"/>
              </a:lnSpc>
              <a:spcBef>
                <a:spcPts val="0"/>
              </a:spcBef>
              <a:buSzPct val="100000"/>
              <a:buFont typeface="Georgia"/>
            </a:pPr>
            <a:r>
              <a:rPr lang="en-US" sz="2800">
                <a:latin typeface="Georgia"/>
                <a:ea typeface="Georgia"/>
                <a:cs typeface="Georgia"/>
                <a:sym typeface="Georgia"/>
              </a:rPr>
              <a:t>So we can assign a 0.67 probability for evergreen sites.</a:t>
            </a:r>
          </a:p>
        </p:txBody>
      </p:sp>
      <p:sp>
        <p:nvSpPr>
          <p:cNvPr id="653" name="Shape 65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MAKING PREDICTIONS FROM A DECISION TREE</a:t>
            </a:r>
          </a:p>
        </p:txBody>
      </p:sp>
    </p:spTree>
    <p:extLst>
      <p:ext uri="{BB962C8B-B14F-4D97-AF65-F5344CB8AC3E}">
        <p14:creationId xmlns:p14="http://schemas.microsoft.com/office/powerpoint/2010/main" val="10789655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Shape 45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OPENING</a:t>
            </a:r>
          </a:p>
        </p:txBody>
      </p:sp>
      <p:sp>
        <p:nvSpPr>
          <p:cNvPr id="460" name="Shape 460"/>
          <p:cNvSpPr/>
          <p:nvPr/>
        </p:nvSpPr>
        <p:spPr>
          <a:xfrm>
            <a:off x="635000" y="1473200"/>
            <a:ext cx="11734800" cy="2806699"/>
          </a:xfrm>
          <a:prstGeom prst="rect">
            <a:avLst/>
          </a:prstGeom>
          <a:noFill/>
          <a:ln>
            <a:noFill/>
          </a:ln>
        </p:spPr>
        <p:txBody>
          <a:bodyPr lIns="0" tIns="0" rIns="0" bIns="0" anchor="t" anchorCtr="0">
            <a:noAutofit/>
          </a:bodyPr>
          <a:lstStyle/>
          <a:p>
            <a:pPr lvl="0" rtl="0">
              <a:lnSpc>
                <a:spcPct val="75000"/>
              </a:lnSpc>
              <a:spcBef>
                <a:spcPts val="0"/>
              </a:spcBef>
              <a:buClr>
                <a:schemeClr val="dk1"/>
              </a:buClr>
              <a:buSzPct val="25000"/>
              <a:buFont typeface="Arial"/>
              <a:buNone/>
            </a:pPr>
            <a:r>
              <a:rPr lang="en-US" sz="9600" b="1">
                <a:solidFill>
                  <a:schemeClr val="lt1"/>
                </a:solidFill>
                <a:latin typeface="Arial" charset="0"/>
                <a:ea typeface="Arial" charset="0"/>
                <a:cs typeface="Arial" charset="0"/>
                <a:sym typeface="Oswald"/>
              </a:rPr>
              <a:t>DECISION TREES AND RANDOM FORESTS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lvl="0" rtl="0">
              <a:spcBef>
                <a:spcPts val="0"/>
              </a:spcBef>
              <a:buClr>
                <a:schemeClr val="dk1"/>
              </a:buClr>
              <a:buSzPct val="39285"/>
              <a:buFont typeface="Arial"/>
              <a:buNone/>
            </a:pPr>
            <a:endParaRPr sz="2800" dirty="0">
              <a:solidFill>
                <a:schemeClr val="dk1"/>
              </a:solidFill>
              <a:latin typeface="Arial" charset="0"/>
              <a:ea typeface="Arial" charset="0"/>
              <a:cs typeface="Arial" charset="0"/>
              <a:sym typeface="Georgia"/>
            </a:endParaRPr>
          </a:p>
          <a:p>
            <a:pPr marL="203200" lvl="0" indent="-256540" rtl="0">
              <a:spcBef>
                <a:spcPts val="0"/>
              </a:spcBef>
              <a:buClr>
                <a:schemeClr val="dk1"/>
              </a:buClr>
              <a:buSzPct val="100000"/>
              <a:buFont typeface="Georgia"/>
              <a:buChar char="‣"/>
            </a:pPr>
            <a:r>
              <a:rPr lang="en-US" sz="2800" dirty="0">
                <a:solidFill>
                  <a:schemeClr val="dk1"/>
                </a:solidFill>
                <a:latin typeface="Arial" charset="0"/>
                <a:ea typeface="Arial" charset="0"/>
                <a:cs typeface="Arial" charset="0"/>
                <a:sym typeface="Georgia"/>
              </a:rPr>
              <a:t>In this lesson, we will focus on mining the dataset and building a model.  We will focus on refining our model for the best predictive ability.</a:t>
            </a:r>
          </a:p>
        </p:txBody>
      </p:sp>
      <p:sp>
        <p:nvSpPr>
          <p:cNvPr id="484" name="Shape 484"/>
          <p:cNvSpPr/>
          <p:nvPr/>
        </p:nvSpPr>
        <p:spPr>
          <a:xfrm>
            <a:off x="635000" y="736600"/>
            <a:ext cx="123699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Arial" charset="0"/>
                <a:ea typeface="Arial" charset="0"/>
                <a:cs typeface="Arial" charset="0"/>
                <a:sym typeface="Oswald"/>
              </a:rPr>
              <a:t>OVERVIEW OF THE DATA SCIENCE WORKFLOW</a:t>
            </a:r>
          </a:p>
        </p:txBody>
      </p:sp>
      <p:pic>
        <p:nvPicPr>
          <p:cNvPr id="485" name="Shape 485" descr="6 Build.png"/>
          <p:cNvPicPr preferRelativeResize="0"/>
          <p:nvPr/>
        </p:nvPicPr>
        <p:blipFill rotWithShape="1">
          <a:blip r:embed="rId3">
            <a:alphaModFix/>
          </a:blip>
          <a:srcRect l="4767" r="4767"/>
          <a:stretch/>
        </p:blipFill>
        <p:spPr>
          <a:xfrm>
            <a:off x="634999" y="3194237"/>
            <a:ext cx="11734800" cy="3438472"/>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2280" y="616119"/>
            <a:ext cx="7887084" cy="1785272"/>
          </a:xfrm>
          <a:ln>
            <a:noFill/>
          </a:ln>
        </p:spPr>
        <p:txBody>
          <a:bodyPr>
            <a:normAutofit/>
          </a:bodyPr>
          <a:lstStyle/>
          <a:p>
            <a:r>
              <a:rPr lang="en-US" sz="3500" dirty="0" smtClean="0"/>
              <a:t>Motivation: Decision Trees</a:t>
            </a:r>
            <a:endParaRPr lang="en-US" sz="3500" dirty="0"/>
          </a:p>
        </p:txBody>
      </p:sp>
      <p:sp>
        <p:nvSpPr>
          <p:cNvPr id="8" name="Content Placeholder 7"/>
          <p:cNvSpPr>
            <a:spLocks noGrp="1"/>
          </p:cNvSpPr>
          <p:nvPr>
            <p:ph idx="1"/>
          </p:nvPr>
        </p:nvSpPr>
        <p:spPr>
          <a:xfrm>
            <a:off x="576997" y="2191902"/>
            <a:ext cx="5419069" cy="4030770"/>
          </a:xfrm>
        </p:spPr>
        <p:txBody>
          <a:bodyPr>
            <a:normAutofit/>
          </a:bodyPr>
          <a:lstStyle/>
          <a:p>
            <a:pPr marL="342900" indent="-342900">
              <a:buFont typeface="Arial" charset="0"/>
              <a:buChar char="•"/>
            </a:pPr>
            <a:r>
              <a:rPr lang="en-US" sz="2400" dirty="0"/>
              <a:t>Intuitive machine learning </a:t>
            </a:r>
            <a:r>
              <a:rPr lang="en-US" sz="2400" dirty="0" smtClean="0"/>
              <a:t>process</a:t>
            </a:r>
          </a:p>
          <a:p>
            <a:pPr marL="342900" indent="-342900">
              <a:buFont typeface="Arial" charset="0"/>
              <a:buChar char="•"/>
            </a:pPr>
            <a:endParaRPr lang="en-US" sz="2400" dirty="0"/>
          </a:p>
          <a:p>
            <a:pPr marL="342900" indent="-342900">
              <a:buFont typeface="Arial" charset="0"/>
              <a:buChar char="•"/>
            </a:pPr>
            <a:r>
              <a:rPr lang="en-US" sz="2400" dirty="0"/>
              <a:t>Illustrates decision </a:t>
            </a:r>
            <a:r>
              <a:rPr lang="en-US" sz="2400" dirty="0" smtClean="0"/>
              <a:t>flow</a:t>
            </a:r>
          </a:p>
          <a:p>
            <a:pPr marL="342900" indent="-342900">
              <a:buFont typeface="Arial" charset="0"/>
              <a:buChar char="•"/>
            </a:pPr>
            <a:endParaRPr lang="en-US" sz="2400" dirty="0"/>
          </a:p>
          <a:p>
            <a:pPr marL="342900" indent="-342900">
              <a:buFont typeface="Arial" charset="0"/>
              <a:buChar char="•"/>
            </a:pPr>
            <a:r>
              <a:rPr lang="en-US" sz="2400" dirty="0"/>
              <a:t>Baseline for building and understanding more complicated algorithms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0977" y="1508755"/>
            <a:ext cx="6562831" cy="5397065"/>
          </a:xfrm>
          <a:prstGeom prst="rect">
            <a:avLst/>
          </a:prstGeom>
        </p:spPr>
      </p:pic>
    </p:spTree>
    <p:extLst>
      <p:ext uri="{BB962C8B-B14F-4D97-AF65-F5344CB8AC3E}">
        <p14:creationId xmlns:p14="http://schemas.microsoft.com/office/powerpoint/2010/main" val="443648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449</TotalTime>
  <Words>2630</Words>
  <Application>Microsoft Macintosh PowerPoint</Application>
  <PresentationFormat>Custom</PresentationFormat>
  <Paragraphs>650</Paragraphs>
  <Slides>66</Slides>
  <Notes>53</Notes>
  <HiddenSlides>16</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66</vt:i4>
      </vt:variant>
    </vt:vector>
  </HeadingPairs>
  <TitlesOfParts>
    <vt:vector size="74" baseType="lpstr">
      <vt:lpstr>Georgia</vt:lpstr>
      <vt:lpstr>Consolas</vt:lpstr>
      <vt:lpstr>Merriweather Sans</vt:lpstr>
      <vt:lpstr>Oswald</vt:lpstr>
      <vt:lpstr>Impact</vt:lpstr>
      <vt:lpstr>Arial</vt:lpstr>
      <vt:lpstr>White</vt:lpstr>
      <vt:lpstr>White</vt:lpstr>
      <vt:lpstr>PowerPoint Presentation</vt:lpstr>
      <vt:lpstr>PowerPoint Presentation</vt:lpstr>
      <vt:lpstr>PowerPoint Presentation</vt:lpstr>
      <vt:lpstr>PowerPoint Presentation</vt:lpstr>
      <vt:lpstr>PowerPoint Presentation</vt:lpstr>
      <vt:lpstr>LEARNING OBJECTIVES</vt:lpstr>
      <vt:lpstr>PowerPoint Presentation</vt:lpstr>
      <vt:lpstr>PowerPoint Presentation</vt:lpstr>
      <vt:lpstr>Motivation: Decision Trees</vt:lpstr>
      <vt:lpstr>Should it move?</vt:lpstr>
      <vt:lpstr>Simplest Decision Tree</vt:lpstr>
      <vt:lpstr>Already an Improvement!</vt:lpstr>
      <vt:lpstr>More complicated Decision Tree (What if we didn’t know if it SHOULD move)</vt:lpstr>
      <vt:lpstr>More complicated Decision Tree</vt:lpstr>
      <vt:lpstr>PowerPoint Presentation</vt:lpstr>
      <vt:lpstr>How do we make these decisions?</vt:lpstr>
      <vt:lpstr>TERMINOLOGY</vt:lpstr>
      <vt:lpstr>New Data Point! Suit of Armor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vt:lpstr>
      <vt:lpstr>How can we fix this?</vt:lpstr>
      <vt:lpstr>In Class Exercise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BUILD A CRAPPY MODEL FOR YOUR PROJECT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Reid Offringa</cp:lastModifiedBy>
  <cp:revision>200</cp:revision>
  <dcterms:modified xsi:type="dcterms:W3CDTF">2017-03-17T01:58:24Z</dcterms:modified>
</cp:coreProperties>
</file>