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59" r:id="rId3"/>
    <p:sldId id="290" r:id="rId4"/>
    <p:sldId id="282" r:id="rId5"/>
    <p:sldId id="306" r:id="rId6"/>
    <p:sldId id="307" r:id="rId7"/>
    <p:sldId id="308" r:id="rId8"/>
    <p:sldId id="309" r:id="rId9"/>
    <p:sldId id="310" r:id="rId10"/>
    <p:sldId id="311" r:id="rId11"/>
    <p:sldId id="288" r:id="rId12"/>
    <p:sldId id="284" r:id="rId13"/>
    <p:sldId id="286" r:id="rId14"/>
    <p:sldId id="289" r:id="rId15"/>
    <p:sldId id="291" r:id="rId16"/>
    <p:sldId id="261" r:id="rId17"/>
    <p:sldId id="312" r:id="rId18"/>
    <p:sldId id="266" r:id="rId19"/>
    <p:sldId id="292" r:id="rId20"/>
    <p:sldId id="295" r:id="rId21"/>
    <p:sldId id="313" r:id="rId22"/>
    <p:sldId id="314" r:id="rId23"/>
    <p:sldId id="315" r:id="rId24"/>
    <p:sldId id="316" r:id="rId25"/>
    <p:sldId id="317" r:id="rId26"/>
    <p:sldId id="318" r:id="rId27"/>
    <p:sldId id="263" r:id="rId28"/>
    <p:sldId id="319" r:id="rId29"/>
    <p:sldId id="293" r:id="rId30"/>
    <p:sldId id="321" r:id="rId31"/>
    <p:sldId id="322" r:id="rId32"/>
    <p:sldId id="294" r:id="rId33"/>
    <p:sldId id="320" r:id="rId34"/>
    <p:sldId id="268" r:id="rId35"/>
    <p:sldId id="271" r:id="rId36"/>
    <p:sldId id="264" r:id="rId37"/>
    <p:sldId id="297" r:id="rId38"/>
    <p:sldId id="296" r:id="rId39"/>
    <p:sldId id="298" r:id="rId40"/>
    <p:sldId id="299" r:id="rId41"/>
    <p:sldId id="302" r:id="rId42"/>
    <p:sldId id="303" r:id="rId43"/>
    <p:sldId id="304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343" autoAdjust="0"/>
  </p:normalViewPr>
  <p:slideViewPr>
    <p:cSldViewPr>
      <p:cViewPr>
        <p:scale>
          <a:sx n="80" d="100"/>
          <a:sy n="80" d="100"/>
        </p:scale>
        <p:origin x="2024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3/16/17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9358" y="2590800"/>
            <a:ext cx="8241241" cy="18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/>
              <a:t>Classification and Regression Trees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prone towards high-variance.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focus on the CART algorithm.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place to start understanding decision trees is to look at one of them. The diagram below shows a decision tree trained on the titanic data set.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 are made up of interconnected nodes, which act as a series of questions / test conditions (e.g., is the passenger male or female?)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2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 nodes show the output metric, in this case the percentage of titanic survivors for a given combination of variables.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8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which variables to include on the tree?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where variables should be located on the tree?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when to stop the tree?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This raises questions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55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5480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816702" y="25993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15701" r="43896" b="60942"/>
          <a:stretch/>
        </p:blipFill>
        <p:spPr bwMode="auto">
          <a:xfrm>
            <a:off x="3400300" y="36661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15908" r="44502" b="60736"/>
          <a:stretch/>
        </p:blipFill>
        <p:spPr bwMode="auto">
          <a:xfrm>
            <a:off x="6019800" y="4809199"/>
            <a:ext cx="2307498" cy="1820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1235075"/>
            <a:ext cx="786384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variables and split options are evaluated to determine which split will provide the greatest separation between classes.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Algorithm, Introduced</a:t>
            </a:r>
            <a:endParaRPr lang="en-US" sz="4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0300" y="2492514"/>
            <a:ext cx="282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split option would you select?</a:t>
            </a:r>
          </a:p>
        </p:txBody>
      </p:sp>
    </p:spTree>
    <p:extLst>
      <p:ext uri="{BB962C8B-B14F-4D97-AF65-F5344CB8AC3E}">
        <p14:creationId xmlns:p14="http://schemas.microsoft.com/office/powerpoint/2010/main" val="82891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816702" y="25993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15701" r="43896" b="60942"/>
          <a:stretch/>
        </p:blipFill>
        <p:spPr bwMode="auto">
          <a:xfrm>
            <a:off x="3400300" y="36661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15908" r="44502" b="60736"/>
          <a:stretch/>
        </p:blipFill>
        <p:spPr bwMode="auto">
          <a:xfrm>
            <a:off x="6019800" y="4809199"/>
            <a:ext cx="2307498" cy="1820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1235075"/>
            <a:ext cx="786384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variables and split options are evaluated to determine which split will provide the greatest separation between classes.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Algorithm, Introduced</a:t>
            </a:r>
            <a:endParaRPr lang="en-US" sz="4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9800" y="363253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determine the best split analytically?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0300" y="2492514"/>
            <a:ext cx="282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split option would you select?</a:t>
            </a:r>
          </a:p>
        </p:txBody>
      </p:sp>
    </p:spTree>
    <p:extLst>
      <p:ext uri="{BB962C8B-B14F-4D97-AF65-F5344CB8AC3E}">
        <p14:creationId xmlns:p14="http://schemas.microsoft.com/office/powerpoint/2010/main" val="1212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decision trees, splits are chosen by measuring the class purity before and after the split. Purity can be calculated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19856" y="2814999"/>
                <a:ext cx="4900107" cy="160460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/>
                        </a:rPr>
                        <m:t>𝐺𝑖𝑛𝑖</m:t>
                      </m:r>
                      <m:r>
                        <a:rPr lang="pt-BR" sz="2800">
                          <a:latin typeface="Cambria Math"/>
                        </a:rPr>
                        <m:t>=</m:t>
                      </m:r>
                      <m:r>
                        <a:rPr lang="en-US" sz="2800">
                          <a:latin typeface="Cambria Math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>
                              <a:latin typeface="Cambria Math"/>
                            </a:rPr>
                            <m:t>𝑖</m:t>
                          </m:r>
                          <m:r>
                            <a:rPr lang="pt-BR" sz="2800">
                              <a:latin typeface="Cambria Math"/>
                            </a:rPr>
                            <m:t>=</m:t>
                          </m:r>
                          <m:r>
                            <a:rPr lang="en-US" sz="280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>
                              <a:latin typeface="Cambria Math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𝑙𝑎𝑠𝑠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8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𝑟𝑜𝑝𝑜𝑟𝑡𝑖𝑜𝑛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56" y="2814999"/>
                <a:ext cx="4900107" cy="16046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Measuring Purity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5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of 0.5 indicates equal representation between both classes, and a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of 0 indicates perfect separation between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(i.e., perfect purity)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Measuring Purity</a:t>
            </a:r>
            <a:endParaRPr lang="en-US" sz="4000" dirty="0">
              <a:latin typeface="+mj-lt"/>
            </a:endParaRPr>
          </a:p>
        </p:txBody>
      </p:sp>
      <p:pic>
        <p:nvPicPr>
          <p:cNvPr id="1026" name="Picture 2" descr="C:\Users\josdavis\Documents\Personal\DAT3_Offline\g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21" y="2667000"/>
            <a:ext cx="4996390" cy="3728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8610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423339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each split until some stop criteria is met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each split until some stop criteria is met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go through an example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09688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49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49615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2166" y="4198203"/>
            <a:ext cx="53711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coefficient?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62301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38600"/>
            <a:ext cx="5046035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5480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61991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91000"/>
            <a:ext cx="5359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62087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91000"/>
            <a:ext cx="5359400" cy="109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334000"/>
            <a:ext cx="5029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06610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8572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9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65690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00047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32166" y="5587425"/>
            <a:ext cx="53711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coefficient?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198" y="5793787"/>
                <a:ext cx="3200400" cy="759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>
                          <a:latin typeface="Cambria Math"/>
                        </a:rPr>
                        <m:t>=0.23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5793787"/>
                <a:ext cx="3200400" cy="7594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35930" y="5793787"/>
                <a:ext cx="3200400" cy="759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30" y="5793787"/>
                <a:ext cx="3200400" cy="7594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198" y="5422075"/>
            <a:ext cx="320040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b="1" baseline="-25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35930" y="5421868"/>
            <a:ext cx="3200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Gini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F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64333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94752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After the Split (continued)</a:t>
            </a:r>
            <a:endParaRPr lang="en-US" sz="4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2201" y="4572000"/>
            <a:ext cx="44195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b="1" baseline="-25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baseline="-250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8551" y="3124200"/>
            <a:ext cx="1292649" cy="733321"/>
            <a:chOff x="990600" y="32766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90600" y="36405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 smtClean="0">
                            <a:latin typeface="Cambria Math"/>
                          </a:rPr>
                          <m:t>=0.</m:t>
                        </m:r>
                        <m:r>
                          <a:rPr lang="en-US" sz="1800" b="0" i="1" smtClean="0">
                            <a:latin typeface="Cambria Math"/>
                          </a:rPr>
                          <m:t>23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6405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990600" y="32766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62800" y="3124200"/>
            <a:ext cx="1292649" cy="733321"/>
            <a:chOff x="6896484" y="3688673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896484" y="4052662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 smtClean="0">
                            <a:latin typeface="Cambria Math"/>
                          </a:rPr>
                          <m:t>=0.</m:t>
                        </m:r>
                        <m:r>
                          <a:rPr lang="en-US" sz="1800" b="0" i="1" smtClean="0">
                            <a:latin typeface="Cambria Math"/>
                          </a:rPr>
                          <m:t>32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484" y="4052662"/>
                  <a:ext cx="129264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6896484" y="3688673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62200" y="4953618"/>
                <a:ext cx="4419600" cy="1599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/>
                            </a:rPr>
                            <m:t>𝐺𝑖𝑛𝑖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den>
                          </m:f>
                        </m:e>
                      </m:d>
                      <m:r>
                        <a:rPr lang="en-US" sz="1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/>
                            </a:rPr>
                            <m:t>𝐺𝑖𝑛𝑖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dirty="0" smtClean="0"/>
              </a:p>
              <a:p>
                <a:pPr algn="ctr"/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0.23</m:t>
                      </m:r>
                      <m:d>
                        <m:d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US" sz="180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0.32</m:t>
                      </m:r>
                      <m:d>
                        <m:d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=0.27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953618"/>
                <a:ext cx="4419600" cy="15995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ent Arrow 26"/>
          <p:cNvSpPr/>
          <p:nvPr/>
        </p:nvSpPr>
        <p:spPr bwMode="auto">
          <a:xfrm rot="10800000">
            <a:off x="7047121" y="4114800"/>
            <a:ext cx="953878" cy="1798000"/>
          </a:xfrm>
          <a:prstGeom prst="bentArrow">
            <a:avLst>
              <a:gd name="adj1" fmla="val 38337"/>
              <a:gd name="adj2" fmla="val 37427"/>
              <a:gd name="adj3" fmla="val 39939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Bent Arrow 27"/>
          <p:cNvSpPr/>
          <p:nvPr/>
        </p:nvSpPr>
        <p:spPr bwMode="auto">
          <a:xfrm rot="10800000" flipH="1">
            <a:off x="1179721" y="4114800"/>
            <a:ext cx="953878" cy="1798000"/>
          </a:xfrm>
          <a:prstGeom prst="bentArrow">
            <a:avLst>
              <a:gd name="adj1" fmla="val 38337"/>
              <a:gd name="adj2" fmla="val 37427"/>
              <a:gd name="adj3" fmla="val 39939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5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 compare for the Siblings and class variables?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18002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35489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4481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 compare for the Siblings and class variables?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02632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46905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59952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6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example, the algorithm will select the Gender variable since it provides the greatest increase in purity.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88110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05115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85359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8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1817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09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4557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28267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provide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4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provide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Understanding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works is foundational to understanding how more complex, and widely-used models work, such as random forests and boosted trees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4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provide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Understanding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works is foundational to understanding how more complex, and widely-used models work, such as random forests and boosted trees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spcBef>
                <a:spcPts val="18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tends to perform worse than more sophisticated modeling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techniques due to their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high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variance</a:t>
            </a:r>
          </a:p>
        </p:txBody>
      </p:sp>
    </p:spTree>
    <p:extLst>
      <p:ext uri="{BB962C8B-B14F-4D97-AF65-F5344CB8AC3E}">
        <p14:creationId xmlns:p14="http://schemas.microsoft.com/office/powerpoint/2010/main" val="16805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prone towards high-variance.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S Consulting On-screen XS WHT_R1.5_032508 16">
    <a:dk1>
      <a:srgbClr val="000000"/>
    </a:dk1>
    <a:lt1>
      <a:srgbClr val="FFFFFF"/>
    </a:lt1>
    <a:dk2>
      <a:srgbClr val="4066B2"/>
    </a:dk2>
    <a:lt2>
      <a:srgbClr val="000066"/>
    </a:lt2>
    <a:accent1>
      <a:srgbClr val="003399"/>
    </a:accent1>
    <a:accent2>
      <a:srgbClr val="8099CC"/>
    </a:accent2>
    <a:accent3>
      <a:srgbClr val="FFFFFF"/>
    </a:accent3>
    <a:accent4>
      <a:srgbClr val="000000"/>
    </a:accent4>
    <a:accent5>
      <a:srgbClr val="AAADCA"/>
    </a:accent5>
    <a:accent6>
      <a:srgbClr val="738AB9"/>
    </a:accent6>
    <a:hlink>
      <a:srgbClr val="80CCCC"/>
    </a:hlink>
    <a:folHlink>
      <a:srgbClr val="4066B2"/>
    </a:folHlink>
  </a:clrScheme>
</a:themeOverride>
</file>

<file path=ppt/theme/themeOverride2.xml><?xml version="1.0" encoding="utf-8"?>
<a:themeOverride xmlns:a="http://schemas.openxmlformats.org/drawingml/2006/main">
  <a:clrScheme name="US Consulting On-screen XS WHT_R1.5_032508 16">
    <a:dk1>
      <a:srgbClr val="000000"/>
    </a:dk1>
    <a:lt1>
      <a:srgbClr val="FFFFFF"/>
    </a:lt1>
    <a:dk2>
      <a:srgbClr val="4066B2"/>
    </a:dk2>
    <a:lt2>
      <a:srgbClr val="000066"/>
    </a:lt2>
    <a:accent1>
      <a:srgbClr val="003399"/>
    </a:accent1>
    <a:accent2>
      <a:srgbClr val="8099CC"/>
    </a:accent2>
    <a:accent3>
      <a:srgbClr val="FFFFFF"/>
    </a:accent3>
    <a:accent4>
      <a:srgbClr val="000000"/>
    </a:accent4>
    <a:accent5>
      <a:srgbClr val="AAADCA"/>
    </a:accent5>
    <a:accent6>
      <a:srgbClr val="738AB9"/>
    </a:accent6>
    <a:hlink>
      <a:srgbClr val="80CCCC"/>
    </a:hlink>
    <a:folHlink>
      <a:srgbClr val="4066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1585</Words>
  <Application>Microsoft Macintosh PowerPoint</Application>
  <PresentationFormat>On-screen Show (4:3)</PresentationFormat>
  <Paragraphs>385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Georgia</vt:lpstr>
      <vt:lpstr>Wingdings</vt:lpstr>
      <vt:lpstr>Wingdings 2</vt:lpstr>
      <vt:lpstr>US Consulting On-screen XS WHT_R1.5V_0612</vt:lpstr>
      <vt:lpstr>PowerPoint Presentation</vt:lpstr>
      <vt:lpstr>Objectives</vt:lpstr>
      <vt:lpstr>Objectives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Description</vt:lpstr>
      <vt:lpstr>Description</vt:lpstr>
      <vt:lpstr>Description</vt:lpstr>
      <vt:lpstr>This raises questions</vt:lpstr>
      <vt:lpstr>Objectives</vt:lpstr>
      <vt:lpstr>The Algorithm, Introduced</vt:lpstr>
      <vt:lpstr>The Algorithm, Introduced</vt:lpstr>
      <vt:lpstr>Measuring Purity</vt:lpstr>
      <vt:lpstr>Measuring Purity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Before the Split</vt:lpstr>
      <vt:lpstr>Before the Split</vt:lpstr>
      <vt:lpstr>Before the Split</vt:lpstr>
      <vt:lpstr>Before the Split</vt:lpstr>
      <vt:lpstr>Before the Split</vt:lpstr>
      <vt:lpstr>After the Split</vt:lpstr>
      <vt:lpstr>After the Split</vt:lpstr>
      <vt:lpstr>After the Split</vt:lpstr>
      <vt:lpstr>After the Split (continued)</vt:lpstr>
      <vt:lpstr>Choosing the Split</vt:lpstr>
      <vt:lpstr>Choosing the Split</vt:lpstr>
      <vt:lpstr>Choosing the Split</vt:lpstr>
      <vt:lpstr>Objectives</vt:lpstr>
      <vt:lpstr>Objectives</vt:lpstr>
      <vt:lpstr>Meta-Evaluation</vt:lpstr>
      <vt:lpstr>Meta-Evaluation</vt:lpstr>
      <vt:lpstr>Meta-Evaluation</vt:lpstr>
      <vt:lpstr>Meta-Evaluation</vt:lpstr>
    </vt:vector>
  </TitlesOfParts>
  <Company>Deloitte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Reid Offringa</cp:lastModifiedBy>
  <cp:revision>117</cp:revision>
  <dcterms:created xsi:type="dcterms:W3CDTF">2014-07-10T15:55:45Z</dcterms:created>
  <dcterms:modified xsi:type="dcterms:W3CDTF">2017-03-16T18:25:27Z</dcterms:modified>
</cp:coreProperties>
</file>