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6" r:id="rId7"/>
    <p:sldId id="261" r:id="rId8"/>
    <p:sldId id="263" r:id="rId9"/>
    <p:sldId id="264" r:id="rId10"/>
    <p:sldId id="267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/>
    <p:restoredTop sz="94745"/>
  </p:normalViewPr>
  <p:slideViewPr>
    <p:cSldViewPr snapToGrid="0" snapToObjects="1">
      <p:cViewPr varScale="1">
        <p:scale>
          <a:sx n="71" d="100"/>
          <a:sy n="71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E425-87AA-1D4B-B2AD-7721745882F2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3931E-8252-6C47-9189-38BAB43C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C6EE-3C52-4C4B-B857-FD8EC81B4EFC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ACB2-50F9-F34A-9E97-31390F69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Reid Offringa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47" y="101820"/>
            <a:ext cx="8195869" cy="1325563"/>
          </a:xfrm>
        </p:spPr>
        <p:txBody>
          <a:bodyPr/>
          <a:lstStyle/>
          <a:p>
            <a:r>
              <a:rPr lang="en-US" dirty="0" smtClean="0"/>
              <a:t>How do we make these decisions?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1519" y="1365185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Move?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00304" y="2539741"/>
            <a:ext cx="15680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000446" y="2544782"/>
            <a:ext cx="158490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56224" y="2243029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1176" y="2347877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3948" y="3298222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7804" y="3298222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700139">
            <a:off x="6466284" y="4860819"/>
            <a:ext cx="972819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118957">
            <a:off x="5906390" y="4859660"/>
            <a:ext cx="968721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33948" y="3989985"/>
            <a:ext cx="1243176" cy="64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Is it Metal?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2693" y="5408851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84287" y="5408851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9200" y="4702380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1254" y="4650491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0423" y="1365186"/>
            <a:ext cx="2182368" cy="735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Gini Impurity!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63651" y="3298223"/>
            <a:ext cx="1043918" cy="700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Pure!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06484" y="5408851"/>
            <a:ext cx="1043918" cy="700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Pure!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61326" y="3298221"/>
            <a:ext cx="2433650" cy="638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More Pure Than above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9254" y="5408852"/>
            <a:ext cx="1043918" cy="700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Pure!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1607" y="3296812"/>
            <a:ext cx="2433650" cy="638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NOT PURE!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1067" y="438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519" y="129120"/>
            <a:ext cx="7175613" cy="1325563"/>
          </a:xfrm>
        </p:spPr>
        <p:txBody>
          <a:bodyPr/>
          <a:lstStyle/>
          <a:p>
            <a:r>
              <a:rPr lang="en-US" dirty="0" smtClean="0"/>
              <a:t>New Data Point! </a:t>
            </a:r>
            <a:r>
              <a:rPr lang="en-US" u="sng" dirty="0" smtClean="0"/>
              <a:t>Suit of Armor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4291519" y="1365185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Move?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00304" y="2539741"/>
            <a:ext cx="15680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000446" y="2544782"/>
            <a:ext cx="158490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56224" y="2243029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1176" y="2347877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3948" y="3298222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7804" y="3298222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700139">
            <a:off x="6466284" y="4860819"/>
            <a:ext cx="972819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118957">
            <a:off x="5906390" y="4859660"/>
            <a:ext cx="968721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33948" y="3989985"/>
            <a:ext cx="1243176" cy="64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Is it Metal?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2693" y="5408851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84287" y="5408851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9200" y="4702380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1254" y="4650491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1067" y="438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39338" y="1379354"/>
            <a:ext cx="1226710" cy="6131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Armor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2903 0.01528 -0.00377 -0.00115 -0.0194 0.01482 C -0.0207 0.01598 -0.02226 0.01598 -0.02356 0.01713 C -0.02838 0.02176 -0.0332 0.02616 -0.0375 0.03195 C -0.03932 0.03449 -0.0414 0.03658 -0.04297 0.03936 C -0.04466 0.04236 -0.04544 0.04653 -0.04713 0.04931 C -0.04869 0.05162 -0.05091 0.05255 -0.05273 0.05417 C -0.05416 0.05741 -0.05534 0.06111 -0.0569 0.06412 C -0.0595 0.06922 -0.06523 0.07894 -0.06523 0.07894 C -0.06614 0.0838 -0.06823 0.08843 -0.06797 0.09375 C -0.06757 0.11019 -0.06784 0.12686 -0.06666 0.14306 C -0.06627 0.14815 -0.06185 0.15371 -0.05963 0.15556 C -0.05703 0.15764 -0.05416 0.1588 -0.0513 0.16042 L -0.04713 0.16297 C -0.04583 0.16366 -0.0444 0.16459 -0.04297 0.16528 C -0.03515 0.16875 -0.03932 0.16713 -0.03047 0.17037 C 0.00157 0.16806 0.00404 0.16598 0.03477 0.17037 C 0.03672 0.17061 0.03854 0.17176 0.04037 0.17269 C 0.0431 0.17431 0.0487 0.17778 0.0487 0.17778 C 0.05144 0.18102 0.05521 0.18264 0.05703 0.1875 C 0.06068 0.19746 0.05834 0.19329 0.06394 0.2 C 0.06446 0.20232 0.06459 0.2051 0.06537 0.20741 C 0.06693 0.2125 0.07084 0.22223 0.07084 0.22223 C 0.07175 0.22801 0.07331 0.23866 0.0737 0.24445 C 0.07435 0.2551 0.07461 0.26574 0.075 0.27639 C 0.07552 0.28542 0.07604 0.29445 0.07644 0.30371 C 0.07696 0.33565 0.0767 0.36783 0.07787 0.4 C 0.07813 0.40857 0.08295 0.42385 0.0862 0.42963 C 0.0875 0.43195 0.08907 0.43426 0.09037 0.43704 C 0.09141 0.43912 0.09193 0.44213 0.0931 0.44445 C 0.09427 0.44653 0.09597 0.44746 0.09727 0.44931 C 0.10795 0.46505 0.09532 0.44931 0.1056 0.46158 C 0.10912 0.48033 0.10443 0.45718 0.10977 0.47639 C 0.11042 0.47871 0.11081 0.48125 0.1112 0.4838 C 0.11263 0.49329 0.1125 0.49074 0.1125 0.4963 L 0.1125 0.4963 L 0.1125 0.4963 " pathEditMode="relative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80232" cy="13255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328" y="1978025"/>
            <a:ext cx="4136136" cy="4351338"/>
          </a:xfrm>
        </p:spPr>
        <p:txBody>
          <a:bodyPr/>
          <a:lstStyle/>
          <a:p>
            <a:r>
              <a:rPr lang="en-US" dirty="0" smtClean="0"/>
              <a:t>Not very versatile</a:t>
            </a:r>
          </a:p>
          <a:p>
            <a:r>
              <a:rPr lang="en-US" dirty="0" smtClean="0"/>
              <a:t>Low reliability</a:t>
            </a:r>
          </a:p>
          <a:p>
            <a:r>
              <a:rPr lang="en-US" dirty="0" smtClean="0"/>
              <a:t>Prone to overfitting</a:t>
            </a:r>
          </a:p>
          <a:p>
            <a:r>
              <a:rPr lang="en-US" dirty="0" smtClean="0"/>
              <a:t>Prone to random error</a:t>
            </a:r>
          </a:p>
          <a:p>
            <a:pPr lvl="1"/>
            <a:r>
              <a:rPr lang="en-US" dirty="0" smtClean="0"/>
              <a:t>E.g. Order of variables chosen can influence final results</a:t>
            </a:r>
          </a:p>
          <a:p>
            <a:r>
              <a:rPr lang="en-US" dirty="0" smtClean="0"/>
              <a:t>How can we fix this?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136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</a:t>
            </a:r>
          </a:p>
          <a:p>
            <a:r>
              <a:rPr lang="en-US" dirty="0" smtClean="0"/>
              <a:t>Easy to illustrate</a:t>
            </a:r>
          </a:p>
          <a:p>
            <a:r>
              <a:rPr lang="en-US" dirty="0" smtClean="0"/>
              <a:t>Building block to more complicated classifiers</a:t>
            </a:r>
          </a:p>
          <a:p>
            <a:pPr lvl="1"/>
            <a:r>
              <a:rPr lang="en-US" dirty="0" smtClean="0"/>
              <a:t>E.g. Random forests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38088" y="365125"/>
            <a:ext cx="3380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 </a:t>
            </a:r>
            <a:br>
              <a:rPr lang="en-US" dirty="0" smtClean="0"/>
            </a:br>
            <a:r>
              <a:rPr lang="en-US" sz="2200" dirty="0" smtClean="0"/>
              <a:t>A Preview of next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sample observations</a:t>
            </a:r>
          </a:p>
          <a:p>
            <a:r>
              <a:rPr lang="en-US" dirty="0" smtClean="0"/>
              <a:t>Randomly sample features</a:t>
            </a:r>
          </a:p>
          <a:p>
            <a:r>
              <a:rPr lang="en-US" dirty="0" smtClean="0"/>
              <a:t>Run a LOT of decision trees</a:t>
            </a:r>
          </a:p>
          <a:p>
            <a:r>
              <a:rPr lang="en-US" dirty="0" smtClean="0"/>
              <a:t>Average together responses</a:t>
            </a:r>
          </a:p>
          <a:p>
            <a:r>
              <a:rPr lang="en-US" dirty="0" smtClean="0"/>
              <a:t>Random Forests!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Run a decision tree for sample data set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pPr lvl="1"/>
            <a:r>
              <a:rPr lang="en-US" dirty="0" smtClean="0"/>
              <a:t>Sample dataset</a:t>
            </a:r>
          </a:p>
          <a:p>
            <a:pPr lvl="1"/>
            <a:r>
              <a:rPr lang="en-US" dirty="0" smtClean="0"/>
              <a:t>Iris dataset</a:t>
            </a:r>
          </a:p>
          <a:p>
            <a:r>
              <a:rPr lang="en-US" dirty="0" smtClean="0"/>
              <a:t>What is the outcome for..</a:t>
            </a:r>
          </a:p>
          <a:p>
            <a:pPr lvl="1"/>
            <a:r>
              <a:rPr lang="en-US" dirty="0" smtClean="0"/>
              <a:t>Sepal Length: 1</a:t>
            </a:r>
          </a:p>
          <a:p>
            <a:pPr lvl="1"/>
            <a:r>
              <a:rPr lang="en-US" dirty="0" smtClean="0"/>
              <a:t>Sepal Width: 2</a:t>
            </a:r>
          </a:p>
          <a:p>
            <a:pPr lvl="1"/>
            <a:r>
              <a:rPr lang="en-US" dirty="0" smtClean="0"/>
              <a:t>Petal Length: 1</a:t>
            </a:r>
          </a:p>
          <a:p>
            <a:pPr lvl="1"/>
            <a:r>
              <a:rPr lang="en-US" dirty="0" smtClean="0"/>
              <a:t>Petal Width: 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41458"/>
            <a:ext cx="3990126" cy="167660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Decision Trees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Intuitive machine learning process</a:t>
            </a:r>
          </a:p>
          <a:p>
            <a:r>
              <a:rPr lang="en-US" sz="1800" dirty="0" smtClean="0"/>
              <a:t>Illustrates decision flow</a:t>
            </a:r>
          </a:p>
          <a:p>
            <a:r>
              <a:rPr lang="en-US" sz="1800" dirty="0" smtClean="0"/>
              <a:t>Baseline for building and understanding more complicated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56" y="505629"/>
            <a:ext cx="7271483" cy="59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decision trees</a:t>
            </a:r>
          </a:p>
          <a:p>
            <a:r>
              <a:rPr lang="en-US" dirty="0" smtClean="0"/>
              <a:t>Utilize new knowledge on a simple example</a:t>
            </a:r>
          </a:p>
          <a:p>
            <a:r>
              <a:rPr lang="en-US" dirty="0" smtClean="0"/>
              <a:t>Successfully graph a simple example</a:t>
            </a:r>
          </a:p>
          <a:p>
            <a:r>
              <a:rPr lang="en-US" dirty="0" smtClean="0"/>
              <a:t>Recognize limitations of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it move?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729078"/>
              </p:ext>
            </p:extLst>
          </p:nvPr>
        </p:nvGraphicFramePr>
        <p:xfrm>
          <a:off x="792480" y="1560577"/>
          <a:ext cx="10424160" cy="47670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5460"/>
                <a:gridCol w="1729740"/>
                <a:gridCol w="1729740"/>
                <a:gridCol w="1729740"/>
                <a:gridCol w="1729740"/>
                <a:gridCol w="1729740"/>
              </a:tblGrid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mechanical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Solution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door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wheel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shoe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lever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Decision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1519" y="1596833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Should it Move?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41791" y="2671237"/>
            <a:ext cx="1284772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249043" y="2674260"/>
            <a:ext cx="129431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24292" y="2545010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5560" y="2531630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68632"/>
              </p:ext>
            </p:extLst>
          </p:nvPr>
        </p:nvGraphicFramePr>
        <p:xfrm>
          <a:off x="2779776" y="3348728"/>
          <a:ext cx="2103912" cy="325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99"/>
                <a:gridCol w="1120713"/>
              </a:tblGrid>
              <a:tr h="1623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chair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table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shoe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painting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01942"/>
              </p:ext>
            </p:extLst>
          </p:nvPr>
        </p:nvGraphicFramePr>
        <p:xfrm>
          <a:off x="5677998" y="3348728"/>
          <a:ext cx="2038616" cy="325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41"/>
                <a:gridCol w="1099375"/>
              </a:tblGrid>
              <a:tr h="3051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door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wheel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WD40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fan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WD40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lever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32"/>
            <a:ext cx="10515600" cy="1325563"/>
          </a:xfrm>
        </p:spPr>
        <p:txBody>
          <a:bodyPr/>
          <a:lstStyle/>
          <a:p>
            <a:r>
              <a:rPr lang="en-US" dirty="0" smtClean="0"/>
              <a:t>Already an Improvement!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6271" y="1694369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Should it Move?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2676543" y="2768773"/>
            <a:ext cx="1284772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1883795" y="2771796"/>
            <a:ext cx="1294316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9044" y="2642546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0312" y="2629166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56437"/>
              </p:ext>
            </p:extLst>
          </p:nvPr>
        </p:nvGraphicFramePr>
        <p:xfrm>
          <a:off x="414528" y="3446264"/>
          <a:ext cx="2103912" cy="325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99"/>
                <a:gridCol w="1120713"/>
              </a:tblGrid>
              <a:tr h="1623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chair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table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cup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shoe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painting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60282"/>
              </p:ext>
            </p:extLst>
          </p:nvPr>
        </p:nvGraphicFramePr>
        <p:xfrm>
          <a:off x="3312750" y="3446264"/>
          <a:ext cx="2038616" cy="325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41"/>
                <a:gridCol w="1099375"/>
              </a:tblGrid>
              <a:tr h="3051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door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wheel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WD40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fan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WD40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lever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9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WD40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29" y="1950401"/>
            <a:ext cx="5358202" cy="44064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05126" y="365228"/>
            <a:ext cx="2807208" cy="1345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ote: Our example only has two outcomes!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099"/>
            <a:ext cx="10515600" cy="1325563"/>
          </a:xfrm>
        </p:spPr>
        <p:txBody>
          <a:bodyPr/>
          <a:lstStyle/>
          <a:p>
            <a:r>
              <a:rPr lang="en-US" dirty="0" smtClean="0"/>
              <a:t>More complicated Decision Tree</a:t>
            </a:r>
            <a:br>
              <a:rPr lang="en-US" dirty="0" smtClean="0"/>
            </a:br>
            <a:r>
              <a:rPr lang="en-US" sz="2000" dirty="0" smtClean="0"/>
              <a:t>(What if we didn’t know if it SHOULD move)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291519" y="1365185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Move?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00304" y="2539741"/>
            <a:ext cx="15680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000446" y="2544782"/>
            <a:ext cx="158490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56224" y="2243029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1176" y="2347877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91465"/>
              </p:ext>
            </p:extLst>
          </p:nvPr>
        </p:nvGraphicFramePr>
        <p:xfrm>
          <a:off x="6628544" y="2332353"/>
          <a:ext cx="2103912" cy="443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99"/>
                <a:gridCol w="1120713"/>
              </a:tblGrid>
              <a:tr h="1623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cup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Duct tape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painting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Duct tape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door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WD40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wheel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WD40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fan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WD40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lever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WD40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cog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WD40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52290"/>
              </p:ext>
            </p:extLst>
          </p:nvPr>
        </p:nvGraphicFramePr>
        <p:xfrm>
          <a:off x="2291601" y="3415913"/>
          <a:ext cx="2103912" cy="206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99"/>
                <a:gridCol w="1120713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Item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Solution</a:t>
                      </a: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chair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Duct tape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table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Duct tape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1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shoe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Duct tape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More complicated Decision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1519" y="1365185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Move?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00304" y="2539741"/>
            <a:ext cx="15680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000446" y="2544782"/>
            <a:ext cx="158490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56224" y="2243029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1176" y="2347877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3947" y="3298222"/>
            <a:ext cx="1999488" cy="1975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7176" y="3306185"/>
            <a:ext cx="1999488" cy="197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(3, 0)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89"/>
            <a:ext cx="10515600" cy="1325563"/>
          </a:xfrm>
        </p:spPr>
        <p:txBody>
          <a:bodyPr/>
          <a:lstStyle/>
          <a:p>
            <a:r>
              <a:rPr lang="en-US" dirty="0" smtClean="0"/>
              <a:t>More complicated Decision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1519" y="1365185"/>
            <a:ext cx="1950720" cy="73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Move?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0139">
            <a:off x="5000304" y="2539741"/>
            <a:ext cx="156803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118957">
            <a:off x="4000446" y="2544782"/>
            <a:ext cx="1584904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56224" y="2243029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1176" y="2347877"/>
            <a:ext cx="655488" cy="41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3948" y="3298222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7804" y="3298222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(3, 0)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700139">
            <a:off x="6466284" y="4860819"/>
            <a:ext cx="972819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118957">
            <a:off x="5906390" y="4859660"/>
            <a:ext cx="968721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33948" y="3989985"/>
            <a:ext cx="1243176" cy="64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Is it Metal?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2693" y="5408851"/>
            <a:ext cx="1243176" cy="700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WD40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(5, 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84287" y="5408851"/>
            <a:ext cx="1303791" cy="700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Duct Tape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(2, 0)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9200" y="4702380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1254" y="4650491"/>
            <a:ext cx="704252" cy="415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536</Words>
  <Application>Microsoft Macintosh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Decision Trees</vt:lpstr>
      <vt:lpstr>Motivation: Decision Trees</vt:lpstr>
      <vt:lpstr>Objectives</vt:lpstr>
      <vt:lpstr>Should it move?</vt:lpstr>
      <vt:lpstr>Simplest Decision Tree</vt:lpstr>
      <vt:lpstr>Already an Improvement!</vt:lpstr>
      <vt:lpstr>More complicated Decision Tree (What if we didn’t know if it SHOULD move)</vt:lpstr>
      <vt:lpstr>More complicated Decision Tree</vt:lpstr>
      <vt:lpstr>More complicated Decision Tree</vt:lpstr>
      <vt:lpstr>How do we make these decisions?</vt:lpstr>
      <vt:lpstr>New Data Point! Suit of Armor</vt:lpstr>
      <vt:lpstr>Advantages</vt:lpstr>
      <vt:lpstr>How can we fix this?  A Preview of next class!</vt:lpstr>
      <vt:lpstr>In Class Exercise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Reid Offringa</dc:creator>
  <cp:lastModifiedBy>Reid Offringa</cp:lastModifiedBy>
  <cp:revision>155</cp:revision>
  <dcterms:created xsi:type="dcterms:W3CDTF">2017-01-12T21:28:25Z</dcterms:created>
  <dcterms:modified xsi:type="dcterms:W3CDTF">2017-01-13T02:56:17Z</dcterms:modified>
</cp:coreProperties>
</file>