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10" r:id="rId4"/>
    <p:sldMasterId id="214748371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Lst>
  <p:sldSz cy="7302500" cx="13004800"/>
  <p:notesSz cx="6858000" cy="9144000"/>
  <p:embeddedFontLst>
    <p:embeddedFont>
      <p:font typeface="Oswald"/>
      <p:regular r:id="rId85"/>
      <p:bold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F12BA42-A5EF-434B-A67B-880A3FF38B11}">
  <a:tblStyle styleId="{CF12BA42-A5EF-434B-A67B-880A3FF38B11}"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font" Target="fonts/Oswald-bold.fntdata"/><Relationship Id="rId41" Type="http://schemas.openxmlformats.org/officeDocument/2006/relationships/slide" Target="slides/slide35.xml"/><Relationship Id="rId85" Type="http://schemas.openxmlformats.org/officeDocument/2006/relationships/font" Target="fonts/Oswald-regular.fntdata"/><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spcBef>
                <a:spcPts val="0"/>
              </a:spcBef>
              <a:defRPr/>
            </a:lvl1pPr>
            <a:lvl2pPr indent="228600" lvl="1" marL="0" marR="0" rtl="0" algn="l">
              <a:spcBef>
                <a:spcPts val="0"/>
              </a:spcBef>
              <a:defRPr/>
            </a:lvl2pPr>
            <a:lvl3pPr indent="457200" lvl="2" marL="0" marR="0" rtl="0" algn="l">
              <a:spcBef>
                <a:spcPts val="0"/>
              </a:spcBef>
              <a:defRPr/>
            </a:lvl3pPr>
            <a:lvl4pPr indent="685800" lvl="3" marL="0" marR="0" rtl="0" algn="l">
              <a:spcBef>
                <a:spcPts val="0"/>
              </a:spcBef>
              <a:defRPr/>
            </a:lvl4pPr>
            <a:lvl5pPr indent="914400" lvl="4" marL="0" marR="0" rtl="0" algn="l">
              <a:spcBef>
                <a:spcPts val="0"/>
              </a:spcBef>
              <a:defRPr/>
            </a:lvl5pPr>
            <a:lvl6pPr indent="1143000" lvl="5" marL="0" marR="0" rtl="0" algn="l">
              <a:spcBef>
                <a:spcPts val="0"/>
              </a:spcBef>
              <a:defRPr/>
            </a:lvl6pPr>
            <a:lvl7pPr indent="1371600" lvl="6" marL="0" marR="0" rtl="0" algn="l">
              <a:spcBef>
                <a:spcPts val="0"/>
              </a:spcBef>
              <a:defRPr/>
            </a:lvl7pPr>
            <a:lvl8pPr indent="1600200" lvl="7" marL="0" marR="0" rtl="0" algn="l">
              <a:spcBef>
                <a:spcPts val="0"/>
              </a:spcBef>
              <a:defRPr/>
            </a:lvl8pPr>
            <a:lvl9pPr indent="1828800" lvl="8" marL="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1" name="Shape 41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9" name="Shape 46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75" name="Shape 47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1" name="Shape 481"/>
        <p:cNvGrpSpPr/>
        <p:nvPr/>
      </p:nvGrpSpPr>
      <p:grpSpPr>
        <a:xfrm>
          <a:off x="0" y="0"/>
          <a:ext cx="0" cy="0"/>
          <a:chOff x="0" y="0"/>
          <a:chExt cx="0" cy="0"/>
        </a:xfrm>
      </p:grpSpPr>
      <p:sp>
        <p:nvSpPr>
          <p:cNvPr id="482" name="Shape 4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3" name="Shape 48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9" name="Shape 48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96" name="Shape 49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1" name="Shape 501"/>
        <p:cNvGrpSpPr/>
        <p:nvPr/>
      </p:nvGrpSpPr>
      <p:grpSpPr>
        <a:xfrm>
          <a:off x="0" y="0"/>
          <a:ext cx="0" cy="0"/>
          <a:chOff x="0" y="0"/>
          <a:chExt cx="0" cy="0"/>
        </a:xfrm>
      </p:grpSpPr>
      <p:sp>
        <p:nvSpPr>
          <p:cNvPr id="502" name="Shape 50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03" name="Shape 5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09" name="Shape 50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3" name="Shape 513"/>
        <p:cNvGrpSpPr/>
        <p:nvPr/>
      </p:nvGrpSpPr>
      <p:grpSpPr>
        <a:xfrm>
          <a:off x="0" y="0"/>
          <a:ext cx="0" cy="0"/>
          <a:chOff x="0" y="0"/>
          <a:chExt cx="0" cy="0"/>
        </a:xfrm>
      </p:grpSpPr>
      <p:sp>
        <p:nvSpPr>
          <p:cNvPr id="514" name="Shape 5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15" name="Shape 51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9" name="Shape 519"/>
        <p:cNvGrpSpPr/>
        <p:nvPr/>
      </p:nvGrpSpPr>
      <p:grpSpPr>
        <a:xfrm>
          <a:off x="0" y="0"/>
          <a:ext cx="0" cy="0"/>
          <a:chOff x="0" y="0"/>
          <a:chExt cx="0" cy="0"/>
        </a:xfrm>
      </p:grpSpPr>
      <p:sp>
        <p:nvSpPr>
          <p:cNvPr id="520" name="Shape 5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21" name="Shape 52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5" name="Shape 525"/>
        <p:cNvGrpSpPr/>
        <p:nvPr/>
      </p:nvGrpSpPr>
      <p:grpSpPr>
        <a:xfrm>
          <a:off x="0" y="0"/>
          <a:ext cx="0" cy="0"/>
          <a:chOff x="0" y="0"/>
          <a:chExt cx="0" cy="0"/>
        </a:xfrm>
      </p:grpSpPr>
      <p:sp>
        <p:nvSpPr>
          <p:cNvPr id="526" name="Shape 5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27" name="Shape 52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8" name="Shape 41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34" name="Shape 53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9" name="Shape 539"/>
        <p:cNvGrpSpPr/>
        <p:nvPr/>
      </p:nvGrpSpPr>
      <p:grpSpPr>
        <a:xfrm>
          <a:off x="0" y="0"/>
          <a:ext cx="0" cy="0"/>
          <a:chOff x="0" y="0"/>
          <a:chExt cx="0" cy="0"/>
        </a:xfrm>
      </p:grpSpPr>
      <p:sp>
        <p:nvSpPr>
          <p:cNvPr id="540" name="Shape 5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41" name="Shape 54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48" name="Shape 54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54" name="Shape 55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60" name="Shape 56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66" name="Shape 56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3" name="Shape 573"/>
        <p:cNvGrpSpPr/>
        <p:nvPr/>
      </p:nvGrpSpPr>
      <p:grpSpPr>
        <a:xfrm>
          <a:off x="0" y="0"/>
          <a:ext cx="0" cy="0"/>
          <a:chOff x="0" y="0"/>
          <a:chExt cx="0" cy="0"/>
        </a:xfrm>
      </p:grpSpPr>
      <p:sp>
        <p:nvSpPr>
          <p:cNvPr id="574" name="Shape 5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75" name="Shape 57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9" name="Shape 579"/>
        <p:cNvGrpSpPr/>
        <p:nvPr/>
      </p:nvGrpSpPr>
      <p:grpSpPr>
        <a:xfrm>
          <a:off x="0" y="0"/>
          <a:ext cx="0" cy="0"/>
          <a:chOff x="0" y="0"/>
          <a:chExt cx="0" cy="0"/>
        </a:xfrm>
      </p:grpSpPr>
      <p:sp>
        <p:nvSpPr>
          <p:cNvPr id="580" name="Shape 5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1" name="Shape 58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7" name="Shape 58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94" name="Shape 59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25" name="Shape 42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8" name="Shape 598"/>
        <p:cNvGrpSpPr/>
        <p:nvPr/>
      </p:nvGrpSpPr>
      <p:grpSpPr>
        <a:xfrm>
          <a:off x="0" y="0"/>
          <a:ext cx="0" cy="0"/>
          <a:chOff x="0" y="0"/>
          <a:chExt cx="0" cy="0"/>
        </a:xfrm>
      </p:grpSpPr>
      <p:sp>
        <p:nvSpPr>
          <p:cNvPr id="599" name="Shape 5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0" name="Shape 60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6" name="Shape 60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12" name="Shape 61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18" name="Shape 61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24" name="Shape 62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31" name="Shape 63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5" name="Shape 635"/>
        <p:cNvGrpSpPr/>
        <p:nvPr/>
      </p:nvGrpSpPr>
      <p:grpSpPr>
        <a:xfrm>
          <a:off x="0" y="0"/>
          <a:ext cx="0" cy="0"/>
          <a:chOff x="0" y="0"/>
          <a:chExt cx="0" cy="0"/>
        </a:xfrm>
      </p:grpSpPr>
      <p:sp>
        <p:nvSpPr>
          <p:cNvPr id="636" name="Shape 6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37" name="Shape 63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43" name="Shape 64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7" name="Shape 647"/>
        <p:cNvGrpSpPr/>
        <p:nvPr/>
      </p:nvGrpSpPr>
      <p:grpSpPr>
        <a:xfrm>
          <a:off x="0" y="0"/>
          <a:ext cx="0" cy="0"/>
          <a:chOff x="0" y="0"/>
          <a:chExt cx="0" cy="0"/>
        </a:xfrm>
      </p:grpSpPr>
      <p:sp>
        <p:nvSpPr>
          <p:cNvPr id="648" name="Shape 6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49" name="Shape 64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3" name="Shape 653"/>
        <p:cNvGrpSpPr/>
        <p:nvPr/>
      </p:nvGrpSpPr>
      <p:grpSpPr>
        <a:xfrm>
          <a:off x="0" y="0"/>
          <a:ext cx="0" cy="0"/>
          <a:chOff x="0" y="0"/>
          <a:chExt cx="0" cy="0"/>
        </a:xfrm>
      </p:grpSpPr>
      <p:sp>
        <p:nvSpPr>
          <p:cNvPr id="654" name="Shape 6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55" name="Shape 65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32" name="Shape 4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5" name="Shape 665"/>
        <p:cNvGrpSpPr/>
        <p:nvPr/>
      </p:nvGrpSpPr>
      <p:grpSpPr>
        <a:xfrm>
          <a:off x="0" y="0"/>
          <a:ext cx="0" cy="0"/>
          <a:chOff x="0" y="0"/>
          <a:chExt cx="0" cy="0"/>
        </a:xfrm>
      </p:grpSpPr>
      <p:sp>
        <p:nvSpPr>
          <p:cNvPr id="666" name="Shape 66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667" name="Shape 6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1" name="Shape 671"/>
        <p:cNvGrpSpPr/>
        <p:nvPr/>
      </p:nvGrpSpPr>
      <p:grpSpPr>
        <a:xfrm>
          <a:off x="0" y="0"/>
          <a:ext cx="0" cy="0"/>
          <a:chOff x="0" y="0"/>
          <a:chExt cx="0" cy="0"/>
        </a:xfrm>
      </p:grpSpPr>
      <p:sp>
        <p:nvSpPr>
          <p:cNvPr id="672" name="Shape 6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73" name="Shape 67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7" name="Shape 677"/>
        <p:cNvGrpSpPr/>
        <p:nvPr/>
      </p:nvGrpSpPr>
      <p:grpSpPr>
        <a:xfrm>
          <a:off x="0" y="0"/>
          <a:ext cx="0" cy="0"/>
          <a:chOff x="0" y="0"/>
          <a:chExt cx="0" cy="0"/>
        </a:xfrm>
      </p:grpSpPr>
      <p:sp>
        <p:nvSpPr>
          <p:cNvPr id="678" name="Shape 6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79" name="Shape 67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3" name="Shape 683"/>
        <p:cNvGrpSpPr/>
        <p:nvPr/>
      </p:nvGrpSpPr>
      <p:grpSpPr>
        <a:xfrm>
          <a:off x="0" y="0"/>
          <a:ext cx="0" cy="0"/>
          <a:chOff x="0" y="0"/>
          <a:chExt cx="0" cy="0"/>
        </a:xfrm>
      </p:grpSpPr>
      <p:sp>
        <p:nvSpPr>
          <p:cNvPr id="684" name="Shape 6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85" name="Shape 68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9" name="Shape 689"/>
        <p:cNvGrpSpPr/>
        <p:nvPr/>
      </p:nvGrpSpPr>
      <p:grpSpPr>
        <a:xfrm>
          <a:off x="0" y="0"/>
          <a:ext cx="0" cy="0"/>
          <a:chOff x="0" y="0"/>
          <a:chExt cx="0" cy="0"/>
        </a:xfrm>
      </p:grpSpPr>
      <p:sp>
        <p:nvSpPr>
          <p:cNvPr id="690" name="Shape 6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91" name="Shape 69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5" name="Shape 695"/>
        <p:cNvGrpSpPr/>
        <p:nvPr/>
      </p:nvGrpSpPr>
      <p:grpSpPr>
        <a:xfrm>
          <a:off x="0" y="0"/>
          <a:ext cx="0" cy="0"/>
          <a:chOff x="0" y="0"/>
          <a:chExt cx="0" cy="0"/>
        </a:xfrm>
      </p:grpSpPr>
      <p:sp>
        <p:nvSpPr>
          <p:cNvPr id="696" name="Shape 6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97" name="Shape 69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1" name="Shape 701"/>
        <p:cNvGrpSpPr/>
        <p:nvPr/>
      </p:nvGrpSpPr>
      <p:grpSpPr>
        <a:xfrm>
          <a:off x="0" y="0"/>
          <a:ext cx="0" cy="0"/>
          <a:chOff x="0" y="0"/>
          <a:chExt cx="0" cy="0"/>
        </a:xfrm>
      </p:grpSpPr>
      <p:sp>
        <p:nvSpPr>
          <p:cNvPr id="702" name="Shape 7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03" name="Shape 70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7" name="Shape 707"/>
        <p:cNvGrpSpPr/>
        <p:nvPr/>
      </p:nvGrpSpPr>
      <p:grpSpPr>
        <a:xfrm>
          <a:off x="0" y="0"/>
          <a:ext cx="0" cy="0"/>
          <a:chOff x="0" y="0"/>
          <a:chExt cx="0" cy="0"/>
        </a:xfrm>
      </p:grpSpPr>
      <p:sp>
        <p:nvSpPr>
          <p:cNvPr id="708" name="Shape 7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09" name="Shape 70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3" name="Shape 713"/>
        <p:cNvGrpSpPr/>
        <p:nvPr/>
      </p:nvGrpSpPr>
      <p:grpSpPr>
        <a:xfrm>
          <a:off x="0" y="0"/>
          <a:ext cx="0" cy="0"/>
          <a:chOff x="0" y="0"/>
          <a:chExt cx="0" cy="0"/>
        </a:xfrm>
      </p:grpSpPr>
      <p:sp>
        <p:nvSpPr>
          <p:cNvPr id="714" name="Shape 7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15" name="Shape 71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9" name="Shape 719"/>
        <p:cNvGrpSpPr/>
        <p:nvPr/>
      </p:nvGrpSpPr>
      <p:grpSpPr>
        <a:xfrm>
          <a:off x="0" y="0"/>
          <a:ext cx="0" cy="0"/>
          <a:chOff x="0" y="0"/>
          <a:chExt cx="0" cy="0"/>
        </a:xfrm>
      </p:grpSpPr>
      <p:sp>
        <p:nvSpPr>
          <p:cNvPr id="720" name="Shape 7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21" name="Shape 72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8" name="Shape 43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5" name="Shape 725"/>
        <p:cNvGrpSpPr/>
        <p:nvPr/>
      </p:nvGrpSpPr>
      <p:grpSpPr>
        <a:xfrm>
          <a:off x="0" y="0"/>
          <a:ext cx="0" cy="0"/>
          <a:chOff x="0" y="0"/>
          <a:chExt cx="0" cy="0"/>
        </a:xfrm>
      </p:grpSpPr>
      <p:sp>
        <p:nvSpPr>
          <p:cNvPr id="726" name="Shape 7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27" name="Shape 72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7" name="Shape 737"/>
        <p:cNvGrpSpPr/>
        <p:nvPr/>
      </p:nvGrpSpPr>
      <p:grpSpPr>
        <a:xfrm>
          <a:off x="0" y="0"/>
          <a:ext cx="0" cy="0"/>
          <a:chOff x="0" y="0"/>
          <a:chExt cx="0" cy="0"/>
        </a:xfrm>
      </p:grpSpPr>
      <p:sp>
        <p:nvSpPr>
          <p:cNvPr id="738" name="Shape 73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39" name="Shape 7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3" name="Shape 743"/>
        <p:cNvGrpSpPr/>
        <p:nvPr/>
      </p:nvGrpSpPr>
      <p:grpSpPr>
        <a:xfrm>
          <a:off x="0" y="0"/>
          <a:ext cx="0" cy="0"/>
          <a:chOff x="0" y="0"/>
          <a:chExt cx="0" cy="0"/>
        </a:xfrm>
      </p:grpSpPr>
      <p:sp>
        <p:nvSpPr>
          <p:cNvPr id="744" name="Shape 7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45" name="Shape 74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9" name="Shape 749"/>
        <p:cNvGrpSpPr/>
        <p:nvPr/>
      </p:nvGrpSpPr>
      <p:grpSpPr>
        <a:xfrm>
          <a:off x="0" y="0"/>
          <a:ext cx="0" cy="0"/>
          <a:chOff x="0" y="0"/>
          <a:chExt cx="0" cy="0"/>
        </a:xfrm>
      </p:grpSpPr>
      <p:sp>
        <p:nvSpPr>
          <p:cNvPr id="750" name="Shape 7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51" name="Shape 75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5" name="Shape 755"/>
        <p:cNvGrpSpPr/>
        <p:nvPr/>
      </p:nvGrpSpPr>
      <p:grpSpPr>
        <a:xfrm>
          <a:off x="0" y="0"/>
          <a:ext cx="0" cy="0"/>
          <a:chOff x="0" y="0"/>
          <a:chExt cx="0" cy="0"/>
        </a:xfrm>
      </p:grpSpPr>
      <p:sp>
        <p:nvSpPr>
          <p:cNvPr id="756" name="Shape 7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57" name="Shape 75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1" name="Shape 761"/>
        <p:cNvGrpSpPr/>
        <p:nvPr/>
      </p:nvGrpSpPr>
      <p:grpSpPr>
        <a:xfrm>
          <a:off x="0" y="0"/>
          <a:ext cx="0" cy="0"/>
          <a:chOff x="0" y="0"/>
          <a:chExt cx="0" cy="0"/>
        </a:xfrm>
      </p:grpSpPr>
      <p:sp>
        <p:nvSpPr>
          <p:cNvPr id="762" name="Shape 7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63" name="Shape 76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7" name="Shape 767"/>
        <p:cNvGrpSpPr/>
        <p:nvPr/>
      </p:nvGrpSpPr>
      <p:grpSpPr>
        <a:xfrm>
          <a:off x="0" y="0"/>
          <a:ext cx="0" cy="0"/>
          <a:chOff x="0" y="0"/>
          <a:chExt cx="0" cy="0"/>
        </a:xfrm>
      </p:grpSpPr>
      <p:sp>
        <p:nvSpPr>
          <p:cNvPr id="768" name="Shape 7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69" name="Shape 76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3" name="Shape 773"/>
        <p:cNvGrpSpPr/>
        <p:nvPr/>
      </p:nvGrpSpPr>
      <p:grpSpPr>
        <a:xfrm>
          <a:off x="0" y="0"/>
          <a:ext cx="0" cy="0"/>
          <a:chOff x="0" y="0"/>
          <a:chExt cx="0" cy="0"/>
        </a:xfrm>
      </p:grpSpPr>
      <p:sp>
        <p:nvSpPr>
          <p:cNvPr id="774" name="Shape 7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75" name="Shape 77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81" name="Shape 78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6" name="Shape 786"/>
        <p:cNvGrpSpPr/>
        <p:nvPr/>
      </p:nvGrpSpPr>
      <p:grpSpPr>
        <a:xfrm>
          <a:off x="0" y="0"/>
          <a:ext cx="0" cy="0"/>
          <a:chOff x="0" y="0"/>
          <a:chExt cx="0" cy="0"/>
        </a:xfrm>
      </p:grpSpPr>
      <p:sp>
        <p:nvSpPr>
          <p:cNvPr id="787" name="Shape 7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88" name="Shape 78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45" name="Shape 4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8" name="Shape 798"/>
        <p:cNvGrpSpPr/>
        <p:nvPr/>
      </p:nvGrpSpPr>
      <p:grpSpPr>
        <a:xfrm>
          <a:off x="0" y="0"/>
          <a:ext cx="0" cy="0"/>
          <a:chOff x="0" y="0"/>
          <a:chExt cx="0" cy="0"/>
        </a:xfrm>
      </p:grpSpPr>
      <p:sp>
        <p:nvSpPr>
          <p:cNvPr id="799" name="Shape 79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00" name="Shape 8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4" name="Shape 804"/>
        <p:cNvGrpSpPr/>
        <p:nvPr/>
      </p:nvGrpSpPr>
      <p:grpSpPr>
        <a:xfrm>
          <a:off x="0" y="0"/>
          <a:ext cx="0" cy="0"/>
          <a:chOff x="0" y="0"/>
          <a:chExt cx="0" cy="0"/>
        </a:xfrm>
      </p:grpSpPr>
      <p:sp>
        <p:nvSpPr>
          <p:cNvPr id="805" name="Shape 8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06" name="Shape 80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0" name="Shape 810"/>
        <p:cNvGrpSpPr/>
        <p:nvPr/>
      </p:nvGrpSpPr>
      <p:grpSpPr>
        <a:xfrm>
          <a:off x="0" y="0"/>
          <a:ext cx="0" cy="0"/>
          <a:chOff x="0" y="0"/>
          <a:chExt cx="0" cy="0"/>
        </a:xfrm>
      </p:grpSpPr>
      <p:sp>
        <p:nvSpPr>
          <p:cNvPr id="811" name="Shape 8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12" name="Shape 81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6" name="Shape 816"/>
        <p:cNvGrpSpPr/>
        <p:nvPr/>
      </p:nvGrpSpPr>
      <p:grpSpPr>
        <a:xfrm>
          <a:off x="0" y="0"/>
          <a:ext cx="0" cy="0"/>
          <a:chOff x="0" y="0"/>
          <a:chExt cx="0" cy="0"/>
        </a:xfrm>
      </p:grpSpPr>
      <p:sp>
        <p:nvSpPr>
          <p:cNvPr id="817" name="Shape 8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18" name="Shape 81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2" name="Shape 822"/>
        <p:cNvGrpSpPr/>
        <p:nvPr/>
      </p:nvGrpSpPr>
      <p:grpSpPr>
        <a:xfrm>
          <a:off x="0" y="0"/>
          <a:ext cx="0" cy="0"/>
          <a:chOff x="0" y="0"/>
          <a:chExt cx="0" cy="0"/>
        </a:xfrm>
      </p:grpSpPr>
      <p:sp>
        <p:nvSpPr>
          <p:cNvPr id="823" name="Shape 82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24" name="Shape 8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8" name="Shape 828"/>
        <p:cNvGrpSpPr/>
        <p:nvPr/>
      </p:nvGrpSpPr>
      <p:grpSpPr>
        <a:xfrm>
          <a:off x="0" y="0"/>
          <a:ext cx="0" cy="0"/>
          <a:chOff x="0" y="0"/>
          <a:chExt cx="0" cy="0"/>
        </a:xfrm>
      </p:grpSpPr>
      <p:sp>
        <p:nvSpPr>
          <p:cNvPr id="829" name="Shape 8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30" name="Shape 83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0" name="Shape 840"/>
        <p:cNvGrpSpPr/>
        <p:nvPr/>
      </p:nvGrpSpPr>
      <p:grpSpPr>
        <a:xfrm>
          <a:off x="0" y="0"/>
          <a:ext cx="0" cy="0"/>
          <a:chOff x="0" y="0"/>
          <a:chExt cx="0" cy="0"/>
        </a:xfrm>
      </p:grpSpPr>
      <p:sp>
        <p:nvSpPr>
          <p:cNvPr id="841" name="Shape 8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42" name="Shape 84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0" name="Shape 850"/>
        <p:cNvGrpSpPr/>
        <p:nvPr/>
      </p:nvGrpSpPr>
      <p:grpSpPr>
        <a:xfrm>
          <a:off x="0" y="0"/>
          <a:ext cx="0" cy="0"/>
          <a:chOff x="0" y="0"/>
          <a:chExt cx="0" cy="0"/>
        </a:xfrm>
      </p:grpSpPr>
      <p:sp>
        <p:nvSpPr>
          <p:cNvPr id="851" name="Shape 8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52" name="Shape 85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0" name="Shape 860"/>
        <p:cNvGrpSpPr/>
        <p:nvPr/>
      </p:nvGrpSpPr>
      <p:grpSpPr>
        <a:xfrm>
          <a:off x="0" y="0"/>
          <a:ext cx="0" cy="0"/>
          <a:chOff x="0" y="0"/>
          <a:chExt cx="0" cy="0"/>
        </a:xfrm>
      </p:grpSpPr>
      <p:sp>
        <p:nvSpPr>
          <p:cNvPr id="861" name="Shape 8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62" name="Shape 86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0" name="Shape 870"/>
        <p:cNvGrpSpPr/>
        <p:nvPr/>
      </p:nvGrpSpPr>
      <p:grpSpPr>
        <a:xfrm>
          <a:off x="0" y="0"/>
          <a:ext cx="0" cy="0"/>
          <a:chOff x="0" y="0"/>
          <a:chExt cx="0" cy="0"/>
        </a:xfrm>
      </p:grpSpPr>
      <p:sp>
        <p:nvSpPr>
          <p:cNvPr id="871" name="Shape 8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72" name="Shape 87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1" name="Shape 45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2" name="Shape 882"/>
        <p:cNvGrpSpPr/>
        <p:nvPr/>
      </p:nvGrpSpPr>
      <p:grpSpPr>
        <a:xfrm>
          <a:off x="0" y="0"/>
          <a:ext cx="0" cy="0"/>
          <a:chOff x="0" y="0"/>
          <a:chExt cx="0" cy="0"/>
        </a:xfrm>
      </p:grpSpPr>
      <p:sp>
        <p:nvSpPr>
          <p:cNvPr id="883" name="Shape 88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84" name="Shape 8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8" name="Shape 888"/>
        <p:cNvGrpSpPr/>
        <p:nvPr/>
      </p:nvGrpSpPr>
      <p:grpSpPr>
        <a:xfrm>
          <a:off x="0" y="0"/>
          <a:ext cx="0" cy="0"/>
          <a:chOff x="0" y="0"/>
          <a:chExt cx="0" cy="0"/>
        </a:xfrm>
      </p:grpSpPr>
      <p:sp>
        <p:nvSpPr>
          <p:cNvPr id="889" name="Shape 8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90" name="Shape 89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4" name="Shape 894"/>
        <p:cNvGrpSpPr/>
        <p:nvPr/>
      </p:nvGrpSpPr>
      <p:grpSpPr>
        <a:xfrm>
          <a:off x="0" y="0"/>
          <a:ext cx="0" cy="0"/>
          <a:chOff x="0" y="0"/>
          <a:chExt cx="0" cy="0"/>
        </a:xfrm>
      </p:grpSpPr>
      <p:sp>
        <p:nvSpPr>
          <p:cNvPr id="895" name="Shape 89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96" name="Shape 8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0" name="Shape 900"/>
        <p:cNvGrpSpPr/>
        <p:nvPr/>
      </p:nvGrpSpPr>
      <p:grpSpPr>
        <a:xfrm>
          <a:off x="0" y="0"/>
          <a:ext cx="0" cy="0"/>
          <a:chOff x="0" y="0"/>
          <a:chExt cx="0" cy="0"/>
        </a:xfrm>
      </p:grpSpPr>
      <p:sp>
        <p:nvSpPr>
          <p:cNvPr id="901" name="Shape 9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02" name="Shape 90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7" name="Shape 907"/>
        <p:cNvGrpSpPr/>
        <p:nvPr/>
      </p:nvGrpSpPr>
      <p:grpSpPr>
        <a:xfrm>
          <a:off x="0" y="0"/>
          <a:ext cx="0" cy="0"/>
          <a:chOff x="0" y="0"/>
          <a:chExt cx="0" cy="0"/>
        </a:xfrm>
      </p:grpSpPr>
      <p:sp>
        <p:nvSpPr>
          <p:cNvPr id="908" name="Shape 90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909" name="Shape 9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3" name="Shape 913"/>
        <p:cNvGrpSpPr/>
        <p:nvPr/>
      </p:nvGrpSpPr>
      <p:grpSpPr>
        <a:xfrm>
          <a:off x="0" y="0"/>
          <a:ext cx="0" cy="0"/>
          <a:chOff x="0" y="0"/>
          <a:chExt cx="0" cy="0"/>
        </a:xfrm>
      </p:grpSpPr>
      <p:sp>
        <p:nvSpPr>
          <p:cNvPr id="914" name="Shape 9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15" name="Shape 91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0" name="Shape 920"/>
        <p:cNvGrpSpPr/>
        <p:nvPr/>
      </p:nvGrpSpPr>
      <p:grpSpPr>
        <a:xfrm>
          <a:off x="0" y="0"/>
          <a:ext cx="0" cy="0"/>
          <a:chOff x="0" y="0"/>
          <a:chExt cx="0" cy="0"/>
        </a:xfrm>
      </p:grpSpPr>
      <p:sp>
        <p:nvSpPr>
          <p:cNvPr id="921" name="Shape 92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922" name="Shape 9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8" name="Shape 928"/>
        <p:cNvGrpSpPr/>
        <p:nvPr/>
      </p:nvGrpSpPr>
      <p:grpSpPr>
        <a:xfrm>
          <a:off x="0" y="0"/>
          <a:ext cx="0" cy="0"/>
          <a:chOff x="0" y="0"/>
          <a:chExt cx="0" cy="0"/>
        </a:xfrm>
      </p:grpSpPr>
      <p:sp>
        <p:nvSpPr>
          <p:cNvPr id="929" name="Shape 92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930" name="Shape 9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7" name="Shape 937"/>
        <p:cNvGrpSpPr/>
        <p:nvPr/>
      </p:nvGrpSpPr>
      <p:grpSpPr>
        <a:xfrm>
          <a:off x="0" y="0"/>
          <a:ext cx="0" cy="0"/>
          <a:chOff x="0" y="0"/>
          <a:chExt cx="0" cy="0"/>
        </a:xfrm>
      </p:grpSpPr>
      <p:sp>
        <p:nvSpPr>
          <p:cNvPr id="938" name="Shape 93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939" name="Shape 9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57" name="Shape 4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3" name="Shape 46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8.png"/><Relationship Id="rId3" Type="http://schemas.openxmlformats.org/officeDocument/2006/relationships/image" Target="../media/image03.jpg"/><Relationship Id="rId4" Type="http://schemas.openxmlformats.org/officeDocument/2006/relationships/image" Target="../media/image0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01.png"/><Relationship Id="rId4" Type="http://schemas.openxmlformats.org/officeDocument/2006/relationships/image" Target="../media/image04.png"/><Relationship Id="rId11" Type="http://schemas.openxmlformats.org/officeDocument/2006/relationships/image" Target="../media/image10.png"/><Relationship Id="rId10" Type="http://schemas.openxmlformats.org/officeDocument/2006/relationships/image" Target="../media/image16.png"/><Relationship Id="rId9" Type="http://schemas.openxmlformats.org/officeDocument/2006/relationships/image" Target="../media/image11.png"/><Relationship Id="rId5" Type="http://schemas.openxmlformats.org/officeDocument/2006/relationships/image" Target="../media/image09.png"/><Relationship Id="rId6" Type="http://schemas.openxmlformats.org/officeDocument/2006/relationships/image" Target="../media/image13.png"/><Relationship Id="rId7" Type="http://schemas.openxmlformats.org/officeDocument/2006/relationships/image" Target="../media/image12.png"/><Relationship Id="rId8"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25.jpg"/><Relationship Id="rId4" Type="http://schemas.openxmlformats.org/officeDocument/2006/relationships/image" Target="../media/image30.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22.jpg"/><Relationship Id="rId4" Type="http://schemas.openxmlformats.org/officeDocument/2006/relationships/image" Target="../media/image36.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png"/><Relationship Id="rId3" Type="http://schemas.openxmlformats.org/officeDocument/2006/relationships/image" Target="../media/image27.png"/><Relationship Id="rId4" Type="http://schemas.openxmlformats.org/officeDocument/2006/relationships/image" Target="../media/image28.png"/><Relationship Id="rId11" Type="http://schemas.openxmlformats.org/officeDocument/2006/relationships/image" Target="../media/image43.png"/><Relationship Id="rId10" Type="http://schemas.openxmlformats.org/officeDocument/2006/relationships/image" Target="../media/image39.png"/><Relationship Id="rId9" Type="http://schemas.openxmlformats.org/officeDocument/2006/relationships/image" Target="../media/image33.png"/><Relationship Id="rId5" Type="http://schemas.openxmlformats.org/officeDocument/2006/relationships/image" Target="../media/image29.png"/><Relationship Id="rId6" Type="http://schemas.openxmlformats.org/officeDocument/2006/relationships/image" Target="../media/image35.png"/><Relationship Id="rId7" Type="http://schemas.openxmlformats.org/officeDocument/2006/relationships/image" Target="../media/image31.png"/><Relationship Id="rId8" Type="http://schemas.openxmlformats.org/officeDocument/2006/relationships/image" Target="../media/image3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0.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2.png"/><Relationship Id="rId3" Type="http://schemas.openxmlformats.org/officeDocument/2006/relationships/image" Target="../media/image38.jpg"/><Relationship Id="rId4" Type="http://schemas.openxmlformats.org/officeDocument/2006/relationships/image" Target="../media/image41.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 name="Shape 12"/>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pic>
        <p:nvPicPr>
          <p:cNvPr id="13" name="Shape 13"/>
          <p:cNvPicPr preferRelativeResize="0"/>
          <p:nvPr/>
        </p:nvPicPr>
        <p:blipFill rotWithShape="1">
          <a:blip r:embed="rId2">
            <a:alphaModFix/>
          </a:blip>
          <a:srcRect b="0" l="0" r="0" t="0"/>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4" name="Shape 64"/>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65"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7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b="0" l="0" r="0" t="0"/>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b="0" l="0" r="0" t="0"/>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b="0" l="0" r="0" t="0"/>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b="0" l="0" r="0" t="0"/>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b="0" l="0" r="0" t="0"/>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b="0" l="0" r="0" t="0"/>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b="0" l="0" r="0" t="0"/>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b="0" l="0" r="0" t="0"/>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b="0" l="0" r="0" t="0"/>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110"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16" name="Shape 116"/>
          <p:cNvCxnSpPr/>
          <p:nvPr/>
        </p:nvCxnSpPr>
        <p:spPr>
          <a:xfrm flipH="1" rot="10800000">
            <a:off x="3911600" y="3243406"/>
            <a:ext cx="3735026" cy="290"/>
          </a:xfrm>
          <a:prstGeom prst="straightConnector1">
            <a:avLst/>
          </a:prstGeom>
          <a:noFill/>
          <a:ln>
            <a:noFill/>
          </a:ln>
        </p:spPr>
      </p:cxnSp>
      <p:cxnSp>
        <p:nvCxnSpPr>
          <p:cNvPr id="117" name="Shape 117"/>
          <p:cNvCxnSpPr/>
          <p:nvPr/>
        </p:nvCxnSpPr>
        <p:spPr>
          <a:xfrm flipH="1" rot="10800000">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120" name="Shape 120"/>
          <p:cNvCxnSpPr/>
          <p:nvPr/>
        </p:nvCxnSpPr>
        <p:spPr>
          <a:xfrm flipH="1" rot="10800000">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122" name="Shape 122"/>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5" name="Shape 125"/>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26" name="Shape 126"/>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9" name="Shape 129"/>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30" name="Shape 130"/>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132"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38" name="Shape 138"/>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139"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flipH="1" rot="10800000">
            <a:off x="8623300" y="2781009"/>
            <a:ext cx="3735026" cy="290"/>
          </a:xfrm>
          <a:prstGeom prst="straightConnector1">
            <a:avLst/>
          </a:prstGeom>
          <a:noFill/>
          <a:ln>
            <a:noFill/>
          </a:ln>
        </p:spPr>
      </p:cxnSp>
      <p:cxnSp>
        <p:nvCxnSpPr>
          <p:cNvPr id="143" name="Shape 143"/>
          <p:cNvCxnSpPr/>
          <p:nvPr/>
        </p:nvCxnSpPr>
        <p:spPr>
          <a:xfrm flipH="1" rot="10800000">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146" name="Shape 146"/>
          <p:cNvSpPr txBox="1"/>
          <p:nvPr>
            <p:ph idx="12" type="sldNum"/>
          </p:nvPr>
        </p:nvSpPr>
        <p:spPr>
          <a:xfrm>
            <a:off x="12014200" y="739139"/>
            <a:ext cx="345948"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147" name="Shape 147"/>
        <p:cNvGrpSpPr/>
        <p:nvPr/>
      </p:nvGrpSpPr>
      <p:grpSpPr>
        <a:xfrm>
          <a:off x="0" y="0"/>
          <a:ext cx="0" cy="0"/>
          <a:chOff x="0" y="0"/>
          <a:chExt cx="0" cy="0"/>
        </a:xfrm>
      </p:grpSpPr>
      <p:sp>
        <p:nvSpPr>
          <p:cNvPr id="148" name="Shape 148"/>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49" name="Shape 149"/>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50" name="Shape 150"/>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6" name="Shape 16"/>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56" name="Shape 156"/>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2" name="Shape 162"/>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8" name="Shape 16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7" name="Shape 177"/>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78" name="Shape 17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81" name="Shape 181"/>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82" name="Shape 182"/>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183" name="Shape 183"/>
          <p:cNvSpPr txBox="1"/>
          <p:nvPr>
            <p:ph idx="12" type="sldNum"/>
          </p:nvPr>
        </p:nvSpPr>
        <p:spPr>
          <a:xfrm>
            <a:off x="12030450" y="739139"/>
            <a:ext cx="345948" cy="426722"/>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184"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187"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193"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196"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635000" y="1473200"/>
            <a:ext cx="11734800" cy="7112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9" name="Shape 1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1" name="Shape 201"/>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4" name="Shape 204"/>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
        <p:nvSpPr>
          <p:cNvPr id="205" name="Shape 205"/>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212"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214" name="Shape 214"/>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pic>
        <p:nvPicPr>
          <p:cNvPr id="215" name="Shape 215"/>
          <p:cNvPicPr preferRelativeResize="0"/>
          <p:nvPr/>
        </p:nvPicPr>
        <p:blipFill rotWithShape="1">
          <a:blip r:embed="rId2">
            <a:alphaModFix/>
          </a:blip>
          <a:srcRect b="0" l="0" r="0" t="0"/>
          <a:stretch/>
        </p:blipFill>
        <p:spPr>
          <a:xfrm>
            <a:off x="634999" y="762000"/>
            <a:ext cx="2832000" cy="3047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216"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218" name="Shape 218"/>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219" name="Shape 219"/>
        <p:cNvGrpSpPr/>
        <p:nvPr/>
      </p:nvGrpSpPr>
      <p:grpSpPr>
        <a:xfrm>
          <a:off x="0" y="0"/>
          <a:ext cx="0" cy="0"/>
          <a:chOff x="0" y="0"/>
          <a:chExt cx="0" cy="0"/>
        </a:xfrm>
      </p:grpSpPr>
      <p:sp>
        <p:nvSpPr>
          <p:cNvPr id="220" name="Shape 220"/>
          <p:cNvSpPr txBox="1"/>
          <p:nvPr>
            <p:ph type="title"/>
          </p:nvPr>
        </p:nvSpPr>
        <p:spPr>
          <a:xfrm>
            <a:off x="635000" y="1473200"/>
            <a:ext cx="11734800" cy="7113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221" name="Shape 221"/>
          <p:cNvSpPr txBox="1"/>
          <p:nvPr>
            <p:ph idx="1" type="body"/>
          </p:nvPr>
        </p:nvSpPr>
        <p:spPr>
          <a:xfrm>
            <a:off x="632056" y="2413000"/>
            <a:ext cx="11734800" cy="3809999"/>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22" name="Shape 222"/>
        <p:cNvGrpSpPr/>
        <p:nvPr/>
      </p:nvGrpSpPr>
      <p:grpSpPr>
        <a:xfrm>
          <a:off x="0" y="0"/>
          <a:ext cx="0" cy="0"/>
          <a:chOff x="0" y="0"/>
          <a:chExt cx="0" cy="0"/>
        </a:xfrm>
      </p:grpSpPr>
      <p:sp>
        <p:nvSpPr>
          <p:cNvPr id="223" name="Shape 223"/>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224" name="Shape 224"/>
          <p:cNvSpPr txBox="1"/>
          <p:nvPr>
            <p:ph type="title"/>
          </p:nvPr>
        </p:nvSpPr>
        <p:spPr>
          <a:xfrm>
            <a:off x="635000" y="1473200"/>
            <a:ext cx="11734800" cy="14985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25"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flipH="1" rot="10800000">
            <a:off x="635000" y="2781000"/>
            <a:ext cx="3735000" cy="299"/>
          </a:xfrm>
          <a:prstGeom prst="straightConnector1">
            <a:avLst/>
          </a:prstGeom>
          <a:noFill/>
          <a:ln>
            <a:noFill/>
          </a:ln>
        </p:spPr>
      </p:cxnSp>
      <p:cxnSp>
        <p:nvCxnSpPr>
          <p:cNvPr id="229" name="Shape 229"/>
          <p:cNvCxnSpPr/>
          <p:nvPr/>
        </p:nvCxnSpPr>
        <p:spPr>
          <a:xfrm flipH="1" rot="10800000">
            <a:off x="4622800" y="2781000"/>
            <a:ext cx="7742699" cy="299"/>
          </a:xfrm>
          <a:prstGeom prst="straightConnector1">
            <a:avLst/>
          </a:prstGeom>
          <a:noFill/>
          <a:ln>
            <a:noFill/>
          </a:ln>
        </p:spPr>
      </p:cxnSp>
      <p:cxnSp>
        <p:nvCxnSpPr>
          <p:cNvPr id="230" name="Shape 230"/>
          <p:cNvCxnSpPr/>
          <p:nvPr/>
        </p:nvCxnSpPr>
        <p:spPr>
          <a:xfrm flipH="1" rot="10800000">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236"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flipH="1" rot="10800000">
            <a:off x="8623300" y="2781000"/>
            <a:ext cx="3735000" cy="299"/>
          </a:xfrm>
          <a:prstGeom prst="straightConnector1">
            <a:avLst/>
          </a:prstGeom>
          <a:noFill/>
          <a:ln>
            <a:noFill/>
          </a:ln>
        </p:spPr>
      </p:cxnSp>
      <p:cxnSp>
        <p:nvCxnSpPr>
          <p:cNvPr id="240" name="Shape 240"/>
          <p:cNvCxnSpPr/>
          <p:nvPr/>
        </p:nvCxnSpPr>
        <p:spPr>
          <a:xfrm flipH="1" rot="10800000">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243"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p:nvPr>
            <p:ph idx="1" type="body"/>
          </p:nvPr>
        </p:nvSpPr>
        <p:spPr>
          <a:xfrm>
            <a:off x="3606800" y="1803400"/>
            <a:ext cx="5829299" cy="32892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248"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b="0" l="0" r="0" t="0"/>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22" name="Shape 22"/>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253"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b="0" l="0" r="0" t="0"/>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258"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b="0" l="0" r="0" t="0"/>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b="0" l="0" r="0" t="0"/>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b="0" l="0" r="0" t="0"/>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266" name="Shape 266"/>
          <p:cNvSpPr txBox="1"/>
          <p:nvPr>
            <p:ph idx="1" type="body"/>
          </p:nvPr>
        </p:nvSpPr>
        <p:spPr>
          <a:xfrm>
            <a:off x="1841500" y="1981200"/>
            <a:ext cx="23115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267"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1" name="Shape 271"/>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2" name="Shape 272"/>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273"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b="0" l="0" r="0" t="0"/>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b="0" l="0" r="0" t="0"/>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b="0" l="0" r="0" t="0"/>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b="0" l="0" r="0" t="0"/>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b="0" l="0" r="0" t="0"/>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b="0" l="0" r="0" t="0"/>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b="0" l="0" r="0" t="0"/>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b="0" l="0" r="0" t="0"/>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b="0" l="0" r="0" t="0"/>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312"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318" name="Shape 318"/>
          <p:cNvCxnSpPr/>
          <p:nvPr/>
        </p:nvCxnSpPr>
        <p:spPr>
          <a:xfrm flipH="1" rot="10800000">
            <a:off x="3911600" y="3243397"/>
            <a:ext cx="3735000" cy="299"/>
          </a:xfrm>
          <a:prstGeom prst="straightConnector1">
            <a:avLst/>
          </a:prstGeom>
          <a:noFill/>
          <a:ln>
            <a:noFill/>
          </a:ln>
        </p:spPr>
      </p:cxnSp>
      <p:cxnSp>
        <p:nvCxnSpPr>
          <p:cNvPr id="319" name="Shape 319"/>
          <p:cNvCxnSpPr/>
          <p:nvPr/>
        </p:nvCxnSpPr>
        <p:spPr>
          <a:xfrm flipH="1" rot="10800000">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322" name="Shape 322"/>
          <p:cNvCxnSpPr/>
          <p:nvPr/>
        </p:nvCxnSpPr>
        <p:spPr>
          <a:xfrm flipH="1" rot="10800000">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325"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27" name="Shape 327"/>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28" name="Shape 328"/>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329"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31" name="Shape 331"/>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32" name="Shape 332"/>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333"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334"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4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flipH="1" rot="10800000">
            <a:off x="8623300" y="2781000"/>
            <a:ext cx="3735000" cy="299"/>
          </a:xfrm>
          <a:prstGeom prst="straightConnector1">
            <a:avLst/>
          </a:prstGeom>
          <a:noFill/>
          <a:ln>
            <a:noFill/>
          </a:ln>
        </p:spPr>
      </p:cxnSp>
      <p:cxnSp>
        <p:nvCxnSpPr>
          <p:cNvPr id="345" name="Shape 345"/>
          <p:cNvCxnSpPr/>
          <p:nvPr/>
        </p:nvCxnSpPr>
        <p:spPr>
          <a:xfrm flipH="1" rot="10800000">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348" name="Shape 348"/>
          <p:cNvSpPr txBox="1"/>
          <p:nvPr>
            <p:ph idx="12" type="sldNum"/>
          </p:nvPr>
        </p:nvSpPr>
        <p:spPr>
          <a:xfrm>
            <a:off x="12014200" y="739139"/>
            <a:ext cx="345899"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3"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flipH="1" rot="10800000">
            <a:off x="635000" y="2781009"/>
            <a:ext cx="3735026" cy="290"/>
          </a:xfrm>
          <a:prstGeom prst="straightConnector1">
            <a:avLst/>
          </a:prstGeom>
          <a:noFill/>
          <a:ln>
            <a:noFill/>
          </a:ln>
        </p:spPr>
      </p:cxnSp>
      <p:cxnSp>
        <p:nvCxnSpPr>
          <p:cNvPr id="27" name="Shape 27"/>
          <p:cNvCxnSpPr/>
          <p:nvPr/>
        </p:nvCxnSpPr>
        <p:spPr>
          <a:xfrm flipH="1" rot="10800000">
            <a:off x="4622800" y="2781141"/>
            <a:ext cx="7742696" cy="158"/>
          </a:xfrm>
          <a:prstGeom prst="straightConnector1">
            <a:avLst/>
          </a:prstGeom>
          <a:noFill/>
          <a:ln>
            <a:noFill/>
          </a:ln>
        </p:spPr>
      </p:cxnSp>
      <p:cxnSp>
        <p:nvCxnSpPr>
          <p:cNvPr id="28" name="Shape 28"/>
          <p:cNvCxnSpPr/>
          <p:nvPr/>
        </p:nvCxnSpPr>
        <p:spPr>
          <a:xfrm flipH="1" rot="10800000">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349" name="Shape 349"/>
        <p:cNvGrpSpPr/>
        <p:nvPr/>
      </p:nvGrpSpPr>
      <p:grpSpPr>
        <a:xfrm>
          <a:off x="0" y="0"/>
          <a:ext cx="0" cy="0"/>
          <a:chOff x="0" y="0"/>
          <a:chExt cx="0" cy="0"/>
        </a:xfrm>
      </p:grpSpPr>
      <p:sp>
        <p:nvSpPr>
          <p:cNvPr id="350" name="Shape 350"/>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51" name="Shape 351"/>
          <p:cNvSpPr txBox="1"/>
          <p:nvPr>
            <p:ph type="title"/>
          </p:nvPr>
        </p:nvSpPr>
        <p:spPr>
          <a:xfrm>
            <a:off x="635000" y="1473200"/>
            <a:ext cx="11734800" cy="14985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352" name="Shape 352"/>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353"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p:nvPr>
            <p:ph idx="1" type="body"/>
          </p:nvPr>
        </p:nvSpPr>
        <p:spPr>
          <a:xfrm>
            <a:off x="3606800" y="1803400"/>
            <a:ext cx="5829299" cy="32892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58" name="Shape 358"/>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359"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b="0" l="0" r="0" t="0"/>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64" name="Shape 364"/>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365"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b="0" l="0" r="0" t="0"/>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70" name="Shape 370"/>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37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b="0" l="0" r="0" t="0"/>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b="0" l="0" r="0" t="0"/>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b="0" l="0" r="0" t="0"/>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379" name="Shape 379"/>
          <p:cNvSpPr txBox="1"/>
          <p:nvPr>
            <p:ph idx="1" type="body"/>
          </p:nvPr>
        </p:nvSpPr>
        <p:spPr>
          <a:xfrm>
            <a:off x="1841500" y="1981200"/>
            <a:ext cx="23115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80" name="Shape 380"/>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38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83" name="Shape 383"/>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84" name="Shape 384"/>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385" name="Shape 385"/>
          <p:cNvSpPr txBox="1"/>
          <p:nvPr>
            <p:ph idx="12" type="sldNum"/>
          </p:nvPr>
        </p:nvSpPr>
        <p:spPr>
          <a:xfrm>
            <a:off x="12030450" y="739139"/>
            <a:ext cx="345899" cy="426599"/>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386"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389"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392"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395"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4"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flipH="1" rot="10800000">
            <a:off x="8623300" y="2781009"/>
            <a:ext cx="3735026" cy="290"/>
          </a:xfrm>
          <a:prstGeom prst="straightConnector1">
            <a:avLst/>
          </a:prstGeom>
          <a:noFill/>
          <a:ln>
            <a:noFill/>
          </a:ln>
        </p:spPr>
      </p:cxnSp>
      <p:cxnSp>
        <p:nvCxnSpPr>
          <p:cNvPr id="38" name="Shape 38"/>
          <p:cNvCxnSpPr/>
          <p:nvPr/>
        </p:nvCxnSpPr>
        <p:spPr>
          <a:xfrm flipH="1" rot="10800000">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398"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40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403" name="Shape 403"/>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404"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406" name="Shape 406"/>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407" name="Shape 407"/>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32" Type="http://schemas.openxmlformats.org/officeDocument/2006/relationships/theme" Target="../theme/theme3.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cap="flat" cmpd="sng" w="9525">
            <a:solidFill>
              <a:srgbClr val="000000"/>
            </a:solidFill>
            <a:prstDash val="solid"/>
            <a:round/>
            <a:headEnd len="med" w="med" type="none"/>
            <a:tailEnd len="med" w="med" type="none"/>
          </a:ln>
        </p:spPr>
      </p:cxnSp>
      <p:cxnSp>
        <p:nvCxnSpPr>
          <p:cNvPr id="7" name="Shape 7"/>
          <p:cNvCxnSpPr/>
          <p:nvPr/>
        </p:nvCxnSpPr>
        <p:spPr>
          <a:xfrm>
            <a:off x="635000" y="1219200"/>
            <a:ext cx="11734800" cy="11"/>
          </a:xfrm>
          <a:prstGeom prst="straightConnector1">
            <a:avLst/>
          </a:prstGeom>
          <a:noFill/>
          <a:ln cap="flat" cmpd="sng" w="9525">
            <a:solidFill>
              <a:srgbClr val="000000"/>
            </a:solidFill>
            <a:prstDash val="solid"/>
            <a:round/>
            <a:headEnd len="med" w="med" type="none"/>
            <a:tailEnd len="med" w="med" type="none"/>
          </a:ln>
        </p:spPr>
      </p:cxnSp>
      <p:sp>
        <p:nvSpPr>
          <p:cNvPr id="8" name="Shape 8"/>
          <p:cNvSpPr txBox="1"/>
          <p:nvPr>
            <p:ph type="title"/>
          </p:nvPr>
        </p:nvSpPr>
        <p:spPr>
          <a:xfrm>
            <a:off x="635000" y="1473200"/>
            <a:ext cx="11734800" cy="711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9" name="Shape 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07"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cap="flat" cmpd="sng" w="9525">
            <a:solidFill>
              <a:srgbClr val="000000"/>
            </a:solidFill>
            <a:prstDash val="solid"/>
            <a:round/>
            <a:headEnd len="med" w="med" type="none"/>
            <a:tailEnd len="med" w="med" type="none"/>
          </a:ln>
        </p:spPr>
      </p:cxnSp>
      <p:cxnSp>
        <p:nvCxnSpPr>
          <p:cNvPr id="209" name="Shape 209"/>
          <p:cNvCxnSpPr/>
          <p:nvPr/>
        </p:nvCxnSpPr>
        <p:spPr>
          <a:xfrm>
            <a:off x="635000" y="1219200"/>
            <a:ext cx="11734800" cy="0"/>
          </a:xfrm>
          <a:prstGeom prst="straightConnector1">
            <a:avLst/>
          </a:prstGeom>
          <a:noFill/>
          <a:ln cap="flat" cmpd="sng" w="9525">
            <a:solidFill>
              <a:srgbClr val="000000"/>
            </a:solidFill>
            <a:prstDash val="solid"/>
            <a:round/>
            <a:headEnd len="med" w="med" type="none"/>
            <a:tailEnd len="med" w="med" type="none"/>
          </a:ln>
        </p:spPr>
      </p:cxnSp>
      <p:sp>
        <p:nvSpPr>
          <p:cNvPr id="210" name="Shape 210"/>
          <p:cNvSpPr txBox="1"/>
          <p:nvPr>
            <p:ph type="title"/>
          </p:nvPr>
        </p:nvSpPr>
        <p:spPr>
          <a:xfrm>
            <a:off x="635000" y="1473200"/>
            <a:ext cx="11734800" cy="7113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211" name="Shape 211"/>
          <p:cNvSpPr txBox="1"/>
          <p:nvPr>
            <p:ph idx="1" type="body"/>
          </p:nvPr>
        </p:nvSpPr>
        <p:spPr>
          <a:xfrm>
            <a:off x="632056" y="2413000"/>
            <a:ext cx="11734800" cy="3809999"/>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5.png"/><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open.blogs.nytimes.com/2015/08/11/building-the-next-new-york-times-recommendation-engine/?_r=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developers.lyst.com/2014/11/11/word-embeddings-for-fashion/" TargetMode="External"/><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9.xml"/><Relationship Id="rId3"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radimrehurek.com/gensim/index.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0.xml"/><Relationship Id="rId3" Type="http://schemas.openxmlformats.org/officeDocument/2006/relationships/image" Target="../media/image4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code.google.com/p/word2vec/" TargetMode="External"/><Relationship Id="rId4" Type="http://schemas.openxmlformats.org/officeDocument/2006/relationships/hyperlink" Target="http://nlp.stanford.edu/projects/glov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9.xml"/><Relationship Id="rId3" Type="http://schemas.openxmlformats.org/officeDocument/2006/relationships/image" Target="../media/image4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5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5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5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5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412" name="Shape 412"/>
        <p:cNvGrpSpPr/>
        <p:nvPr/>
      </p:nvGrpSpPr>
      <p:grpSpPr>
        <a:xfrm>
          <a:off x="0" y="0"/>
          <a:ext cx="0" cy="0"/>
          <a:chOff x="0" y="0"/>
          <a:chExt cx="0" cy="0"/>
        </a:xfrm>
      </p:grpSpPr>
      <p:sp>
        <p:nvSpPr>
          <p:cNvPr id="413" name="Shape 41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414" name="Shape 414"/>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INSTRUCTOR NOTES</a:t>
            </a:r>
            <a:r>
              <a:rPr b="1" lang="en-US" sz="3200">
                <a:solidFill>
                  <a:srgbClr val="E52123"/>
                </a:solidFill>
                <a:latin typeface="Oswald"/>
                <a:ea typeface="Oswald"/>
                <a:cs typeface="Oswald"/>
                <a:sym typeface="Oswald"/>
              </a:rPr>
              <a:t> </a:t>
            </a:r>
          </a:p>
        </p:txBody>
      </p:sp>
      <p:sp>
        <p:nvSpPr>
          <p:cNvPr id="415" name="Shape 415"/>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LATENT VARIABLE MODELS</a:t>
            </a:r>
          </a:p>
        </p:txBody>
      </p:sp>
      <p:sp>
        <p:nvSpPr>
          <p:cNvPr id="472" name="Shape 472"/>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Many advances in NLP are based on using data to learn rules of grammar and language.  We saw these tools in our last class.</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Tokenization</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Stemming or lemmatization</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Parsing and tagging</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Each of these are based on a classical or theoretical                        understanding of language.</a:t>
            </a: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LATENT VARIABLE MODELS</a:t>
            </a:r>
          </a:p>
        </p:txBody>
      </p:sp>
      <p:sp>
        <p:nvSpPr>
          <p:cNvPr id="478" name="Shape 478"/>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lvl="1" marR="0" rtl="0" algn="l">
              <a:lnSpc>
                <a:spcPct val="115000"/>
              </a:lnSpc>
              <a:spcBef>
                <a:spcPts val="0"/>
              </a:spcBef>
              <a:buSzPct val="100000"/>
              <a:buFont typeface="Georgia"/>
            </a:pPr>
            <a:r>
              <a:rPr lang="en-US" sz="2800">
                <a:latin typeface="Georgia"/>
                <a:ea typeface="Georgia"/>
                <a:cs typeface="Georgia"/>
                <a:sym typeface="Georgia"/>
              </a:rPr>
              <a:t>Tokenization:   </a:t>
            </a:r>
          </a:p>
          <a:p>
            <a:pPr lvl="2" marR="0" rtl="0" algn="l">
              <a:lnSpc>
                <a:spcPct val="115000"/>
              </a:lnSpc>
              <a:spcBef>
                <a:spcPts val="0"/>
              </a:spcBef>
              <a:buSzPct val="100000"/>
              <a:buFont typeface="Georgia"/>
            </a:pPr>
            <a:r>
              <a:rPr lang="en-US" sz="2800">
                <a:solidFill>
                  <a:schemeClr val="dk1"/>
                </a:solidFill>
                <a:latin typeface="Georgia"/>
                <a:ea typeface="Georgia"/>
                <a:cs typeface="Georgia"/>
                <a:sym typeface="Georgia"/>
              </a:rPr>
              <a:t>John hit the ball → [John, hit, the, ball]</a:t>
            </a:r>
          </a:p>
          <a:p>
            <a:pPr lvl="2" marR="0" rtl="0" algn="l">
              <a:lnSpc>
                <a:spcPct val="115000"/>
              </a:lnSpc>
              <a:spcBef>
                <a:spcPts val="0"/>
              </a:spcBef>
              <a:buClr>
                <a:schemeClr val="dk1"/>
              </a:buClr>
              <a:buSzPct val="100000"/>
              <a:buFont typeface="Georgia"/>
            </a:pPr>
            <a:r>
              <a:rPr lang="en-US" sz="2800">
                <a:solidFill>
                  <a:schemeClr val="dk1"/>
                </a:solidFill>
                <a:latin typeface="Georgia"/>
                <a:ea typeface="Georgia"/>
                <a:cs typeface="Georgia"/>
                <a:sym typeface="Georgia"/>
              </a:rPr>
              <a:t>Where did you go → [Where, did, you, go]</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Stemming or lemmatization:  shouted → shout, better → good</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Parsing and tagging:  </a:t>
            </a:r>
          </a:p>
        </p:txBody>
      </p:sp>
      <p:pic>
        <p:nvPicPr>
          <p:cNvPr id="479" name="Shape 479"/>
          <p:cNvPicPr preferRelativeResize="0"/>
          <p:nvPr/>
        </p:nvPicPr>
        <p:blipFill>
          <a:blip r:embed="rId3">
            <a:alphaModFix/>
          </a:blip>
          <a:stretch>
            <a:fillRect/>
          </a:stretch>
        </p:blipFill>
        <p:spPr>
          <a:xfrm>
            <a:off x="4895100" y="4661516"/>
            <a:ext cx="2420016" cy="2391404"/>
          </a:xfrm>
          <a:prstGeom prst="rect">
            <a:avLst/>
          </a:prstGeom>
          <a:noFill/>
          <a:ln>
            <a:noFill/>
          </a:ln>
        </p:spPr>
      </p:pic>
      <p:pic>
        <p:nvPicPr>
          <p:cNvPr id="480" name="Shape 480"/>
          <p:cNvPicPr preferRelativeResize="0"/>
          <p:nvPr/>
        </p:nvPicPr>
        <p:blipFill>
          <a:blip r:embed="rId4">
            <a:alphaModFix/>
          </a:blip>
          <a:stretch>
            <a:fillRect/>
          </a:stretch>
        </p:blipFill>
        <p:spPr>
          <a:xfrm>
            <a:off x="8056840" y="4382349"/>
            <a:ext cx="2589434" cy="28891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x="0" y="0"/>
          <a:ext cx="0" cy="0"/>
          <a:chOff x="0" y="0"/>
          <a:chExt cx="0" cy="0"/>
        </a:xfrm>
      </p:grpSpPr>
      <p:sp>
        <p:nvSpPr>
          <p:cNvPr id="485" name="Shape 48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LATENT VARIABLE MODELS</a:t>
            </a:r>
          </a:p>
        </p:txBody>
      </p:sp>
      <p:sp>
        <p:nvSpPr>
          <p:cNvPr id="486" name="Shape 486"/>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i="1" lang="en-US" sz="2800">
                <a:latin typeface="Georgia"/>
                <a:ea typeface="Georgia"/>
                <a:cs typeface="Georgia"/>
                <a:sym typeface="Georgia"/>
              </a:rPr>
              <a:t>Latent variable models</a:t>
            </a:r>
            <a:r>
              <a:rPr lang="en-US" sz="2800">
                <a:latin typeface="Georgia"/>
                <a:ea typeface="Georgia"/>
                <a:cs typeface="Georgia"/>
                <a:sym typeface="Georgia"/>
              </a:rPr>
              <a:t> are different in that they try to understand language based on </a:t>
            </a:r>
            <a:r>
              <a:rPr b="1" lang="en-US" sz="2800">
                <a:latin typeface="Georgia"/>
                <a:ea typeface="Georgia"/>
                <a:cs typeface="Georgia"/>
                <a:sym typeface="Georgia"/>
              </a:rPr>
              <a:t>how</a:t>
            </a:r>
            <a:r>
              <a:rPr lang="en-US" sz="2800">
                <a:latin typeface="Georgia"/>
                <a:ea typeface="Georgia"/>
                <a:cs typeface="Georgia"/>
                <a:sym typeface="Georgia"/>
              </a:rPr>
              <a:t> the words are used.</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instead of learning that ‘bad’ and ‘badly’ are related because they share the same root, we’ll determine that they are related because they are often used in the same way often or near the same words.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We’ll use </a:t>
            </a:r>
            <a:r>
              <a:rPr i="1" lang="en-US" sz="2800">
                <a:latin typeface="Georgia"/>
                <a:ea typeface="Georgia"/>
                <a:cs typeface="Georgia"/>
                <a:sym typeface="Georgia"/>
              </a:rPr>
              <a:t>unsupervised</a:t>
            </a:r>
            <a:r>
              <a:rPr lang="en-US" sz="2800">
                <a:latin typeface="Georgia"/>
                <a:ea typeface="Georgia"/>
                <a:cs typeface="Georgia"/>
                <a:sym typeface="Georgia"/>
              </a:rPr>
              <a:t> techniques (discovering patterns or structure) to extract the information.</a:t>
            </a: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0" name="Shape 490"/>
        <p:cNvGrpSpPr/>
        <p:nvPr/>
      </p:nvGrpSpPr>
      <p:grpSpPr>
        <a:xfrm>
          <a:off x="0" y="0"/>
          <a:ext cx="0" cy="0"/>
          <a:chOff x="0" y="0"/>
          <a:chExt cx="0" cy="0"/>
        </a:xfrm>
      </p:grpSpPr>
      <p:sp>
        <p:nvSpPr>
          <p:cNvPr id="491" name="Shape 491"/>
          <p:cNvSpPr txBox="1"/>
          <p:nvPr>
            <p:ph idx="1" type="body"/>
          </p:nvPr>
        </p:nvSpPr>
        <p:spPr>
          <a:xfrm>
            <a:off x="466852" y="1292775"/>
            <a:ext cx="5865300" cy="3809999"/>
          </a:xfrm>
          <a:prstGeom prst="rect">
            <a:avLst/>
          </a:prstGeom>
          <a:noFill/>
          <a:ln>
            <a:noFill/>
          </a:ln>
        </p:spPr>
        <p:txBody>
          <a:bodyPr anchorCtr="0" anchor="t" bIns="0" lIns="0" rIns="0" tIns="0">
            <a:noAutofit/>
          </a:bodyPr>
          <a:lstStyle/>
          <a:p>
            <a:pPr lvl="0" marR="0" rtl="0" algn="ctr">
              <a:spcBef>
                <a:spcPts val="0"/>
              </a:spcBef>
              <a:buNone/>
            </a:pPr>
            <a:r>
              <a:t/>
            </a:r>
            <a:endParaRPr sz="2800">
              <a:latin typeface="Georgia"/>
              <a:ea typeface="Georgia"/>
              <a:cs typeface="Georgia"/>
              <a:sym typeface="Georgia"/>
            </a:endParaRPr>
          </a:p>
          <a:p>
            <a:pPr lvl="0" marR="0" rtl="0" algn="ctr">
              <a:spcBef>
                <a:spcPts val="0"/>
              </a:spcBef>
              <a:buNone/>
            </a:pPr>
            <a:r>
              <a:rPr b="1" lang="en-US" sz="2800">
                <a:latin typeface="Georgia"/>
                <a:ea typeface="Georgia"/>
                <a:cs typeface="Georgia"/>
                <a:sym typeface="Georgia"/>
              </a:rPr>
              <a:t>Traditional NLP Models</a:t>
            </a:r>
          </a:p>
          <a:p>
            <a:pPr lv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rPr lang="en-US" sz="2800">
                <a:latin typeface="Georgia"/>
                <a:ea typeface="Georgia"/>
                <a:cs typeface="Georgia"/>
                <a:sym typeface="Georgia"/>
              </a:rPr>
              <a:t>Focused on theoretical understanding of language </a:t>
            </a: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indent="0" lvl="0" marL="0" marR="0" rtl="0" algn="ctr">
              <a:spcBef>
                <a:spcPts val="0"/>
              </a:spcBef>
              <a:buNone/>
            </a:pPr>
            <a:r>
              <a:rPr lang="en-US" sz="2800">
                <a:latin typeface="Georgia"/>
                <a:ea typeface="Georgia"/>
                <a:cs typeface="Georgia"/>
                <a:sym typeface="Georgia"/>
              </a:rPr>
              <a:t>Tries to learn the rules of a particular language</a:t>
            </a:r>
          </a:p>
          <a:p>
            <a:pPr indent="0" lvl="0" mar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rPr lang="en-US" sz="2800">
                <a:latin typeface="Georgia"/>
                <a:ea typeface="Georgia"/>
                <a:cs typeface="Georgia"/>
                <a:sym typeface="Georgia"/>
              </a:rPr>
              <a:t>Preprogrammed set of rules</a:t>
            </a:r>
          </a:p>
        </p:txBody>
      </p:sp>
      <p:sp>
        <p:nvSpPr>
          <p:cNvPr id="492" name="Shape 49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LATENT VARIABLE MODELS</a:t>
            </a:r>
          </a:p>
        </p:txBody>
      </p:sp>
      <p:sp>
        <p:nvSpPr>
          <p:cNvPr id="493" name="Shape 493"/>
          <p:cNvSpPr txBox="1"/>
          <p:nvPr>
            <p:ph idx="1" type="body"/>
          </p:nvPr>
        </p:nvSpPr>
        <p:spPr>
          <a:xfrm>
            <a:off x="6746778" y="1292775"/>
            <a:ext cx="5865300" cy="3809999"/>
          </a:xfrm>
          <a:prstGeom prst="rect">
            <a:avLst/>
          </a:prstGeom>
          <a:noFill/>
          <a:ln>
            <a:noFill/>
          </a:ln>
        </p:spPr>
        <p:txBody>
          <a:bodyPr anchorCtr="0" anchor="t" bIns="0" lIns="0" rIns="0" tIns="0">
            <a:noAutofit/>
          </a:bodyPr>
          <a:lstStyle/>
          <a:p>
            <a:pPr lvl="0" marR="0" rtl="0" algn="ctr">
              <a:spcBef>
                <a:spcPts val="0"/>
              </a:spcBef>
              <a:buNone/>
            </a:pPr>
            <a:r>
              <a:t/>
            </a:r>
            <a:endParaRPr sz="2800">
              <a:latin typeface="Georgia"/>
              <a:ea typeface="Georgia"/>
              <a:cs typeface="Georgia"/>
              <a:sym typeface="Georgia"/>
            </a:endParaRPr>
          </a:p>
          <a:p>
            <a:pPr lvl="0" marR="0" rtl="0" algn="ctr">
              <a:spcBef>
                <a:spcPts val="0"/>
              </a:spcBef>
              <a:buNone/>
            </a:pPr>
            <a:r>
              <a:rPr b="1" lang="en-US" sz="2800">
                <a:latin typeface="Georgia"/>
                <a:ea typeface="Georgia"/>
                <a:cs typeface="Georgia"/>
                <a:sym typeface="Georgia"/>
              </a:rPr>
              <a:t>Latent Variable Models</a:t>
            </a:r>
          </a:p>
          <a:p>
            <a:pPr lv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rPr lang="en-US" sz="2800">
                <a:latin typeface="Georgia"/>
                <a:ea typeface="Georgia"/>
                <a:cs typeface="Georgia"/>
                <a:sym typeface="Georgia"/>
              </a:rPr>
              <a:t>Focused on how the language is actually used in practice</a:t>
            </a:r>
          </a:p>
          <a:p>
            <a:pPr lv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rPr lang="en-US" sz="2800">
                <a:latin typeface="Georgia"/>
                <a:ea typeface="Georgia"/>
                <a:cs typeface="Georgia"/>
                <a:sym typeface="Georgia"/>
              </a:rPr>
              <a:t>Infers meaning from how words are used together</a:t>
            </a:r>
          </a:p>
          <a:p>
            <a:pPr indent="0" lvl="0" mar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rPr lang="en-US" sz="2800">
                <a:latin typeface="Georgia"/>
                <a:ea typeface="Georgia"/>
                <a:cs typeface="Georgia"/>
                <a:sym typeface="Georgia"/>
              </a:rPr>
              <a:t>Uses unsupervised learning to discover patterns or structure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7" name="Shape 497"/>
        <p:cNvGrpSpPr/>
        <p:nvPr/>
      </p:nvGrpSpPr>
      <p:grpSpPr>
        <a:xfrm>
          <a:off x="0" y="0"/>
          <a:ext cx="0" cy="0"/>
          <a:chOff x="0" y="0"/>
          <a:chExt cx="0" cy="0"/>
        </a:xfrm>
      </p:grpSpPr>
      <p:sp>
        <p:nvSpPr>
          <p:cNvPr id="498" name="Shape 498"/>
          <p:cNvSpPr txBox="1"/>
          <p:nvPr>
            <p:ph idx="1" type="body"/>
          </p:nvPr>
        </p:nvSpPr>
        <p:spPr>
          <a:xfrm>
            <a:off x="466852" y="1292775"/>
            <a:ext cx="5865300" cy="3809999"/>
          </a:xfrm>
          <a:prstGeom prst="rect">
            <a:avLst/>
          </a:prstGeom>
          <a:noFill/>
          <a:ln>
            <a:noFill/>
          </a:ln>
        </p:spPr>
        <p:txBody>
          <a:bodyPr anchorCtr="0" anchor="t" bIns="0" lIns="0" rIns="0" tIns="0">
            <a:noAutofit/>
          </a:bodyPr>
          <a:lstStyle/>
          <a:p>
            <a:pPr lvl="0" marR="0" rtl="0" algn="ctr">
              <a:spcBef>
                <a:spcPts val="0"/>
              </a:spcBef>
              <a:buNone/>
            </a:pPr>
            <a:r>
              <a:t/>
            </a:r>
            <a:endParaRPr sz="2800">
              <a:latin typeface="Georgia"/>
              <a:ea typeface="Georgia"/>
              <a:cs typeface="Georgia"/>
              <a:sym typeface="Georgia"/>
            </a:endParaRPr>
          </a:p>
          <a:p>
            <a:pPr lvl="0" marR="0" rtl="0" algn="ctr">
              <a:spcBef>
                <a:spcPts val="0"/>
              </a:spcBef>
              <a:buNone/>
            </a:pPr>
            <a:r>
              <a:rPr b="1" lang="en-US" sz="2800">
                <a:latin typeface="Georgia"/>
                <a:ea typeface="Georgia"/>
                <a:cs typeface="Georgia"/>
                <a:sym typeface="Georgia"/>
              </a:rPr>
              <a:t>Traditional NLP Models</a:t>
            </a:r>
          </a:p>
          <a:p>
            <a:pPr lv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rPr lang="en-US" sz="2800">
                <a:latin typeface="Georgia"/>
                <a:ea typeface="Georgia"/>
                <a:cs typeface="Georgia"/>
                <a:sym typeface="Georgia"/>
              </a:rPr>
              <a:t>‘bad’ and ‘badly’ are related because they share a common root.</a:t>
            </a: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indent="0" lvl="0" marL="0" marR="0" rtl="0" algn="ctr">
              <a:spcBef>
                <a:spcPts val="0"/>
              </a:spcBef>
              <a:buNone/>
            </a:pPr>
            <a:r>
              <a:rPr lang="en-US" sz="2800">
                <a:latin typeface="Georgia"/>
                <a:ea typeface="Georgia"/>
                <a:cs typeface="Georgia"/>
                <a:sym typeface="Georgia"/>
              </a:rPr>
              <a:t>‘Python’ and ‘C++’ are both programming languages because </a:t>
            </a:r>
            <a:br>
              <a:rPr lang="en-US" sz="2800">
                <a:latin typeface="Georgia"/>
                <a:ea typeface="Georgia"/>
                <a:cs typeface="Georgia"/>
                <a:sym typeface="Georgia"/>
              </a:rPr>
            </a:br>
            <a:r>
              <a:rPr lang="en-US" sz="2800">
                <a:latin typeface="Georgia"/>
                <a:ea typeface="Georgia"/>
                <a:cs typeface="Georgia"/>
                <a:sym typeface="Georgia"/>
              </a:rPr>
              <a:t>they are often a noun preceded by </a:t>
            </a:r>
            <a:br>
              <a:rPr lang="en-US" sz="2800">
                <a:latin typeface="Georgia"/>
                <a:ea typeface="Georgia"/>
                <a:cs typeface="Georgia"/>
                <a:sym typeface="Georgia"/>
              </a:rPr>
            </a:br>
            <a:r>
              <a:rPr lang="en-US" sz="2800">
                <a:latin typeface="Georgia"/>
                <a:ea typeface="Georgia"/>
                <a:cs typeface="Georgia"/>
                <a:sym typeface="Georgia"/>
              </a:rPr>
              <a:t>the verb ‘program’ or ‘code’.</a:t>
            </a:r>
          </a:p>
        </p:txBody>
      </p:sp>
      <p:sp>
        <p:nvSpPr>
          <p:cNvPr id="499" name="Shape 49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LATENT VARIABLE MODELS</a:t>
            </a:r>
          </a:p>
        </p:txBody>
      </p:sp>
      <p:sp>
        <p:nvSpPr>
          <p:cNvPr id="500" name="Shape 500"/>
          <p:cNvSpPr txBox="1"/>
          <p:nvPr>
            <p:ph idx="1" type="body"/>
          </p:nvPr>
        </p:nvSpPr>
        <p:spPr>
          <a:xfrm>
            <a:off x="6746778" y="1292775"/>
            <a:ext cx="5865300" cy="3809999"/>
          </a:xfrm>
          <a:prstGeom prst="rect">
            <a:avLst/>
          </a:prstGeom>
          <a:noFill/>
          <a:ln>
            <a:noFill/>
          </a:ln>
        </p:spPr>
        <p:txBody>
          <a:bodyPr anchorCtr="0" anchor="t" bIns="0" lIns="0" rIns="0" tIns="0">
            <a:noAutofit/>
          </a:bodyPr>
          <a:lstStyle/>
          <a:p>
            <a:pPr lvl="0" marR="0" rtl="0" algn="ctr">
              <a:spcBef>
                <a:spcPts val="0"/>
              </a:spcBef>
              <a:buNone/>
            </a:pPr>
            <a:r>
              <a:t/>
            </a:r>
            <a:endParaRPr sz="2800">
              <a:latin typeface="Georgia"/>
              <a:ea typeface="Georgia"/>
              <a:cs typeface="Georgia"/>
              <a:sym typeface="Georgia"/>
            </a:endParaRPr>
          </a:p>
          <a:p>
            <a:pPr lvl="0" marR="0" rtl="0" algn="ctr">
              <a:spcBef>
                <a:spcPts val="0"/>
              </a:spcBef>
              <a:buNone/>
            </a:pPr>
            <a:r>
              <a:rPr b="1" lang="en-US" sz="2800">
                <a:latin typeface="Georgia"/>
                <a:ea typeface="Georgia"/>
                <a:cs typeface="Georgia"/>
                <a:sym typeface="Georgia"/>
              </a:rPr>
              <a:t>Latent Variable Models</a:t>
            </a:r>
          </a:p>
          <a:p>
            <a:pPr lv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rPr lang="en-US" sz="2800">
                <a:latin typeface="Georgia"/>
                <a:ea typeface="Georgia"/>
                <a:cs typeface="Georgia"/>
                <a:sym typeface="Georgia"/>
              </a:rPr>
              <a:t>‘bad’ and ‘badly’ are related because they are used the same way or near the same words.</a:t>
            </a:r>
          </a:p>
          <a:p>
            <a:pPr lvl="0" marR="0" rtl="0" algn="ctr">
              <a:spcBef>
                <a:spcPts val="0"/>
              </a:spcBef>
              <a:buNone/>
            </a:pPr>
            <a:r>
              <a:t/>
            </a:r>
            <a:endParaRPr sz="2800">
              <a:latin typeface="Georgia"/>
              <a:ea typeface="Georgia"/>
              <a:cs typeface="Georgia"/>
              <a:sym typeface="Georgia"/>
            </a:endParaRPr>
          </a:p>
          <a:p>
            <a:pPr indent="0" lvl="0" marL="0" marR="0" rtl="0" algn="ctr">
              <a:spcBef>
                <a:spcPts val="0"/>
              </a:spcBef>
              <a:buNone/>
            </a:pPr>
            <a:r>
              <a:rPr lang="en-US" sz="2800">
                <a:latin typeface="Georgia"/>
                <a:ea typeface="Georgia"/>
                <a:cs typeface="Georgia"/>
                <a:sym typeface="Georgia"/>
              </a:rPr>
              <a:t>‘Python’ and ‘C++’ are both programming languages because they are often used in the same context.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4" name="Shape 504"/>
        <p:cNvGrpSpPr/>
        <p:nvPr/>
      </p:nvGrpSpPr>
      <p:grpSpPr>
        <a:xfrm>
          <a:off x="0" y="0"/>
          <a:ext cx="0" cy="0"/>
          <a:chOff x="0" y="0"/>
          <a:chExt cx="0" cy="0"/>
        </a:xfrm>
      </p:grpSpPr>
      <p:sp>
        <p:nvSpPr>
          <p:cNvPr id="505" name="Shape 50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506" name="Shape 506"/>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LATENT VARIABLE MODELS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0" name="Shape 510"/>
        <p:cNvGrpSpPr/>
        <p:nvPr/>
      </p:nvGrpSpPr>
      <p:grpSpPr>
        <a:xfrm>
          <a:off x="0" y="0"/>
          <a:ext cx="0" cy="0"/>
          <a:chOff x="0" y="0"/>
          <a:chExt cx="0" cy="0"/>
        </a:xfrm>
      </p:grpSpPr>
      <p:sp>
        <p:nvSpPr>
          <p:cNvPr id="511" name="Shape 51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LATENT VARIABLE MODELS</a:t>
            </a:r>
          </a:p>
        </p:txBody>
      </p:sp>
      <p:sp>
        <p:nvSpPr>
          <p:cNvPr id="512" name="Shape 512"/>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i="1" lang="en-US" sz="2800">
                <a:latin typeface="Georgia"/>
                <a:ea typeface="Georgia"/>
                <a:cs typeface="Georgia"/>
                <a:sym typeface="Georgia"/>
              </a:rPr>
              <a:t>Latent variable models</a:t>
            </a:r>
            <a:r>
              <a:rPr lang="en-US" sz="2800">
                <a:latin typeface="Georgia"/>
                <a:ea typeface="Georgia"/>
                <a:cs typeface="Georgia"/>
                <a:sym typeface="Georgia"/>
              </a:rPr>
              <a:t> are models in which we assume the data we are observing has some </a:t>
            </a:r>
            <a:r>
              <a:rPr b="1" lang="en-US" sz="2800">
                <a:latin typeface="Georgia"/>
                <a:ea typeface="Georgia"/>
                <a:cs typeface="Georgia"/>
                <a:sym typeface="Georgia"/>
              </a:rPr>
              <a:t>hidden, underlying structure</a:t>
            </a:r>
            <a:r>
              <a:rPr lang="en-US" sz="2800">
                <a:latin typeface="Georgia"/>
                <a:ea typeface="Georgia"/>
                <a:cs typeface="Georgia"/>
                <a:sym typeface="Georgia"/>
              </a:rPr>
              <a:t> that we can’t see, and which we’d like to learn.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These hidden, underlying structures are the </a:t>
            </a:r>
            <a:r>
              <a:rPr i="1" lang="en-US" sz="2800">
                <a:latin typeface="Georgia"/>
                <a:ea typeface="Georgia"/>
                <a:cs typeface="Georgia"/>
                <a:sym typeface="Georgia"/>
              </a:rPr>
              <a:t>latent</a:t>
            </a:r>
            <a:r>
              <a:rPr lang="en-US" sz="2800">
                <a:latin typeface="Georgia"/>
                <a:ea typeface="Georgia"/>
                <a:cs typeface="Georgia"/>
                <a:sym typeface="Georgia"/>
              </a:rPr>
              <a:t> (i.e. hidden) variables we want our model to understand.</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Text processing is a common application of latent variables.</a:t>
            </a:r>
          </a:p>
          <a:p>
            <a:pPr lvl="0" marR="0" rtl="0" algn="l">
              <a:spcBef>
                <a:spcPts val="0"/>
              </a:spcBef>
              <a:buNone/>
            </a:pPr>
            <a:r>
              <a:t/>
            </a:r>
            <a:endParaRPr sz="2800">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6" name="Shape 516"/>
        <p:cNvGrpSpPr/>
        <p:nvPr/>
      </p:nvGrpSpPr>
      <p:grpSpPr>
        <a:xfrm>
          <a:off x="0" y="0"/>
          <a:ext cx="0" cy="0"/>
          <a:chOff x="0" y="0"/>
          <a:chExt cx="0" cy="0"/>
        </a:xfrm>
      </p:grpSpPr>
      <p:sp>
        <p:nvSpPr>
          <p:cNvPr id="517" name="Shape 51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LATENT VARIABLE MODELS</a:t>
            </a:r>
          </a:p>
        </p:txBody>
      </p:sp>
      <p:sp>
        <p:nvSpPr>
          <p:cNvPr id="518" name="Shape 518"/>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While language (in the classical sense) is defined by a set of pre-structured grammar rules and vocab, we often break those rules and create new words (e.g. selfie).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Instead of attempting to train our model on the rules of proper grammar, we’ll ignore grammar and seek to uncover alternate hidden structures.</a:t>
            </a:r>
          </a:p>
          <a:p>
            <a:pPr lvl="0" marR="0" rtl="0" algn="l">
              <a:spcBef>
                <a:spcPts val="0"/>
              </a:spcBef>
              <a:buNone/>
            </a:pPr>
            <a:r>
              <a:t/>
            </a:r>
            <a:endParaRPr sz="2800">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2" name="Shape 522"/>
        <p:cNvGrpSpPr/>
        <p:nvPr/>
      </p:nvGrpSpPr>
      <p:grpSpPr>
        <a:xfrm>
          <a:off x="0" y="0"/>
          <a:ext cx="0" cy="0"/>
          <a:chOff x="0" y="0"/>
          <a:chExt cx="0" cy="0"/>
        </a:xfrm>
      </p:grpSpPr>
      <p:sp>
        <p:nvSpPr>
          <p:cNvPr id="523" name="Shape 52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LATENT VARIABLE MODELS</a:t>
            </a:r>
          </a:p>
        </p:txBody>
      </p:sp>
      <p:sp>
        <p:nvSpPr>
          <p:cNvPr id="524" name="Shape 52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Latent variable techniques are often used for recommending news articles or mining large troves of data to find commonalities.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Topic modeling, a method we’ll cover today, is used in </a:t>
            </a:r>
            <a:r>
              <a:rPr lang="en-US" sz="2800" u="sng">
                <a:solidFill>
                  <a:schemeClr val="hlink"/>
                </a:solidFill>
                <a:latin typeface="Georgia"/>
                <a:ea typeface="Georgia"/>
                <a:cs typeface="Georgia"/>
                <a:sym typeface="Georgia"/>
                <a:hlinkClick r:id="rId3"/>
              </a:rPr>
              <a:t>the NY times recommendation engine</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The New York Times attempts to map their articles to a latent space of topics using the content of the article.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8" name="Shape 528"/>
        <p:cNvGrpSpPr/>
        <p:nvPr/>
      </p:nvGrpSpPr>
      <p:grpSpPr>
        <a:xfrm>
          <a:off x="0" y="0"/>
          <a:ext cx="0" cy="0"/>
          <a:chOff x="0" y="0"/>
          <a:chExt cx="0" cy="0"/>
        </a:xfrm>
      </p:grpSpPr>
      <p:sp>
        <p:nvSpPr>
          <p:cNvPr id="529" name="Shape 52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LATENT VARIABLE MODELS</a:t>
            </a:r>
          </a:p>
        </p:txBody>
      </p:sp>
      <p:sp>
        <p:nvSpPr>
          <p:cNvPr id="530" name="Shape 530"/>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p:txBody>
      </p:sp>
      <p:pic>
        <p:nvPicPr>
          <p:cNvPr id="531" name="Shape 531"/>
          <p:cNvPicPr preferRelativeResize="0"/>
          <p:nvPr/>
        </p:nvPicPr>
        <p:blipFill>
          <a:blip r:embed="rId3">
            <a:alphaModFix/>
          </a:blip>
          <a:stretch>
            <a:fillRect/>
          </a:stretch>
        </p:blipFill>
        <p:spPr>
          <a:xfrm>
            <a:off x="2363937" y="1505475"/>
            <a:ext cx="8276925" cy="56631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419" name="Shape 419"/>
        <p:cNvGrpSpPr/>
        <p:nvPr/>
      </p:nvGrpSpPr>
      <p:grpSpPr>
        <a:xfrm>
          <a:off x="0" y="0"/>
          <a:ext cx="0" cy="0"/>
          <a:chOff x="0" y="0"/>
          <a:chExt cx="0" cy="0"/>
        </a:xfrm>
      </p:grpSpPr>
      <p:sp>
        <p:nvSpPr>
          <p:cNvPr id="420" name="Shape 42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421" name="Shape 421"/>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MATERIALS</a:t>
            </a:r>
            <a:r>
              <a:rPr b="1" lang="en-US" sz="3200">
                <a:solidFill>
                  <a:srgbClr val="E52123"/>
                </a:solidFill>
                <a:latin typeface="Oswald"/>
                <a:ea typeface="Oswald"/>
                <a:cs typeface="Oswald"/>
                <a:sym typeface="Oswald"/>
              </a:rPr>
              <a:t> </a:t>
            </a:r>
          </a:p>
        </p:txBody>
      </p:sp>
      <p:sp>
        <p:nvSpPr>
          <p:cNvPr id="422" name="Shape 422"/>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5" name="Shape 535"/>
        <p:cNvGrpSpPr/>
        <p:nvPr/>
      </p:nvGrpSpPr>
      <p:grpSpPr>
        <a:xfrm>
          <a:off x="0" y="0"/>
          <a:ext cx="0" cy="0"/>
          <a:chOff x="0" y="0"/>
          <a:chExt cx="0" cy="0"/>
        </a:xfrm>
      </p:grpSpPr>
      <p:sp>
        <p:nvSpPr>
          <p:cNvPr id="536" name="Shape 53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LATENT VARIABLE MODELS</a:t>
            </a:r>
          </a:p>
        </p:txBody>
      </p:sp>
      <p:sp>
        <p:nvSpPr>
          <p:cNvPr id="537" name="Shape 537"/>
          <p:cNvSpPr txBox="1"/>
          <p:nvPr>
            <p:ph idx="1" type="body"/>
          </p:nvPr>
        </p:nvSpPr>
        <p:spPr>
          <a:xfrm>
            <a:off x="635003" y="1292775"/>
            <a:ext cx="5775299" cy="58371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u="sng">
                <a:solidFill>
                  <a:schemeClr val="hlink"/>
                </a:solidFill>
                <a:latin typeface="Georgia"/>
                <a:ea typeface="Georgia"/>
                <a:cs typeface="Georgia"/>
                <a:sym typeface="Georgia"/>
                <a:hlinkClick r:id="rId3"/>
              </a:rPr>
              <a:t>Lyst</a:t>
            </a:r>
            <a:r>
              <a:rPr lang="en-US" sz="2800">
                <a:latin typeface="Georgia"/>
                <a:ea typeface="Georgia"/>
                <a:cs typeface="Georgia"/>
                <a:sym typeface="Georgia"/>
              </a:rPr>
              <a:t>, an online fashion retailer, uses latent representations of clothing descriptions to find similar clothing.</a:t>
            </a:r>
          </a:p>
        </p:txBody>
      </p:sp>
      <p:pic>
        <p:nvPicPr>
          <p:cNvPr id="538" name="Shape 538"/>
          <p:cNvPicPr preferRelativeResize="0"/>
          <p:nvPr/>
        </p:nvPicPr>
        <p:blipFill>
          <a:blip r:embed="rId4">
            <a:alphaModFix/>
          </a:blip>
          <a:stretch>
            <a:fillRect/>
          </a:stretch>
        </p:blipFill>
        <p:spPr>
          <a:xfrm>
            <a:off x="5803900" y="1344875"/>
            <a:ext cx="6477874" cy="57238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2" name="Shape 542"/>
        <p:cNvGrpSpPr/>
        <p:nvPr/>
      </p:nvGrpSpPr>
      <p:grpSpPr>
        <a:xfrm>
          <a:off x="0" y="0"/>
          <a:ext cx="0" cy="0"/>
          <a:chOff x="0" y="0"/>
          <a:chExt cx="0" cy="0"/>
        </a:xfrm>
      </p:grpSpPr>
      <p:sp>
        <p:nvSpPr>
          <p:cNvPr id="543" name="Shape 54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DIMENSIONALITY REDUCTION IN TEXT REPRESENTATION</a:t>
            </a:r>
          </a:p>
        </p:txBody>
      </p:sp>
      <p:sp>
        <p:nvSpPr>
          <p:cNvPr id="544" name="Shape 54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Our previous ‘representation’ of a set of text documents (articles) for classification was a matrix with one row per document and one column per word (or n-gram).</a:t>
            </a:r>
          </a:p>
        </p:txBody>
      </p:sp>
      <p:pic>
        <p:nvPicPr>
          <p:cNvPr id="545" name="Shape 545"/>
          <p:cNvPicPr preferRelativeResize="0"/>
          <p:nvPr/>
        </p:nvPicPr>
        <p:blipFill>
          <a:blip r:embed="rId3">
            <a:alphaModFix/>
          </a:blip>
          <a:stretch>
            <a:fillRect/>
          </a:stretch>
        </p:blipFill>
        <p:spPr>
          <a:xfrm>
            <a:off x="2505762" y="3115100"/>
            <a:ext cx="7993263" cy="3810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9" name="Shape 549"/>
        <p:cNvGrpSpPr/>
        <p:nvPr/>
      </p:nvGrpSpPr>
      <p:grpSpPr>
        <a:xfrm>
          <a:off x="0" y="0"/>
          <a:ext cx="0" cy="0"/>
          <a:chOff x="0" y="0"/>
          <a:chExt cx="0" cy="0"/>
        </a:xfrm>
      </p:grpSpPr>
      <p:sp>
        <p:nvSpPr>
          <p:cNvPr id="550" name="Shape 55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DIMENSIONALITY REDUCTION IN TEXT REPRESENTATION</a:t>
            </a:r>
          </a:p>
        </p:txBody>
      </p:sp>
      <p:sp>
        <p:nvSpPr>
          <p:cNvPr id="551" name="Shape 551"/>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While this sums up most of the information, it does drop a few things, mostly structure and order.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Additionally, many of the columns may be correlated.</a:t>
            </a:r>
          </a:p>
          <a:p>
            <a:pPr lvl="0" marR="0" rtl="0" algn="l">
              <a:spcBef>
                <a:spcPts val="0"/>
              </a:spcBef>
              <a:buNone/>
            </a:pPr>
            <a:r>
              <a:t/>
            </a:r>
            <a:endParaRPr sz="2800">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5" name="Shape 555"/>
        <p:cNvGrpSpPr/>
        <p:nvPr/>
      </p:nvGrpSpPr>
      <p:grpSpPr>
        <a:xfrm>
          <a:off x="0" y="0"/>
          <a:ext cx="0" cy="0"/>
          <a:chOff x="0" y="0"/>
          <a:chExt cx="0" cy="0"/>
        </a:xfrm>
      </p:grpSpPr>
      <p:sp>
        <p:nvSpPr>
          <p:cNvPr id="556" name="Shape 55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DIMENSIONALITY REDUCTION IN TEXT REPRESENTATION</a:t>
            </a:r>
          </a:p>
        </p:txBody>
      </p:sp>
      <p:sp>
        <p:nvSpPr>
          <p:cNvPr id="557" name="Shape 55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an article that contains the word ‘IPO’ is likely to contain the word ‘stock’ or ‘NASDAQ’.</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Therefore, those columns are repetitive and likely to represent the same concept or idea.</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classification, we may only care that there are finance-related words.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1" name="Shape 561"/>
        <p:cNvGrpSpPr/>
        <p:nvPr/>
      </p:nvGrpSpPr>
      <p:grpSpPr>
        <a:xfrm>
          <a:off x="0" y="0"/>
          <a:ext cx="0" cy="0"/>
          <a:chOff x="0" y="0"/>
          <a:chExt cx="0" cy="0"/>
        </a:xfrm>
      </p:grpSpPr>
      <p:sp>
        <p:nvSpPr>
          <p:cNvPr id="562" name="Shape 56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DIMENSIONALITY REDUCTION IN TEXT REPRESENTATION</a:t>
            </a:r>
          </a:p>
        </p:txBody>
      </p:sp>
      <p:sp>
        <p:nvSpPr>
          <p:cNvPr id="563" name="Shape 563"/>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One way to deal with this is through regularization - L1/Lasso regularization tends to remove repetitive features by bringing their learned coefficients to 0.</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Another is to perform </a:t>
            </a:r>
            <a:r>
              <a:rPr i="1" lang="en-US" sz="2800">
                <a:latin typeface="Georgia"/>
                <a:ea typeface="Georgia"/>
                <a:cs typeface="Georgia"/>
                <a:sym typeface="Georgia"/>
              </a:rPr>
              <a:t>dimensionality reduction</a:t>
            </a:r>
            <a:r>
              <a:rPr lang="en-US" sz="2800">
                <a:latin typeface="Georgia"/>
                <a:ea typeface="Georgia"/>
                <a:cs typeface="Georgia"/>
                <a:sym typeface="Georgia"/>
              </a:rPr>
              <a:t> ,where we first identify the correlated columns and the replace them with a column that represents the concept they have in common.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instance, we could replace ‘IPO’, ‘stocks’, and ‘NASDAQ’ with a single column - ‘HasFinancialWords’ column.</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7" name="Shape 567"/>
        <p:cNvGrpSpPr/>
        <p:nvPr/>
      </p:nvGrpSpPr>
      <p:grpSpPr>
        <a:xfrm>
          <a:off x="0" y="0"/>
          <a:ext cx="0" cy="0"/>
          <a:chOff x="0" y="0"/>
          <a:chExt cx="0" cy="0"/>
        </a:xfrm>
      </p:grpSpPr>
      <p:sp>
        <p:nvSpPr>
          <p:cNvPr id="568" name="Shape 56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DIMENSIONALITY REDUCTION IN TEXT REPRESENTATION</a:t>
            </a:r>
          </a:p>
        </p:txBody>
      </p:sp>
      <p:sp>
        <p:nvSpPr>
          <p:cNvPr id="569" name="Shape 569"/>
          <p:cNvSpPr txBox="1"/>
          <p:nvPr>
            <p:ph idx="1" type="body"/>
          </p:nvPr>
        </p:nvSpPr>
        <p:spPr>
          <a:xfrm>
            <a:off x="635000" y="1292775"/>
            <a:ext cx="11734800" cy="32418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There are many techniques to do this automatically and most follow a very similar approach.</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buAutoNum type="alphaLcPeriod"/>
            </a:pPr>
            <a:r>
              <a:rPr lang="en-US" sz="2800">
                <a:latin typeface="Georgia"/>
                <a:ea typeface="Georgia"/>
                <a:cs typeface="Georgia"/>
                <a:sym typeface="Georgia"/>
              </a:rPr>
              <a:t>Identify correlated columns.</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buAutoNum type="alphaLcPeriod"/>
            </a:pPr>
            <a:r>
              <a:rPr lang="en-US" sz="2800">
                <a:latin typeface="Georgia"/>
                <a:ea typeface="Georgia"/>
                <a:cs typeface="Georgia"/>
                <a:sym typeface="Georgia"/>
              </a:rPr>
              <a:t>Replace them with a new column that encapsulates the others.</a:t>
            </a: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p:txBody>
      </p:sp>
      <p:graphicFrame>
        <p:nvGraphicFramePr>
          <p:cNvPr id="570" name="Shape 570"/>
          <p:cNvGraphicFramePr/>
          <p:nvPr/>
        </p:nvGraphicFramePr>
        <p:xfrm>
          <a:off x="891125" y="4688325"/>
          <a:ext cx="3000000" cy="3000000"/>
        </p:xfrm>
        <a:graphic>
          <a:graphicData uri="http://schemas.openxmlformats.org/drawingml/2006/table">
            <a:tbl>
              <a:tblPr>
                <a:noFill/>
                <a:tableStyleId>{CF12BA42-A5EF-434B-A67B-880A3FF38B11}</a:tableStyleId>
              </a:tblPr>
              <a:tblGrid>
                <a:gridCol w="1003150"/>
                <a:gridCol w="1003150"/>
                <a:gridCol w="1003150"/>
                <a:gridCol w="1003150"/>
                <a:gridCol w="1003150"/>
              </a:tblGrid>
              <a:tr h="381000">
                <a:tc>
                  <a:txBody>
                    <a:bodyPr>
                      <a:noAutofit/>
                    </a:bodyPr>
                    <a:lstStyle/>
                    <a:p>
                      <a:pPr lvl="0" algn="ctr">
                        <a:spcBef>
                          <a:spcPts val="0"/>
                        </a:spcBef>
                        <a:buNone/>
                      </a:pPr>
                      <a:r>
                        <a:rPr lang="en-US" sz="2200">
                          <a:latin typeface="Georgia"/>
                          <a:ea typeface="Georgia"/>
                          <a:cs typeface="Georgia"/>
                          <a:sym typeface="Georgia"/>
                        </a:rPr>
                        <a:t>Doc #</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lang="en-US" sz="2200">
                          <a:latin typeface="Georgia"/>
                          <a:ea typeface="Georgia"/>
                          <a:cs typeface="Georgia"/>
                          <a:sym typeface="Georgia"/>
                        </a:rPr>
                        <a:t>Car</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lang="en-US" sz="2200">
                          <a:latin typeface="Georgia"/>
                          <a:ea typeface="Georgia"/>
                          <a:cs typeface="Georgia"/>
                          <a:sym typeface="Georgia"/>
                        </a:rPr>
                        <a:t>Truck</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lang="en-US" sz="2200">
                          <a:latin typeface="Georgia"/>
                          <a:ea typeface="Georgia"/>
                          <a:cs typeface="Georgia"/>
                          <a:sym typeface="Georgia"/>
                        </a:rPr>
                        <a:t>Van</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lang="en-US" sz="2200">
                          <a:latin typeface="Georgia"/>
                          <a:ea typeface="Georgia"/>
                          <a:cs typeface="Georgia"/>
                          <a:sym typeface="Georgia"/>
                        </a:rPr>
                        <a:t>Dog</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lvl="0" algn="ctr">
                        <a:spcBef>
                          <a:spcPts val="0"/>
                        </a:spcBef>
                        <a:buNone/>
                      </a:pPr>
                      <a:r>
                        <a:rPr lang="en-US" sz="2200">
                          <a:latin typeface="Georgia"/>
                          <a:ea typeface="Georgia"/>
                          <a:cs typeface="Georgia"/>
                          <a:sym typeface="Georgia"/>
                        </a:rPr>
                        <a:t>6344</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lang="en-US" sz="2200">
                          <a:latin typeface="Georgia"/>
                          <a:ea typeface="Georgia"/>
                          <a:cs typeface="Georgia"/>
                          <a:sym typeface="Georgia"/>
                        </a:rPr>
                        <a:t>0</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lvl="0" algn="ctr">
                        <a:spcBef>
                          <a:spcPts val="0"/>
                        </a:spcBef>
                        <a:buNone/>
                      </a:pPr>
                      <a:r>
                        <a:rPr lang="en-US" sz="2200">
                          <a:latin typeface="Georgia"/>
                          <a:ea typeface="Georgia"/>
                          <a:cs typeface="Georgia"/>
                          <a:sym typeface="Georgia"/>
                        </a:rPr>
                        <a:t>6345</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lang="en-US" sz="2200">
                          <a:latin typeface="Georgia"/>
                          <a:ea typeface="Georgia"/>
                          <a:cs typeface="Georgia"/>
                          <a:sym typeface="Georgia"/>
                        </a:rPr>
                        <a:t>0</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lvl="0" algn="ctr">
                        <a:spcBef>
                          <a:spcPts val="0"/>
                        </a:spcBef>
                        <a:buNone/>
                      </a:pPr>
                      <a:r>
                        <a:rPr lang="en-US" sz="2200">
                          <a:latin typeface="Georgia"/>
                          <a:ea typeface="Georgia"/>
                          <a:cs typeface="Georgia"/>
                          <a:sym typeface="Georgia"/>
                        </a:rPr>
                        <a:t>6346</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lang="en-US" sz="2200">
                          <a:latin typeface="Georgia"/>
                          <a:ea typeface="Georgia"/>
                          <a:cs typeface="Georgia"/>
                          <a:sym typeface="Georgia"/>
                        </a:rPr>
                        <a:t>0</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graphicFrame>
        <p:nvGraphicFramePr>
          <p:cNvPr id="571" name="Shape 571"/>
          <p:cNvGraphicFramePr/>
          <p:nvPr/>
        </p:nvGraphicFramePr>
        <p:xfrm>
          <a:off x="8384150" y="4688325"/>
          <a:ext cx="3000000" cy="3000000"/>
        </p:xfrm>
        <a:graphic>
          <a:graphicData uri="http://schemas.openxmlformats.org/drawingml/2006/table">
            <a:tbl>
              <a:tblPr>
                <a:noFill/>
                <a:tableStyleId>{CF12BA42-A5EF-434B-A67B-880A3FF38B11}</a:tableStyleId>
              </a:tblPr>
              <a:tblGrid>
                <a:gridCol w="1243175"/>
                <a:gridCol w="1243175"/>
                <a:gridCol w="1243175"/>
              </a:tblGrid>
              <a:tr h="381000">
                <a:tc>
                  <a:txBody>
                    <a:bodyPr>
                      <a:noAutofit/>
                    </a:bodyPr>
                    <a:lstStyle/>
                    <a:p>
                      <a:pPr lvl="0" rtl="0" algn="ctr">
                        <a:spcBef>
                          <a:spcPts val="0"/>
                        </a:spcBef>
                        <a:buNone/>
                      </a:pPr>
                      <a:r>
                        <a:rPr lang="en-US" sz="2200">
                          <a:latin typeface="Georgia"/>
                          <a:ea typeface="Georgia"/>
                          <a:cs typeface="Georgia"/>
                          <a:sym typeface="Georgia"/>
                        </a:rPr>
                        <a:t>Doc #</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rtl="0" algn="ctr">
                        <a:spcBef>
                          <a:spcPts val="0"/>
                        </a:spcBef>
                        <a:buNone/>
                      </a:pPr>
                      <a:r>
                        <a:rPr lang="en-US" sz="2200">
                          <a:latin typeface="Georgia"/>
                          <a:ea typeface="Georgia"/>
                          <a:cs typeface="Georgia"/>
                          <a:sym typeface="Georgia"/>
                        </a:rPr>
                        <a:t>Vehicle</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rtl="0" algn="ctr">
                        <a:spcBef>
                          <a:spcPts val="0"/>
                        </a:spcBef>
                        <a:buNone/>
                      </a:pPr>
                      <a:r>
                        <a:rPr lang="en-US" sz="2200">
                          <a:latin typeface="Georgia"/>
                          <a:ea typeface="Georgia"/>
                          <a:cs typeface="Georgia"/>
                          <a:sym typeface="Georgia"/>
                        </a:rPr>
                        <a:t>Dog</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lvl="0" rtl="0" algn="ctr">
                        <a:spcBef>
                          <a:spcPts val="0"/>
                        </a:spcBef>
                        <a:buNone/>
                      </a:pPr>
                      <a:r>
                        <a:rPr lang="en-US" sz="2200">
                          <a:latin typeface="Georgia"/>
                          <a:ea typeface="Georgia"/>
                          <a:cs typeface="Georgia"/>
                          <a:sym typeface="Georgia"/>
                        </a:rPr>
                        <a:t>6344</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rt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rtl="0" algn="ctr">
                        <a:spcBef>
                          <a:spcPts val="0"/>
                        </a:spcBef>
                        <a:buNone/>
                      </a:pPr>
                      <a:r>
                        <a:rPr lang="en-US" sz="2200">
                          <a:latin typeface="Georgia"/>
                          <a:ea typeface="Georgia"/>
                          <a:cs typeface="Georgia"/>
                          <a:sym typeface="Georgia"/>
                        </a:rPr>
                        <a:t>0</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lvl="0" rtl="0" algn="ctr">
                        <a:spcBef>
                          <a:spcPts val="0"/>
                        </a:spcBef>
                        <a:buNone/>
                      </a:pPr>
                      <a:r>
                        <a:rPr lang="en-US" sz="2200">
                          <a:latin typeface="Georgia"/>
                          <a:ea typeface="Georgia"/>
                          <a:cs typeface="Georgia"/>
                          <a:sym typeface="Georgia"/>
                        </a:rPr>
                        <a:t>6345</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rt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rt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lvl="0" rtl="0" algn="ctr">
                        <a:spcBef>
                          <a:spcPts val="0"/>
                        </a:spcBef>
                        <a:buNone/>
                      </a:pPr>
                      <a:r>
                        <a:rPr lang="en-US" sz="2200">
                          <a:latin typeface="Georgia"/>
                          <a:ea typeface="Georgia"/>
                          <a:cs typeface="Georgia"/>
                          <a:sym typeface="Georgia"/>
                        </a:rPr>
                        <a:t>6346</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rtl="0" algn="ctr">
                        <a:spcBef>
                          <a:spcPts val="0"/>
                        </a:spcBef>
                        <a:buNone/>
                      </a:pPr>
                      <a:r>
                        <a:rPr lang="en-US" sz="2200">
                          <a:latin typeface="Georgia"/>
                          <a:ea typeface="Georgia"/>
                          <a:cs typeface="Georgia"/>
                          <a:sym typeface="Georgia"/>
                        </a:rPr>
                        <a:t>1</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rtl="0" algn="ctr">
                        <a:spcBef>
                          <a:spcPts val="0"/>
                        </a:spcBef>
                        <a:buNone/>
                      </a:pPr>
                      <a:r>
                        <a:rPr lang="en-US" sz="2200">
                          <a:latin typeface="Georgia"/>
                          <a:ea typeface="Georgia"/>
                          <a:cs typeface="Georgia"/>
                          <a:sym typeface="Georgia"/>
                        </a:rPr>
                        <a:t>0</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cxnSp>
        <p:nvCxnSpPr>
          <p:cNvPr id="572" name="Shape 572"/>
          <p:cNvCxnSpPr/>
          <p:nvPr/>
        </p:nvCxnSpPr>
        <p:spPr>
          <a:xfrm>
            <a:off x="5902125" y="5731625"/>
            <a:ext cx="2494199" cy="8100"/>
          </a:xfrm>
          <a:prstGeom prst="straightConnector1">
            <a:avLst/>
          </a:prstGeom>
          <a:noFill/>
          <a:ln cap="flat" cmpd="sng" w="38100">
            <a:solidFill>
              <a:srgbClr val="000000"/>
            </a:solidFill>
            <a:prstDash val="solid"/>
            <a:round/>
            <a:headEnd len="lg" w="lg" type="none"/>
            <a:tailEnd len="lg" w="lg"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6" name="Shape 576"/>
        <p:cNvGrpSpPr/>
        <p:nvPr/>
      </p:nvGrpSpPr>
      <p:grpSpPr>
        <a:xfrm>
          <a:off x="0" y="0"/>
          <a:ext cx="0" cy="0"/>
          <a:chOff x="0" y="0"/>
          <a:chExt cx="0" cy="0"/>
        </a:xfrm>
      </p:grpSpPr>
      <p:sp>
        <p:nvSpPr>
          <p:cNvPr id="577" name="Shape 57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DIMENSIONALITY REDUCTION IN TEXT REPRESENTATION</a:t>
            </a:r>
          </a:p>
        </p:txBody>
      </p:sp>
      <p:sp>
        <p:nvSpPr>
          <p:cNvPr id="578" name="Shape 578"/>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techniques vary in how they define correlation and how much of the relationship between the original and new columns you need to save.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Dimensionality techniques can vary between </a:t>
            </a:r>
            <a:r>
              <a:rPr i="1" lang="en-US" sz="2800">
                <a:latin typeface="Georgia"/>
                <a:ea typeface="Georgia"/>
                <a:cs typeface="Georgia"/>
                <a:sym typeface="Georgia"/>
              </a:rPr>
              <a:t>linear</a:t>
            </a:r>
            <a:r>
              <a:rPr lang="en-US" sz="2800">
                <a:latin typeface="Georgia"/>
                <a:ea typeface="Georgia"/>
                <a:cs typeface="Georgia"/>
                <a:sym typeface="Georgia"/>
              </a:rPr>
              <a:t> and </a:t>
            </a:r>
            <a:r>
              <a:rPr i="1" lang="en-US" sz="2800">
                <a:latin typeface="Georgia"/>
                <a:ea typeface="Georgia"/>
                <a:cs typeface="Georgia"/>
                <a:sym typeface="Georgia"/>
              </a:rPr>
              <a:t>non-linear</a:t>
            </a:r>
            <a:r>
              <a:rPr lang="en-US" sz="2800">
                <a:latin typeface="Georgia"/>
                <a:ea typeface="Georgia"/>
                <a:cs typeface="Georgia"/>
                <a:sym typeface="Georgia"/>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2" name="Shape 582"/>
        <p:cNvGrpSpPr/>
        <p:nvPr/>
      </p:nvGrpSpPr>
      <p:grpSpPr>
        <a:xfrm>
          <a:off x="0" y="0"/>
          <a:ext cx="0" cy="0"/>
          <a:chOff x="0" y="0"/>
          <a:chExt cx="0" cy="0"/>
        </a:xfrm>
      </p:grpSpPr>
      <p:sp>
        <p:nvSpPr>
          <p:cNvPr id="583" name="Shape 58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DIMENSIONALITY REDUCTION IN TEXT REPRESENTATION</a:t>
            </a:r>
          </a:p>
        </p:txBody>
      </p:sp>
      <p:sp>
        <p:nvSpPr>
          <p:cNvPr id="584" name="Shape 58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There are many techniques build into scikit-learn.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One of the most common is </a:t>
            </a:r>
            <a:r>
              <a:rPr b="1" lang="en-US" sz="2800">
                <a:latin typeface="Georgia"/>
                <a:ea typeface="Georgia"/>
                <a:cs typeface="Georgia"/>
                <a:sym typeface="Georgia"/>
              </a:rPr>
              <a:t>Principal Component Analysis</a:t>
            </a:r>
            <a:r>
              <a:rPr lang="en-US" sz="2800">
                <a:latin typeface="Georgia"/>
                <a:ea typeface="Georgia"/>
                <a:cs typeface="Georgia"/>
                <a:sym typeface="Georgia"/>
              </a:rPr>
              <a:t> (</a:t>
            </a:r>
            <a:r>
              <a:rPr b="1" lang="en-US" sz="2800">
                <a:latin typeface="Georgia"/>
                <a:ea typeface="Georgia"/>
                <a:cs typeface="Georgia"/>
                <a:sym typeface="Georgia"/>
              </a:rPr>
              <a:t>PCA</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PCA, when applied to text data, is sometimes known as </a:t>
            </a:r>
            <a:r>
              <a:rPr b="1" lang="en-US" sz="2800">
                <a:latin typeface="Georgia"/>
                <a:ea typeface="Georgia"/>
                <a:cs typeface="Georgia"/>
                <a:sym typeface="Georgia"/>
              </a:rPr>
              <a:t>Latent Semantic Indexing</a:t>
            </a:r>
            <a:r>
              <a:rPr lang="en-US" sz="2800">
                <a:latin typeface="Georgia"/>
                <a:ea typeface="Georgia"/>
                <a:cs typeface="Georgia"/>
                <a:sym typeface="Georgia"/>
              </a:rPr>
              <a:t> (</a:t>
            </a:r>
            <a:r>
              <a:rPr b="1" lang="en-US" sz="2800">
                <a:latin typeface="Georgia"/>
                <a:ea typeface="Georgia"/>
                <a:cs typeface="Georgia"/>
                <a:sym typeface="Georgia"/>
              </a:rPr>
              <a:t>LSI</a:t>
            </a:r>
            <a:r>
              <a:rPr lang="en-US" sz="2800">
                <a:latin typeface="Georgia"/>
                <a:ea typeface="Georgia"/>
                <a:cs typeface="Georgia"/>
                <a:sym typeface="Georgia"/>
              </a:rPr>
              <a: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8" name="Shape 588"/>
        <p:cNvGrpSpPr/>
        <p:nvPr/>
      </p:nvGrpSpPr>
      <p:grpSpPr>
        <a:xfrm>
          <a:off x="0" y="0"/>
          <a:ext cx="0" cy="0"/>
          <a:chOff x="0" y="0"/>
          <a:chExt cx="0" cy="0"/>
        </a:xfrm>
      </p:grpSpPr>
      <p:sp>
        <p:nvSpPr>
          <p:cNvPr id="589" name="Shape 58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DIMENSIONALITY REDUCTION IN TEXT REPRESENTATION</a:t>
            </a:r>
          </a:p>
        </p:txBody>
      </p:sp>
      <p:sp>
        <p:nvSpPr>
          <p:cNvPr id="590" name="Shape 590"/>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PCA helps reduce the feature space into fewer dimensions.</a:t>
            </a:r>
          </a:p>
        </p:txBody>
      </p:sp>
      <p:pic>
        <p:nvPicPr>
          <p:cNvPr id="591" name="Shape 591"/>
          <p:cNvPicPr preferRelativeResize="0"/>
          <p:nvPr/>
        </p:nvPicPr>
        <p:blipFill>
          <a:blip r:embed="rId3">
            <a:alphaModFix/>
          </a:blip>
          <a:stretch>
            <a:fillRect/>
          </a:stretch>
        </p:blipFill>
        <p:spPr>
          <a:xfrm>
            <a:off x="765937" y="2314471"/>
            <a:ext cx="11472925" cy="455087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5" name="Shape 595"/>
        <p:cNvGrpSpPr/>
        <p:nvPr/>
      </p:nvGrpSpPr>
      <p:grpSpPr>
        <a:xfrm>
          <a:off x="0" y="0"/>
          <a:ext cx="0" cy="0"/>
          <a:chOff x="0" y="0"/>
          <a:chExt cx="0" cy="0"/>
        </a:xfrm>
      </p:grpSpPr>
      <p:sp>
        <p:nvSpPr>
          <p:cNvPr id="596" name="Shape 59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MIXTURE MODELS AND LANGUAGE PROCESSING</a:t>
            </a:r>
          </a:p>
        </p:txBody>
      </p:sp>
      <p:sp>
        <p:nvSpPr>
          <p:cNvPr id="597" name="Shape 59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Mixture models (specifically </a:t>
            </a:r>
            <a:r>
              <a:rPr b="1" lang="en-US" sz="2800">
                <a:latin typeface="Georgia"/>
                <a:ea typeface="Georgia"/>
                <a:cs typeface="Georgia"/>
                <a:sym typeface="Georgia"/>
              </a:rPr>
              <a:t>LDA</a:t>
            </a:r>
            <a:r>
              <a:rPr lang="en-US" sz="2800">
                <a:latin typeface="Georgia"/>
                <a:ea typeface="Georgia"/>
                <a:cs typeface="Georgia"/>
                <a:sym typeface="Georgia"/>
              </a:rPr>
              <a:t> or </a:t>
            </a:r>
            <a:r>
              <a:rPr b="1" lang="en-US" sz="2800">
                <a:latin typeface="Georgia"/>
                <a:ea typeface="Georgia"/>
                <a:cs typeface="Georgia"/>
                <a:sym typeface="Georgia"/>
              </a:rPr>
              <a:t>Latent Dirichlet Allocation</a:t>
            </a:r>
            <a:r>
              <a:rPr lang="en-US" sz="2800">
                <a:latin typeface="Georgia"/>
                <a:ea typeface="Georgia"/>
                <a:cs typeface="Georgia"/>
                <a:sym typeface="Georgia"/>
              </a:rPr>
              <a:t>) take this concept further and generate more structure around the documents.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Instead of just replacing correlated columns, we create clusters of common words and generate probability distributions to explicitly state how related words are.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426" name="Shape 426"/>
        <p:cNvGrpSpPr/>
        <p:nvPr/>
      </p:nvGrpSpPr>
      <p:grpSpPr>
        <a:xfrm>
          <a:off x="0" y="0"/>
          <a:ext cx="0" cy="0"/>
          <a:chOff x="0" y="0"/>
          <a:chExt cx="0" cy="0"/>
        </a:xfrm>
      </p:grpSpPr>
      <p:sp>
        <p:nvSpPr>
          <p:cNvPr id="427" name="Shape 42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428" name="Shape 428"/>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PRE-WORK</a:t>
            </a:r>
            <a:r>
              <a:rPr b="1" lang="en-US" sz="3200">
                <a:solidFill>
                  <a:srgbClr val="E52123"/>
                </a:solidFill>
                <a:latin typeface="Oswald"/>
                <a:ea typeface="Oswald"/>
                <a:cs typeface="Oswald"/>
                <a:sym typeface="Oswald"/>
              </a:rPr>
              <a:t> </a:t>
            </a:r>
          </a:p>
        </p:txBody>
      </p:sp>
      <p:sp>
        <p:nvSpPr>
          <p:cNvPr id="429" name="Shape 429"/>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1" name="Shape 601"/>
        <p:cNvGrpSpPr/>
        <p:nvPr/>
      </p:nvGrpSpPr>
      <p:grpSpPr>
        <a:xfrm>
          <a:off x="0" y="0"/>
          <a:ext cx="0" cy="0"/>
          <a:chOff x="0" y="0"/>
          <a:chExt cx="0" cy="0"/>
        </a:xfrm>
      </p:grpSpPr>
      <p:sp>
        <p:nvSpPr>
          <p:cNvPr id="602" name="Shape 60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MIXTURE MODELS AND LANGUAGE PROCESSING</a:t>
            </a:r>
          </a:p>
        </p:txBody>
      </p:sp>
      <p:sp>
        <p:nvSpPr>
          <p:cNvPr id="603" name="Shape 603"/>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To understand this better, let’s imagine a new way to generate text:</a:t>
            </a:r>
          </a:p>
          <a:p>
            <a:pPr lvl="0" marR="0" rtl="0" algn="l">
              <a:spcBef>
                <a:spcPts val="0"/>
              </a:spcBef>
              <a:buNone/>
            </a:pPr>
            <a:r>
              <a:t/>
            </a:r>
            <a:endParaRPr sz="2800">
              <a:latin typeface="Georgia"/>
              <a:ea typeface="Georgia"/>
              <a:cs typeface="Georgia"/>
              <a:sym typeface="Georgia"/>
            </a:endParaRPr>
          </a:p>
          <a:p>
            <a:pPr lvl="1" marR="0" rtl="0" algn="l">
              <a:lnSpc>
                <a:spcPct val="150000"/>
              </a:lnSpc>
              <a:spcBef>
                <a:spcPts val="0"/>
              </a:spcBef>
              <a:buSzPct val="100000"/>
              <a:buFont typeface="Georgia"/>
              <a:buAutoNum type="alphaLcPeriod"/>
            </a:pPr>
            <a:r>
              <a:rPr lang="en-US" sz="2800">
                <a:latin typeface="Georgia"/>
                <a:ea typeface="Georgia"/>
                <a:cs typeface="Georgia"/>
                <a:sym typeface="Georgia"/>
              </a:rPr>
              <a:t>Start writing a document</a:t>
            </a:r>
          </a:p>
          <a:p>
            <a:pPr lvl="2" marR="0" rtl="0" algn="l">
              <a:lnSpc>
                <a:spcPct val="150000"/>
              </a:lnSpc>
              <a:spcBef>
                <a:spcPts val="0"/>
              </a:spcBef>
              <a:buSzPct val="100000"/>
              <a:buFont typeface="Georgia"/>
              <a:buAutoNum type="romanLcPeriod"/>
            </a:pPr>
            <a:r>
              <a:rPr lang="en-US" sz="2800">
                <a:latin typeface="Georgia"/>
                <a:ea typeface="Georgia"/>
                <a:cs typeface="Georgia"/>
                <a:sym typeface="Georgia"/>
              </a:rPr>
              <a:t>Choose a topic (sports, news, science).</a:t>
            </a:r>
          </a:p>
          <a:p>
            <a:pPr lvl="2" marR="0" rtl="0" algn="l">
              <a:lnSpc>
                <a:spcPct val="150000"/>
              </a:lnSpc>
              <a:spcBef>
                <a:spcPts val="0"/>
              </a:spcBef>
              <a:buSzPct val="100000"/>
              <a:buFont typeface="Georgia"/>
              <a:buAutoNum type="romanLcPeriod"/>
            </a:pPr>
            <a:r>
              <a:rPr lang="en-US" sz="2800">
                <a:latin typeface="Georgia"/>
                <a:ea typeface="Georgia"/>
                <a:cs typeface="Georgia"/>
                <a:sym typeface="Georgia"/>
              </a:rPr>
              <a:t>Choose a random word from that topic.</a:t>
            </a:r>
          </a:p>
          <a:p>
            <a:pPr lvl="2" marR="0" rtl="0" algn="l">
              <a:lnSpc>
                <a:spcPct val="150000"/>
              </a:lnSpc>
              <a:spcBef>
                <a:spcPts val="0"/>
              </a:spcBef>
              <a:buSzPct val="100000"/>
              <a:buFont typeface="Georgia"/>
              <a:buAutoNum type="romanLcPeriod"/>
            </a:pPr>
            <a:r>
              <a:rPr lang="en-US" sz="2800">
                <a:latin typeface="Georgia"/>
                <a:ea typeface="Georgia"/>
                <a:cs typeface="Georgia"/>
                <a:sym typeface="Georgia"/>
              </a:rPr>
              <a:t>Repeat.</a:t>
            </a:r>
          </a:p>
          <a:p>
            <a:pPr lvl="1" marR="0" rtl="0" algn="l">
              <a:lnSpc>
                <a:spcPct val="100000"/>
              </a:lnSpc>
              <a:spcBef>
                <a:spcPts val="0"/>
              </a:spcBef>
              <a:buSzPct val="100000"/>
              <a:buFont typeface="Georgia"/>
              <a:buAutoNum type="alphaLcPeriod"/>
            </a:pPr>
            <a:r>
              <a:rPr lang="en-US" sz="2800">
                <a:latin typeface="Georgia"/>
                <a:ea typeface="Georgia"/>
                <a:cs typeface="Georgia"/>
                <a:sym typeface="Georgia"/>
              </a:rPr>
              <a:t>Repeat for the next document.</a:t>
            </a:r>
          </a:p>
          <a:p>
            <a:pPr lvl="0" marR="0" rtl="0" algn="l">
              <a:spcBef>
                <a:spcPts val="0"/>
              </a:spcBef>
              <a:buNone/>
            </a:pPr>
            <a:r>
              <a:t/>
            </a:r>
            <a:endParaRPr sz="2800">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7" name="Shape 607"/>
        <p:cNvGrpSpPr/>
        <p:nvPr/>
      </p:nvGrpSpPr>
      <p:grpSpPr>
        <a:xfrm>
          <a:off x="0" y="0"/>
          <a:ext cx="0" cy="0"/>
          <a:chOff x="0" y="0"/>
          <a:chExt cx="0" cy="0"/>
        </a:xfrm>
      </p:grpSpPr>
      <p:sp>
        <p:nvSpPr>
          <p:cNvPr id="608" name="Shape 60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MIXTURE MODELS AND LANGUAGE PROCESSING</a:t>
            </a:r>
          </a:p>
        </p:txBody>
      </p:sp>
      <p:sp>
        <p:nvSpPr>
          <p:cNvPr id="609" name="Shape 609"/>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‘model’ of text is assuming that each document is some </a:t>
            </a:r>
            <a:r>
              <a:rPr i="1" lang="en-US" sz="2800">
                <a:latin typeface="Georgia"/>
                <a:ea typeface="Georgia"/>
                <a:cs typeface="Georgia"/>
                <a:sym typeface="Georgia"/>
              </a:rPr>
              <a:t>mixture</a:t>
            </a:r>
            <a:r>
              <a:rPr lang="en-US" sz="2800">
                <a:latin typeface="Georgia"/>
                <a:ea typeface="Georgia"/>
                <a:cs typeface="Georgia"/>
                <a:sym typeface="Georgia"/>
              </a:rPr>
              <a:t> of topics.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It may be mostly science but may contain some business information.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a:t>
            </a:r>
            <a:r>
              <a:rPr i="1" lang="en-US" sz="2800">
                <a:latin typeface="Georgia"/>
                <a:ea typeface="Georgia"/>
                <a:cs typeface="Georgia"/>
                <a:sym typeface="Georgia"/>
              </a:rPr>
              <a:t>latent</a:t>
            </a:r>
            <a:r>
              <a:rPr lang="en-US" sz="2800">
                <a:latin typeface="Georgia"/>
                <a:ea typeface="Georgia"/>
                <a:cs typeface="Georgia"/>
                <a:sym typeface="Georgia"/>
              </a:rPr>
              <a:t> structure we want to uncover are the topics (or concepts) that generate that text.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3" name="Shape 613"/>
        <p:cNvGrpSpPr/>
        <p:nvPr/>
      </p:nvGrpSpPr>
      <p:grpSpPr>
        <a:xfrm>
          <a:off x="0" y="0"/>
          <a:ext cx="0" cy="0"/>
          <a:chOff x="0" y="0"/>
          <a:chExt cx="0" cy="0"/>
        </a:xfrm>
      </p:grpSpPr>
      <p:sp>
        <p:nvSpPr>
          <p:cNvPr id="614" name="Shape 61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i="1" lang="en-US" sz="2800">
                <a:latin typeface="Georgia"/>
                <a:ea typeface="Georgia"/>
                <a:cs typeface="Georgia"/>
                <a:sym typeface="Georgia"/>
              </a:rPr>
              <a:t>Latent Dirichlet Allocation</a:t>
            </a:r>
            <a:r>
              <a:rPr lang="en-US" sz="2800">
                <a:latin typeface="Georgia"/>
                <a:ea typeface="Georgia"/>
                <a:cs typeface="Georgia"/>
                <a:sym typeface="Georgia"/>
              </a:rPr>
              <a:t> is a model that assumes this is the way text is generated and then attempts to learn two things:</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buAutoNum type="alphaLcPeriod"/>
            </a:pPr>
            <a:r>
              <a:rPr lang="en-US" sz="2800">
                <a:latin typeface="Georgia"/>
                <a:ea typeface="Georgia"/>
                <a:cs typeface="Georgia"/>
                <a:sym typeface="Georgia"/>
              </a:rPr>
              <a:t>The word distribution of each topic</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buAutoNum type="alphaLcPeriod"/>
            </a:pPr>
            <a:r>
              <a:rPr lang="en-US" sz="2800">
                <a:latin typeface="Georgia"/>
                <a:ea typeface="Georgia"/>
                <a:cs typeface="Georgia"/>
                <a:sym typeface="Georgia"/>
              </a:rPr>
              <a:t>The topic distribution of each document.</a:t>
            </a:r>
          </a:p>
        </p:txBody>
      </p:sp>
      <p:sp>
        <p:nvSpPr>
          <p:cNvPr id="615" name="Shape 61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MIXTURE MODELS AND LANGUAGE PROCESSING</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9" name="Shape 619"/>
        <p:cNvGrpSpPr/>
        <p:nvPr/>
      </p:nvGrpSpPr>
      <p:grpSpPr>
        <a:xfrm>
          <a:off x="0" y="0"/>
          <a:ext cx="0" cy="0"/>
          <a:chOff x="0" y="0"/>
          <a:chExt cx="0" cy="0"/>
        </a:xfrm>
      </p:grpSpPr>
      <p:sp>
        <p:nvSpPr>
          <p:cNvPr id="620" name="Shape 62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MIXTURE MODELS AND LANGUAGE PROCESSING</a:t>
            </a:r>
          </a:p>
        </p:txBody>
      </p:sp>
      <p:pic>
        <p:nvPicPr>
          <p:cNvPr id="621" name="Shape 621"/>
          <p:cNvPicPr preferRelativeResize="0"/>
          <p:nvPr/>
        </p:nvPicPr>
        <p:blipFill>
          <a:blip r:embed="rId3">
            <a:alphaModFix/>
          </a:blip>
          <a:stretch>
            <a:fillRect/>
          </a:stretch>
        </p:blipFill>
        <p:spPr>
          <a:xfrm>
            <a:off x="1094987" y="1258549"/>
            <a:ext cx="10814824" cy="59979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5" name="Shape 625"/>
        <p:cNvGrpSpPr/>
        <p:nvPr/>
      </p:nvGrpSpPr>
      <p:grpSpPr>
        <a:xfrm>
          <a:off x="0" y="0"/>
          <a:ext cx="0" cy="0"/>
          <a:chOff x="0" y="0"/>
          <a:chExt cx="0" cy="0"/>
        </a:xfrm>
      </p:grpSpPr>
      <p:sp>
        <p:nvSpPr>
          <p:cNvPr id="626" name="Shape 626"/>
          <p:cNvSpPr txBox="1"/>
          <p:nvPr>
            <p:ph idx="1" type="body"/>
          </p:nvPr>
        </p:nvSpPr>
        <p:spPr>
          <a:xfrm>
            <a:off x="635002" y="1292775"/>
            <a:ext cx="5971499" cy="54365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The </a:t>
            </a:r>
            <a:r>
              <a:rPr i="1" lang="en-US" sz="2800">
                <a:latin typeface="Georgia"/>
                <a:ea typeface="Georgia"/>
                <a:cs typeface="Georgia"/>
                <a:sym typeface="Georgia"/>
              </a:rPr>
              <a:t>word distribution</a:t>
            </a:r>
            <a:r>
              <a:rPr lang="en-US" sz="2800">
                <a:latin typeface="Georgia"/>
                <a:ea typeface="Georgia"/>
                <a:cs typeface="Georgia"/>
                <a:sym typeface="Georgia"/>
              </a:rPr>
              <a:t> is a multinomial distribution of each topic representing what words are most likely from that topic.</a:t>
            </a:r>
          </a:p>
          <a:p>
            <a:pPr lvl="0" marR="0" rtl="0" algn="l">
              <a:lnSpc>
                <a:spcPct val="100000"/>
              </a:lnSpc>
              <a:spcBef>
                <a:spcPts val="0"/>
              </a:spcBef>
              <a:spcAft>
                <a:spcPts val="0"/>
              </a:spcAft>
              <a:buNone/>
            </a:pPr>
            <a:r>
              <a:t/>
            </a:r>
            <a:endParaRPr sz="2800">
              <a:latin typeface="Georgia"/>
              <a:ea typeface="Georgia"/>
              <a:cs typeface="Georgia"/>
              <a:sym typeface="Georgia"/>
            </a:endParaRPr>
          </a:p>
        </p:txBody>
      </p:sp>
      <p:sp>
        <p:nvSpPr>
          <p:cNvPr id="627" name="Shape 62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MIXTURE MODELS AND LANGUAGE PROCESSING</a:t>
            </a:r>
          </a:p>
        </p:txBody>
      </p:sp>
      <p:pic>
        <p:nvPicPr>
          <p:cNvPr id="628" name="Shape 628"/>
          <p:cNvPicPr preferRelativeResize="0"/>
          <p:nvPr/>
        </p:nvPicPr>
        <p:blipFill>
          <a:blip r:embed="rId3">
            <a:alphaModFix/>
          </a:blip>
          <a:stretch>
            <a:fillRect/>
          </a:stretch>
        </p:blipFill>
        <p:spPr>
          <a:xfrm>
            <a:off x="6262787" y="1330847"/>
            <a:ext cx="6107023" cy="4557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2" name="Shape 632"/>
        <p:cNvGrpSpPr/>
        <p:nvPr/>
      </p:nvGrpSpPr>
      <p:grpSpPr>
        <a:xfrm>
          <a:off x="0" y="0"/>
          <a:ext cx="0" cy="0"/>
          <a:chOff x="0" y="0"/>
          <a:chExt cx="0" cy="0"/>
        </a:xfrm>
      </p:grpSpPr>
      <p:sp>
        <p:nvSpPr>
          <p:cNvPr id="633" name="Shape 633"/>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For example, let’s say we have three topics: sports, business, and science.</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For each topic, we uncover the most likely words to come from them:</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0" rtl="0" algn="ctr">
              <a:lnSpc>
                <a:spcPct val="10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sports: [football: 0.3, basketball: 0.2, baseball: 0.2, touchdown: 0.02 ... genetics: 0.0001]</a:t>
            </a:r>
            <a:br>
              <a:rPr lang="en-US" sz="1800">
                <a:solidFill>
                  <a:srgbClr val="333333"/>
                </a:solidFill>
                <a:highlight>
                  <a:srgbClr val="F7F7F7"/>
                </a:highlight>
                <a:latin typeface="Consolas"/>
                <a:ea typeface="Consolas"/>
                <a:cs typeface="Consolas"/>
                <a:sym typeface="Consolas"/>
              </a:rPr>
            </a:b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science: [genetics: 0.2, drug: 0.2, ... baseball: 0.0001]</a:t>
            </a:r>
            <a:br>
              <a:rPr lang="en-US" sz="1800">
                <a:solidFill>
                  <a:srgbClr val="333333"/>
                </a:solidFill>
                <a:highlight>
                  <a:srgbClr val="F7F7F7"/>
                </a:highlight>
                <a:latin typeface="Consolas"/>
                <a:ea typeface="Consolas"/>
                <a:cs typeface="Consolas"/>
                <a:sym typeface="Consolas"/>
              </a:rPr>
            </a:b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business: [stocks: 0.1, ipo: 0.08,  ... baseball: 0.0001]</a:t>
            </a:r>
          </a:p>
          <a:p>
            <a:pPr lvl="0" rtl="0" algn="ctr">
              <a:lnSpc>
                <a:spcPct val="100000"/>
              </a:lnSpc>
              <a:spcBef>
                <a:spcPts val="0"/>
              </a:spcBef>
              <a:spcAft>
                <a:spcPts val="1200"/>
              </a:spcAft>
              <a:buNone/>
            </a:pPr>
            <a:r>
              <a:t/>
            </a:r>
            <a:endParaRPr sz="600">
              <a:solidFill>
                <a:srgbClr val="333333"/>
              </a:solidFill>
              <a:highlight>
                <a:srgbClr val="F7F7F7"/>
              </a:highlight>
              <a:latin typeface="Consolas"/>
              <a:ea typeface="Consolas"/>
              <a:cs typeface="Consolas"/>
              <a:sym typeface="Consolas"/>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For each word and topic pair, we learn some probability:</a:t>
            </a:r>
            <a:br>
              <a:rPr lang="en-US" sz="2800">
                <a:solidFill>
                  <a:schemeClr val="dk1"/>
                </a:solidFill>
                <a:latin typeface="Georgia"/>
                <a:ea typeface="Georgia"/>
                <a:cs typeface="Georgia"/>
                <a:sym typeface="Georgia"/>
              </a:rPr>
            </a:br>
            <a:r>
              <a:rPr lang="en-US" sz="2800">
                <a:solidFill>
                  <a:schemeClr val="dk1"/>
                </a:solidFill>
                <a:latin typeface="Georgia"/>
                <a:ea typeface="Georgia"/>
                <a:cs typeface="Georgia"/>
                <a:sym typeface="Georgia"/>
              </a:rPr>
              <a:t> </a:t>
            </a:r>
            <a:r>
              <a:rPr lang="en-US" sz="2800">
                <a:solidFill>
                  <a:schemeClr val="dk1"/>
                </a:solidFill>
                <a:latin typeface="Consolas"/>
                <a:ea typeface="Consolas"/>
                <a:cs typeface="Consolas"/>
                <a:sym typeface="Consolas"/>
              </a:rPr>
              <a:t>P(word|topic)</a:t>
            </a:r>
            <a:r>
              <a:rPr lang="en-US" sz="2800">
                <a:solidFill>
                  <a:schemeClr val="dk1"/>
                </a:solidFill>
                <a:latin typeface="Georgia"/>
                <a:ea typeface="Georgia"/>
                <a:cs typeface="Georgia"/>
                <a:sym typeface="Georgia"/>
              </a:rPr>
              <a:t>.</a:t>
            </a:r>
          </a:p>
        </p:txBody>
      </p:sp>
      <p:sp>
        <p:nvSpPr>
          <p:cNvPr id="634" name="Shape 63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MIXTURE MODELS AND LANGUAGE PROCESSING</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8" name="Shape 638"/>
        <p:cNvGrpSpPr/>
        <p:nvPr/>
      </p:nvGrpSpPr>
      <p:grpSpPr>
        <a:xfrm>
          <a:off x="0" y="0"/>
          <a:ext cx="0" cy="0"/>
          <a:chOff x="0" y="0"/>
          <a:chExt cx="0" cy="0"/>
        </a:xfrm>
      </p:grpSpPr>
      <p:sp>
        <p:nvSpPr>
          <p:cNvPr id="639" name="Shape 639"/>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The </a:t>
            </a:r>
            <a:r>
              <a:rPr i="1" lang="en-US" sz="2800">
                <a:latin typeface="Georgia"/>
                <a:ea typeface="Georgia"/>
                <a:cs typeface="Georgia"/>
                <a:sym typeface="Georgia"/>
              </a:rPr>
              <a:t>topic distribution</a:t>
            </a:r>
            <a:r>
              <a:rPr lang="en-US" sz="2800">
                <a:latin typeface="Georgia"/>
                <a:ea typeface="Georgia"/>
                <a:cs typeface="Georgia"/>
                <a:sym typeface="Georgia"/>
              </a:rPr>
              <a:t> is a multinomial distribution for each document representing what topics are most likely to appear in that document.</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For all our of sample documents, we have a distribution over {sports, science, business}.</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0" rtl="0" algn="ctr">
              <a:lnSpc>
                <a:spcPct val="15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ESPN article: [sports: 0.8, business: 0.2, science: 0.0]</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Bloomberg article: [business: 0.7, science: 0.2, sports: 0.1]</a:t>
            </a:r>
          </a:p>
          <a:p>
            <a:pPr lvl="0" rtl="0" algn="ctr">
              <a:lnSpc>
                <a:spcPct val="100000"/>
              </a:lnSpc>
              <a:spcBef>
                <a:spcPts val="0"/>
              </a:spcBef>
              <a:spcAft>
                <a:spcPts val="1200"/>
              </a:spcAft>
              <a:buNone/>
            </a:pPr>
            <a:r>
              <a:t/>
            </a:r>
            <a:endParaRPr sz="600">
              <a:solidFill>
                <a:srgbClr val="333333"/>
              </a:solidFill>
              <a:highlight>
                <a:srgbClr val="F7F7F7"/>
              </a:highlight>
              <a:latin typeface="Consolas"/>
              <a:ea typeface="Consolas"/>
              <a:cs typeface="Consolas"/>
              <a:sym typeface="Consolas"/>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For each topic and document pair, we learn some probability, </a:t>
            </a:r>
            <a:r>
              <a:rPr lang="en-US" sz="2800">
                <a:latin typeface="Consolas"/>
                <a:ea typeface="Consolas"/>
                <a:cs typeface="Consolas"/>
                <a:sym typeface="Consolas"/>
              </a:rPr>
              <a:t>P(topic|document)</a:t>
            </a:r>
            <a:r>
              <a:rPr lang="en-US" sz="2800">
                <a:latin typeface="Georgia"/>
                <a:ea typeface="Georgia"/>
                <a:cs typeface="Georgia"/>
                <a:sym typeface="Georgia"/>
              </a:rPr>
              <a:t>.</a:t>
            </a:r>
          </a:p>
        </p:txBody>
      </p:sp>
      <p:sp>
        <p:nvSpPr>
          <p:cNvPr id="640" name="Shape 64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MIXTURE MODELS AND LANGUAGE PROCESSING</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4" name="Shape 644"/>
        <p:cNvGrpSpPr/>
        <p:nvPr/>
      </p:nvGrpSpPr>
      <p:grpSpPr>
        <a:xfrm>
          <a:off x="0" y="0"/>
          <a:ext cx="0" cy="0"/>
          <a:chOff x="0" y="0"/>
          <a:chExt cx="0" cy="0"/>
        </a:xfrm>
      </p:grpSpPr>
      <p:sp>
        <p:nvSpPr>
          <p:cNvPr id="645" name="Shape 64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MIXTURE MODELS AND LANGUAGE PROCESSING</a:t>
            </a:r>
          </a:p>
        </p:txBody>
      </p:sp>
      <p:pic>
        <p:nvPicPr>
          <p:cNvPr id="646" name="Shape 646"/>
          <p:cNvPicPr preferRelativeResize="0"/>
          <p:nvPr/>
        </p:nvPicPr>
        <p:blipFill>
          <a:blip r:embed="rId3">
            <a:alphaModFix/>
          </a:blip>
          <a:stretch>
            <a:fillRect/>
          </a:stretch>
        </p:blipFill>
        <p:spPr>
          <a:xfrm>
            <a:off x="634999" y="1392100"/>
            <a:ext cx="11734798" cy="558510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0" name="Shape 650"/>
        <p:cNvGrpSpPr/>
        <p:nvPr/>
      </p:nvGrpSpPr>
      <p:grpSpPr>
        <a:xfrm>
          <a:off x="0" y="0"/>
          <a:ext cx="0" cy="0"/>
          <a:chOff x="0" y="0"/>
          <a:chExt cx="0" cy="0"/>
        </a:xfrm>
      </p:grpSpPr>
      <p:sp>
        <p:nvSpPr>
          <p:cNvPr id="651" name="Shape 651"/>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Topic models are useful for organizing a collection of documents and uncovering the main underlying concepts.</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There are many variants that attempt to add even more structure to the ‘model’:</a:t>
            </a:r>
          </a:p>
          <a:p>
            <a:pPr lvl="0" marR="0" rtl="0" algn="l">
              <a:lnSpc>
                <a:spcPct val="100000"/>
              </a:lnSpc>
              <a:spcBef>
                <a:spcPts val="0"/>
              </a:spcBef>
              <a:spcAft>
                <a:spcPts val="0"/>
              </a:spcAft>
              <a:buNone/>
            </a:pPr>
            <a:r>
              <a:t/>
            </a:r>
            <a:endParaRPr>
              <a:latin typeface="Georgia"/>
              <a:ea typeface="Georgia"/>
              <a:cs typeface="Georgia"/>
              <a:sym typeface="Georgia"/>
            </a:endParaRPr>
          </a:p>
          <a:p>
            <a:pPr lvl="1" marR="0" rtl="0" algn="l">
              <a:lnSpc>
                <a:spcPct val="100000"/>
              </a:lnSpc>
              <a:spcBef>
                <a:spcPts val="0"/>
              </a:spcBef>
              <a:spcAft>
                <a:spcPts val="0"/>
              </a:spcAft>
              <a:buSzPct val="100000"/>
              <a:buFont typeface="Georgia"/>
              <a:buAutoNum type="alphaLcPeriod"/>
            </a:pPr>
            <a:r>
              <a:rPr lang="en-US" sz="2800">
                <a:latin typeface="Georgia"/>
                <a:ea typeface="Georgia"/>
                <a:cs typeface="Georgia"/>
                <a:sym typeface="Georgia"/>
              </a:rPr>
              <a:t>Supervised topic models guide the process with pre-decided topics.</a:t>
            </a:r>
          </a:p>
          <a:p>
            <a:pPr lvl="0" marR="0" rtl="0" algn="l">
              <a:lnSpc>
                <a:spcPct val="100000"/>
              </a:lnSpc>
              <a:spcBef>
                <a:spcPts val="0"/>
              </a:spcBef>
              <a:spcAft>
                <a:spcPts val="0"/>
              </a:spcAft>
              <a:buNone/>
            </a:pPr>
            <a:r>
              <a:t/>
            </a:r>
            <a:endParaRPr>
              <a:latin typeface="Georgia"/>
              <a:ea typeface="Georgia"/>
              <a:cs typeface="Georgia"/>
              <a:sym typeface="Georgia"/>
            </a:endParaRPr>
          </a:p>
          <a:p>
            <a:pPr lvl="1" marR="0" rtl="0" algn="l">
              <a:lnSpc>
                <a:spcPct val="100000"/>
              </a:lnSpc>
              <a:spcBef>
                <a:spcPts val="0"/>
              </a:spcBef>
              <a:spcAft>
                <a:spcPts val="0"/>
              </a:spcAft>
              <a:buSzPct val="100000"/>
              <a:buFont typeface="Georgia"/>
              <a:buAutoNum type="alphaLcPeriod"/>
            </a:pPr>
            <a:r>
              <a:rPr lang="en-US" sz="2800">
                <a:latin typeface="Georgia"/>
                <a:ea typeface="Georgia"/>
                <a:cs typeface="Georgia"/>
                <a:sym typeface="Georgia"/>
              </a:rPr>
              <a:t>Position-dependent topic models ignore which words occur in which document and instead focus on </a:t>
            </a:r>
            <a:r>
              <a:rPr i="1" lang="en-US" sz="2800">
                <a:latin typeface="Georgia"/>
                <a:ea typeface="Georgia"/>
                <a:cs typeface="Georgia"/>
                <a:sym typeface="Georgia"/>
              </a:rPr>
              <a:t>where</a:t>
            </a:r>
            <a:r>
              <a:rPr lang="en-US" sz="2800">
                <a:latin typeface="Georgia"/>
                <a:ea typeface="Georgia"/>
                <a:cs typeface="Georgia"/>
                <a:sym typeface="Georgia"/>
              </a:rPr>
              <a:t> they occur.</a:t>
            </a:r>
          </a:p>
          <a:p>
            <a:pPr lvl="0" marR="0" rtl="0" algn="l">
              <a:lnSpc>
                <a:spcPct val="100000"/>
              </a:lnSpc>
              <a:spcBef>
                <a:spcPts val="0"/>
              </a:spcBef>
              <a:spcAft>
                <a:spcPts val="0"/>
              </a:spcAft>
              <a:buNone/>
            </a:pPr>
            <a:r>
              <a:t/>
            </a:r>
            <a:endParaRPr>
              <a:latin typeface="Georgia"/>
              <a:ea typeface="Georgia"/>
              <a:cs typeface="Georgia"/>
              <a:sym typeface="Georgia"/>
            </a:endParaRPr>
          </a:p>
          <a:p>
            <a:pPr lvl="1" marR="0" rtl="0" algn="l">
              <a:lnSpc>
                <a:spcPct val="100000"/>
              </a:lnSpc>
              <a:spcBef>
                <a:spcPts val="0"/>
              </a:spcBef>
              <a:spcAft>
                <a:spcPts val="0"/>
              </a:spcAft>
              <a:buSzPct val="100000"/>
              <a:buFont typeface="Georgia"/>
              <a:buAutoNum type="alphaLcPeriod"/>
            </a:pPr>
            <a:r>
              <a:rPr lang="en-US" sz="2800">
                <a:latin typeface="Georgia"/>
                <a:ea typeface="Georgia"/>
                <a:cs typeface="Georgia"/>
                <a:sym typeface="Georgia"/>
              </a:rPr>
              <a:t>Variable number topic models test different numbers of topics to find the best model.</a:t>
            </a:r>
          </a:p>
        </p:txBody>
      </p:sp>
      <p:sp>
        <p:nvSpPr>
          <p:cNvPr id="652" name="Shape 65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MIXTURE MODELS AND LANGUAGE PROCESSING</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6" name="Shape 656"/>
        <p:cNvGrpSpPr/>
        <p:nvPr/>
      </p:nvGrpSpPr>
      <p:grpSpPr>
        <a:xfrm>
          <a:off x="0" y="0"/>
          <a:ext cx="0" cy="0"/>
          <a:chOff x="0" y="0"/>
          <a:chExt cx="0" cy="0"/>
        </a:xfrm>
      </p:grpSpPr>
      <p:sp>
        <p:nvSpPr>
          <p:cNvPr id="657" name="Shape 657"/>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658" name="Shape 65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59" name="Shape 659"/>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660" name="Shape 660"/>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Take any recent news article and brainstorm which three topics this story is most likely to be made up of.</a:t>
            </a:r>
            <a:br>
              <a:rPr lang="en-US" sz="1800">
                <a:solidFill>
                  <a:schemeClr val="dk1"/>
                </a:solidFill>
                <a:latin typeface="Georgia"/>
                <a:ea typeface="Georgia"/>
                <a:cs typeface="Georgia"/>
                <a:sym typeface="Georgia"/>
              </a:rPr>
            </a:b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Next, brainstorm which words are most likely derived from which of those three topics.</a:t>
            </a:r>
          </a:p>
        </p:txBody>
      </p:sp>
      <p:sp>
        <p:nvSpPr>
          <p:cNvPr id="661" name="Shape 661"/>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Topics and word-topic pairs</a:t>
            </a:r>
          </a:p>
        </p:txBody>
      </p:sp>
      <p:sp>
        <p:nvSpPr>
          <p:cNvPr id="662" name="Shape 662"/>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663" name="Shape 663"/>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664" name="Shape 664"/>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p:nvPr/>
        </p:nvSpPr>
        <p:spPr>
          <a:xfrm>
            <a:off x="635000" y="5778500"/>
            <a:ext cx="11734800" cy="863700"/>
          </a:xfrm>
          <a:prstGeom prst="rect">
            <a:avLst/>
          </a:prstGeom>
          <a:noFill/>
          <a:ln>
            <a:noFill/>
          </a:ln>
        </p:spPr>
        <p:txBody>
          <a:bodyPr anchorCtr="0" anchor="t" bIns="0" lIns="0" rIns="0" tIns="0">
            <a:noAutofit/>
          </a:bodyPr>
          <a:lstStyle/>
          <a:p>
            <a:pPr indent="0" lvl="0" marL="0" marR="0" rtl="0" algn="l">
              <a:lnSpc>
                <a:spcPct val="121428"/>
              </a:lnSpc>
              <a:spcBef>
                <a:spcPts val="0"/>
              </a:spcBef>
              <a:buSzPct val="25000"/>
              <a:buNone/>
            </a:pPr>
            <a:r>
              <a:rPr b="0" i="1" lang="en-US" sz="2800" u="none" cap="none" strike="noStrike">
                <a:solidFill>
                  <a:srgbClr val="E52123"/>
                </a:solidFill>
                <a:latin typeface="Georgia"/>
                <a:ea typeface="Georgia"/>
                <a:cs typeface="Georgia"/>
                <a:sym typeface="Georgia"/>
              </a:rPr>
              <a:t>Insert Instructor Name</a:t>
            </a:r>
          </a:p>
          <a:p>
            <a:pPr indent="0" lvl="0" marL="0" marR="0" rtl="0" algn="l">
              <a:lnSpc>
                <a:spcPct val="121428"/>
              </a:lnSpc>
              <a:spcBef>
                <a:spcPts val="0"/>
              </a:spcBef>
              <a:buSzPct val="25000"/>
              <a:buNone/>
            </a:pPr>
            <a:r>
              <a:rPr b="0" i="1" lang="en-US" sz="2800" u="none" cap="none" strike="noStrike">
                <a:solidFill>
                  <a:srgbClr val="EAEAEA"/>
                </a:solidFill>
                <a:latin typeface="Georgia"/>
                <a:ea typeface="Georgia"/>
                <a:cs typeface="Georgia"/>
                <a:sym typeface="Georgia"/>
              </a:rPr>
              <a:t>Title, Company </a:t>
            </a:r>
          </a:p>
        </p:txBody>
      </p:sp>
      <p:sp>
        <p:nvSpPr>
          <p:cNvPr id="435" name="Shape 435"/>
          <p:cNvSpPr/>
          <p:nvPr/>
        </p:nvSpPr>
        <p:spPr>
          <a:xfrm>
            <a:off x="635000" y="1574800"/>
            <a:ext cx="11734800" cy="37211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600">
                <a:solidFill>
                  <a:srgbClr val="FFFFFF"/>
                </a:solidFill>
                <a:latin typeface="Oswald"/>
                <a:ea typeface="Oswald"/>
                <a:cs typeface="Oswald"/>
                <a:sym typeface="Oswald"/>
              </a:rPr>
              <a:t>LATENT VARIABLES AND NATURAL LANGUAGE PROCESSING</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8" name="Shape 668"/>
        <p:cNvGrpSpPr/>
        <p:nvPr/>
      </p:nvGrpSpPr>
      <p:grpSpPr>
        <a:xfrm>
          <a:off x="0" y="0"/>
          <a:ext cx="0" cy="0"/>
          <a:chOff x="0" y="0"/>
          <a:chExt cx="0" cy="0"/>
        </a:xfrm>
      </p:grpSpPr>
      <p:sp>
        <p:nvSpPr>
          <p:cNvPr id="669" name="Shape 66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DEMO	</a:t>
            </a:r>
          </a:p>
        </p:txBody>
      </p:sp>
      <p:sp>
        <p:nvSpPr>
          <p:cNvPr id="670" name="Shape 670"/>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LDA IN GENSIM </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4" name="Shape 674"/>
        <p:cNvGrpSpPr/>
        <p:nvPr/>
      </p:nvGrpSpPr>
      <p:grpSpPr>
        <a:xfrm>
          <a:off x="0" y="0"/>
          <a:ext cx="0" cy="0"/>
          <a:chOff x="0" y="0"/>
          <a:chExt cx="0" cy="0"/>
        </a:xfrm>
      </p:grpSpPr>
      <p:sp>
        <p:nvSpPr>
          <p:cNvPr id="675" name="Shape 67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Consolas"/>
                <a:ea typeface="Consolas"/>
                <a:cs typeface="Consolas"/>
                <a:sym typeface="Consolas"/>
              </a:rPr>
              <a:t>gensim</a:t>
            </a:r>
            <a:r>
              <a:rPr lang="en-US" sz="2800">
                <a:latin typeface="Georgia"/>
                <a:ea typeface="Georgia"/>
                <a:cs typeface="Georgia"/>
                <a:sym typeface="Georgia"/>
              </a:rPr>
              <a:t> is a library of language processing tools focused on latent variable models of text.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It was originally developed by grad students dissatisfied with current implementations of latent models.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Documentation and tutorials are available on the </a:t>
            </a:r>
            <a:r>
              <a:rPr lang="en-US" sz="2800" u="sng">
                <a:solidFill>
                  <a:schemeClr val="hlink"/>
                </a:solidFill>
                <a:latin typeface="Georgia"/>
                <a:ea typeface="Georgia"/>
                <a:cs typeface="Georgia"/>
                <a:sym typeface="Georgia"/>
                <a:hlinkClick r:id="rId3"/>
              </a:rPr>
              <a:t>package’s website</a:t>
            </a:r>
            <a:r>
              <a:rPr lang="en-US" sz="2800">
                <a:latin typeface="Georgia"/>
                <a:ea typeface="Georgia"/>
                <a:cs typeface="Georgia"/>
                <a:sym typeface="Georgia"/>
              </a:rPr>
              <a:t>.</a:t>
            </a:r>
          </a:p>
        </p:txBody>
      </p:sp>
      <p:sp>
        <p:nvSpPr>
          <p:cNvPr id="676" name="Shape 67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LDA IN GENSIM</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0" name="Shape 680"/>
        <p:cNvGrpSpPr/>
        <p:nvPr/>
      </p:nvGrpSpPr>
      <p:grpSpPr>
        <a:xfrm>
          <a:off x="0" y="0"/>
          <a:ext cx="0" cy="0"/>
          <a:chOff x="0" y="0"/>
          <a:chExt cx="0" cy="0"/>
        </a:xfrm>
      </p:grpSpPr>
      <p:sp>
        <p:nvSpPr>
          <p:cNvPr id="681" name="Shape 68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Let’s first translate a set of documents (articles) into a matrix representation with a row per document and a column per feature (word or n-gram).</a:t>
            </a:r>
          </a:p>
          <a:p>
            <a:pPr lvl="0" marR="0" rtl="0" algn="l">
              <a:spcBef>
                <a:spcPts val="0"/>
              </a:spcBef>
              <a:buNone/>
            </a:pPr>
            <a:r>
              <a:t/>
            </a:r>
            <a:endParaRPr sz="2800">
              <a:latin typeface="Georgia"/>
              <a:ea typeface="Georgia"/>
              <a:cs typeface="Georgia"/>
              <a:sym typeface="Georgia"/>
            </a:endParaRPr>
          </a:p>
          <a:p>
            <a:pPr lvl="0" rtl="0" algn="ctr">
              <a:lnSpc>
                <a:spcPct val="115000"/>
              </a:lnSpc>
              <a:spcBef>
                <a:spcPts val="0"/>
              </a:spcBef>
              <a:buNone/>
            </a:pPr>
            <a:r>
              <a:t/>
            </a:r>
            <a:endParaRPr sz="2400">
              <a:solidFill>
                <a:srgbClr val="333333"/>
              </a:solidFill>
              <a:highlight>
                <a:srgbClr val="F7F7F7"/>
              </a:highlight>
              <a:latin typeface="Consolas"/>
              <a:ea typeface="Consolas"/>
              <a:cs typeface="Consolas"/>
              <a:sym typeface="Consolas"/>
            </a:endParaRPr>
          </a:p>
          <a:p>
            <a:pPr lvl="0" marR="0" rtl="0" algn="l">
              <a:spcBef>
                <a:spcPts val="0"/>
              </a:spcBef>
              <a:buNone/>
            </a:pPr>
            <a:r>
              <a:t/>
            </a:r>
            <a:endParaRPr sz="2800">
              <a:latin typeface="Georgia"/>
              <a:ea typeface="Georgia"/>
              <a:cs typeface="Georgia"/>
              <a:sym typeface="Georgia"/>
            </a:endParaRPr>
          </a:p>
        </p:txBody>
      </p:sp>
      <p:sp>
        <p:nvSpPr>
          <p:cNvPr id="682" name="Shape 68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LDA IN GENSIM</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6" name="Shape 686"/>
        <p:cNvGrpSpPr/>
        <p:nvPr/>
      </p:nvGrpSpPr>
      <p:grpSpPr>
        <a:xfrm>
          <a:off x="0" y="0"/>
          <a:ext cx="0" cy="0"/>
          <a:chOff x="0" y="0"/>
          <a:chExt cx="0" cy="0"/>
        </a:xfrm>
      </p:grpSpPr>
      <p:sp>
        <p:nvSpPr>
          <p:cNvPr id="687" name="Shape 687"/>
          <p:cNvSpPr txBox="1"/>
          <p:nvPr>
            <p:ph idx="1" type="body"/>
          </p:nvPr>
        </p:nvSpPr>
        <p:spPr>
          <a:xfrm>
            <a:off x="634999" y="1301275"/>
            <a:ext cx="11734800" cy="4696500"/>
          </a:xfrm>
          <a:prstGeom prst="rect">
            <a:avLst/>
          </a:prstGeom>
          <a:noFill/>
          <a:ln>
            <a:noFill/>
          </a:ln>
        </p:spPr>
        <p:txBody>
          <a:bodyPr anchorCtr="0" anchor="t" bIns="0" lIns="0" rIns="0" tIns="0">
            <a:noAutofit/>
          </a:bodyPr>
          <a:lstStyle/>
          <a:p>
            <a:pPr lvl="0" marR="0" rtl="0">
              <a:spcBef>
                <a:spcPts val="0"/>
              </a:spcBef>
              <a:buNone/>
            </a:pPr>
            <a:r>
              <a:t/>
            </a:r>
            <a:endParaRPr sz="2800">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sklearn.feature_extraction.text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CountVectorizer</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cv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CountVectorizer(</a:t>
            </a:r>
            <a:r>
              <a:rPr lang="en-US" sz="2400">
                <a:solidFill>
                  <a:srgbClr val="ED6A43"/>
                </a:solidFill>
                <a:highlight>
                  <a:srgbClr val="F7F7F7"/>
                </a:highlight>
                <a:latin typeface="Consolas"/>
                <a:ea typeface="Consolas"/>
                <a:cs typeface="Consolas"/>
                <a:sym typeface="Consolas"/>
              </a:rPr>
              <a:t>binary</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False</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stop_words</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'english'</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min_df</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docs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cv.fit_transform(data.body.dropna())</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Build a mapping of numerical ID to word</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id2word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dict</a:t>
            </a:r>
            <a:r>
              <a:rPr lang="en-US" sz="2400">
                <a:solidFill>
                  <a:srgbClr val="333333"/>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enumerate</a:t>
            </a:r>
            <a:r>
              <a:rPr lang="en-US" sz="2400">
                <a:solidFill>
                  <a:srgbClr val="333333"/>
                </a:solidFill>
                <a:highlight>
                  <a:srgbClr val="F7F7F7"/>
                </a:highlight>
                <a:latin typeface="Consolas"/>
                <a:ea typeface="Consolas"/>
                <a:cs typeface="Consolas"/>
                <a:sym typeface="Consolas"/>
              </a:rPr>
              <a:t>(cv.get_feature_names()))</a:t>
            </a:r>
          </a:p>
          <a:p>
            <a:pPr lvl="0" marR="0" rtl="0">
              <a:spcBef>
                <a:spcPts val="0"/>
              </a:spcBef>
              <a:buNone/>
            </a:pPr>
            <a:r>
              <a:t/>
            </a:r>
            <a:endParaRPr sz="2800">
              <a:latin typeface="Georgia"/>
              <a:ea typeface="Georgia"/>
              <a:cs typeface="Georgia"/>
              <a:sym typeface="Georgia"/>
            </a:endParaRPr>
          </a:p>
          <a:p>
            <a:pPr lvl="0" rtl="0">
              <a:lnSpc>
                <a:spcPct val="115000"/>
              </a:lnSpc>
              <a:spcBef>
                <a:spcPts val="0"/>
              </a:spcBef>
              <a:buNone/>
            </a:pPr>
            <a:r>
              <a:t/>
            </a:r>
            <a:endParaRPr sz="2400">
              <a:solidFill>
                <a:srgbClr val="333333"/>
              </a:solidFill>
              <a:highlight>
                <a:srgbClr val="F7F7F7"/>
              </a:highlight>
              <a:latin typeface="Consolas"/>
              <a:ea typeface="Consolas"/>
              <a:cs typeface="Consolas"/>
              <a:sym typeface="Consolas"/>
            </a:endParaRPr>
          </a:p>
          <a:p>
            <a:pPr lvl="0" marR="0" rtl="0">
              <a:spcBef>
                <a:spcPts val="0"/>
              </a:spcBef>
              <a:buNone/>
            </a:pPr>
            <a:r>
              <a:t/>
            </a:r>
            <a:endParaRPr sz="2800">
              <a:latin typeface="Georgia"/>
              <a:ea typeface="Georgia"/>
              <a:cs typeface="Georgia"/>
              <a:sym typeface="Georgia"/>
            </a:endParaRPr>
          </a:p>
        </p:txBody>
      </p:sp>
      <p:sp>
        <p:nvSpPr>
          <p:cNvPr id="688" name="Shape 68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LDA IN GENSIM</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2" name="Shape 692"/>
        <p:cNvGrpSpPr/>
        <p:nvPr/>
      </p:nvGrpSpPr>
      <p:grpSpPr>
        <a:xfrm>
          <a:off x="0" y="0"/>
          <a:ext cx="0" cy="0"/>
          <a:chOff x="0" y="0"/>
          <a:chExt cx="0" cy="0"/>
        </a:xfrm>
      </p:grpSpPr>
      <p:sp>
        <p:nvSpPr>
          <p:cNvPr id="693" name="Shape 693"/>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want to learn which columns are correlated (i.e. likely to come from the same topic).</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is the </a:t>
            </a:r>
            <a:r>
              <a:rPr i="1" lang="en-US" sz="2800">
                <a:latin typeface="Georgia"/>
                <a:ea typeface="Georgia"/>
                <a:cs typeface="Georgia"/>
                <a:sym typeface="Georgia"/>
              </a:rPr>
              <a:t>word distribution</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also determine what topics are in each document, the </a:t>
            </a:r>
            <a:r>
              <a:rPr i="1" lang="en-US" sz="2800">
                <a:latin typeface="Georgia"/>
                <a:ea typeface="Georgia"/>
                <a:cs typeface="Georgia"/>
                <a:sym typeface="Georgia"/>
              </a:rPr>
              <a:t>topic distribution</a:t>
            </a:r>
            <a:r>
              <a:rPr lang="en-US" sz="2800">
                <a:latin typeface="Georgia"/>
                <a:ea typeface="Georgia"/>
                <a:cs typeface="Georgia"/>
                <a:sym typeface="Georgia"/>
              </a:rPr>
              <a:t>.</a:t>
            </a:r>
          </a:p>
        </p:txBody>
      </p:sp>
      <p:sp>
        <p:nvSpPr>
          <p:cNvPr id="694" name="Shape 69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LDA IN GENSIM</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8" name="Shape 698"/>
        <p:cNvGrpSpPr/>
        <p:nvPr/>
      </p:nvGrpSpPr>
      <p:grpSpPr>
        <a:xfrm>
          <a:off x="0" y="0"/>
          <a:ext cx="0" cy="0"/>
          <a:chOff x="0" y="0"/>
          <a:chExt cx="0" cy="0"/>
        </a:xfrm>
      </p:grpSpPr>
      <p:sp>
        <p:nvSpPr>
          <p:cNvPr id="699" name="Shape 699"/>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rtl="0">
              <a:lnSpc>
                <a:spcPct val="115000"/>
              </a:lnSpc>
              <a:spcBef>
                <a:spcPts val="0"/>
              </a:spcBef>
              <a:buNone/>
            </a:pPr>
            <a:r>
              <a:t/>
            </a:r>
            <a:endParaRPr sz="2400">
              <a:solidFill>
                <a:srgbClr val="A71D5D"/>
              </a:solidFill>
              <a:highlight>
                <a:srgbClr val="F7F7F7"/>
              </a:highlight>
              <a:latin typeface="Consolas"/>
              <a:ea typeface="Consolas"/>
              <a:cs typeface="Consolas"/>
              <a:sym typeface="Consolas"/>
            </a:endParaRPr>
          </a:p>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gensim.models.ldamodel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LdaModel</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gensim.matutils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Sparse2Corpus</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First we convert our word-matrix into gensim's format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corpus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Sparse2Corpus(docs, </a:t>
            </a:r>
            <a:r>
              <a:rPr lang="en-US" sz="2400">
                <a:solidFill>
                  <a:srgbClr val="ED6A43"/>
                </a:solidFill>
                <a:highlight>
                  <a:srgbClr val="F7F7F7"/>
                </a:highlight>
                <a:latin typeface="Consolas"/>
                <a:ea typeface="Consolas"/>
                <a:cs typeface="Consolas"/>
                <a:sym typeface="Consolas"/>
              </a:rPr>
              <a:t>documents_columns</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False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Then we fit an LDA model</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lda_model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LdaModel(</a:t>
            </a:r>
            <a:r>
              <a:rPr lang="en-US" sz="2400">
                <a:solidFill>
                  <a:srgbClr val="ED6A43"/>
                </a:solidFill>
                <a:highlight>
                  <a:srgbClr val="F7F7F7"/>
                </a:highlight>
                <a:latin typeface="Consolas"/>
                <a:ea typeface="Consolas"/>
                <a:cs typeface="Consolas"/>
                <a:sym typeface="Consolas"/>
              </a:rPr>
              <a:t>corpus</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corpus, </a:t>
            </a:r>
            <a:r>
              <a:rPr lang="en-US" sz="2400">
                <a:solidFill>
                  <a:srgbClr val="ED6A43"/>
                </a:solidFill>
                <a:highlight>
                  <a:srgbClr val="F7F7F7"/>
                </a:highlight>
                <a:latin typeface="Consolas"/>
                <a:ea typeface="Consolas"/>
                <a:cs typeface="Consolas"/>
                <a:sym typeface="Consolas"/>
              </a:rPr>
              <a:t>id2word</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id2word, </a:t>
            </a:r>
            <a:r>
              <a:rPr lang="en-US" sz="2400">
                <a:solidFill>
                  <a:srgbClr val="ED6A43"/>
                </a:solidFill>
                <a:highlight>
                  <a:srgbClr val="F7F7F7"/>
                </a:highlight>
                <a:latin typeface="Consolas"/>
                <a:ea typeface="Consolas"/>
                <a:cs typeface="Consolas"/>
                <a:sym typeface="Consolas"/>
              </a:rPr>
              <a:t>num_topics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a:t>
            </a:r>
          </a:p>
          <a:p>
            <a:pPr lvl="0" rtl="0">
              <a:spcBef>
                <a:spcPts val="0"/>
              </a:spcBef>
              <a:buNone/>
            </a:pPr>
            <a:r>
              <a:t/>
            </a:r>
            <a:endParaRPr sz="2400">
              <a:solidFill>
                <a:schemeClr val="dk1"/>
              </a:solidFill>
              <a:latin typeface="Georgia"/>
              <a:ea typeface="Georgia"/>
              <a:cs typeface="Georgia"/>
              <a:sym typeface="Georgia"/>
            </a:endParaRPr>
          </a:p>
        </p:txBody>
      </p:sp>
      <p:sp>
        <p:nvSpPr>
          <p:cNvPr id="700" name="Shape 70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LDA IN GENSIM</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4" name="Shape 704"/>
        <p:cNvGrpSpPr/>
        <p:nvPr/>
      </p:nvGrpSpPr>
      <p:grpSpPr>
        <a:xfrm>
          <a:off x="0" y="0"/>
          <a:ext cx="0" cy="0"/>
          <a:chOff x="0" y="0"/>
          <a:chExt cx="0" cy="0"/>
        </a:xfrm>
      </p:grpSpPr>
      <p:sp>
        <p:nvSpPr>
          <p:cNvPr id="705" name="Shape 70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In this model, we need to explicitly specify the number of topic we want the model to uncover.</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This is a critical parameter, but there isn’t much guidance on how to choose it.  Try to use domain expertise where possible.</a:t>
            </a:r>
          </a:p>
        </p:txBody>
      </p:sp>
      <p:sp>
        <p:nvSpPr>
          <p:cNvPr id="706" name="Shape 70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LDA IN GENSIM</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0" name="Shape 710"/>
        <p:cNvGrpSpPr/>
        <p:nvPr/>
      </p:nvGrpSpPr>
      <p:grpSpPr>
        <a:xfrm>
          <a:off x="0" y="0"/>
          <a:ext cx="0" cy="0"/>
          <a:chOff x="0" y="0"/>
          <a:chExt cx="0" cy="0"/>
        </a:xfrm>
      </p:grpSpPr>
      <p:sp>
        <p:nvSpPr>
          <p:cNvPr id="711" name="Shape 71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Now we need to assess the</a:t>
            </a:r>
            <a:r>
              <a:rPr i="1" lang="en-US" sz="2800">
                <a:latin typeface="Georgia"/>
                <a:ea typeface="Georgia"/>
                <a:cs typeface="Georgia"/>
                <a:sym typeface="Georgia"/>
              </a:rPr>
              <a:t> goodness of fit</a:t>
            </a:r>
            <a:r>
              <a:rPr lang="en-US" sz="2800">
                <a:latin typeface="Georgia"/>
                <a:ea typeface="Georgia"/>
                <a:cs typeface="Georgia"/>
                <a:sym typeface="Georgia"/>
              </a:rPr>
              <a:t> for our model.</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Like other unsupervised learning techniques, our validation techniques are mostly about interpretation.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Use the following questions to guide you:</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Did we learn reasonable topics?</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Do the words that make up a topic make sense?</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Is this topic helpful towards our goal?</a:t>
            </a:r>
          </a:p>
        </p:txBody>
      </p:sp>
      <p:sp>
        <p:nvSpPr>
          <p:cNvPr id="712" name="Shape 71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LDA IN GENSIM</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6" name="Shape 716"/>
        <p:cNvGrpSpPr/>
        <p:nvPr/>
      </p:nvGrpSpPr>
      <p:grpSpPr>
        <a:xfrm>
          <a:off x="0" y="0"/>
          <a:ext cx="0" cy="0"/>
          <a:chOff x="0" y="0"/>
          <a:chExt cx="0" cy="0"/>
        </a:xfrm>
      </p:grpSpPr>
      <p:sp>
        <p:nvSpPr>
          <p:cNvPr id="717" name="Shape 717"/>
          <p:cNvSpPr txBox="1"/>
          <p:nvPr>
            <p:ph idx="1" type="body"/>
          </p:nvPr>
        </p:nvSpPr>
        <p:spPr>
          <a:xfrm>
            <a:off x="635006" y="1297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We can evaluate fit by viewing the top words in each topic.</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Consolas"/>
                <a:ea typeface="Consolas"/>
                <a:cs typeface="Consolas"/>
                <a:sym typeface="Consolas"/>
              </a:rPr>
              <a:t>gensim</a:t>
            </a:r>
            <a:r>
              <a:rPr lang="en-US" sz="2800">
                <a:latin typeface="Georgia"/>
                <a:ea typeface="Georgia"/>
                <a:cs typeface="Georgia"/>
                <a:sym typeface="Georgia"/>
              </a:rPr>
              <a:t> has a </a:t>
            </a:r>
            <a:r>
              <a:rPr lang="en-US" sz="2800">
                <a:latin typeface="Consolas"/>
                <a:ea typeface="Consolas"/>
                <a:cs typeface="Consolas"/>
                <a:sym typeface="Consolas"/>
              </a:rPr>
              <a:t>show_topics</a:t>
            </a:r>
            <a:r>
              <a:rPr lang="en-US" sz="2800">
                <a:latin typeface="Georgia"/>
                <a:ea typeface="Georgia"/>
                <a:cs typeface="Georgia"/>
                <a:sym typeface="Georgia"/>
              </a:rPr>
              <a:t> function for this:</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0" rtl="0">
              <a:lnSpc>
                <a:spcPct val="145000"/>
              </a:lnSpc>
              <a:spcBef>
                <a:spcPts val="0"/>
              </a:spcBef>
              <a:buNone/>
            </a:pPr>
            <a:r>
              <a:rPr lang="en-US" sz="2400">
                <a:solidFill>
                  <a:srgbClr val="333333"/>
                </a:solidFill>
                <a:highlight>
                  <a:srgbClr val="F7F7F7"/>
                </a:highlight>
                <a:latin typeface="Consolas"/>
                <a:ea typeface="Consolas"/>
                <a:cs typeface="Consolas"/>
                <a:sym typeface="Consolas"/>
              </a:rPr>
              <a:t>num_topics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25</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num_words_per_topic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5</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for</a:t>
            </a:r>
            <a:r>
              <a:rPr lang="en-US" sz="2400">
                <a:solidFill>
                  <a:srgbClr val="333333"/>
                </a:solidFill>
                <a:highlight>
                  <a:srgbClr val="F7F7F7"/>
                </a:highlight>
                <a:latin typeface="Consolas"/>
                <a:ea typeface="Consolas"/>
                <a:cs typeface="Consolas"/>
                <a:sym typeface="Consolas"/>
              </a:rPr>
              <a:t> ti, topic </a:t>
            </a:r>
            <a:r>
              <a:rPr lang="en-US" sz="2400">
                <a:solidFill>
                  <a:srgbClr val="A71D5D"/>
                </a:solidFill>
                <a:highlight>
                  <a:srgbClr val="F7F7F7"/>
                </a:highlight>
                <a:latin typeface="Consolas"/>
                <a:ea typeface="Consolas"/>
                <a:cs typeface="Consolas"/>
                <a:sym typeface="Consolas"/>
              </a:rPr>
              <a:t>in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enumerate</a:t>
            </a:r>
            <a:r>
              <a:rPr lang="en-US" sz="2400">
                <a:solidFill>
                  <a:srgbClr val="333333"/>
                </a:solidFill>
                <a:highlight>
                  <a:srgbClr val="F7F7F7"/>
                </a:highlight>
                <a:latin typeface="Consolas"/>
                <a:ea typeface="Consolas"/>
                <a:cs typeface="Consolas"/>
                <a:sym typeface="Consolas"/>
              </a:rPr>
              <a:t>(lda.show_topics(</a:t>
            </a:r>
            <a:r>
              <a:rPr lang="en-US" sz="2400">
                <a:solidFill>
                  <a:srgbClr val="ED6A43"/>
                </a:solidFill>
                <a:highlight>
                  <a:srgbClr val="F7F7F7"/>
                </a:highlight>
                <a:latin typeface="Consolas"/>
                <a:ea typeface="Consolas"/>
                <a:cs typeface="Consolas"/>
                <a:sym typeface="Consolas"/>
              </a:rPr>
              <a:t>num_topics</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num_topics, </a:t>
            </a:r>
            <a:r>
              <a:rPr lang="en-US" sz="2400">
                <a:solidFill>
                  <a:srgbClr val="ED6A43"/>
                </a:solidFill>
                <a:highlight>
                  <a:srgbClr val="F7F7F7"/>
                </a:highlight>
                <a:latin typeface="Consolas"/>
                <a:ea typeface="Consolas"/>
                <a:cs typeface="Consolas"/>
                <a:sym typeface="Consolas"/>
              </a:rPr>
              <a:t>num_words_per_topic</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n_words_per_topic)):</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"Topic: </a:t>
            </a:r>
            <a:r>
              <a:rPr lang="en-US" sz="2400">
                <a:solidFill>
                  <a:srgbClr val="0086B3"/>
                </a:solidFill>
                <a:highlight>
                  <a:srgbClr val="F7F7F7"/>
                </a:highlight>
                <a:latin typeface="Consolas"/>
                <a:ea typeface="Consolas"/>
                <a:cs typeface="Consolas"/>
                <a:sym typeface="Consolas"/>
              </a:rPr>
              <a:t>%d</a:t>
            </a:r>
            <a:r>
              <a:rPr lang="en-US" sz="2400">
                <a:solidFill>
                  <a:srgbClr val="183691"/>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(ti))</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(topic)</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a:t>
            </a:r>
          </a:p>
          <a:p>
            <a:pPr lvl="0" marR="0" rtl="0" algn="l">
              <a:lnSpc>
                <a:spcPct val="100000"/>
              </a:lnSpc>
              <a:spcBef>
                <a:spcPts val="0"/>
              </a:spcBef>
              <a:spcAft>
                <a:spcPts val="0"/>
              </a:spcAft>
              <a:buNone/>
            </a:pPr>
            <a:r>
              <a:t/>
            </a:r>
            <a:endParaRPr sz="2800">
              <a:latin typeface="Georgia"/>
              <a:ea typeface="Georgia"/>
              <a:cs typeface="Georgia"/>
              <a:sym typeface="Georgia"/>
            </a:endParaRPr>
          </a:p>
        </p:txBody>
      </p:sp>
      <p:sp>
        <p:nvSpPr>
          <p:cNvPr id="718" name="Shape 71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LDA IN GENSIM</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2" name="Shape 722"/>
        <p:cNvGrpSpPr/>
        <p:nvPr/>
      </p:nvGrpSpPr>
      <p:grpSpPr>
        <a:xfrm>
          <a:off x="0" y="0"/>
          <a:ext cx="0" cy="0"/>
          <a:chOff x="0" y="0"/>
          <a:chExt cx="0" cy="0"/>
        </a:xfrm>
      </p:grpSpPr>
      <p:sp>
        <p:nvSpPr>
          <p:cNvPr id="723" name="Shape 723"/>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Some topics will be clearer than others.  The following topics represent clear concepts:</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0" lvl="0" marL="45720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0.009*cup + 0.009*recipe + 0.007*make + 0.007*food + 0.006*sugar </a:t>
            </a:r>
          </a:p>
          <a:p>
            <a:pPr indent="0" lvl="0" marL="45720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 Cooking and Recipes</a:t>
            </a:r>
          </a:p>
          <a:p>
            <a:pPr indent="0" lvl="0" marL="457200" rtl="0" algn="ctr">
              <a:lnSpc>
                <a:spcPct val="100000"/>
              </a:lnSpc>
              <a:spcBef>
                <a:spcPts val="0"/>
              </a:spcBef>
              <a:spcAft>
                <a:spcPts val="1200"/>
              </a:spcAft>
              <a:buNone/>
            </a:pPr>
            <a:r>
              <a:t/>
            </a:r>
            <a:endParaRPr sz="2400">
              <a:solidFill>
                <a:srgbClr val="333333"/>
              </a:solidFill>
              <a:highlight>
                <a:srgbClr val="F7F7F7"/>
              </a:highlight>
              <a:latin typeface="Consolas"/>
              <a:ea typeface="Consolas"/>
              <a:cs typeface="Consolas"/>
              <a:sym typeface="Consolas"/>
            </a:endParaRPr>
          </a:p>
          <a:p>
            <a:pPr indent="0" lvl="0" marL="45720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0.013*butter + 0.010*baking + 0.010*dough + 0.009*cup + 0.009*sugar </a:t>
            </a:r>
          </a:p>
          <a:p>
            <a:pPr indent="0" lvl="0" marL="45720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 Cooking and recipes</a:t>
            </a:r>
          </a:p>
          <a:p>
            <a:pPr indent="0" lvl="0" marL="457200" rtl="0" algn="ctr">
              <a:lnSpc>
                <a:spcPct val="100000"/>
              </a:lnSpc>
              <a:spcBef>
                <a:spcPts val="0"/>
              </a:spcBef>
              <a:spcAft>
                <a:spcPts val="1200"/>
              </a:spcAft>
              <a:buNone/>
            </a:pPr>
            <a:r>
              <a:t/>
            </a:r>
            <a:endParaRPr sz="2400">
              <a:solidFill>
                <a:srgbClr val="333333"/>
              </a:solidFill>
              <a:highlight>
                <a:srgbClr val="F7F7F7"/>
              </a:highlight>
              <a:latin typeface="Consolas"/>
              <a:ea typeface="Consolas"/>
              <a:cs typeface="Consolas"/>
              <a:sym typeface="Consolas"/>
            </a:endParaRPr>
          </a:p>
          <a:p>
            <a:pPr indent="0" lvl="0" marL="45720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0.013*fashion + 0.006*like + 0.006*dress + 0.005*style </a:t>
            </a:r>
          </a:p>
          <a:p>
            <a:pPr indent="0" lvl="0" marL="45720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 Fashion and Style</a:t>
            </a:r>
          </a:p>
        </p:txBody>
      </p:sp>
      <p:sp>
        <p:nvSpPr>
          <p:cNvPr id="724" name="Shape 72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LDA IN GENSIM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LATENT VARIABLES AND NATURAL LANGUAGE PROCESSING</a:t>
            </a:r>
          </a:p>
        </p:txBody>
      </p:sp>
      <p:sp>
        <p:nvSpPr>
          <p:cNvPr id="441" name="Shape 441"/>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1000"/>
              </a:spcBef>
              <a:buSzPct val="100000"/>
              <a:buFont typeface="Georgia"/>
              <a:buChar char="‣"/>
            </a:pPr>
            <a:r>
              <a:rPr lang="en-US" sz="2800">
                <a:latin typeface="Georgia"/>
                <a:ea typeface="Georgia"/>
                <a:cs typeface="Georgia"/>
                <a:sym typeface="Georgia"/>
              </a:rPr>
              <a:t>Understand what </a:t>
            </a:r>
            <a:r>
              <a:rPr i="1" lang="en-US" sz="2800">
                <a:latin typeface="Georgia"/>
                <a:ea typeface="Georgia"/>
                <a:cs typeface="Georgia"/>
                <a:sym typeface="Georgia"/>
              </a:rPr>
              <a:t>latent</a:t>
            </a:r>
            <a:r>
              <a:rPr lang="en-US" sz="2800">
                <a:latin typeface="Georgia"/>
                <a:ea typeface="Georgia"/>
                <a:cs typeface="Georgia"/>
                <a:sym typeface="Georgia"/>
              </a:rPr>
              <a:t> variables are</a:t>
            </a:r>
          </a:p>
          <a:p>
            <a:pPr indent="-256540" lvl="0" marL="203200" marR="0" rtl="0" algn="l">
              <a:spcBef>
                <a:spcPts val="1000"/>
              </a:spcBef>
              <a:buSzPct val="100000"/>
              <a:buFont typeface="Georgia"/>
              <a:buChar char="‣"/>
            </a:pPr>
            <a:r>
              <a:rPr lang="en-US" sz="2800">
                <a:latin typeface="Georgia"/>
                <a:ea typeface="Georgia"/>
                <a:cs typeface="Georgia"/>
                <a:sym typeface="Georgia"/>
              </a:rPr>
              <a:t>Understand the uses of </a:t>
            </a:r>
            <a:r>
              <a:rPr i="1" lang="en-US" sz="2800">
                <a:latin typeface="Georgia"/>
                <a:ea typeface="Georgia"/>
                <a:cs typeface="Georgia"/>
                <a:sym typeface="Georgia"/>
              </a:rPr>
              <a:t>latent variables</a:t>
            </a:r>
            <a:r>
              <a:rPr lang="en-US" sz="2800">
                <a:latin typeface="Georgia"/>
                <a:ea typeface="Georgia"/>
                <a:cs typeface="Georgia"/>
                <a:sym typeface="Georgia"/>
              </a:rPr>
              <a:t> in language processing</a:t>
            </a:r>
          </a:p>
          <a:p>
            <a:pPr indent="-256540" lvl="0" marL="203200" marR="0" rtl="0" algn="l">
              <a:spcBef>
                <a:spcPts val="1000"/>
              </a:spcBef>
              <a:buSzPct val="100000"/>
              <a:buFont typeface="Georgia"/>
              <a:buChar char="‣"/>
            </a:pPr>
            <a:r>
              <a:rPr lang="en-US" sz="2800">
                <a:latin typeface="Georgia"/>
                <a:ea typeface="Georgia"/>
                <a:cs typeface="Georgia"/>
                <a:sym typeface="Georgia"/>
              </a:rPr>
              <a:t>Use the </a:t>
            </a:r>
            <a:r>
              <a:rPr i="1" lang="en-US" sz="2800">
                <a:latin typeface="Georgia"/>
                <a:ea typeface="Georgia"/>
                <a:cs typeface="Georgia"/>
                <a:sym typeface="Georgia"/>
              </a:rPr>
              <a:t>word2vec</a:t>
            </a:r>
            <a:r>
              <a:rPr lang="en-US" sz="2800">
                <a:latin typeface="Georgia"/>
                <a:ea typeface="Georgia"/>
                <a:cs typeface="Georgia"/>
                <a:sym typeface="Georgia"/>
              </a:rPr>
              <a:t> and </a:t>
            </a:r>
            <a:r>
              <a:rPr i="1" lang="en-US" sz="2800">
                <a:latin typeface="Georgia"/>
                <a:ea typeface="Georgia"/>
                <a:cs typeface="Georgia"/>
                <a:sym typeface="Georgia"/>
              </a:rPr>
              <a:t>LDA</a:t>
            </a:r>
            <a:r>
              <a:rPr lang="en-US" sz="2800">
                <a:latin typeface="Georgia"/>
                <a:ea typeface="Georgia"/>
                <a:cs typeface="Georgia"/>
                <a:sym typeface="Georgia"/>
              </a:rPr>
              <a:t> algorithms of </a:t>
            </a:r>
            <a:r>
              <a:rPr lang="en-US" sz="2800">
                <a:latin typeface="Consolas"/>
                <a:ea typeface="Consolas"/>
                <a:cs typeface="Consolas"/>
                <a:sym typeface="Consolas"/>
              </a:rPr>
              <a:t>genism</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
        <p:nvSpPr>
          <p:cNvPr id="442" name="Shape 442"/>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LEARNING OBJECTIVES</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8" name="Shape 728"/>
        <p:cNvGrpSpPr/>
        <p:nvPr/>
      </p:nvGrpSpPr>
      <p:grpSpPr>
        <a:xfrm>
          <a:off x="0" y="0"/>
          <a:ext cx="0" cy="0"/>
          <a:chOff x="0" y="0"/>
          <a:chExt cx="0" cy="0"/>
        </a:xfrm>
      </p:grpSpPr>
      <p:sp>
        <p:nvSpPr>
          <p:cNvPr id="729" name="Shape 729"/>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730" name="Shape 73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31" name="Shape 731"/>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732" name="Shape 732"/>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Demonstrate the code you used to generate the topics above.</a:t>
            </a:r>
          </a:p>
          <a:p>
            <a:pPr lvl="0" rtl="0">
              <a:spcBef>
                <a:spcPts val="0"/>
              </a:spcBef>
              <a:buNone/>
            </a:pPr>
            <a:r>
              <a:t/>
            </a:r>
            <a:endParaRPr sz="1800">
              <a:solidFill>
                <a:schemeClr val="dk1"/>
              </a:solidFill>
              <a:latin typeface="Georgia"/>
              <a:ea typeface="Georgia"/>
              <a:cs typeface="Georgia"/>
              <a:sym typeface="Georgia"/>
            </a:endParaRP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Hypothesize other topic interpretations.</a:t>
            </a:r>
          </a:p>
        </p:txBody>
      </p:sp>
      <p:sp>
        <p:nvSpPr>
          <p:cNvPr id="733" name="Shape 733"/>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Code and topics</a:t>
            </a:r>
          </a:p>
        </p:txBody>
      </p:sp>
      <p:sp>
        <p:nvSpPr>
          <p:cNvPr id="734" name="Shape 734"/>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735" name="Shape 735"/>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736" name="Shape 736"/>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0" name="Shape 740"/>
        <p:cNvGrpSpPr/>
        <p:nvPr/>
      </p:nvGrpSpPr>
      <p:grpSpPr>
        <a:xfrm>
          <a:off x="0" y="0"/>
          <a:ext cx="0" cy="0"/>
          <a:chOff x="0" y="0"/>
          <a:chExt cx="0" cy="0"/>
        </a:xfrm>
      </p:grpSpPr>
      <p:sp>
        <p:nvSpPr>
          <p:cNvPr id="741" name="Shape 74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742" name="Shape 742"/>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WORD2VEC</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6" name="Shape 746"/>
        <p:cNvGrpSpPr/>
        <p:nvPr/>
      </p:nvGrpSpPr>
      <p:grpSpPr>
        <a:xfrm>
          <a:off x="0" y="0"/>
          <a:ext cx="0" cy="0"/>
          <a:chOff x="0" y="0"/>
          <a:chExt cx="0" cy="0"/>
        </a:xfrm>
      </p:grpSpPr>
      <p:sp>
        <p:nvSpPr>
          <p:cNvPr id="747" name="Shape 74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WORD2VEC</a:t>
            </a:r>
          </a:p>
        </p:txBody>
      </p:sp>
      <p:sp>
        <p:nvSpPr>
          <p:cNvPr id="748" name="Shape 748"/>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i="1" lang="en-US" sz="2800">
                <a:latin typeface="Georgia"/>
                <a:ea typeface="Georgia"/>
                <a:cs typeface="Georgia"/>
                <a:sym typeface="Georgia"/>
              </a:rPr>
              <a:t>Word2Vec</a:t>
            </a:r>
            <a:r>
              <a:rPr lang="en-US" sz="2800">
                <a:latin typeface="Georgia"/>
                <a:ea typeface="Georgia"/>
                <a:cs typeface="Georgia"/>
                <a:sym typeface="Georgia"/>
              </a:rPr>
              <a:t> is another unsupervised model for latent variable NLP.</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It was </a:t>
            </a:r>
            <a:r>
              <a:rPr lang="en-US" sz="2800" u="sng">
                <a:solidFill>
                  <a:schemeClr val="hlink"/>
                </a:solidFill>
                <a:latin typeface="Georgia"/>
                <a:ea typeface="Georgia"/>
                <a:cs typeface="Georgia"/>
                <a:sym typeface="Georgia"/>
                <a:hlinkClick r:id="rId3"/>
              </a:rPr>
              <a:t>originally released by Google</a:t>
            </a:r>
            <a:r>
              <a:rPr lang="en-US" sz="2800">
                <a:latin typeface="Georgia"/>
                <a:ea typeface="Georgia"/>
                <a:cs typeface="Georgia"/>
                <a:sym typeface="Georgia"/>
              </a:rPr>
              <a:t> and further </a:t>
            </a:r>
            <a:r>
              <a:rPr lang="en-US" sz="2800" u="sng">
                <a:solidFill>
                  <a:schemeClr val="hlink"/>
                </a:solidFill>
                <a:latin typeface="Georgia"/>
                <a:ea typeface="Georgia"/>
                <a:cs typeface="Georgia"/>
                <a:sym typeface="Georgia"/>
                <a:hlinkClick r:id="rId4"/>
              </a:rPr>
              <a:t>refined at Stanford</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model creates </a:t>
            </a:r>
            <a:r>
              <a:rPr i="1" lang="en-US" sz="2800">
                <a:latin typeface="Georgia"/>
                <a:ea typeface="Georgia"/>
                <a:cs typeface="Georgia"/>
                <a:sym typeface="Georgia"/>
              </a:rPr>
              <a:t>word vectors</a:t>
            </a:r>
            <a:r>
              <a:rPr lang="en-US" sz="2800">
                <a:latin typeface="Georgia"/>
                <a:ea typeface="Georgia"/>
                <a:cs typeface="Georgia"/>
                <a:sym typeface="Georgia"/>
              </a:rPr>
              <a:t>, multidimensional representations of words.  </a:t>
            </a:r>
          </a:p>
          <a:p>
            <a:pPr lvl="0" marR="0" rtl="0" algn="l">
              <a:spcBef>
                <a:spcPts val="0"/>
              </a:spcBef>
              <a:buNone/>
            </a:pPr>
            <a:r>
              <a:t/>
            </a:r>
            <a:endParaRPr sz="2800">
              <a:latin typeface="Georgia"/>
              <a:ea typeface="Georgia"/>
              <a:cs typeface="Georgia"/>
              <a:sym typeface="Georgia"/>
            </a:endParaRPr>
          </a:p>
          <a:p>
            <a:pPr lvl="0" marR="0" rtl="0" algn="ctr">
              <a:spcBef>
                <a:spcPts val="0"/>
              </a:spcBef>
              <a:buNone/>
            </a:pPr>
            <a:r>
              <a:rPr lang="en-US" sz="2400">
                <a:latin typeface="Consolas"/>
                <a:ea typeface="Consolas"/>
                <a:cs typeface="Consolas"/>
                <a:sym typeface="Consolas"/>
              </a:rPr>
              <a:t>assembly → [0.12315, 0.23425, 0.89745324, 0.235234, 0.234234,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is similar to having a distribution of concepts or topics that the word may come from.</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2" name="Shape 752"/>
        <p:cNvGrpSpPr/>
        <p:nvPr/>
      </p:nvGrpSpPr>
      <p:grpSpPr>
        <a:xfrm>
          <a:off x="0" y="0"/>
          <a:ext cx="0" cy="0"/>
          <a:chOff x="0" y="0"/>
          <a:chExt cx="0" cy="0"/>
        </a:xfrm>
      </p:grpSpPr>
      <p:sp>
        <p:nvSpPr>
          <p:cNvPr id="753" name="Shape 75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WORD2VEC</a:t>
            </a:r>
          </a:p>
        </p:txBody>
      </p:sp>
      <p:sp>
        <p:nvSpPr>
          <p:cNvPr id="754" name="Shape 75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If we take our usual document-word matrix and take its transpose, instead of talking about words as being features of a document, we can talk about </a:t>
            </a:r>
            <a:r>
              <a:rPr i="1" lang="en-US" sz="2800">
                <a:latin typeface="Georgia"/>
                <a:ea typeface="Georgia"/>
                <a:cs typeface="Georgia"/>
                <a:sym typeface="Georgia"/>
              </a:rPr>
              <a:t>documents as being features of a specific word</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other words, how do we define or characterize a single word?</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We can do so by defining its dictionary definition.</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Or we can enumerate all of the ways we might use it.</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8" name="Shape 758"/>
        <p:cNvGrpSpPr/>
        <p:nvPr/>
      </p:nvGrpSpPr>
      <p:grpSpPr>
        <a:xfrm>
          <a:off x="0" y="0"/>
          <a:ext cx="0" cy="0"/>
          <a:chOff x="0" y="0"/>
          <a:chExt cx="0" cy="0"/>
        </a:xfrm>
      </p:grpSpPr>
      <p:sp>
        <p:nvSpPr>
          <p:cNvPr id="759" name="Shape 75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WORD2VEC</a:t>
            </a:r>
          </a:p>
        </p:txBody>
      </p:sp>
      <p:sp>
        <p:nvSpPr>
          <p:cNvPr id="760" name="Shape 760"/>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Given the word ‘Paris’, we have many contexts or uses we may find it in:</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0" rtl="0" algn="ctr">
              <a:lnSpc>
                <a:spcPct val="10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['_ is the capital of', '_, France', 'the capital city _', 'the restaurant in _',]</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There are also a bunch of contexts we </a:t>
            </a:r>
            <a:r>
              <a:rPr i="1" lang="en-US" sz="2800">
                <a:latin typeface="Georgia"/>
                <a:ea typeface="Georgia"/>
                <a:cs typeface="Georgia"/>
                <a:sym typeface="Georgia"/>
              </a:rPr>
              <a:t>don’t</a:t>
            </a:r>
            <a:r>
              <a:rPr lang="en-US" sz="2800">
                <a:latin typeface="Georgia"/>
                <a:ea typeface="Georgia"/>
                <a:cs typeface="Georgia"/>
                <a:sym typeface="Georgia"/>
              </a:rPr>
              <a:t> expect to find it in:</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0" rtl="0" algn="ctr">
              <a:lnSpc>
                <a:spcPct val="10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['can I have a _', 'there's too much _ on this' ... and millions more]</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We could make a feature or column for each of these contexts.</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We could represent ‘Paris’ in a sparse feature with all possible contexts.</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4" name="Shape 764"/>
        <p:cNvGrpSpPr/>
        <p:nvPr/>
      </p:nvGrpSpPr>
      <p:grpSpPr>
        <a:xfrm>
          <a:off x="0" y="0"/>
          <a:ext cx="0" cy="0"/>
          <a:chOff x="0" y="0"/>
          <a:chExt cx="0" cy="0"/>
        </a:xfrm>
      </p:grpSpPr>
      <p:sp>
        <p:nvSpPr>
          <p:cNvPr id="765" name="Shape 76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WORD2VEC</a:t>
            </a:r>
          </a:p>
        </p:txBody>
      </p:sp>
      <p:sp>
        <p:nvSpPr>
          <p:cNvPr id="766" name="Shape 766"/>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Additionally, the first few examples represent the </a:t>
            </a:r>
            <a:r>
              <a:rPr i="1" lang="en-US" sz="2800">
                <a:latin typeface="Georgia"/>
                <a:ea typeface="Georgia"/>
                <a:cs typeface="Georgia"/>
                <a:sym typeface="Georgia"/>
              </a:rPr>
              <a:t>same</a:t>
            </a:r>
            <a:r>
              <a:rPr lang="en-US" sz="2800">
                <a:latin typeface="Georgia"/>
                <a:ea typeface="Georgia"/>
                <a:cs typeface="Georgia"/>
                <a:sym typeface="Georgia"/>
              </a:rPr>
              <a:t> concept:</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lang="en-US" sz="2800">
                <a:latin typeface="Georgia"/>
                <a:ea typeface="Georgia"/>
                <a:cs typeface="Georgia"/>
                <a:sym typeface="Georgia"/>
              </a:rPr>
              <a:t>Paris is a city like thing, so it contains shops and restaurants.</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lang="en-US" sz="2800">
                <a:latin typeface="Georgia"/>
                <a:ea typeface="Georgia"/>
                <a:cs typeface="Georgia"/>
                <a:sym typeface="Georgia"/>
              </a:rPr>
              <a:t>Paris is a capital city.</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We want to use </a:t>
            </a:r>
            <a:r>
              <a:rPr b="1" lang="en-US" sz="2800">
                <a:latin typeface="Georgia"/>
                <a:ea typeface="Georgia"/>
                <a:cs typeface="Georgia"/>
                <a:sym typeface="Georgia"/>
              </a:rPr>
              <a:t>dimensionality reduction</a:t>
            </a:r>
            <a:r>
              <a:rPr lang="en-US" sz="2800">
                <a:latin typeface="Georgia"/>
                <a:ea typeface="Georgia"/>
                <a:cs typeface="Georgia"/>
                <a:sym typeface="Georgia"/>
              </a:rPr>
              <a:t> to find a </a:t>
            </a:r>
            <a:r>
              <a:rPr i="1" lang="en-US" sz="2800">
                <a:latin typeface="Georgia"/>
                <a:ea typeface="Georgia"/>
                <a:cs typeface="Georgia"/>
                <a:sym typeface="Georgia"/>
              </a:rPr>
              <a:t>few</a:t>
            </a:r>
            <a:r>
              <a:rPr lang="en-US" sz="2800">
                <a:latin typeface="Georgia"/>
                <a:ea typeface="Georgia"/>
                <a:cs typeface="Georgia"/>
                <a:sym typeface="Georgia"/>
              </a:rPr>
              <a:t> concepts per word instead of </a:t>
            </a:r>
            <a:r>
              <a:rPr i="1" lang="en-US" sz="2800">
                <a:latin typeface="Georgia"/>
                <a:ea typeface="Georgia"/>
                <a:cs typeface="Georgia"/>
                <a:sym typeface="Georgia"/>
              </a:rPr>
              <a:t>all</a:t>
            </a:r>
            <a:r>
              <a:rPr lang="en-US" sz="2800">
                <a:latin typeface="Georgia"/>
                <a:ea typeface="Georgia"/>
                <a:cs typeface="Georgia"/>
                <a:sym typeface="Georgia"/>
              </a:rPr>
              <a:t> possible contexts.</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0" name="Shape 770"/>
        <p:cNvGrpSpPr/>
        <p:nvPr/>
      </p:nvGrpSpPr>
      <p:grpSpPr>
        <a:xfrm>
          <a:off x="0" y="0"/>
          <a:ext cx="0" cy="0"/>
          <a:chOff x="0" y="0"/>
          <a:chExt cx="0" cy="0"/>
        </a:xfrm>
      </p:grpSpPr>
      <p:sp>
        <p:nvSpPr>
          <p:cNvPr id="771" name="Shape 77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WORD2VEC</a:t>
            </a:r>
          </a:p>
        </p:txBody>
      </p:sp>
      <p:sp>
        <p:nvSpPr>
          <p:cNvPr id="772" name="Shape 772"/>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With </a:t>
            </a:r>
            <a:r>
              <a:rPr b="1" lang="en-US" sz="2800">
                <a:latin typeface="Georgia"/>
                <a:ea typeface="Georgia"/>
                <a:cs typeface="Georgia"/>
                <a:sym typeface="Georgia"/>
              </a:rPr>
              <a:t>LDA</a:t>
            </a:r>
            <a:r>
              <a:rPr lang="en-US" sz="2800">
                <a:latin typeface="Georgia"/>
                <a:ea typeface="Georgia"/>
                <a:cs typeface="Georgia"/>
                <a:sym typeface="Georgia"/>
              </a:rPr>
              <a:t>, we could do this by identifying the topics a word was most likely to come from.</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With </a:t>
            </a:r>
            <a:r>
              <a:rPr b="1" lang="en-US" sz="2800">
                <a:latin typeface="Georgia"/>
                <a:ea typeface="Georgia"/>
                <a:cs typeface="Georgia"/>
                <a:sym typeface="Georgia"/>
              </a:rPr>
              <a:t>Word2Vec</a:t>
            </a:r>
            <a:r>
              <a:rPr lang="en-US" sz="2800">
                <a:latin typeface="Georgia"/>
                <a:ea typeface="Georgia"/>
                <a:cs typeface="Georgia"/>
                <a:sym typeface="Georgia"/>
              </a:rPr>
              <a:t>, we will replace the overlapping contexts by some concept that represents them.</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Like other techniques, our goal is to identify correlated columns and replace them with a new column that represents those replaced columns.</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We can replace the [‘_ is a city’, ‘_ is a capital’, ‘I flew into _ today’]  columns by a single column, ‘IsACity’.</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6" name="Shape 776"/>
        <p:cNvGrpSpPr/>
        <p:nvPr/>
      </p:nvGrpSpPr>
      <p:grpSpPr>
        <a:xfrm>
          <a:off x="0" y="0"/>
          <a:ext cx="0" cy="0"/>
          <a:chOff x="0" y="0"/>
          <a:chExt cx="0" cy="0"/>
        </a:xfrm>
      </p:grpSpPr>
      <p:sp>
        <p:nvSpPr>
          <p:cNvPr id="777" name="Shape 77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With a trained model, Word2Vec can be used for many tasks.</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A commonly used feature of Word2Vec is being able to ask what words are similar to each other.</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For example, if you ask for words similar to ‘france’, you would get:</a:t>
            </a:r>
          </a:p>
          <a:p>
            <a:pPr lvl="0" marR="0" rtl="0" algn="l">
              <a:lnSpc>
                <a:spcPct val="100000"/>
              </a:lnSpc>
              <a:spcBef>
                <a:spcPts val="0"/>
              </a:spcBef>
              <a:spcAft>
                <a:spcPts val="0"/>
              </a:spcAft>
              <a:buNone/>
            </a:pPr>
            <a:r>
              <a:t/>
            </a:r>
            <a:endParaRPr sz="600">
              <a:latin typeface="Consolas"/>
              <a:ea typeface="Consolas"/>
              <a:cs typeface="Consolas"/>
              <a:sym typeface="Consolas"/>
            </a:endParaRPr>
          </a:p>
          <a:p>
            <a:pPr lvl="0" rtl="0" algn="ctr">
              <a:lnSpc>
                <a:spcPct val="115000"/>
              </a:lnSpc>
              <a:spcBef>
                <a:spcPts val="800"/>
              </a:spcBef>
              <a:spcAft>
                <a:spcPts val="800"/>
              </a:spcAft>
              <a:buNone/>
            </a:pPr>
            <a:r>
              <a:rPr lang="en-US" sz="2200">
                <a:solidFill>
                  <a:srgbClr val="006600"/>
                </a:solidFill>
                <a:highlight>
                  <a:srgbClr val="FFFFFF"/>
                </a:highlight>
                <a:latin typeface="Consolas"/>
                <a:ea typeface="Consolas"/>
                <a:cs typeface="Consolas"/>
                <a:sym typeface="Consolas"/>
              </a:rPr>
              <a:t>spain		0.678515</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belgium		0.665923</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netherlands		0.652428</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italy		0.633130</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switzerland		0.622323</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luxembourg		0.610033</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portugal		0.577154</a:t>
            </a:r>
            <a:br>
              <a:rPr lang="en-US" sz="1800">
                <a:solidFill>
                  <a:srgbClr val="006600"/>
                </a:solidFill>
                <a:highlight>
                  <a:srgbClr val="FFFFFF"/>
                </a:highlight>
                <a:latin typeface="Consolas"/>
                <a:ea typeface="Consolas"/>
                <a:cs typeface="Consolas"/>
                <a:sym typeface="Consolas"/>
              </a:rPr>
            </a:br>
          </a:p>
        </p:txBody>
      </p:sp>
      <p:sp>
        <p:nvSpPr>
          <p:cNvPr id="778" name="Shape 77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WORD2VEC</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2" name="Shape 782"/>
        <p:cNvGrpSpPr/>
        <p:nvPr/>
      </p:nvGrpSpPr>
      <p:grpSpPr>
        <a:xfrm>
          <a:off x="0" y="0"/>
          <a:ext cx="0" cy="0"/>
          <a:chOff x="0" y="0"/>
          <a:chExt cx="0" cy="0"/>
        </a:xfrm>
      </p:grpSpPr>
      <p:sp>
        <p:nvSpPr>
          <p:cNvPr id="783" name="Shape 78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WORD2VEC</a:t>
            </a:r>
          </a:p>
        </p:txBody>
      </p:sp>
      <p:sp>
        <p:nvSpPr>
          <p:cNvPr id="784" name="Shape 78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If we have data for other languages, Word2Vec could also be used for translation.</a:t>
            </a:r>
          </a:p>
        </p:txBody>
      </p:sp>
      <p:pic>
        <p:nvPicPr>
          <p:cNvPr id="785" name="Shape 785"/>
          <p:cNvPicPr preferRelativeResize="0"/>
          <p:nvPr/>
        </p:nvPicPr>
        <p:blipFill>
          <a:blip r:embed="rId3">
            <a:alphaModFix/>
          </a:blip>
          <a:stretch>
            <a:fillRect/>
          </a:stretch>
        </p:blipFill>
        <p:spPr>
          <a:xfrm>
            <a:off x="1559899" y="3033050"/>
            <a:ext cx="9885000" cy="35423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9" name="Shape 789"/>
        <p:cNvGrpSpPr/>
        <p:nvPr/>
      </p:nvGrpSpPr>
      <p:grpSpPr>
        <a:xfrm>
          <a:off x="0" y="0"/>
          <a:ext cx="0" cy="0"/>
          <a:chOff x="0" y="0"/>
          <a:chExt cx="0" cy="0"/>
        </a:xfrm>
      </p:grpSpPr>
      <p:sp>
        <p:nvSpPr>
          <p:cNvPr id="790" name="Shape 790"/>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791" name="Shape 79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92" name="Shape 792"/>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793" name="Shape 793"/>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794" name="Shape 794"/>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After reviewing the analogies, brainstorm some word vector math.  </a:t>
            </a:r>
            <a:br>
              <a:rPr lang="en-US" sz="1800">
                <a:solidFill>
                  <a:schemeClr val="dk1"/>
                </a:solidFill>
                <a:latin typeface="Georgia"/>
                <a:ea typeface="Georgia"/>
                <a:cs typeface="Georgia"/>
                <a:sym typeface="Georgia"/>
              </a:rPr>
            </a:br>
            <a:br>
              <a:rPr lang="en-US" sz="1800">
                <a:solidFill>
                  <a:schemeClr val="dk1"/>
                </a:solidFill>
                <a:latin typeface="Georgia"/>
                <a:ea typeface="Georgia"/>
                <a:cs typeface="Georgia"/>
                <a:sym typeface="Georgia"/>
              </a:rPr>
            </a:br>
            <a:r>
              <a:rPr lang="en-US" sz="1800">
                <a:solidFill>
                  <a:schemeClr val="dk1"/>
                </a:solidFill>
                <a:latin typeface="Georgia"/>
                <a:ea typeface="Georgia"/>
                <a:cs typeface="Georgia"/>
                <a:sym typeface="Georgia"/>
              </a:rPr>
              <a:t>For example, what do you think would happen if you subtracted the vector for ‘Man’ from ‘King’.  Do you think you would get ‘Queen’?</a:t>
            </a:r>
          </a:p>
        </p:txBody>
      </p:sp>
      <p:sp>
        <p:nvSpPr>
          <p:cNvPr id="795" name="Shape 795"/>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796" name="Shape 796"/>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797" name="Shape 797"/>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52123"/>
        </a:solidFill>
      </p:bgPr>
    </p:bg>
    <p:spTree>
      <p:nvGrpSpPr>
        <p:cNvPr id="446"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9600" u="none" cap="none" strike="noStrike">
                <a:solidFill>
                  <a:srgbClr val="FFFFFF"/>
                </a:solidFill>
                <a:latin typeface="Oswald"/>
                <a:ea typeface="Oswald"/>
                <a:cs typeface="Oswald"/>
                <a:sym typeface="Oswald"/>
              </a:rPr>
              <a:t>PRE-WORK </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1" name="Shape 801"/>
        <p:cNvGrpSpPr/>
        <p:nvPr/>
      </p:nvGrpSpPr>
      <p:grpSpPr>
        <a:xfrm>
          <a:off x="0" y="0"/>
          <a:ext cx="0" cy="0"/>
          <a:chOff x="0" y="0"/>
          <a:chExt cx="0" cy="0"/>
        </a:xfrm>
      </p:grpSpPr>
      <p:sp>
        <p:nvSpPr>
          <p:cNvPr id="802" name="Shape 80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DEMO	</a:t>
            </a:r>
          </a:p>
        </p:txBody>
      </p:sp>
      <p:sp>
        <p:nvSpPr>
          <p:cNvPr id="803" name="Shape 803"/>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WORD2VEC IN GENSIM</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7" name="Shape 807"/>
        <p:cNvGrpSpPr/>
        <p:nvPr/>
      </p:nvGrpSpPr>
      <p:grpSpPr>
        <a:xfrm>
          <a:off x="0" y="0"/>
          <a:ext cx="0" cy="0"/>
          <a:chOff x="0" y="0"/>
          <a:chExt cx="0" cy="0"/>
        </a:xfrm>
      </p:grpSpPr>
      <p:sp>
        <p:nvSpPr>
          <p:cNvPr id="808" name="Shape 808"/>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will build a Word2Vec model using the body text of the articles available in the StumbleUpon dataset.</a:t>
            </a:r>
          </a:p>
          <a:p>
            <a:pPr lvl="0" marR="0" rtl="0" algn="l">
              <a:spcBef>
                <a:spcPts val="0"/>
              </a:spcBef>
              <a:buNone/>
            </a:pPr>
            <a:r>
              <a:t/>
            </a:r>
            <a:endParaRPr sz="2400">
              <a:latin typeface="Georgia"/>
              <a:ea typeface="Georgia"/>
              <a:cs typeface="Georgia"/>
              <a:sym typeface="Georgia"/>
            </a:endParaRPr>
          </a:p>
          <a:p>
            <a:pPr lvl="0" rtl="0">
              <a:lnSpc>
                <a:spcPct val="145000"/>
              </a:lnSpc>
              <a:spcBef>
                <a:spcPts val="0"/>
              </a:spcBef>
              <a:buNone/>
            </a:pPr>
            <a:r>
              <a:rPr lang="en-US" sz="2400">
                <a:highlight>
                  <a:srgbClr val="F7F7F7"/>
                </a:highlight>
                <a:latin typeface="Consolas"/>
                <a:ea typeface="Consolas"/>
                <a:cs typeface="Consolas"/>
                <a:sym typeface="Consolas"/>
              </a:rPr>
              <a:t>from gensim.models.word2vec import Word2Vec</a:t>
            </a:r>
          </a:p>
          <a:p>
            <a:pPr lvl="0" rtl="0">
              <a:lnSpc>
                <a:spcPct val="145000"/>
              </a:lnSpc>
              <a:spcBef>
                <a:spcPts val="0"/>
              </a:spcBef>
              <a:buNone/>
            </a:pPr>
            <a:r>
              <a:t/>
            </a:r>
            <a:endParaRPr sz="2400">
              <a:solidFill>
                <a:srgbClr val="969896"/>
              </a:solidFill>
              <a:highlight>
                <a:srgbClr val="F7F7F7"/>
              </a:highlight>
              <a:latin typeface="Consolas"/>
              <a:ea typeface="Consolas"/>
              <a:cs typeface="Consolas"/>
              <a:sym typeface="Consolas"/>
            </a:endParaRPr>
          </a:p>
          <a:p>
            <a:pPr lvl="0" rtl="0">
              <a:lnSpc>
                <a:spcPct val="145000"/>
              </a:lnSpc>
              <a:spcBef>
                <a:spcPts val="0"/>
              </a:spcBef>
              <a:buClr>
                <a:schemeClr val="dk1"/>
              </a:buClr>
              <a:buSzPct val="45833"/>
              <a:buFont typeface="Arial"/>
              <a:buNone/>
            </a:pPr>
            <a:r>
              <a:rPr lang="en-US" sz="2400">
                <a:solidFill>
                  <a:srgbClr val="969896"/>
                </a:solidFill>
                <a:highlight>
                  <a:srgbClr val="F7F7F7"/>
                </a:highlight>
                <a:latin typeface="Consolas"/>
                <a:ea typeface="Consolas"/>
                <a:cs typeface="Consolas"/>
                <a:sym typeface="Consolas"/>
              </a:rPr>
              <a:t># Setup the body text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text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data.body.dropna().map(</a:t>
            </a:r>
            <a:r>
              <a:rPr lang="en-US" sz="2400">
                <a:solidFill>
                  <a:srgbClr val="A71D5D"/>
                </a:solidFill>
                <a:highlight>
                  <a:srgbClr val="F7F7F7"/>
                </a:highlight>
                <a:latin typeface="Consolas"/>
                <a:ea typeface="Consolas"/>
                <a:cs typeface="Consolas"/>
                <a:sym typeface="Consolas"/>
              </a:rPr>
              <a:t>lambda</a:t>
            </a:r>
            <a:r>
              <a:rPr lang="en-US" sz="2400">
                <a:solidFill>
                  <a:srgbClr val="333333"/>
                </a:solidFill>
                <a:highlight>
                  <a:srgbClr val="F7F7F7"/>
                </a:highlight>
                <a:latin typeface="Consolas"/>
                <a:ea typeface="Consolas"/>
                <a:cs typeface="Consolas"/>
                <a:sym typeface="Consolas"/>
              </a:rPr>
              <a:t> x: x.split())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gensim.models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Word2Vec</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model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Word2Vec(text, </a:t>
            </a:r>
            <a:r>
              <a:rPr lang="en-US" sz="2400">
                <a:solidFill>
                  <a:srgbClr val="ED6A43"/>
                </a:solidFill>
                <a:highlight>
                  <a:srgbClr val="F7F7F7"/>
                </a:highlight>
                <a:latin typeface="Consolas"/>
                <a:ea typeface="Consolas"/>
                <a:cs typeface="Consolas"/>
                <a:sym typeface="Consolas"/>
              </a:rPr>
              <a:t>size</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100</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min_count</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workers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4</a:t>
            </a: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p:txBody>
      </p:sp>
      <p:sp>
        <p:nvSpPr>
          <p:cNvPr id="809" name="Shape 80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WORD2VEC IN GENSIM</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3" name="Shape 813"/>
        <p:cNvGrpSpPr/>
        <p:nvPr/>
      </p:nvGrpSpPr>
      <p:grpSpPr>
        <a:xfrm>
          <a:off x="0" y="0"/>
          <a:ext cx="0" cy="0"/>
          <a:chOff x="0" y="0"/>
          <a:chExt cx="0" cy="0"/>
        </a:xfrm>
      </p:grpSpPr>
      <p:sp>
        <p:nvSpPr>
          <p:cNvPr id="814" name="Shape 814"/>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a:t>
            </a:r>
            <a:r>
              <a:rPr lang="en-US" sz="2800">
                <a:latin typeface="Consolas"/>
                <a:ea typeface="Consolas"/>
                <a:cs typeface="Consolas"/>
                <a:sym typeface="Consolas"/>
              </a:rPr>
              <a:t>Word2Vec</a:t>
            </a:r>
            <a:r>
              <a:rPr lang="en-US" sz="2800">
                <a:latin typeface="Georgia"/>
                <a:ea typeface="Georgia"/>
                <a:cs typeface="Georgia"/>
                <a:sym typeface="Georgia"/>
              </a:rPr>
              <a:t> class has many arguments.</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Consolas"/>
                <a:ea typeface="Consolas"/>
                <a:cs typeface="Consolas"/>
                <a:sym typeface="Consolas"/>
              </a:rPr>
              <a:t>size</a:t>
            </a:r>
            <a:r>
              <a:rPr lang="en-US" sz="2800">
                <a:latin typeface="Georgia"/>
                <a:ea typeface="Georgia"/>
                <a:cs typeface="Georgia"/>
                <a:sym typeface="Georgia"/>
              </a:rPr>
              <a:t> represents how many concepts or topics we should use.</a:t>
            </a:r>
          </a:p>
          <a:p>
            <a:pPr lvl="0" marR="0" rtl="0" algn="l">
              <a:spcBef>
                <a:spcPts val="0"/>
              </a:spcBef>
              <a:buNone/>
            </a:pPr>
            <a:r>
              <a:t/>
            </a:r>
            <a:endParaRPr sz="2800">
              <a:latin typeface="Consolas"/>
              <a:ea typeface="Consolas"/>
              <a:cs typeface="Consolas"/>
              <a:sym typeface="Consolas"/>
            </a:endParaRPr>
          </a:p>
          <a:p>
            <a:pPr lvl="1" marR="0" rtl="0" algn="l">
              <a:spcBef>
                <a:spcPts val="0"/>
              </a:spcBef>
              <a:buSzPct val="100000"/>
              <a:buFont typeface="Georgia"/>
            </a:pPr>
            <a:r>
              <a:rPr lang="en-US" sz="2800">
                <a:latin typeface="Consolas"/>
                <a:ea typeface="Consolas"/>
                <a:cs typeface="Consolas"/>
                <a:sym typeface="Consolas"/>
              </a:rPr>
              <a:t>window</a:t>
            </a:r>
            <a:r>
              <a:rPr lang="en-US" sz="2800">
                <a:latin typeface="Georgia"/>
                <a:ea typeface="Georgia"/>
                <a:cs typeface="Georgia"/>
                <a:sym typeface="Georgia"/>
              </a:rPr>
              <a:t> represents how many words surrounding a sentence we should use as our original feature.</a:t>
            </a:r>
          </a:p>
          <a:p>
            <a:pPr lvl="0" marR="0" rtl="0" algn="l">
              <a:spcBef>
                <a:spcPts val="0"/>
              </a:spcBef>
              <a:buNone/>
            </a:pPr>
            <a:r>
              <a:t/>
            </a:r>
            <a:endParaRPr sz="2800">
              <a:latin typeface="Consolas"/>
              <a:ea typeface="Consolas"/>
              <a:cs typeface="Consolas"/>
              <a:sym typeface="Consolas"/>
            </a:endParaRPr>
          </a:p>
          <a:p>
            <a:pPr lvl="1" marR="0" rtl="0" algn="l">
              <a:spcBef>
                <a:spcPts val="0"/>
              </a:spcBef>
              <a:buSzPct val="100000"/>
              <a:buFont typeface="Georgia"/>
            </a:pPr>
            <a:r>
              <a:rPr lang="en-US" sz="2800">
                <a:latin typeface="Consolas"/>
                <a:ea typeface="Consolas"/>
                <a:cs typeface="Consolas"/>
                <a:sym typeface="Consolas"/>
              </a:rPr>
              <a:t>min_count</a:t>
            </a:r>
            <a:r>
              <a:rPr lang="en-US" sz="2800">
                <a:latin typeface="Georgia"/>
                <a:ea typeface="Georgia"/>
                <a:cs typeface="Georgia"/>
                <a:sym typeface="Georgia"/>
              </a:rPr>
              <a:t> is the number of times that context or word must appear.</a:t>
            </a:r>
          </a:p>
          <a:p>
            <a:pPr lvl="0" marR="0" rtl="0" algn="l">
              <a:spcBef>
                <a:spcPts val="0"/>
              </a:spcBef>
              <a:buNone/>
            </a:pPr>
            <a:r>
              <a:t/>
            </a:r>
            <a:endParaRPr sz="2800">
              <a:latin typeface="Consolas"/>
              <a:ea typeface="Consolas"/>
              <a:cs typeface="Consolas"/>
              <a:sym typeface="Consolas"/>
            </a:endParaRPr>
          </a:p>
          <a:p>
            <a:pPr lvl="1" marR="0" rtl="0" algn="l">
              <a:spcBef>
                <a:spcPts val="0"/>
              </a:spcBef>
              <a:buSzPct val="100000"/>
              <a:buFont typeface="Georgia"/>
            </a:pPr>
            <a:r>
              <a:rPr lang="en-US" sz="2800">
                <a:latin typeface="Consolas"/>
                <a:ea typeface="Consolas"/>
                <a:cs typeface="Consolas"/>
                <a:sym typeface="Consolas"/>
              </a:rPr>
              <a:t>workers</a:t>
            </a:r>
            <a:r>
              <a:rPr lang="en-US" sz="2800">
                <a:latin typeface="Georgia"/>
                <a:ea typeface="Georgia"/>
                <a:cs typeface="Georgia"/>
                <a:sym typeface="Georgia"/>
              </a:rPr>
              <a:t> is the number of CPU cores to use to speed up model training.</a:t>
            </a:r>
          </a:p>
          <a:p>
            <a:pPr indent="0" lvl="0" marL="0" marR="0" rtl="0" algn="l">
              <a:spcBef>
                <a:spcPts val="0"/>
              </a:spcBef>
              <a:buNone/>
            </a:pPr>
            <a:r>
              <a:t/>
            </a:r>
            <a:endParaRPr sz="2800">
              <a:latin typeface="Georgia"/>
              <a:ea typeface="Georgia"/>
              <a:cs typeface="Georgia"/>
              <a:sym typeface="Georgia"/>
            </a:endParaRPr>
          </a:p>
        </p:txBody>
      </p:sp>
      <p:sp>
        <p:nvSpPr>
          <p:cNvPr id="815" name="Shape 81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WORD2VEC IN GENSIM</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9" name="Shape 819"/>
        <p:cNvGrpSpPr/>
        <p:nvPr/>
      </p:nvGrpSpPr>
      <p:grpSpPr>
        <a:xfrm>
          <a:off x="0" y="0"/>
          <a:ext cx="0" cy="0"/>
          <a:chOff x="0" y="0"/>
          <a:chExt cx="0" cy="0"/>
        </a:xfrm>
      </p:grpSpPr>
      <p:sp>
        <p:nvSpPr>
          <p:cNvPr id="820" name="Shape 820"/>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model has a most_similar function that helps find the words </a:t>
            </a:r>
            <a:r>
              <a:rPr i="1" lang="en-US" sz="2800">
                <a:latin typeface="Georgia"/>
                <a:ea typeface="Georgia"/>
                <a:cs typeface="Georgia"/>
                <a:sym typeface="Georgia"/>
              </a:rPr>
              <a:t>most similar</a:t>
            </a:r>
            <a:r>
              <a:rPr lang="en-US" sz="2800">
                <a:latin typeface="Georgia"/>
                <a:ea typeface="Georgia"/>
                <a:cs typeface="Georgia"/>
                <a:sym typeface="Georgia"/>
              </a:rPr>
              <a:t> to the one you queried.</a:t>
            </a:r>
          </a:p>
          <a:p>
            <a:pPr lvl="0" marR="0" rtl="0" algn="l">
              <a:spcBef>
                <a:spcPts val="0"/>
              </a:spcBef>
              <a:buNone/>
            </a:pPr>
            <a:r>
              <a:rPr lang="en-US" sz="2800">
                <a:latin typeface="Georgia"/>
                <a:ea typeface="Georgia"/>
                <a:cs typeface="Georgia"/>
                <a:sym typeface="Georgia"/>
              </a:rPr>
              <a:t>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will return words that are most often used in the same context:</a:t>
            </a:r>
          </a:p>
          <a:p>
            <a:pPr lvl="0" marR="0" rtl="0" algn="l">
              <a:spcBef>
                <a:spcPts val="0"/>
              </a:spcBef>
              <a:buNone/>
            </a:pPr>
            <a:r>
              <a:t/>
            </a:r>
            <a:endParaRPr sz="2800">
              <a:latin typeface="Georgia"/>
              <a:ea typeface="Georgia"/>
              <a:cs typeface="Georgia"/>
              <a:sym typeface="Georgia"/>
            </a:endParaRPr>
          </a:p>
          <a:p>
            <a:pPr lvl="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model.most_similar(</a:t>
            </a:r>
            <a:r>
              <a:rPr lang="en-US" sz="2400">
                <a:solidFill>
                  <a:srgbClr val="ED6A43"/>
                </a:solidFill>
                <a:highlight>
                  <a:srgbClr val="F7F7F7"/>
                </a:highlight>
                <a:latin typeface="Consolas"/>
                <a:ea typeface="Consolas"/>
                <a:cs typeface="Consolas"/>
                <a:sym typeface="Consolas"/>
              </a:rPr>
              <a:t>positive</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'cookie'</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'brownie'</a:t>
            </a: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It can easily identify words related to those from this dataset.</a:t>
            </a:r>
          </a:p>
        </p:txBody>
      </p:sp>
      <p:sp>
        <p:nvSpPr>
          <p:cNvPr id="821" name="Shape 82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WORD2VEC IN GENSIM</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5" name="Shape 825"/>
        <p:cNvGrpSpPr/>
        <p:nvPr/>
      </p:nvGrpSpPr>
      <p:grpSpPr>
        <a:xfrm>
          <a:off x="0" y="0"/>
          <a:ext cx="0" cy="0"/>
          <a:chOff x="0" y="0"/>
          <a:chExt cx="0" cy="0"/>
        </a:xfrm>
      </p:grpSpPr>
      <p:sp>
        <p:nvSpPr>
          <p:cNvPr id="826" name="Shape 82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INDEPENDENT PRACTICE</a:t>
            </a:r>
          </a:p>
        </p:txBody>
      </p:sp>
      <p:sp>
        <p:nvSpPr>
          <p:cNvPr id="827" name="Shape 827"/>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TWITTER LAB</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1" name="Shape 831"/>
        <p:cNvGrpSpPr/>
        <p:nvPr/>
      </p:nvGrpSpPr>
      <p:grpSpPr>
        <a:xfrm>
          <a:off x="0" y="0"/>
          <a:ext cx="0" cy="0"/>
          <a:chOff x="0" y="0"/>
          <a:chExt cx="0" cy="0"/>
        </a:xfrm>
      </p:grpSpPr>
      <p:pic>
        <p:nvPicPr>
          <p:cNvPr id="832" name="Shape 83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33" name="Shape 833"/>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834" name="Shape 834"/>
          <p:cNvSpPr/>
          <p:nvPr/>
        </p:nvSpPr>
        <p:spPr>
          <a:xfrm>
            <a:off x="2961475" y="2224360"/>
            <a:ext cx="7559399" cy="2496599"/>
          </a:xfrm>
          <a:prstGeom prst="rect">
            <a:avLst/>
          </a:prstGeom>
          <a:noFill/>
          <a:ln>
            <a:noFill/>
          </a:ln>
        </p:spPr>
        <p:txBody>
          <a:bodyPr anchorCtr="0" anchor="ctr" bIns="50800" lIns="50800" rIns="50800" tIns="50800">
            <a:noAutofit/>
          </a:bodyPr>
          <a:lstStyle/>
          <a:p>
            <a:pPr lvl="0" rtl="0">
              <a:spcBef>
                <a:spcPts val="0"/>
              </a:spcBef>
              <a:buNone/>
            </a:pPr>
            <a:r>
              <a:rPr lang="en-US" sz="1800">
                <a:latin typeface="Georgia"/>
                <a:ea typeface="Georgia"/>
                <a:cs typeface="Georgia"/>
                <a:sym typeface="Georgia"/>
              </a:rPr>
              <a:t>In this exercise, we will compare some of the classical NLP tools from the last class with these more modern latent variable techniques.  We will do this by comparing information extraction on Twitter using two different methods.</a:t>
            </a:r>
          </a:p>
          <a:p>
            <a:pPr lvl="0" rtl="0">
              <a:spcBef>
                <a:spcPts val="0"/>
              </a:spcBef>
              <a:buNone/>
            </a:pPr>
            <a:r>
              <a:t/>
            </a:r>
            <a:endParaRPr sz="1800">
              <a:latin typeface="Georgia"/>
              <a:ea typeface="Georgia"/>
              <a:cs typeface="Georgia"/>
              <a:sym typeface="Georgia"/>
            </a:endParaRPr>
          </a:p>
          <a:p>
            <a:pPr lvl="0" rtl="0">
              <a:spcBef>
                <a:spcPts val="0"/>
              </a:spcBef>
              <a:buNone/>
            </a:pPr>
            <a:r>
              <a:rPr b="1" lang="en-US" sz="1800">
                <a:latin typeface="Georgia"/>
                <a:ea typeface="Georgia"/>
                <a:cs typeface="Georgia"/>
                <a:sym typeface="Georgia"/>
              </a:rPr>
              <a:t>NOTE</a:t>
            </a:r>
            <a:r>
              <a:rPr lang="en-US" sz="1800">
                <a:latin typeface="Georgia"/>
                <a:ea typeface="Georgia"/>
                <a:cs typeface="Georgia"/>
                <a:sym typeface="Georgia"/>
              </a:rPr>
              <a:t>:  There is a pre-existing file of captured tweets you can use.  It is located in the class repo for lesson-14.  However, you can also </a:t>
            </a:r>
            <a:r>
              <a:rPr i="1" lang="en-US" sz="1800">
                <a:latin typeface="Georgia"/>
                <a:ea typeface="Georgia"/>
                <a:cs typeface="Georgia"/>
                <a:sym typeface="Georgia"/>
              </a:rPr>
              <a:t>collect your own tweets</a:t>
            </a:r>
            <a:r>
              <a:rPr lang="en-US" sz="1800">
                <a:latin typeface="Georgia"/>
                <a:ea typeface="Georgia"/>
                <a:cs typeface="Georgia"/>
                <a:sym typeface="Georgia"/>
              </a:rPr>
              <a:t> following the instructions in twitter-instructions.md.</a:t>
            </a:r>
          </a:p>
        </p:txBody>
      </p:sp>
      <p:sp>
        <p:nvSpPr>
          <p:cNvPr id="835" name="Shape 835"/>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(45 minutes)</a:t>
            </a:r>
          </a:p>
        </p:txBody>
      </p:sp>
      <p:cxnSp>
        <p:nvCxnSpPr>
          <p:cNvPr id="836" name="Shape 836"/>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837" name="Shape 837"/>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TWITTER LAB</a:t>
            </a:r>
          </a:p>
        </p:txBody>
      </p:sp>
      <p:sp>
        <p:nvSpPr>
          <p:cNvPr id="838" name="Shape 838"/>
          <p:cNvSpPr/>
          <p:nvPr/>
        </p:nvSpPr>
        <p:spPr>
          <a:xfrm>
            <a:off x="3052755" y="5792350"/>
            <a:ext cx="8157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Working code and answers to the questions</a:t>
            </a:r>
          </a:p>
        </p:txBody>
      </p:sp>
      <p:sp>
        <p:nvSpPr>
          <p:cNvPr id="839" name="Shape 839"/>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3" name="Shape 843"/>
        <p:cNvGrpSpPr/>
        <p:nvPr/>
      </p:nvGrpSpPr>
      <p:grpSpPr>
        <a:xfrm>
          <a:off x="0" y="0"/>
          <a:ext cx="0" cy="0"/>
          <a:chOff x="0" y="0"/>
          <a:chExt cx="0" cy="0"/>
        </a:xfrm>
      </p:grpSpPr>
      <p:pic>
        <p:nvPicPr>
          <p:cNvPr id="844" name="Shape 84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45" name="Shape 84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846" name="Shape 846"/>
          <p:cNvSpPr/>
          <p:nvPr/>
        </p:nvSpPr>
        <p:spPr>
          <a:xfrm>
            <a:off x="2976800" y="2413875"/>
            <a:ext cx="9460199" cy="3752700"/>
          </a:xfrm>
          <a:prstGeom prst="rect">
            <a:avLst/>
          </a:prstGeom>
          <a:noFill/>
          <a:ln>
            <a:noFill/>
          </a:ln>
        </p:spPr>
        <p:txBody>
          <a:bodyPr anchorCtr="0" anchor="ctr" bIns="50800" lIns="50800" rIns="50800" tIns="50800">
            <a:noAutofit/>
          </a:bodyPr>
          <a:lstStyle/>
          <a:p>
            <a:pPr lvl="0" rtl="0">
              <a:spcBef>
                <a:spcPts val="0"/>
              </a:spcBef>
              <a:buNone/>
            </a:pPr>
            <a:r>
              <a:rPr lang="en-US" sz="1800">
                <a:latin typeface="Georgia"/>
                <a:ea typeface="Georgia"/>
                <a:cs typeface="Georgia"/>
                <a:sym typeface="Georgia"/>
              </a:rPr>
              <a:t>Refer to the starter code provided in the class repository for lesson-14.</a:t>
            </a:r>
          </a:p>
          <a:p>
            <a:pPr lvl="0" rtl="0">
              <a:spcBef>
                <a:spcPts val="0"/>
              </a:spcBef>
              <a:buNone/>
            </a:pPr>
            <a:r>
              <a:t/>
            </a:r>
            <a:endParaRPr sz="2400">
              <a:latin typeface="Georgia"/>
              <a:ea typeface="Georgia"/>
              <a:cs typeface="Georgia"/>
              <a:sym typeface="Georgia"/>
            </a:endParaRPr>
          </a:p>
          <a:p>
            <a:pPr lvl="0" rtl="0">
              <a:spcBef>
                <a:spcPts val="0"/>
              </a:spcBef>
              <a:buNone/>
            </a:pPr>
            <a:r>
              <a:rPr b="1" lang="en-US" sz="2400">
                <a:latin typeface="Georgia"/>
                <a:ea typeface="Georgia"/>
                <a:cs typeface="Georgia"/>
                <a:sym typeface="Georgia"/>
              </a:rPr>
              <a:t>LOADING THE DATA</a:t>
            </a:r>
          </a:p>
          <a:p>
            <a:pPr lvl="0" rtl="0">
              <a:spcBef>
                <a:spcPts val="0"/>
              </a:spcBef>
              <a:buNone/>
            </a:pPr>
            <a:r>
              <a:t/>
            </a:r>
            <a:endParaRPr sz="2400">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tweets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[tweet </a:t>
            </a:r>
            <a:r>
              <a:rPr lang="en-US" sz="2400">
                <a:solidFill>
                  <a:srgbClr val="A71D5D"/>
                </a:solidFill>
                <a:highlight>
                  <a:srgbClr val="F7F7F7"/>
                </a:highlight>
                <a:latin typeface="Consolas"/>
                <a:ea typeface="Consolas"/>
                <a:cs typeface="Consolas"/>
                <a:sym typeface="Consolas"/>
              </a:rPr>
              <a:t>for</a:t>
            </a:r>
            <a:r>
              <a:rPr lang="en-US" sz="2400">
                <a:solidFill>
                  <a:srgbClr val="333333"/>
                </a:solidFill>
                <a:highlight>
                  <a:srgbClr val="F7F7F7"/>
                </a:highlight>
                <a:latin typeface="Consolas"/>
                <a:ea typeface="Consolas"/>
                <a:cs typeface="Consolas"/>
                <a:sym typeface="Consolas"/>
              </a:rPr>
              <a:t> tweet </a:t>
            </a:r>
            <a:r>
              <a:rPr lang="en-US" sz="2400">
                <a:solidFill>
                  <a:srgbClr val="A71D5D"/>
                </a:solidFill>
                <a:highlight>
                  <a:srgbClr val="F7F7F7"/>
                </a:highlight>
                <a:latin typeface="Consolas"/>
                <a:ea typeface="Consolas"/>
                <a:cs typeface="Consolas"/>
                <a:sym typeface="Consolas"/>
              </a:rPr>
              <a:t>in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'../../assets/dataset/captured-tweets.txt'</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'r'</a:t>
            </a:r>
            <a:r>
              <a:rPr lang="en-US" sz="2400">
                <a:solidFill>
                  <a:srgbClr val="333333"/>
                </a:solidFill>
                <a:highlight>
                  <a:srgbClr val="F7F7F7"/>
                </a:highlight>
                <a:latin typeface="Consolas"/>
                <a:ea typeface="Consolas"/>
                <a:cs typeface="Consolas"/>
                <a:sym typeface="Consolas"/>
              </a:rPr>
              <a:t>)]</a:t>
            </a:r>
          </a:p>
          <a:p>
            <a:pPr lvl="0" rtl="0">
              <a:spcBef>
                <a:spcPts val="0"/>
              </a:spcBef>
              <a:buNone/>
            </a:pPr>
            <a:r>
              <a:t/>
            </a:r>
            <a:endParaRPr sz="2400">
              <a:latin typeface="Georgia"/>
              <a:ea typeface="Georgia"/>
              <a:cs typeface="Georgia"/>
              <a:sym typeface="Georgia"/>
            </a:endParaRPr>
          </a:p>
          <a:p>
            <a:pPr lvl="0" rtl="0">
              <a:spcBef>
                <a:spcPts val="0"/>
              </a:spcBef>
              <a:buNone/>
            </a:pPr>
            <a:r>
              <a:rPr b="1" lang="en-US" sz="2400">
                <a:latin typeface="Georgia"/>
                <a:ea typeface="Georgia"/>
                <a:cs typeface="Georgia"/>
                <a:sym typeface="Georgia"/>
              </a:rPr>
              <a:t>SETTING UP SPACY</a:t>
            </a:r>
          </a:p>
          <a:p>
            <a:pPr lvl="0" rtl="0">
              <a:spcBef>
                <a:spcPts val="0"/>
              </a:spcBef>
              <a:buNone/>
            </a:pPr>
            <a:r>
              <a:t/>
            </a:r>
            <a:endParaRPr sz="2400">
              <a:latin typeface="Georgia"/>
              <a:ea typeface="Georgia"/>
              <a:cs typeface="Georgia"/>
              <a:sym typeface="Georgia"/>
            </a:endParaRPr>
          </a:p>
          <a:p>
            <a:pPr lvl="0" rtl="0">
              <a:lnSpc>
                <a:spcPct val="14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spacy.en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English</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nlp_toolkit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English()</a:t>
            </a:r>
          </a:p>
        </p:txBody>
      </p:sp>
      <p:sp>
        <p:nvSpPr>
          <p:cNvPr id="847" name="Shape 847"/>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STARTER CODE</a:t>
            </a:r>
          </a:p>
        </p:txBody>
      </p:sp>
      <p:cxnSp>
        <p:nvCxnSpPr>
          <p:cNvPr id="848" name="Shape 848"/>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849" name="Shape 849"/>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TWITTER LAB</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3" name="Shape 853"/>
        <p:cNvGrpSpPr/>
        <p:nvPr/>
      </p:nvGrpSpPr>
      <p:grpSpPr>
        <a:xfrm>
          <a:off x="0" y="0"/>
          <a:ext cx="0" cy="0"/>
          <a:chOff x="0" y="0"/>
          <a:chExt cx="0" cy="0"/>
        </a:xfrm>
      </p:grpSpPr>
      <p:pic>
        <p:nvPicPr>
          <p:cNvPr id="854" name="Shape 85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55" name="Shape 85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856" name="Shape 856"/>
          <p:cNvSpPr/>
          <p:nvPr/>
        </p:nvSpPr>
        <p:spPr>
          <a:xfrm>
            <a:off x="2976800" y="2030250"/>
            <a:ext cx="9018899" cy="4846199"/>
          </a:xfrm>
          <a:prstGeom prst="rect">
            <a:avLst/>
          </a:prstGeom>
          <a:noFill/>
          <a:ln>
            <a:noFill/>
          </a:ln>
        </p:spPr>
        <p:txBody>
          <a:bodyPr anchorCtr="0" anchor="ctr" bIns="50800" lIns="50800" rIns="50800" tIns="50800">
            <a:noAutofit/>
          </a:bodyPr>
          <a:lstStyle/>
          <a:p>
            <a:pPr indent="-342900" lvl="0" marL="457200" rtl="0">
              <a:lnSpc>
                <a:spcPct val="115000"/>
              </a:lnSpc>
              <a:spcBef>
                <a:spcPts val="0"/>
              </a:spcBef>
              <a:buSzPct val="100000"/>
              <a:buFont typeface="Georgia"/>
              <a:buAutoNum type="arabicPeriod"/>
            </a:pPr>
            <a:r>
              <a:rPr lang="en-US" sz="1800">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se </a:t>
            </a:r>
            <a:r>
              <a:rPr lang="en-US" sz="1800">
                <a:solidFill>
                  <a:srgbClr val="333333"/>
                </a:solidFill>
                <a:latin typeface="Consolas"/>
                <a:ea typeface="Consolas"/>
                <a:cs typeface="Consolas"/>
                <a:sym typeface="Consolas"/>
              </a:rPr>
              <a:t>spacy</a:t>
            </a:r>
            <a:r>
              <a:rPr lang="en-US" sz="1800">
                <a:solidFill>
                  <a:srgbClr val="333333"/>
                </a:solidFill>
                <a:highlight>
                  <a:srgbClr val="FFFFFF"/>
                </a:highlight>
                <a:latin typeface="Georgia"/>
                <a:ea typeface="Georgia"/>
                <a:cs typeface="Georgia"/>
                <a:sym typeface="Georgia"/>
              </a:rPr>
              <a:t> to write a function to filter tweets down to those where Google is announcing a product. How might we do this? One way might be to identify verbs, where 'Google' is the noun and there is some action like 'announcing'</a:t>
            </a:r>
          </a:p>
          <a:p>
            <a:pPr indent="-342900" lvl="1" marL="914400" rtl="0">
              <a:lnSpc>
                <a:spcPct val="115000"/>
              </a:lnSpc>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Write a function that can take a sentence parsed by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and identify if it mentions a company named 'Google'. Remember,</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can find entities and code them as </a:t>
            </a:r>
            <a:r>
              <a:rPr lang="en-US" sz="1800">
                <a:solidFill>
                  <a:srgbClr val="333333"/>
                </a:solidFill>
                <a:latin typeface="Georgia"/>
                <a:ea typeface="Georgia"/>
                <a:cs typeface="Georgia"/>
                <a:sym typeface="Georgia"/>
              </a:rPr>
              <a:t>ORG</a:t>
            </a:r>
            <a:r>
              <a:rPr lang="en-US" sz="1800">
                <a:solidFill>
                  <a:srgbClr val="333333"/>
                </a:solidFill>
                <a:highlight>
                  <a:srgbClr val="FFFFFF"/>
                </a:highlight>
                <a:latin typeface="Georgia"/>
                <a:ea typeface="Georgia"/>
                <a:cs typeface="Georgia"/>
                <a:sym typeface="Georgia"/>
              </a:rPr>
              <a:t> if they are a company. </a:t>
            </a:r>
          </a:p>
          <a:p>
            <a:pPr indent="-342900" lvl="1" marL="914400" rtl="0">
              <a:lnSpc>
                <a:spcPct val="115000"/>
              </a:lnSpc>
              <a:spcBef>
                <a:spcPts val="0"/>
              </a:spcBef>
              <a:buSzPct val="100000"/>
              <a:buFont typeface="Georgia"/>
              <a:buAutoNum type="alphaLcPeriod"/>
            </a:pPr>
            <a:r>
              <a:rPr b="1" lang="en-US" sz="1800">
                <a:solidFill>
                  <a:srgbClr val="333333"/>
                </a:solidFill>
                <a:highlight>
                  <a:srgbClr val="FFFFFF"/>
                </a:highlight>
                <a:latin typeface="Georgia"/>
                <a:ea typeface="Georgia"/>
                <a:cs typeface="Georgia"/>
                <a:sym typeface="Georgia"/>
              </a:rPr>
              <a:t>BONUS</a:t>
            </a:r>
            <a:r>
              <a:rPr lang="en-US" sz="1800">
                <a:solidFill>
                  <a:srgbClr val="333333"/>
                </a:solidFill>
                <a:highlight>
                  <a:srgbClr val="FFFFFF"/>
                </a:highlight>
                <a:latin typeface="Georgia"/>
                <a:ea typeface="Georgia"/>
                <a:cs typeface="Georgia"/>
                <a:sym typeface="Georgia"/>
              </a:rPr>
              <a:t>: Make this function work for any company.</a:t>
            </a:r>
          </a:p>
          <a:p>
            <a:pPr indent="-342900" lvl="1" marL="914400" rtl="0">
              <a:lnSpc>
                <a:spcPct val="115000"/>
              </a:lnSpc>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Write a function that can take a sentence parsed by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and return the verbs of the sentence (preferably lemmatized).</a:t>
            </a:r>
          </a:p>
          <a:p>
            <a:pPr indent="-342900" lvl="1" marL="914400" rtl="0">
              <a:lnSpc>
                <a:spcPct val="115000"/>
              </a:lnSpc>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For each tweet, parse it using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and print it out if the tweet has 'release' or 'announce' as a verb.</a:t>
            </a:r>
          </a:p>
          <a:p>
            <a:pPr indent="-342900" lvl="1" marL="914400" rtl="0">
              <a:lnSpc>
                <a:spcPct val="115000"/>
              </a:lnSpc>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Write a function that identifies countries.  </a:t>
            </a:r>
            <a:r>
              <a:rPr b="1" lang="en-US" sz="1800">
                <a:solidFill>
                  <a:srgbClr val="333333"/>
                </a:solidFill>
                <a:highlight>
                  <a:srgbClr val="FFFFFF"/>
                </a:highlight>
                <a:latin typeface="Georgia"/>
                <a:ea typeface="Georgia"/>
                <a:cs typeface="Georgia"/>
                <a:sym typeface="Georgia"/>
              </a:rPr>
              <a:t>HINT</a:t>
            </a:r>
            <a:r>
              <a:rPr lang="en-US" sz="1800">
                <a:solidFill>
                  <a:srgbClr val="333333"/>
                </a:solidFill>
                <a:highlight>
                  <a:srgbClr val="FFFFFF"/>
                </a:highlight>
                <a:latin typeface="Georgia"/>
                <a:ea typeface="Georgia"/>
                <a:cs typeface="Georgia"/>
                <a:sym typeface="Georgia"/>
              </a:rPr>
              <a:t>: the entity label for countries is GPE (or "GeoPolitical Entity").</a:t>
            </a:r>
          </a:p>
          <a:p>
            <a:pPr indent="-342900" lvl="1" marL="914400" rtl="0">
              <a:lnSpc>
                <a:spcPct val="115000"/>
              </a:lnSpc>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Re-run (d) to find country tweets that discuss 'Iran' announcing or releasing.</a:t>
            </a:r>
          </a:p>
        </p:txBody>
      </p:sp>
      <p:sp>
        <p:nvSpPr>
          <p:cNvPr id="857" name="Shape 857"/>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TASKS AND QUESTIONS</a:t>
            </a:r>
          </a:p>
        </p:txBody>
      </p:sp>
      <p:cxnSp>
        <p:nvCxnSpPr>
          <p:cNvPr id="858" name="Shape 858"/>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859" name="Shape 859"/>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TWITTER LAB</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3" name="Shape 863"/>
        <p:cNvGrpSpPr/>
        <p:nvPr/>
      </p:nvGrpSpPr>
      <p:grpSpPr>
        <a:xfrm>
          <a:off x="0" y="0"/>
          <a:ext cx="0" cy="0"/>
          <a:chOff x="0" y="0"/>
          <a:chExt cx="0" cy="0"/>
        </a:xfrm>
      </p:grpSpPr>
      <p:sp>
        <p:nvSpPr>
          <p:cNvPr id="864" name="Shape 864"/>
          <p:cNvSpPr/>
          <p:nvPr/>
        </p:nvSpPr>
        <p:spPr>
          <a:xfrm>
            <a:off x="2961475" y="2224350"/>
            <a:ext cx="7676700" cy="4661099"/>
          </a:xfrm>
          <a:prstGeom prst="rect">
            <a:avLst/>
          </a:prstGeom>
          <a:noFill/>
          <a:ln>
            <a:noFill/>
          </a:ln>
        </p:spPr>
        <p:txBody>
          <a:bodyPr anchorCtr="0" anchor="ctr" bIns="50800" lIns="50800" rIns="50800" tIns="50800">
            <a:noAutofit/>
          </a:bodyPr>
          <a:lstStyle/>
          <a:p>
            <a:pPr indent="-342900" lvl="0" marL="457200" rtl="0">
              <a:spcBef>
                <a:spcPts val="0"/>
              </a:spcBef>
              <a:buClr>
                <a:srgbClr val="333333"/>
              </a:buClr>
              <a:buSzPct val="100000"/>
              <a:buFont typeface="Helvetica Neue"/>
              <a:buAutoNum type="arabicPeriod"/>
            </a:pPr>
            <a:r>
              <a:rPr lang="en-US" sz="1800">
                <a:solidFill>
                  <a:srgbClr val="333333"/>
                </a:solidFill>
                <a:highlight>
                  <a:srgbClr val="FFFFFF"/>
                </a:highlight>
                <a:latin typeface="Georgia"/>
                <a:ea typeface="Georgia"/>
                <a:cs typeface="Georgia"/>
                <a:sym typeface="Georgia"/>
              </a:rPr>
              <a:t>Build a </a:t>
            </a:r>
            <a:r>
              <a:rPr lang="en-US" sz="1800">
                <a:solidFill>
                  <a:srgbClr val="333333"/>
                </a:solidFill>
                <a:latin typeface="Georgia"/>
                <a:ea typeface="Georgia"/>
                <a:cs typeface="Georgia"/>
                <a:sym typeface="Georgia"/>
              </a:rPr>
              <a:t>word2vec</a:t>
            </a:r>
            <a:r>
              <a:rPr lang="en-US" sz="1800">
                <a:solidFill>
                  <a:srgbClr val="333333"/>
                </a:solidFill>
                <a:highlight>
                  <a:srgbClr val="FFFFFF"/>
                </a:highlight>
                <a:latin typeface="Georgia"/>
                <a:ea typeface="Georgia"/>
                <a:cs typeface="Georgia"/>
                <a:sym typeface="Georgia"/>
              </a:rPr>
              <a:t> model of the tweets we have collected using </a:t>
            </a:r>
            <a:r>
              <a:rPr lang="en-US" sz="1800">
                <a:solidFill>
                  <a:srgbClr val="333333"/>
                </a:solidFill>
                <a:latin typeface="Georgia"/>
                <a:ea typeface="Georgia"/>
                <a:cs typeface="Georgia"/>
                <a:sym typeface="Georgia"/>
              </a:rPr>
              <a:t>gensim</a:t>
            </a:r>
            <a:r>
              <a:rPr lang="en-US" sz="1800">
                <a:solidFill>
                  <a:srgbClr val="333333"/>
                </a:solidFill>
                <a:highlight>
                  <a:srgbClr val="FFFFFF"/>
                </a:highlight>
                <a:latin typeface="Georgia"/>
                <a:ea typeface="Georgia"/>
                <a:cs typeface="Georgia"/>
                <a:sym typeface="Georgia"/>
              </a:rPr>
              <a:t>.</a:t>
            </a:r>
          </a:p>
          <a:p>
            <a:pPr indent="-342900" lvl="1" marL="9144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First take the collection of tweets and tokenize them using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a:t>
            </a:r>
          </a:p>
          <a:p>
            <a:pPr indent="-342900" lvl="2" marL="13716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Think about how this should be done. </a:t>
            </a:r>
          </a:p>
          <a:p>
            <a:pPr indent="-342900" lvl="2" marL="13716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Should you only use upper-case or lower-case? </a:t>
            </a:r>
          </a:p>
          <a:p>
            <a:pPr indent="-342900" lvl="2" marL="13716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Should you remove punctuations or symbols? </a:t>
            </a:r>
            <a:br>
              <a:rPr lang="en-US" sz="1800">
                <a:solidFill>
                  <a:srgbClr val="333333"/>
                </a:solidFill>
                <a:highlight>
                  <a:srgbClr val="FFFFFF"/>
                </a:highlight>
                <a:latin typeface="Georgia"/>
                <a:ea typeface="Georgia"/>
                <a:cs typeface="Georgia"/>
                <a:sym typeface="Georgia"/>
              </a:rPr>
            </a:br>
          </a:p>
          <a:p>
            <a:pPr indent="-342900" lvl="1" marL="9144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Build a </a:t>
            </a:r>
            <a:r>
              <a:rPr lang="en-US" sz="1800">
                <a:solidFill>
                  <a:srgbClr val="333333"/>
                </a:solidFill>
                <a:latin typeface="Georgia"/>
                <a:ea typeface="Georgia"/>
                <a:cs typeface="Georgia"/>
                <a:sym typeface="Georgia"/>
              </a:rPr>
              <a:t>word2vec</a:t>
            </a:r>
            <a:r>
              <a:rPr lang="en-US" sz="1800">
                <a:solidFill>
                  <a:srgbClr val="333333"/>
                </a:solidFill>
                <a:highlight>
                  <a:srgbClr val="FFFFFF"/>
                </a:highlight>
                <a:latin typeface="Georgia"/>
                <a:ea typeface="Georgia"/>
                <a:cs typeface="Georgia"/>
                <a:sym typeface="Georgia"/>
              </a:rPr>
              <a:t> model.</a:t>
            </a:r>
          </a:p>
          <a:p>
            <a:pPr indent="-342900" lvl="2" marL="13716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Test the window size as well - this is how many surrounding words need to be used to model a word. What do you think is appropriate for Twitter? </a:t>
            </a:r>
            <a:br>
              <a:rPr lang="en-US" sz="1800">
                <a:solidFill>
                  <a:srgbClr val="333333"/>
                </a:solidFill>
                <a:highlight>
                  <a:srgbClr val="FFFFFF"/>
                </a:highlight>
                <a:latin typeface="Georgia"/>
                <a:ea typeface="Georgia"/>
                <a:cs typeface="Georgia"/>
                <a:sym typeface="Georgia"/>
              </a:rPr>
            </a:br>
          </a:p>
          <a:p>
            <a:pPr indent="-342900" lvl="1" marL="9144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Test your word2vec model with a few similarity functions. </a:t>
            </a:r>
          </a:p>
          <a:p>
            <a:pPr indent="-342900" lvl="2" marL="13716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'Syria'.</a:t>
            </a:r>
          </a:p>
          <a:p>
            <a:pPr indent="-342900" lvl="2" marL="13716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'war'.</a:t>
            </a:r>
          </a:p>
          <a:p>
            <a:pPr indent="-342900" lvl="2" marL="13716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"Iran".</a:t>
            </a:r>
          </a:p>
          <a:p>
            <a:pPr indent="-342900" lvl="2" marL="13716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'Verizon'. </a:t>
            </a:r>
            <a:br>
              <a:rPr lang="en-US" sz="1800">
                <a:solidFill>
                  <a:srgbClr val="333333"/>
                </a:solidFill>
                <a:highlight>
                  <a:srgbClr val="FFFFFF"/>
                </a:highlight>
                <a:latin typeface="Georgia"/>
                <a:ea typeface="Georgia"/>
                <a:cs typeface="Georgia"/>
                <a:sym typeface="Georgia"/>
              </a:rPr>
            </a:br>
          </a:p>
          <a:p>
            <a:pPr indent="-342900" lvl="1" marL="9144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Adjust the choices in (b) and (c) as necessary.</a:t>
            </a:r>
          </a:p>
        </p:txBody>
      </p:sp>
      <p:pic>
        <p:nvPicPr>
          <p:cNvPr id="865" name="Shape 86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66" name="Shape 866"/>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867" name="Shape 867"/>
          <p:cNvSpPr/>
          <p:nvPr/>
        </p:nvSpPr>
        <p:spPr>
          <a:xfrm>
            <a:off x="2961475" y="1554750"/>
            <a:ext cx="8099699" cy="254100"/>
          </a:xfrm>
          <a:prstGeom prst="rect">
            <a:avLst/>
          </a:prstGeom>
          <a:noFill/>
          <a:ln>
            <a:noFill/>
          </a:ln>
        </p:spPr>
        <p:txBody>
          <a:bodyPr anchorCtr="0" anchor="t" bIns="0" lIns="0" rIns="0" tIns="0">
            <a:noAutofit/>
          </a:bodyPr>
          <a:lstStyle/>
          <a:p>
            <a:pPr lvl="0" rtl="0">
              <a:spcBef>
                <a:spcPts val="0"/>
              </a:spcBef>
              <a:buSzPct val="25000"/>
              <a:buNone/>
            </a:pPr>
            <a:r>
              <a:rPr b="1" lang="en-US" sz="2000">
                <a:solidFill>
                  <a:schemeClr val="dk1"/>
                </a:solidFill>
                <a:latin typeface="Oswald"/>
                <a:ea typeface="Oswald"/>
                <a:cs typeface="Oswald"/>
                <a:sym typeface="Oswald"/>
              </a:rPr>
              <a:t>TASKS AND QUESTIONS</a:t>
            </a:r>
          </a:p>
        </p:txBody>
      </p:sp>
      <p:cxnSp>
        <p:nvCxnSpPr>
          <p:cNvPr id="868" name="Shape 868"/>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869" name="Shape 869"/>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TWITTER LAB</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3" name="Shape 873"/>
        <p:cNvGrpSpPr/>
        <p:nvPr/>
      </p:nvGrpSpPr>
      <p:grpSpPr>
        <a:xfrm>
          <a:off x="0" y="0"/>
          <a:ext cx="0" cy="0"/>
          <a:chOff x="0" y="0"/>
          <a:chExt cx="0" cy="0"/>
        </a:xfrm>
      </p:grpSpPr>
      <p:pic>
        <p:nvPicPr>
          <p:cNvPr id="874" name="Shape 87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75" name="Shape 87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876" name="Shape 876"/>
          <p:cNvSpPr/>
          <p:nvPr/>
        </p:nvSpPr>
        <p:spPr>
          <a:xfrm>
            <a:off x="2961475" y="2224360"/>
            <a:ext cx="7559399" cy="2496599"/>
          </a:xfrm>
          <a:prstGeom prst="rect">
            <a:avLst/>
          </a:prstGeom>
          <a:noFill/>
          <a:ln>
            <a:noFill/>
          </a:ln>
        </p:spPr>
        <p:txBody>
          <a:bodyPr anchorCtr="0" anchor="ctr" bIns="50800" lIns="50800" rIns="50800" tIns="50800">
            <a:noAutofit/>
          </a:bodyPr>
          <a:lstStyle/>
          <a:p>
            <a:pPr indent="-342900" lvl="0" marL="457200" rtl="0">
              <a:spcBef>
                <a:spcPts val="0"/>
              </a:spcBef>
              <a:buClr>
                <a:srgbClr val="333333"/>
              </a:buClr>
              <a:buSzPct val="100000"/>
              <a:buFont typeface="Helvetica Neue"/>
              <a:buAutoNum type="arabicPeriod"/>
            </a:pPr>
            <a:r>
              <a:rPr lang="en-US" sz="1800">
                <a:solidFill>
                  <a:srgbClr val="333333"/>
                </a:solidFill>
                <a:highlight>
                  <a:srgbClr val="FFFFFF"/>
                </a:highlight>
                <a:latin typeface="Georgia"/>
                <a:ea typeface="Georgia"/>
                <a:cs typeface="Georgia"/>
                <a:sym typeface="Georgia"/>
              </a:rPr>
              <a:t>Filter tweets to those that mention 'Iran' or similar entities and 'war' or similar entities.</a:t>
            </a:r>
          </a:p>
          <a:p>
            <a:pPr indent="-342900" lvl="1" marL="9144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Do this using just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a:t>
            </a:r>
          </a:p>
          <a:p>
            <a:pPr indent="-342900" lvl="1" marL="9144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Do this using </a:t>
            </a:r>
            <a:r>
              <a:rPr lang="en-US" sz="1800">
                <a:solidFill>
                  <a:srgbClr val="333333"/>
                </a:solidFill>
                <a:latin typeface="Georgia"/>
                <a:ea typeface="Georgia"/>
                <a:cs typeface="Georgia"/>
                <a:sym typeface="Georgia"/>
              </a:rPr>
              <a:t>word2vec</a:t>
            </a:r>
            <a:r>
              <a:rPr lang="en-US" sz="1800">
                <a:solidFill>
                  <a:srgbClr val="333333"/>
                </a:solidFill>
                <a:highlight>
                  <a:srgbClr val="FFFFFF"/>
                </a:highlight>
                <a:latin typeface="Georgia"/>
                <a:ea typeface="Georgia"/>
                <a:cs typeface="Georgia"/>
                <a:sym typeface="Georgia"/>
              </a:rPr>
              <a:t> similarity scores.</a:t>
            </a:r>
          </a:p>
        </p:txBody>
      </p:sp>
      <p:sp>
        <p:nvSpPr>
          <p:cNvPr id="877" name="Shape 877"/>
          <p:cNvSpPr/>
          <p:nvPr/>
        </p:nvSpPr>
        <p:spPr>
          <a:xfrm>
            <a:off x="3052755" y="5792350"/>
            <a:ext cx="8157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Working code and answers to the questions</a:t>
            </a:r>
          </a:p>
        </p:txBody>
      </p:sp>
      <p:sp>
        <p:nvSpPr>
          <p:cNvPr id="878" name="Shape 878"/>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879" name="Shape 879"/>
          <p:cNvSpPr/>
          <p:nvPr/>
        </p:nvSpPr>
        <p:spPr>
          <a:xfrm>
            <a:off x="2989800" y="1776150"/>
            <a:ext cx="8099699" cy="254100"/>
          </a:xfrm>
          <a:prstGeom prst="rect">
            <a:avLst/>
          </a:prstGeom>
          <a:noFill/>
          <a:ln>
            <a:noFill/>
          </a:ln>
        </p:spPr>
        <p:txBody>
          <a:bodyPr anchorCtr="0" anchor="t" bIns="0" lIns="0" rIns="0" tIns="0">
            <a:noAutofit/>
          </a:bodyPr>
          <a:lstStyle/>
          <a:p>
            <a:pPr lvl="0" rtl="0">
              <a:spcBef>
                <a:spcPts val="0"/>
              </a:spcBef>
              <a:buSzPct val="25000"/>
              <a:buNone/>
            </a:pPr>
            <a:r>
              <a:rPr b="1" lang="en-US" sz="2000">
                <a:solidFill>
                  <a:schemeClr val="dk1"/>
                </a:solidFill>
                <a:latin typeface="Oswald"/>
                <a:ea typeface="Oswald"/>
                <a:cs typeface="Oswald"/>
                <a:sym typeface="Oswald"/>
              </a:rPr>
              <a:t>TASKS AND QUESTIONS</a:t>
            </a:r>
          </a:p>
        </p:txBody>
      </p:sp>
      <p:cxnSp>
        <p:nvCxnSpPr>
          <p:cNvPr id="880" name="Shape 880"/>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881" name="Shape 881"/>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TWITTER LAB</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PRE-WORK REVIEW</a:t>
            </a:r>
          </a:p>
        </p:txBody>
      </p:sp>
      <p:sp>
        <p:nvSpPr>
          <p:cNvPr id="454" name="Shape 454"/>
          <p:cNvSpPr txBox="1"/>
          <p:nvPr>
            <p:ph idx="1" type="body"/>
          </p:nvPr>
        </p:nvSpPr>
        <p:spPr>
          <a:xfrm>
            <a:off x="635006" y="958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Install </a:t>
            </a:r>
            <a:r>
              <a:rPr lang="en-US" sz="2800">
                <a:latin typeface="Consolas"/>
                <a:ea typeface="Consolas"/>
                <a:cs typeface="Consolas"/>
                <a:sym typeface="Consolas"/>
              </a:rPr>
              <a:t>gensim</a:t>
            </a:r>
            <a:r>
              <a:rPr lang="en-US" sz="2800">
                <a:latin typeface="Georgia"/>
                <a:ea typeface="Georgia"/>
                <a:cs typeface="Georgia"/>
                <a:sym typeface="Georgia"/>
              </a:rPr>
              <a:t> with </a:t>
            </a:r>
            <a:r>
              <a:rPr lang="en-US" sz="2800">
                <a:latin typeface="Consolas"/>
                <a:ea typeface="Consolas"/>
                <a:cs typeface="Consolas"/>
                <a:sym typeface="Consolas"/>
              </a:rPr>
              <a:t>pip install gensim</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Recall and apply </a:t>
            </a:r>
            <a:r>
              <a:rPr i="1" lang="en-US" sz="2800">
                <a:latin typeface="Georgia"/>
                <a:ea typeface="Georgia"/>
                <a:cs typeface="Georgia"/>
                <a:sym typeface="Georgia"/>
              </a:rPr>
              <a:t>unsupervised learning</a:t>
            </a:r>
            <a:r>
              <a:rPr lang="en-US" sz="2800">
                <a:latin typeface="Georgia"/>
                <a:ea typeface="Georgia"/>
                <a:cs typeface="Georgia"/>
                <a:sym typeface="Georgia"/>
              </a:rPr>
              <a:t> techniques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Recall probability distributions, specifically discrete multinomial distributions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Recall NLP essentials, including experience with </a:t>
            </a:r>
            <a:r>
              <a:rPr lang="en-US" sz="2800">
                <a:latin typeface="Consolas"/>
                <a:ea typeface="Consolas"/>
                <a:cs typeface="Consolas"/>
                <a:sym typeface="Consolas"/>
              </a:rPr>
              <a:t>spacy</a:t>
            </a:r>
          </a:p>
          <a:p>
            <a:pPr lvl="0" marR="0" rtl="0" algn="l">
              <a:spcBef>
                <a:spcPts val="0"/>
              </a:spcBef>
              <a:buNone/>
            </a:pPr>
            <a:r>
              <a:t/>
            </a:r>
            <a:endParaRPr b="1" sz="2800">
              <a:latin typeface="Georgia"/>
              <a:ea typeface="Georgia"/>
              <a:cs typeface="Georgia"/>
              <a:sym typeface="Georgia"/>
            </a:endParaRPr>
          </a:p>
          <a:p>
            <a:pPr indent="-256540" lvl="0" marL="203200" marR="0" rtl="0" algn="l">
              <a:spcBef>
                <a:spcPts val="0"/>
              </a:spcBef>
              <a:buSzPct val="100000"/>
              <a:buFont typeface="Georgia"/>
              <a:buChar char="‣"/>
            </a:pPr>
            <a:r>
              <a:rPr b="1" lang="en-US" sz="2800">
                <a:latin typeface="Georgia"/>
                <a:ea typeface="Georgia"/>
                <a:cs typeface="Georgia"/>
                <a:sym typeface="Georgia"/>
              </a:rPr>
              <a:t>BONUS</a:t>
            </a:r>
            <a:r>
              <a:rPr lang="en-US" sz="2800">
                <a:latin typeface="Georgia"/>
                <a:ea typeface="Georgia"/>
                <a:cs typeface="Georgia"/>
                <a:sym typeface="Georgia"/>
              </a:rPr>
              <a:t>:  Setup Twitter API credentials using the provided instructions</a:t>
            </a: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5" name="Shape 885"/>
        <p:cNvGrpSpPr/>
        <p:nvPr/>
      </p:nvGrpSpPr>
      <p:grpSpPr>
        <a:xfrm>
          <a:off x="0" y="0"/>
          <a:ext cx="0" cy="0"/>
          <a:chOff x="0" y="0"/>
          <a:chExt cx="0" cy="0"/>
        </a:xfrm>
      </p:grpSpPr>
      <p:sp>
        <p:nvSpPr>
          <p:cNvPr id="886" name="Shape 88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CONCLUSION</a:t>
            </a:r>
          </a:p>
        </p:txBody>
      </p:sp>
      <p:sp>
        <p:nvSpPr>
          <p:cNvPr id="887" name="Shape 887"/>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TOPIC REVIEW</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1" name="Shape 891"/>
        <p:cNvGrpSpPr/>
        <p:nvPr/>
      </p:nvGrpSpPr>
      <p:grpSpPr>
        <a:xfrm>
          <a:off x="0" y="0"/>
          <a:ext cx="0" cy="0"/>
          <a:chOff x="0" y="0"/>
          <a:chExt cx="0" cy="0"/>
        </a:xfrm>
      </p:grpSpPr>
      <p:sp>
        <p:nvSpPr>
          <p:cNvPr id="892" name="Shape 892"/>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L</a:t>
            </a:r>
            <a:r>
              <a:rPr lang="en-US" sz="2800">
                <a:solidFill>
                  <a:srgbClr val="333333"/>
                </a:solidFill>
                <a:highlight>
                  <a:srgbClr val="FFFFFF"/>
                </a:highlight>
                <a:latin typeface="Georgia"/>
                <a:ea typeface="Georgia"/>
                <a:cs typeface="Georgia"/>
                <a:sym typeface="Georgia"/>
              </a:rPr>
              <a:t>atent variable models attempt to uncover structure from text</a:t>
            </a:r>
            <a:r>
              <a:rPr lang="en-US" sz="2800">
                <a:latin typeface="Georgia"/>
                <a:ea typeface="Georgia"/>
                <a:cs typeface="Georgia"/>
                <a:sym typeface="Georgia"/>
              </a:rPr>
              <a:t>.</a:t>
            </a:r>
          </a:p>
          <a:p>
            <a:pPr lvl="0" marR="0" rtl="0" algn="l">
              <a:spcBef>
                <a:spcPts val="0"/>
              </a:spcBef>
              <a:buNone/>
            </a:pPr>
            <a:r>
              <a:t/>
            </a:r>
            <a:endParaRPr>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D</a:t>
            </a:r>
            <a:r>
              <a:rPr lang="en-US" sz="2800">
                <a:solidFill>
                  <a:srgbClr val="333333"/>
                </a:solidFill>
                <a:highlight>
                  <a:srgbClr val="FFFFFF"/>
                </a:highlight>
                <a:latin typeface="Georgia"/>
                <a:ea typeface="Georgia"/>
                <a:cs typeface="Georgia"/>
                <a:sym typeface="Georgia"/>
              </a:rPr>
              <a:t>imensionality reduction is focused on replacing correlated columns</a:t>
            </a:r>
            <a:r>
              <a:rPr lang="en-US" sz="2800">
                <a:latin typeface="Georgia"/>
                <a:ea typeface="Georgia"/>
                <a:cs typeface="Georgia"/>
                <a:sym typeface="Georgia"/>
              </a:rPr>
              <a:t>.</a:t>
            </a:r>
          </a:p>
          <a:p>
            <a:pPr lvl="0" marR="0" rtl="0" algn="l">
              <a:spcBef>
                <a:spcPts val="0"/>
              </a:spcBef>
              <a:buNone/>
            </a:pPr>
            <a:r>
              <a:t/>
            </a:r>
            <a:endParaRPr>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a:t>
            </a:r>
            <a:r>
              <a:rPr lang="en-US" sz="2800">
                <a:solidFill>
                  <a:srgbClr val="333333"/>
                </a:solidFill>
                <a:highlight>
                  <a:srgbClr val="FFFFFF"/>
                </a:highlight>
                <a:latin typeface="Georgia"/>
                <a:ea typeface="Georgia"/>
                <a:cs typeface="Georgia"/>
                <a:sym typeface="Georgia"/>
              </a:rPr>
              <a:t>opic modeling (or LDA) uncovers the topics that are most common to each document and then the words most common to those topics</a:t>
            </a:r>
            <a:r>
              <a:rPr lang="en-US" sz="2800">
                <a:latin typeface="Georgia"/>
                <a:ea typeface="Georgia"/>
                <a:cs typeface="Georgia"/>
                <a:sym typeface="Georgia"/>
              </a:rPr>
              <a:t>.</a:t>
            </a:r>
          </a:p>
          <a:p>
            <a:pPr lvl="0" marR="0" rtl="0" algn="l">
              <a:spcBef>
                <a:spcPts val="0"/>
              </a:spcBef>
              <a:buNone/>
            </a:pPr>
            <a:r>
              <a:t/>
            </a:r>
            <a:endParaRPr>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ord2Vec builds a representation of a word from the way it was used originally</a:t>
            </a:r>
            <a:r>
              <a:rPr lang="en-US" sz="2800">
                <a:latin typeface="Georgia"/>
                <a:ea typeface="Georgia"/>
                <a:cs typeface="Georgia"/>
                <a:sym typeface="Georgia"/>
              </a:rPr>
              <a:t>.</a:t>
            </a:r>
          </a:p>
          <a:p>
            <a:pPr lvl="0" marR="0" rtl="0" algn="l">
              <a:spcBef>
                <a:spcPts val="0"/>
              </a:spcBef>
              <a:buNone/>
            </a:pPr>
            <a:r>
              <a:t/>
            </a:r>
            <a:endParaRPr>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B</a:t>
            </a:r>
            <a:r>
              <a:rPr lang="en-US" sz="2800">
                <a:solidFill>
                  <a:srgbClr val="333333"/>
                </a:solidFill>
                <a:highlight>
                  <a:srgbClr val="FFFFFF"/>
                </a:highlight>
                <a:latin typeface="Georgia"/>
                <a:ea typeface="Georgia"/>
                <a:cs typeface="Georgia"/>
                <a:sym typeface="Georgia"/>
              </a:rPr>
              <a:t>oth techniques avoid learning grammar rules and instead rely on large datasets. They learn based on how the words are used, making them very flexible</a:t>
            </a:r>
            <a:r>
              <a:rPr lang="en-US" sz="2800">
                <a:latin typeface="Georgia"/>
                <a:ea typeface="Georgia"/>
                <a:cs typeface="Georgia"/>
                <a:sym typeface="Georgia"/>
              </a:rPr>
              <a:t>.</a:t>
            </a:r>
          </a:p>
          <a:p>
            <a:pPr lvl="0" marR="0" rtl="0" algn="l">
              <a:spcBef>
                <a:spcPts val="1000"/>
              </a:spcBef>
              <a:buNone/>
            </a:pPr>
            <a:r>
              <a:t/>
            </a:r>
            <a:endParaRPr sz="2800">
              <a:latin typeface="Georgia"/>
              <a:ea typeface="Georgia"/>
              <a:cs typeface="Georgia"/>
              <a:sym typeface="Georgia"/>
            </a:endParaRPr>
          </a:p>
        </p:txBody>
      </p:sp>
      <p:sp>
        <p:nvSpPr>
          <p:cNvPr id="893" name="Shape 89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CONCEPT REVIEW</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52123"/>
        </a:solidFill>
      </p:bgPr>
    </p:bg>
    <p:spTree>
      <p:nvGrpSpPr>
        <p:cNvPr id="897" name="Shape 897"/>
        <p:cNvGrpSpPr/>
        <p:nvPr/>
      </p:nvGrpSpPr>
      <p:grpSpPr>
        <a:xfrm>
          <a:off x="0" y="0"/>
          <a:ext cx="0" cy="0"/>
          <a:chOff x="0" y="0"/>
          <a:chExt cx="0" cy="0"/>
        </a:xfrm>
      </p:grpSpPr>
      <p:sp>
        <p:nvSpPr>
          <p:cNvPr id="898" name="Shape 898"/>
          <p:cNvSpPr/>
          <p:nvPr/>
        </p:nvSpPr>
        <p:spPr>
          <a:xfrm>
            <a:off x="635000" y="736600"/>
            <a:ext cx="101600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COURSE</a:t>
            </a:r>
          </a:p>
        </p:txBody>
      </p:sp>
      <p:sp>
        <p:nvSpPr>
          <p:cNvPr id="899" name="Shape 899"/>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BEFORE NEXT CLASS</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3" name="Shape 903"/>
        <p:cNvGrpSpPr/>
        <p:nvPr/>
      </p:nvGrpSpPr>
      <p:grpSpPr>
        <a:xfrm>
          <a:off x="0" y="0"/>
          <a:ext cx="0" cy="0"/>
          <a:chOff x="0" y="0"/>
          <a:chExt cx="0" cy="0"/>
        </a:xfrm>
      </p:grpSpPr>
      <p:sp>
        <p:nvSpPr>
          <p:cNvPr id="904" name="Shape 90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BEFORE NEXT CLASS</a:t>
            </a:r>
          </a:p>
        </p:txBody>
      </p:sp>
      <p:sp>
        <p:nvSpPr>
          <p:cNvPr id="905" name="Shape 905"/>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DUE DATE</a:t>
            </a:r>
          </a:p>
        </p:txBody>
      </p:sp>
      <p:sp>
        <p:nvSpPr>
          <p:cNvPr id="906" name="Shape 906"/>
          <p:cNvSpPr txBox="1"/>
          <p:nvPr>
            <p:ph idx="1" type="body"/>
          </p:nvPr>
        </p:nvSpPr>
        <p:spPr>
          <a:xfrm>
            <a:off x="632056" y="2413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Project: Final Project, Deliverable 3</a:t>
            </a:r>
          </a:p>
          <a:p>
            <a:pPr lvl="0" marR="0" rtl="0" algn="l">
              <a:spcBef>
                <a:spcPts val="1000"/>
              </a:spcBef>
              <a:buNone/>
            </a:pPr>
            <a:r>
              <a:t/>
            </a:r>
            <a:endParaRPr>
              <a:latin typeface="Georgia"/>
              <a:ea typeface="Georgia"/>
              <a:cs typeface="Georgia"/>
              <a:sym typeface="Georgia"/>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910" name="Shape 910"/>
        <p:cNvGrpSpPr/>
        <p:nvPr/>
      </p:nvGrpSpPr>
      <p:grpSpPr>
        <a:xfrm>
          <a:off x="0" y="0"/>
          <a:ext cx="0" cy="0"/>
          <a:chOff x="0" y="0"/>
          <a:chExt cx="0" cy="0"/>
        </a:xfrm>
      </p:grpSpPr>
      <p:sp>
        <p:nvSpPr>
          <p:cNvPr id="911" name="Shape 911"/>
          <p:cNvSpPr/>
          <p:nvPr/>
        </p:nvSpPr>
        <p:spPr>
          <a:xfrm>
            <a:off x="635000" y="736600"/>
            <a:ext cx="101600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LESSON</a:t>
            </a:r>
          </a:p>
        </p:txBody>
      </p:sp>
      <p:sp>
        <p:nvSpPr>
          <p:cNvPr id="912" name="Shape 912"/>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CREDITS</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6" name="Shape 916"/>
        <p:cNvGrpSpPr/>
        <p:nvPr/>
      </p:nvGrpSpPr>
      <p:grpSpPr>
        <a:xfrm>
          <a:off x="0" y="0"/>
          <a:ext cx="0" cy="0"/>
          <a:chOff x="0" y="0"/>
          <a:chExt cx="0" cy="0"/>
        </a:xfrm>
      </p:grpSpPr>
      <p:sp>
        <p:nvSpPr>
          <p:cNvPr id="917" name="Shape 91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THANKS FOR THE FOLLOWING</a:t>
            </a:r>
          </a:p>
        </p:txBody>
      </p:sp>
      <p:sp>
        <p:nvSpPr>
          <p:cNvPr id="918" name="Shape 918"/>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CITATIONS</a:t>
            </a:r>
          </a:p>
        </p:txBody>
      </p:sp>
      <p:sp>
        <p:nvSpPr>
          <p:cNvPr id="919" name="Shape 919"/>
          <p:cNvSpPr txBox="1"/>
          <p:nvPr>
            <p:ph idx="1" type="body"/>
          </p:nvPr>
        </p:nvSpPr>
        <p:spPr>
          <a:xfrm>
            <a:off x="632056" y="2413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Title, Author: link </a:t>
            </a: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800"/>
        </a:solidFill>
      </p:bgPr>
    </p:bg>
    <p:spTree>
      <p:nvGrpSpPr>
        <p:cNvPr id="923" name="Shape 923"/>
        <p:cNvGrpSpPr/>
        <p:nvPr/>
      </p:nvGrpSpPr>
      <p:grpSpPr>
        <a:xfrm>
          <a:off x="0" y="0"/>
          <a:ext cx="0" cy="0"/>
          <a:chOff x="0" y="0"/>
          <a:chExt cx="0" cy="0"/>
        </a:xfrm>
      </p:grpSpPr>
      <p:sp>
        <p:nvSpPr>
          <p:cNvPr id="924" name="Shape 924"/>
          <p:cNvSpPr/>
          <p:nvPr/>
        </p:nvSpPr>
        <p:spPr>
          <a:xfrm>
            <a:off x="635000" y="1473200"/>
            <a:ext cx="11734800" cy="16127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000">
                <a:solidFill>
                  <a:srgbClr val="FFFFFF"/>
                </a:solidFill>
                <a:latin typeface="Oswald"/>
                <a:ea typeface="Oswald"/>
                <a:cs typeface="Oswald"/>
                <a:sym typeface="Oswald"/>
              </a:rPr>
              <a:t>Q &amp; A</a:t>
            </a:r>
          </a:p>
        </p:txBody>
      </p:sp>
      <p:cxnSp>
        <p:nvCxnSpPr>
          <p:cNvPr id="925" name="Shape 925"/>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926" name="Shape 926"/>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927" name="Shape 927"/>
          <p:cNvSpPr/>
          <p:nvPr/>
        </p:nvSpPr>
        <p:spPr>
          <a:xfrm>
            <a:off x="635000" y="736600"/>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LESSON</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AFC0"/>
        </a:solidFill>
      </p:bgPr>
    </p:bg>
    <p:spTree>
      <p:nvGrpSpPr>
        <p:cNvPr id="931" name="Shape 931"/>
        <p:cNvGrpSpPr/>
        <p:nvPr/>
      </p:nvGrpSpPr>
      <p:grpSpPr>
        <a:xfrm>
          <a:off x="0" y="0"/>
          <a:ext cx="0" cy="0"/>
          <a:chOff x="0" y="0"/>
          <a:chExt cx="0" cy="0"/>
        </a:xfrm>
      </p:grpSpPr>
      <p:sp>
        <p:nvSpPr>
          <p:cNvPr id="932" name="Shape 932"/>
          <p:cNvSpPr/>
          <p:nvPr/>
        </p:nvSpPr>
        <p:spPr>
          <a:xfrm>
            <a:off x="635000" y="1473200"/>
            <a:ext cx="11734800" cy="16127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000">
                <a:solidFill>
                  <a:srgbClr val="FFFFFF"/>
                </a:solidFill>
                <a:latin typeface="Oswald"/>
                <a:ea typeface="Oswald"/>
                <a:cs typeface="Oswald"/>
                <a:sym typeface="Oswald"/>
              </a:rPr>
              <a:t>EXIT TICKET </a:t>
            </a:r>
          </a:p>
          <a:p>
            <a:pPr indent="0" lvl="0" marL="0" marR="0" rtl="0" algn="l">
              <a:lnSpc>
                <a:spcPct val="75000"/>
              </a:lnSpc>
              <a:spcBef>
                <a:spcPts val="0"/>
              </a:spcBef>
              <a:buNone/>
            </a:pPr>
            <a:r>
              <a:t/>
            </a:r>
            <a:endParaRPr b="1" sz="9000">
              <a:solidFill>
                <a:srgbClr val="FFFFFF"/>
              </a:solidFill>
              <a:latin typeface="Impact"/>
              <a:ea typeface="Impact"/>
              <a:cs typeface="Impact"/>
              <a:sym typeface="Impact"/>
            </a:endParaRPr>
          </a:p>
        </p:txBody>
      </p:sp>
      <p:cxnSp>
        <p:nvCxnSpPr>
          <p:cNvPr id="933" name="Shape 933"/>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934" name="Shape 934"/>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935" name="Shape 935"/>
          <p:cNvSpPr/>
          <p:nvPr/>
        </p:nvSpPr>
        <p:spPr>
          <a:xfrm>
            <a:off x="635000" y="736600"/>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LESSON</a:t>
            </a:r>
          </a:p>
        </p:txBody>
      </p:sp>
      <p:sp>
        <p:nvSpPr>
          <p:cNvPr id="936" name="Shape 936"/>
          <p:cNvSpPr/>
          <p:nvPr/>
        </p:nvSpPr>
        <p:spPr>
          <a:xfrm>
            <a:off x="3113900" y="4078875"/>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DON’T FORGET TO FILL OUT YOUR EXIT TICKET</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0" name="Shape 940"/>
        <p:cNvGrpSpPr/>
        <p:nvPr/>
      </p:nvGrpSpPr>
      <p:grpSpPr>
        <a:xfrm>
          <a:off x="0" y="0"/>
          <a:ext cx="0" cy="0"/>
          <a:chOff x="0" y="0"/>
          <a:chExt cx="0" cy="0"/>
        </a:xfrm>
      </p:grpSpPr>
      <p:sp>
        <p:nvSpPr>
          <p:cNvPr id="941" name="Shape 941"/>
          <p:cNvSpPr/>
          <p:nvPr/>
        </p:nvSpPr>
        <p:spPr>
          <a:xfrm>
            <a:off x="635000" y="736600"/>
            <a:ext cx="7721599" cy="431799"/>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i="0" lang="en-US" sz="2800" u="none" cap="none" strike="noStrike">
                <a:solidFill>
                  <a:srgbClr val="FFFFFF"/>
                </a:solidFill>
                <a:latin typeface="Oswald"/>
                <a:ea typeface="Oswald"/>
                <a:cs typeface="Oswald"/>
                <a:sym typeface="Oswald"/>
              </a:rPr>
              <a:t>THANKS!</a:t>
            </a:r>
          </a:p>
        </p:txBody>
      </p:sp>
      <p:cxnSp>
        <p:nvCxnSpPr>
          <p:cNvPr id="942" name="Shape 942"/>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943" name="Shape 943"/>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
        <p:nvSpPr>
          <p:cNvPr id="944" name="Shape 944"/>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945" name="Shape 945"/>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946" name="Shape 946"/>
          <p:cNvSpPr/>
          <p:nvPr/>
        </p:nvSpPr>
        <p:spPr>
          <a:xfrm>
            <a:off x="635000" y="1587500"/>
            <a:ext cx="11734800" cy="596900"/>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3600" u="none" cap="none" strike="noStrike">
                <a:solidFill>
                  <a:srgbClr val="FFFFFF"/>
                </a:solidFill>
                <a:latin typeface="Oswald"/>
                <a:ea typeface="Oswald"/>
                <a:cs typeface="Oswald"/>
                <a:sym typeface="Oswald"/>
              </a:rPr>
              <a:t>NAME</a:t>
            </a:r>
          </a:p>
        </p:txBody>
      </p:sp>
      <p:sp>
        <p:nvSpPr>
          <p:cNvPr id="947" name="Shape 947"/>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Optional Information:</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Email?</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Website?</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Twitter?</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anchorCtr="0" anchor="t" bIns="0" lIns="0" rIns="0" tIns="0">
            <a:noAutofit/>
          </a:bodyPr>
          <a:lstStyle/>
          <a:p>
            <a:pPr lvl="0" rtl="0">
              <a:lnSpc>
                <a:spcPct val="75000"/>
              </a:lnSpc>
              <a:spcBef>
                <a:spcPts val="0"/>
              </a:spcBef>
              <a:buClr>
                <a:schemeClr val="dk1"/>
              </a:buClr>
              <a:buSzPct val="25000"/>
              <a:buFont typeface="Arial"/>
              <a:buNone/>
            </a:pPr>
            <a:r>
              <a:rPr b="1" lang="en-US" sz="9600">
                <a:solidFill>
                  <a:schemeClr val="lt1"/>
                </a:solidFill>
                <a:latin typeface="Oswald"/>
                <a:ea typeface="Oswald"/>
                <a:cs typeface="Oswald"/>
                <a:sym typeface="Oswald"/>
              </a:rPr>
              <a:t>LATENT VARIABLE MODELS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LATENT VARIABLE MODELS</a:t>
            </a:r>
          </a:p>
        </p:txBody>
      </p:sp>
      <p:sp>
        <p:nvSpPr>
          <p:cNvPr id="466" name="Shape 466"/>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lesson will continue on natural language processing with an emphasis on </a:t>
            </a:r>
            <a:r>
              <a:rPr i="1" lang="en-US" sz="2800">
                <a:latin typeface="Georgia"/>
                <a:ea typeface="Georgia"/>
                <a:cs typeface="Georgia"/>
                <a:sym typeface="Georgia"/>
              </a:rPr>
              <a:t>latent variables models</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Mining and Refining data is a key part of the data science workflow.</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our last class, we saw many techniques for mining the data, including preprocessing, building linguistic rules to uncover patterns, and creating classifiers from unstructured data.</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this class, we’ll continue with methods to Refine our understanding of the text by attempting to uncover structure or organization in the text.</a:t>
            </a: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