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61"/>
  </p:notesMasterIdLst>
  <p:sldIdLst>
    <p:sldId id="259" r:id="rId3"/>
    <p:sldId id="260" r:id="rId4"/>
    <p:sldId id="265" r:id="rId5"/>
    <p:sldId id="266" r:id="rId6"/>
    <p:sldId id="273" r:id="rId7"/>
    <p:sldId id="336" r:id="rId8"/>
    <p:sldId id="337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338" r:id="rId20"/>
    <p:sldId id="330" r:id="rId21"/>
    <p:sldId id="331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332" r:id="rId35"/>
    <p:sldId id="333" r:id="rId36"/>
    <p:sldId id="334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35" r:id="rId58"/>
    <p:sldId id="327" r:id="rId59"/>
    <p:sldId id="328" r:id="rId60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/>
    <p:restoredTop sz="94651"/>
  </p:normalViewPr>
  <p:slideViewPr>
    <p:cSldViewPr snapToGrid="0" snapToObjects="1">
      <p:cViewPr>
        <p:scale>
          <a:sx n="95" d="100"/>
          <a:sy n="95" d="100"/>
        </p:scale>
        <p:origin x="21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977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157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For example, given a medical exam that tests for cancer, how often does it correctly identify patients with cancer?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For example, given a medical exam that tests for cancer, how often does it correctly identify patients with cancer?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109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How often does a test CORRECTLY</a:t>
            </a:r>
            <a:r>
              <a:rPr lang="en-US" sz="1200" baseline="0" dirty="0" smtClean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identify patient as cancer-free?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12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828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How often does a test </a:t>
            </a:r>
            <a:r>
              <a:rPr lang="en-US" sz="12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incorrectly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  <a:sym typeface="Georgia"/>
              </a:rPr>
              <a:t> identify patient as cancer-free?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110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www.navan.name</a:t>
            </a:r>
            <a:r>
              <a:rPr lang="en-US" dirty="0" smtClean="0"/>
              <a:t>/roc/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scikit-learn.org</a:t>
            </a:r>
            <a:r>
              <a:rPr lang="en-US" dirty="0" smtClean="0"/>
              <a:t>/stable/modules/</a:t>
            </a:r>
            <a:r>
              <a:rPr lang="en-US" dirty="0" err="1" smtClean="0"/>
              <a:t>classes.html#sklearn-metrics-metrics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www.kaggle.com</a:t>
            </a:r>
            <a:r>
              <a:rPr lang="en-US" dirty="0" smtClean="0"/>
              <a:t>/c/titanic</a:t>
            </a: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sklearn-metrics-metrics" TargetMode="External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amanetwork.com/journals/jama/article-abstract/2610320?utm_medium=alert&amp;utm" TargetMode="External"/><Relationship Id="rId3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THE SIGMOID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Recall that e is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inverse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of the natural log.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As x increases, the results is closer to 1.  As x decreases, the result is closer to 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When x = 0, the result is 0.5.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5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THE SIGMOID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Since x decides how to much to increase or decrease the value away from 0.5, x can be interpreted as something like a coefficient.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72" name="Shape 5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the sigmoid function definition with values of x between -6 and 6 to plot it on a graph.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 this by hand or write Python code to evaluate it.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Recall that e = 2.71.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 we get an the “S” shape we expect?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logit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 is the inverse of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sigmoid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will act as our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link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 for logistic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Mathematically, the logit function is defined as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2" y="3114812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4" y="3927150"/>
            <a:ext cx="3156250" cy="3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value within the natural log, p / (1-p) represents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odds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 Taking the natural log of odds generates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log odds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4"/>
            <a:ext cx="4205725" cy="4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Contrast LOGIT with OLS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</a:t>
            </a:r>
            <a:r>
              <a:rPr lang="en-US" sz="2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values 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between -∞ and ∞, but provides us probabilities between 0 and 1.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2" y="2760662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40" y="1391281"/>
            <a:ext cx="4338612" cy="591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78721"/>
            <a:ext cx="11734800" cy="711200"/>
          </a:xfrm>
        </p:spPr>
        <p:txBody>
          <a:bodyPr/>
          <a:lstStyle/>
          <a:p>
            <a:r>
              <a:rPr lang="en-US" sz="3000" dirty="0" smtClean="0"/>
              <a:t>PROBABILITIES are </a:t>
            </a:r>
            <a:r>
              <a:rPr lang="en-US" sz="3000" dirty="0"/>
              <a:t>“snapped” to class labels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(by </a:t>
            </a:r>
            <a:r>
              <a:rPr lang="en-US" sz="3000" dirty="0"/>
              <a:t>thresholding at the 50% level) </a:t>
            </a:r>
            <a:endParaRPr lang="en-US" sz="3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95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Knowledge Check</a:t>
            </a: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6253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 TO LOGISTIC REGRESSION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4388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Build a Logistic regression classification model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Using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Explain coefficients in Logistic Regression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Describe a sigmoid function, odds, and the odds ratio as well as how they relate to logistic regression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INTRODUCTION TO LOGISTIC REGRESSION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76799" y="2332750"/>
            <a:ext cx="9174599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Read through the following questions and brainstorm answers for each: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are the main differences between linear and KNN models? What is different about how they approach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solving the problem? 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For example, what is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interpretable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about OLS compared to what's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interpretable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in KNN?</a:t>
            </a: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would be the advantage of using a linear model like OLS to solve a classification problem, compared to KNN?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are some challenges for using OLS to solve a classification problem (say, if the values were either 1 or 0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)?</a:t>
            </a:r>
          </a:p>
          <a:p>
            <a:pPr marL="914400" indent="-342900">
              <a:buClr>
                <a:srgbClr val="333333"/>
              </a:buClr>
              <a:buSzPct val="100000"/>
              <a:buFont typeface="Georgia"/>
              <a:buAutoNum type="arabicPeriod"/>
            </a:pPr>
            <a:endParaRPr lang="en-US" sz="1800" dirty="0" smtClean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Why is it important to take values between -∞ and ∞, but provide probabilities between 0 and 1</a:t>
            </a:r>
            <a:r>
              <a:rPr lang="en-US" sz="18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</p:txBody>
      </p:sp>
      <p:sp>
        <p:nvSpPr>
          <p:cNvPr id="469" name="Shape 469"/>
          <p:cNvSpPr/>
          <p:nvPr/>
        </p:nvSpPr>
        <p:spPr>
          <a:xfrm>
            <a:off x="3039743" y="6682183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76799" y="62894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71" name="Shape 471"/>
          <p:cNvSpPr/>
          <p:nvPr/>
        </p:nvSpPr>
        <p:spPr>
          <a:xfrm>
            <a:off x="2497949" y="1343204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386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 example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:</a:t>
            </a: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logit value (log odds) of 0.2 </a:t>
            </a:r>
            <a:endParaRPr lang="en-US" sz="24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0.2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= ln(p / (1-p) )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mean probability of 0.5, the adjusted probability would be ~0.55.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1 / (1 + e</a:t>
            </a:r>
            <a:r>
              <a:rPr lang="en-US" sz="2400" baseline="30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-0.2</a:t>
            </a: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algn="ctr"/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400" baseline="30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0.2</a:t>
            </a: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/ (1 + </a:t>
            </a:r>
            <a:r>
              <a:rPr lang="en-US" sz="24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400" baseline="30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0.2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To calculate this in python, we could use the following.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1 / (1 + </a:t>
            </a:r>
            <a:r>
              <a:rPr lang="en-US" sz="24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numpy.exp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(-0.2)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While the logit value represents the coefficients in the logistic function, we can convert them into odds ratios that make them more easily interpretable.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odds multiply by e</a:t>
            </a:r>
            <a:r>
              <a:rPr lang="en-US" sz="2800" baseline="30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B1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for every 1-unit increase in x.</a:t>
            </a:r>
          </a:p>
        </p:txBody>
      </p:sp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3"/>
            <a:ext cx="3627449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these coefficients, we get our overall probability:  the logistic regression draws a linear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decision line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which divides the classes.</a:t>
            </a: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ODDS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AND LOG-ODDS</a:t>
            </a:r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7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WAGER THOSE ODDS!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Given the odds below for some football games, use the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logit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function and the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sigmoid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function to solve for the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probability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that the “better” team would win.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Stanford : Iowa, 5:1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Alabama : Michigan State, 20:1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Clemson : Oklahoma, 1.1:1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Houston : Florida State, 1.8:1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Ohio State : Notre Dame, 1.6:1</a:t>
            </a:r>
          </a:p>
        </p:txBody>
      </p:sp>
      <p:sp>
        <p:nvSpPr>
          <p:cNvPr id="653" name="Shape 65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 desired probabilities</a:t>
            </a:r>
          </a:p>
        </p:txBody>
      </p:sp>
      <p:sp>
        <p:nvSpPr>
          <p:cNvPr id="654" name="Shape 6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55" name="Shape 655"/>
          <p:cNvSpPr/>
          <p:nvPr/>
        </p:nvSpPr>
        <p:spPr>
          <a:xfrm>
            <a:off x="2976799" y="1509027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656" name="Shape 6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WAGER THOSE ODDS!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961475" y="2224350"/>
            <a:ext cx="9803999" cy="309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665" name="Shape 66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7" name="Shape 66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  <p:sp>
        <p:nvSpPr>
          <p:cNvPr id="668" name="Shape 6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69" name="Shape 66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675" name="Shape 6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LOGISTIC REGRESSION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Use the data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Consolas"/>
              </a:rPr>
              <a:t>collegeadmissions.csv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and the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Consolas"/>
              </a:rPr>
              <a:t>LogisticRegression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estimator in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to predict the target variable 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Consolas"/>
              </a:rPr>
              <a:t>admit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is the bias, or prior probability, of the dataset?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Build a simple model with one feature and explore the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Consolas"/>
              </a:rPr>
              <a:t>coef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value.  Does this represent the odds or logit (log odds)?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What is the accuracy of your model?</a:t>
            </a: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84" name="Shape 6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85" name="Shape 6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686" name="Shape 6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7" name="Shape 6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LOGISTIC REGRESSION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4643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Accuracy is only one of several metrics used when solving a classification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Accuracy = total predicted correct / total observations in dataset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Accuracy alone doesn’t always give us a full picture.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know a model is 75% accurate, it doesn’t provide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any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insight into why the 25% was wrong.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split up the accuracy of each label by using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the RECALL (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true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positive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rate)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and the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FALL-OUT (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false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positive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rate)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3298" y="4119720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6" name="Rectangle 5"/>
          <p:cNvSpPr/>
          <p:nvPr/>
        </p:nvSpPr>
        <p:spPr>
          <a:xfrm>
            <a:off x="7129934" y="4125171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249269" y="5519447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129934" y="5516636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8948" y="4125172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326247" y="5243195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2298948" y="5522258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9269" y="2787262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3" name="Rectangle 12"/>
          <p:cNvSpPr/>
          <p:nvPr/>
        </p:nvSpPr>
        <p:spPr>
          <a:xfrm>
            <a:off x="4249270" y="3592256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7129934" y="3589445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asks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“Out of all of the target class labels, how many were accurately predicted to belong to that class?”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RECALL / SENSITIVITY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1581" y="4173509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7058217" y="4178960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177552" y="5573236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7058217" y="5570425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7231" y="4178961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254530" y="5296984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2227231" y="5576047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7552" y="2841051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4" name="Rectangle 13"/>
          <p:cNvSpPr/>
          <p:nvPr/>
        </p:nvSpPr>
        <p:spPr>
          <a:xfrm>
            <a:off x="4177553" y="3646045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058217" y="3643234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573888" y="3613423"/>
            <a:ext cx="1939360" cy="804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17" name="Rectangle 16"/>
          <p:cNvSpPr/>
          <p:nvPr/>
        </p:nvSpPr>
        <p:spPr>
          <a:xfrm>
            <a:off x="10573888" y="4871882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690407" y="4641696"/>
            <a:ext cx="16793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False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Positive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Rate (Fall-out) asks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“Out of all items not belonging to a class label, how many were predicted as belonging to that target class label?”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FALSE POSITIVE RATE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1581" y="4173509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7058217" y="4178960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177552" y="5573236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7058217" y="5570425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7231" y="4178961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254530" y="5296984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2227231" y="5576047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7552" y="2841051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4" name="Rectangle 13"/>
          <p:cNvSpPr/>
          <p:nvPr/>
        </p:nvSpPr>
        <p:spPr>
          <a:xfrm>
            <a:off x="4177553" y="3646045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058217" y="3643234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514118" y="3643234"/>
            <a:ext cx="1855681" cy="1005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10514119" y="5227249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690407" y="4946496"/>
            <a:ext cx="16793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8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SPECIFICITY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9" name="Rectangle 8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8995" y="3013549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193706" y="4131572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4" name="Rectangle 13"/>
          <p:cNvSpPr/>
          <p:nvPr/>
        </p:nvSpPr>
        <p:spPr>
          <a:xfrm>
            <a:off x="1778995" y="4410635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9316" y="1675639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6" name="Rectangle 15"/>
          <p:cNvSpPr/>
          <p:nvPr/>
        </p:nvSpPr>
        <p:spPr>
          <a:xfrm>
            <a:off x="3729317" y="2480633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6609981" y="2477822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35913" y="2477822"/>
            <a:ext cx="1955314" cy="968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25450" y="4220135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576107" y="3852482"/>
            <a:ext cx="16793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FALSE NEGATIVE RATE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9" name="Rectangle 8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8995" y="3013549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-193706" y="4131572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4" name="Rectangle 13"/>
          <p:cNvSpPr/>
          <p:nvPr/>
        </p:nvSpPr>
        <p:spPr>
          <a:xfrm>
            <a:off x="1778995" y="4410635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9316" y="1675639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6" name="Rectangle 15"/>
          <p:cNvSpPr/>
          <p:nvPr/>
        </p:nvSpPr>
        <p:spPr>
          <a:xfrm>
            <a:off x="3729317" y="2480633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6609981" y="2477822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98424" y="2745685"/>
            <a:ext cx="1944350" cy="10262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10298424" y="4194649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12725" y="3999438"/>
            <a:ext cx="16793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8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vary the classification threshold for our model to get different predictions.  But how do we know if a model is better overall than other model?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compare the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and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FPR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of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models, but it can often be difficult to optimize two numbers at once.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Logically, we like a single number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Can you think of any ways to combine our two metrics?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where the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Receiver Operation Characteristic (ROC) curve comes in handy.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 curve is created by plotting the true positive rate against the false positive rate at various model threshold settings.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Area Under the Curve (AUC) summarizes the impact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and FPR in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one single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There can be a variety of points on an ROC curve.</a:t>
            </a: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21" y="2287950"/>
            <a:ext cx="5009956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begin by plotting an individual TPR/FPR pair for one threshold.</a:t>
            </a:r>
          </a:p>
        </p:txBody>
      </p:sp>
      <p:sp>
        <p:nvSpPr>
          <p:cNvPr id="780" name="Shape 7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781" name="Shape 781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LOGISTIC REGRESSION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Logistic regression is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linear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approach to solving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classification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problem.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That is, we can use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“generalized” linear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model,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Think of it as similar, but not identical to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Linear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regression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order to solve if an item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belongs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does not belong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to a class label.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continue adding pairs for different thresholds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788" name="Shape 788" descr="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continue adding pairs for different thresholds</a:t>
            </a:r>
          </a:p>
        </p:txBody>
      </p:sp>
      <p:sp>
        <p:nvSpPr>
          <p:cNvPr id="794" name="Shape 7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795" name="Shape 795" descr="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Finally, we create a full curve that is described by TPR and FPR.</a:t>
            </a: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809" name="Shape 809" descr="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16" name="Shape 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7" y="2321623"/>
            <a:ext cx="4384024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have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of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1 (all positives are marked positive) and FPR of 0 (all negatives are not marked positive), we’d have an AUC of 1.  This means everything was accurately predicted.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have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RECALL of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0 (all positives are not marked positive) and an FPR of 1 (all negatives are marked positive), we’d have an AUC of 0.  This means nothing was predicted accurately.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</p:txBody>
      </p:sp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has all of the metrics located on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one convenient page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828" name="Shape 8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ADVANCED CLASSIFICATION 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4" y="1292775"/>
            <a:ext cx="12378958" cy="4768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WHICH METRIC SHOULD I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961475" y="2224350"/>
            <a:ext cx="9398400" cy="2910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While AUC seems like a “golden standard”, it could be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further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improved depending upon your problem.  There will be instances where error in positive or negative matches will be very important.  For each of the following examples: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efine the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benefit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of a true positive and true negative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efine the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cost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of a false positive and false negative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etermine at what point does the cost of a failure outweigh the benefit of a success? This would help you decide how to optimize 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RECALL,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FPR, and AUC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843" name="Shape 84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(15 minutes)</a:t>
            </a:r>
          </a:p>
        </p:txBody>
      </p:sp>
      <p:cxnSp>
        <p:nvCxnSpPr>
          <p:cNvPr id="844" name="Shape 84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5" name="Shape 84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WHICH METRIC SHOULD I USE?</a:t>
            </a:r>
          </a:p>
        </p:txBody>
      </p:sp>
      <p:sp>
        <p:nvSpPr>
          <p:cNvPr id="846" name="Shape 846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for each example</a:t>
            </a:r>
          </a:p>
        </p:txBody>
      </p:sp>
      <p:sp>
        <p:nvSpPr>
          <p:cNvPr id="847" name="Shape 8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55" name="Shape 8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58" name="Shape 858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was the distribution most aligned with OLS/Linear Regression?</a:t>
            </a:r>
          </a:p>
        </p:txBody>
      </p:sp>
      <p:sp>
        <p:nvSpPr>
          <p:cNvPr id="536" name="Shape 5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38" name="Shape 5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1509059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7000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7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EVALUATING LOGISTIC REGRESSION WITH ALTERNATIVE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Kaggle’s common online exercise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is exploring survival data from the Titanic.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</a:t>
            </a:r>
            <a:r>
              <a:rPr lang="en-US" sz="1800" dirty="0" err="1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. For a worst case scenario, identify one or two strong features that would be useful to include in this model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74" name="Shape 8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75" name="Shape 8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876" name="Shape 8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7" name="Shape 8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pend 1-2 minutes considering which </a:t>
            </a:r>
            <a:r>
              <a:rPr lang="en-US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metric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makes the most sense to optimize. Accuracy? FPR or 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RECALL?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AUC? Given the business problem of understanding survival rate aboard the Titanic, why should you use this metric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B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pic>
        <p:nvPicPr>
          <p:cNvPr id="883" name="Shape 8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86" name="Shape 88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87" name="Shape 887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888" name="Shape 88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9" name="Shape 88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What’s the link function used in logistic regression?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hat do the </a:t>
            </a:r>
            <a:r>
              <a:rPr lang="en-US" sz="2800" i="1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741680"/>
            <a:ext cx="11734800" cy="711200"/>
          </a:xfrm>
        </p:spPr>
        <p:txBody>
          <a:bodyPr/>
          <a:lstStyle/>
          <a:p>
            <a:r>
              <a:rPr lang="en-US" sz="3000" smtClean="0"/>
              <a:t>FURTHER READING:  </a:t>
            </a:r>
            <a:br>
              <a:rPr lang="en-US" sz="3000" smtClean="0"/>
            </a:br>
            <a:r>
              <a:rPr lang="en-US" sz="3000" smtClean="0"/>
              <a:t>Recent </a:t>
            </a:r>
            <a:r>
              <a:rPr lang="en-US" sz="3000" dirty="0" smtClean="0"/>
              <a:t>Logistic Regression Discussion in JAMA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56" y="1890486"/>
            <a:ext cx="11734801" cy="380999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jamanetwork.com/journals/jama/article-abstract/2610320?utm_medium=alert&amp;utm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36" y="2563590"/>
            <a:ext cx="7798204" cy="4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Q &amp; A</a:t>
            </a:r>
          </a:p>
        </p:txBody>
      </p:sp>
      <p:cxnSp>
        <p:nvCxnSpPr>
          <p:cNvPr id="939" name="Shape 93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0" name="Shape 94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1" name="Shape 94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8" name="Shape 9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9" name="Shape 9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950" name="Shape 95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82" y="2046026"/>
            <a:ext cx="10523095" cy="5031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7783" y="148973"/>
            <a:ext cx="116340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We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can “retrofit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” linear regression in logistic regression with a </a:t>
            </a:r>
          </a:p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transformation called the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logit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function (a.k.a., the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log-odds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function)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its inverse, the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logistic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function (a.k.a.,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sigmoid 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function) </a:t>
            </a:r>
            <a:endParaRPr lang="en-US" sz="32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7" y="1663908"/>
            <a:ext cx="11483350" cy="56385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086" y="664221"/>
            <a:ext cx="101569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Arial" charset="0"/>
                <a:ea typeface="Arial" charset="0"/>
                <a:cs typeface="Arial" charset="0"/>
              </a:rPr>
              <a:t>Why is the </a:t>
            </a:r>
            <a:r>
              <a:rPr lang="en-US" sz="3000" i="1">
                <a:latin typeface="Arial" charset="0"/>
                <a:ea typeface="Arial" charset="0"/>
                <a:cs typeface="Arial" charset="0"/>
              </a:rPr>
              <a:t>logit </a:t>
            </a:r>
            <a:r>
              <a:rPr lang="en-US" sz="3000">
                <a:latin typeface="Arial" charset="0"/>
                <a:ea typeface="Arial" charset="0"/>
                <a:cs typeface="Arial" charset="0"/>
              </a:rPr>
              <a:t>function also called the </a:t>
            </a:r>
            <a:r>
              <a:rPr lang="en-US" sz="3000" i="1">
                <a:latin typeface="Arial" charset="0"/>
                <a:ea typeface="Arial" charset="0"/>
                <a:cs typeface="Arial" charset="0"/>
              </a:rPr>
              <a:t>log-odds </a:t>
            </a:r>
            <a:r>
              <a:rPr lang="en-US" sz="3000">
                <a:latin typeface="Arial" charset="0"/>
                <a:ea typeface="Arial" charset="0"/>
                <a:cs typeface="Arial" charset="0"/>
              </a:rPr>
              <a:t>function? </a:t>
            </a:r>
            <a:endParaRPr lang="en-US" sz="300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THE SIGMOID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0183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classification,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need a distribution associated with categories: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given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all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observations,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probability of a given event?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link function that best allows for this is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logit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function,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which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the inverse of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sigmoid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THE SIGMOID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sigmoid function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function that visually looks like an 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Mathematically, it is defined as 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5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4" cy="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2340</Words>
  <Application>Microsoft Macintosh PowerPoint</Application>
  <PresentationFormat>Custom</PresentationFormat>
  <Paragraphs>400</Paragraphs>
  <Slides>58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PROBABILITIES are “snapped” to class labels  (by thresholding at the 50% level)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READING:   Recent Logistic Regression Discussion in JAMA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233</cp:revision>
  <dcterms:modified xsi:type="dcterms:W3CDTF">2017-03-15T04:09:47Z</dcterms:modified>
</cp:coreProperties>
</file>