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57" r:id="rId9"/>
    <p:sldId id="263" r:id="rId10"/>
    <p:sldId id="275" r:id="rId11"/>
    <p:sldId id="276" r:id="rId12"/>
    <p:sldId id="270" r:id="rId13"/>
    <p:sldId id="271" r:id="rId14"/>
    <p:sldId id="272" r:id="rId15"/>
    <p:sldId id="274" r:id="rId16"/>
    <p:sldId id="265" r:id="rId17"/>
    <p:sldId id="266" r:id="rId18"/>
    <p:sldId id="268" r:id="rId19"/>
    <p:sldId id="258" r:id="rId20"/>
    <p:sldId id="269" r:id="rId21"/>
    <p:sldId id="259" r:id="rId22"/>
    <p:sldId id="260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AF0"/>
    <a:srgbClr val="E95D59"/>
    <a:srgbClr val="45B4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BD8E-75A3-DE42-9EE0-E92090523AEC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F0666-8A25-0C45-9B93-6AE5F82D0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F0666-8A25-0C45-9B93-6AE5F82D01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4381-B905-AC4D-996E-1B391326B389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9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4381-B905-AC4D-996E-1B391326B389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4381-B905-AC4D-996E-1B391326B389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4381-B905-AC4D-996E-1B391326B389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4381-B905-AC4D-996E-1B391326B389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4381-B905-AC4D-996E-1B391326B389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4381-B905-AC4D-996E-1B391326B389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4381-B905-AC4D-996E-1B391326B389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4381-B905-AC4D-996E-1B391326B389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4381-B905-AC4D-996E-1B391326B389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4381-B905-AC4D-996E-1B391326B389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4381-B905-AC4D-996E-1B391326B389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8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Expectation Maximization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Reid Offringa,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7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OK, sort of 3 steps</a:t>
            </a:r>
          </a:p>
          <a:p>
            <a:r>
              <a:rPr lang="en-US" b="1" dirty="0" smtClean="0"/>
              <a:t>A) Initial random guess for missing info</a:t>
            </a:r>
          </a:p>
          <a:p>
            <a:r>
              <a:rPr lang="en-US" dirty="0" smtClean="0"/>
              <a:t>1) Expectation </a:t>
            </a:r>
          </a:p>
          <a:p>
            <a:pPr lvl="1"/>
            <a:r>
              <a:rPr lang="en-US" dirty="0" smtClean="0"/>
              <a:t>Given a guess for missing information</a:t>
            </a:r>
          </a:p>
          <a:p>
            <a:pPr lvl="1"/>
            <a:r>
              <a:rPr lang="en-US" dirty="0" smtClean="0"/>
              <a:t>Returns ‘expected’ estimate</a:t>
            </a:r>
          </a:p>
          <a:p>
            <a:r>
              <a:rPr lang="en-US" dirty="0" smtClean="0"/>
              <a:t>2) Maximization</a:t>
            </a:r>
          </a:p>
          <a:p>
            <a:pPr lvl="1"/>
            <a:r>
              <a:rPr lang="en-US" dirty="0" smtClean="0"/>
              <a:t>Given ‘expected’ estimate</a:t>
            </a:r>
          </a:p>
          <a:p>
            <a:pPr lvl="1"/>
            <a:r>
              <a:rPr lang="en-US" dirty="0" smtClean="0"/>
              <a:t>Optimize missing parameters</a:t>
            </a:r>
          </a:p>
        </p:txBody>
      </p:sp>
    </p:spTree>
    <p:extLst>
      <p:ext uri="{BB962C8B-B14F-4D97-AF65-F5344CB8AC3E}">
        <p14:creationId xmlns:p14="http://schemas.microsoft.com/office/powerpoint/2010/main" val="74483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EM: Finding Maximum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A) Initial random guess for ML</a:t>
            </a:r>
          </a:p>
          <a:p>
            <a:r>
              <a:rPr lang="en-US" dirty="0" smtClean="0"/>
              <a:t>1) Expectation </a:t>
            </a:r>
          </a:p>
          <a:p>
            <a:pPr lvl="1"/>
            <a:r>
              <a:rPr lang="en-US" dirty="0" smtClean="0"/>
              <a:t>Guess for the maximum likelihood</a:t>
            </a:r>
          </a:p>
          <a:p>
            <a:pPr lvl="1"/>
            <a:r>
              <a:rPr lang="en-US" dirty="0" smtClean="0"/>
              <a:t>Returns a guess for the expected probabilities</a:t>
            </a:r>
          </a:p>
          <a:p>
            <a:r>
              <a:rPr lang="en-US" dirty="0" smtClean="0"/>
              <a:t>2) Maximization</a:t>
            </a:r>
          </a:p>
          <a:p>
            <a:pPr lvl="1"/>
            <a:r>
              <a:rPr lang="en-US" dirty="0" smtClean="0"/>
              <a:t>Given ‘expected’ probabilities</a:t>
            </a:r>
          </a:p>
          <a:p>
            <a:pPr lvl="1"/>
            <a:r>
              <a:rPr lang="en-US" dirty="0" smtClean="0"/>
              <a:t>Calculates the 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73440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Flipping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10661" y="1603749"/>
            <a:ext cx="2645687" cy="26456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/>
              <a:t>B</a:t>
            </a:r>
            <a:endParaRPr lang="en-US" sz="7000" dirty="0"/>
          </a:p>
        </p:txBody>
      </p:sp>
      <p:sp>
        <p:nvSpPr>
          <p:cNvPr id="5" name="Oval 4"/>
          <p:cNvSpPr/>
          <p:nvPr/>
        </p:nvSpPr>
        <p:spPr>
          <a:xfrm>
            <a:off x="1256181" y="1603749"/>
            <a:ext cx="2645687" cy="26456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/>
              <a:t>A</a:t>
            </a:r>
            <a:endParaRPr lang="en-US" sz="7000" dirty="0"/>
          </a:p>
        </p:txBody>
      </p:sp>
      <p:sp>
        <p:nvSpPr>
          <p:cNvPr id="6" name="TextBox 5"/>
          <p:cNvSpPr txBox="1"/>
          <p:nvPr/>
        </p:nvSpPr>
        <p:spPr>
          <a:xfrm>
            <a:off x="5518908" y="4733219"/>
            <a:ext cx="204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P(Heads | B ) = 0.45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88828" y="4733219"/>
            <a:ext cx="204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P(Heads | A ) = 0.80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Flipping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18908" y="4100081"/>
            <a:ext cx="1268712" cy="12687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/>
              <a:t>B</a:t>
            </a:r>
            <a:endParaRPr lang="en-US" sz="7000" dirty="0"/>
          </a:p>
        </p:txBody>
      </p:sp>
      <p:sp>
        <p:nvSpPr>
          <p:cNvPr id="5" name="Oval 4"/>
          <p:cNvSpPr/>
          <p:nvPr/>
        </p:nvSpPr>
        <p:spPr>
          <a:xfrm>
            <a:off x="5518908" y="1603750"/>
            <a:ext cx="1268712" cy="12687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/>
              <a:t>A</a:t>
            </a:r>
            <a:endParaRPr lang="en-US" sz="7000" dirty="0"/>
          </a:p>
        </p:txBody>
      </p:sp>
      <p:sp>
        <p:nvSpPr>
          <p:cNvPr id="6" name="TextBox 5"/>
          <p:cNvSpPr txBox="1"/>
          <p:nvPr/>
        </p:nvSpPr>
        <p:spPr>
          <a:xfrm>
            <a:off x="5165220" y="5383911"/>
            <a:ext cx="204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P(Heads | B ) = 0.45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57218" y="2872462"/>
            <a:ext cx="204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P(Heads | A ) = 0.80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36026" y="1863280"/>
            <a:ext cx="3451043" cy="4144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Say we observe the following:</a:t>
            </a:r>
          </a:p>
          <a:p>
            <a:endParaRPr lang="en-US" sz="2400" dirty="0" smtClean="0"/>
          </a:p>
          <a:p>
            <a:r>
              <a:rPr lang="en-US" sz="2400" dirty="0" smtClean="0"/>
              <a:t>HHHHTHHHHH</a:t>
            </a:r>
          </a:p>
          <a:p>
            <a:r>
              <a:rPr lang="en-US" sz="2400" dirty="0" smtClean="0"/>
              <a:t>Is it A or B?</a:t>
            </a:r>
          </a:p>
          <a:p>
            <a:endParaRPr lang="en-US" sz="2400" dirty="0"/>
          </a:p>
          <a:p>
            <a:r>
              <a:rPr lang="en-US" sz="2400" dirty="0" smtClean="0"/>
              <a:t>What about:</a:t>
            </a:r>
          </a:p>
          <a:p>
            <a:r>
              <a:rPr lang="en-US" sz="2400" dirty="0" smtClean="0"/>
              <a:t>HTTTHHTHTH</a:t>
            </a:r>
          </a:p>
          <a:p>
            <a:r>
              <a:rPr lang="en-US" sz="2400" dirty="0" smtClean="0"/>
              <a:t>Is it A or B?</a:t>
            </a:r>
          </a:p>
        </p:txBody>
      </p:sp>
    </p:spTree>
    <p:extLst>
      <p:ext uri="{BB962C8B-B14F-4D97-AF65-F5344CB8AC3E}">
        <p14:creationId xmlns:p14="http://schemas.microsoft.com/office/powerpoint/2010/main" val="316315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Flipping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18908" y="4100081"/>
            <a:ext cx="1268712" cy="12687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/>
              <a:t>B</a:t>
            </a:r>
            <a:endParaRPr lang="en-US" sz="7000" dirty="0"/>
          </a:p>
        </p:txBody>
      </p:sp>
      <p:sp>
        <p:nvSpPr>
          <p:cNvPr id="5" name="Oval 4"/>
          <p:cNvSpPr/>
          <p:nvPr/>
        </p:nvSpPr>
        <p:spPr>
          <a:xfrm>
            <a:off x="5526910" y="1983531"/>
            <a:ext cx="1268712" cy="12687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/>
              <a:t>A</a:t>
            </a:r>
            <a:endParaRPr lang="en-US" sz="7000" dirty="0"/>
          </a:p>
        </p:txBody>
      </p:sp>
      <p:sp>
        <p:nvSpPr>
          <p:cNvPr id="6" name="TextBox 5"/>
          <p:cNvSpPr txBox="1"/>
          <p:nvPr/>
        </p:nvSpPr>
        <p:spPr>
          <a:xfrm>
            <a:off x="5165220" y="5383911"/>
            <a:ext cx="184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P(Heads | B ) = 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65220" y="3252243"/>
            <a:ext cx="185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P(Heads | A ) = ??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37911" y="4372860"/>
            <a:ext cx="4129194" cy="20221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automate these guesses!</a:t>
            </a:r>
          </a:p>
          <a:p>
            <a:r>
              <a:rPr lang="en-US" sz="2400" dirty="0" smtClean="0"/>
              <a:t>With EM!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36026" y="2114850"/>
            <a:ext cx="3451043" cy="2258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1) </a:t>
            </a:r>
            <a:r>
              <a:rPr lang="en-US" sz="2400" dirty="0" smtClean="0">
                <a:latin typeface="Courier"/>
                <a:cs typeface="Courier"/>
              </a:rPr>
              <a:t>HTTTH HTHTH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2) </a:t>
            </a:r>
            <a:r>
              <a:rPr lang="en-US" sz="2400" dirty="0" smtClean="0">
                <a:latin typeface="Courier"/>
                <a:cs typeface="Courier"/>
              </a:rPr>
              <a:t>HHHHT HHHHH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3) </a:t>
            </a:r>
            <a:r>
              <a:rPr lang="en-US" sz="2400" dirty="0" smtClean="0">
                <a:latin typeface="Courier"/>
                <a:cs typeface="Courier"/>
              </a:rPr>
              <a:t>HTHHH HHTHH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4) </a:t>
            </a:r>
            <a:r>
              <a:rPr lang="en-US" sz="2400" dirty="0" smtClean="0">
                <a:latin typeface="Courier"/>
                <a:cs typeface="Courier"/>
              </a:rPr>
              <a:t>HTHTT THHTT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5) </a:t>
            </a:r>
            <a:r>
              <a:rPr lang="en-US" sz="2400" dirty="0" smtClean="0">
                <a:latin typeface="Courier"/>
                <a:cs typeface="Courier"/>
              </a:rPr>
              <a:t>THHHT HHHTH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9188" y="2134711"/>
            <a:ext cx="1527150" cy="5744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know this!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951106" y="2709203"/>
            <a:ext cx="488082" cy="586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19784" y="4267600"/>
            <a:ext cx="1527150" cy="5744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know this!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931702" y="4842092"/>
            <a:ext cx="488082" cy="586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4514" y="1698046"/>
            <a:ext cx="3832555" cy="445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know group 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7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build="p"/>
      <p:bldP spid="10" grpId="0"/>
      <p:bldP spid="11" grpId="0" animBg="1"/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IF YOU KNEW EVERYTHING</a:t>
            </a:r>
            <a:endParaRPr lang="en-US" dirty="0"/>
          </a:p>
        </p:txBody>
      </p:sp>
      <p:pic>
        <p:nvPicPr>
          <p:cNvPr id="4" name="Picture 3" descr="Maximum Likelih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6" y="1774175"/>
            <a:ext cx="8696824" cy="38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5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Step: OVERVIEW</a:t>
            </a:r>
            <a:endParaRPr lang="en-US" dirty="0"/>
          </a:p>
        </p:txBody>
      </p:sp>
      <p:pic>
        <p:nvPicPr>
          <p:cNvPr id="4" name="Picture 3" descr="Expec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603905"/>
            <a:ext cx="8640410" cy="4475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1962" y="6289177"/>
            <a:ext cx="3386947" cy="4535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we make a guess!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1784196" y="6079067"/>
            <a:ext cx="347766" cy="436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27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Step: Part 1</a:t>
            </a:r>
            <a:endParaRPr lang="en-US" dirty="0"/>
          </a:p>
        </p:txBody>
      </p:sp>
      <p:pic>
        <p:nvPicPr>
          <p:cNvPr id="3" name="Picture 2" descr="Expectation le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9599"/>
            <a:ext cx="5056717" cy="476625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13916" y="1981200"/>
            <a:ext cx="3172883" cy="4144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Assume observations are generated by some prior probability (theta)</a:t>
            </a:r>
          </a:p>
          <a:p>
            <a:r>
              <a:rPr lang="en-US" sz="2000" dirty="0" smtClean="0"/>
              <a:t>Given theta sub A, what’s the P(A | o)?</a:t>
            </a:r>
          </a:p>
          <a:p>
            <a:r>
              <a:rPr lang="en-US" sz="2000" dirty="0" smtClean="0"/>
              <a:t>Use binomial formula!</a:t>
            </a:r>
          </a:p>
          <a:p>
            <a:r>
              <a:rPr lang="en-US" sz="2000" dirty="0" smtClean="0"/>
              <a:t>Then find the probability of an observation belonging to A, compared to B:</a:t>
            </a:r>
          </a:p>
          <a:p>
            <a:r>
              <a:rPr lang="en-US" sz="2000" dirty="0" smtClean="0"/>
              <a:t>P(</a:t>
            </a:r>
            <a:r>
              <a:rPr lang="en-US" sz="2000" dirty="0" err="1" smtClean="0"/>
              <a:t>A|o</a:t>
            </a:r>
            <a:r>
              <a:rPr lang="en-US" sz="2000" dirty="0" smtClean="0"/>
              <a:t>)/[P(</a:t>
            </a:r>
            <a:r>
              <a:rPr lang="en-US" sz="2000" dirty="0" err="1" smtClean="0"/>
              <a:t>A|o</a:t>
            </a:r>
            <a:r>
              <a:rPr lang="en-US" sz="2000" dirty="0" smtClean="0"/>
              <a:t>)+P(</a:t>
            </a:r>
            <a:r>
              <a:rPr lang="en-US" sz="2000" dirty="0" err="1" smtClean="0"/>
              <a:t>B|o</a:t>
            </a:r>
            <a:r>
              <a:rPr lang="en-US" sz="2000" dirty="0" smtClean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10681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Step: Part 2</a:t>
            </a:r>
            <a:endParaRPr lang="en-US" dirty="0"/>
          </a:p>
        </p:txBody>
      </p:sp>
      <p:pic>
        <p:nvPicPr>
          <p:cNvPr id="6" name="Picture 5" descr="Expectation right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" y="1837798"/>
            <a:ext cx="4901324" cy="390524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35757" y="1837798"/>
            <a:ext cx="3451043" cy="4144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formula generates a “weight” :</a:t>
            </a:r>
          </a:p>
          <a:p>
            <a:r>
              <a:rPr lang="en-US" sz="2000" dirty="0" smtClean="0"/>
              <a:t>P(</a:t>
            </a:r>
            <a:r>
              <a:rPr lang="en-US" sz="2000" dirty="0" err="1" smtClean="0"/>
              <a:t>A|o</a:t>
            </a:r>
            <a:r>
              <a:rPr lang="en-US" sz="2000" dirty="0" smtClean="0"/>
              <a:t>)/[P(</a:t>
            </a:r>
            <a:r>
              <a:rPr lang="en-US" sz="2000" dirty="0" err="1" smtClean="0"/>
              <a:t>A|o</a:t>
            </a:r>
            <a:r>
              <a:rPr lang="en-US" sz="2000" dirty="0" smtClean="0"/>
              <a:t>)+P(</a:t>
            </a:r>
            <a:r>
              <a:rPr lang="en-US" sz="2000" dirty="0" err="1" smtClean="0"/>
              <a:t>B|o</a:t>
            </a:r>
            <a:r>
              <a:rPr lang="en-US" sz="2000" dirty="0" smtClean="0"/>
              <a:t>)]</a:t>
            </a:r>
          </a:p>
          <a:p>
            <a:r>
              <a:rPr lang="en-US" sz="2000" dirty="0" smtClean="0"/>
              <a:t>For each observation:</a:t>
            </a:r>
          </a:p>
          <a:p>
            <a:r>
              <a:rPr lang="en-US" sz="2000" dirty="0" smtClean="0"/>
              <a:t>Multiply weight by number of heads and tails. </a:t>
            </a:r>
          </a:p>
          <a:p>
            <a:r>
              <a:rPr lang="en-US" sz="2000" dirty="0" smtClean="0"/>
              <a:t>Add them up</a:t>
            </a:r>
          </a:p>
          <a:p>
            <a:r>
              <a:rPr lang="en-US" sz="2000" dirty="0" smtClean="0"/>
              <a:t>Produces a count of heads and tails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eighted by probability of coin membership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0508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pectation right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7799"/>
            <a:ext cx="4049834" cy="32268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Maximization Step: </a:t>
            </a:r>
            <a:br>
              <a:rPr lang="en-US" dirty="0" smtClean="0"/>
            </a:br>
            <a:r>
              <a:rPr lang="en-US" dirty="0" smtClean="0"/>
              <a:t>ML from Weighted Count</a:t>
            </a:r>
            <a:endParaRPr lang="en-US" dirty="0"/>
          </a:p>
        </p:txBody>
      </p:sp>
      <p:pic>
        <p:nvPicPr>
          <p:cNvPr id="6" name="Picture 5" descr="Max ste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67" y="3422136"/>
            <a:ext cx="3804225" cy="274067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43991" y="4618615"/>
            <a:ext cx="1269075" cy="34771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1203" y="4618615"/>
            <a:ext cx="3792789" cy="347719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Problem: </a:t>
            </a:r>
            <a:br>
              <a:rPr lang="en-US" dirty="0" smtClean="0"/>
            </a:br>
            <a:r>
              <a:rPr lang="en-US" dirty="0" smtClean="0"/>
              <a:t>Who are our customers?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Typical Solution:</a:t>
            </a:r>
          </a:p>
          <a:p>
            <a:pPr lvl="1"/>
            <a:r>
              <a:rPr lang="en-US" dirty="0" smtClean="0"/>
              <a:t>Descriptive stats!</a:t>
            </a:r>
          </a:p>
          <a:p>
            <a:pPr lvl="1"/>
            <a:r>
              <a:rPr lang="en-US" dirty="0" smtClean="0"/>
              <a:t>E.g. Mean age, Median weight</a:t>
            </a:r>
          </a:p>
          <a:p>
            <a:pPr lvl="1"/>
            <a:r>
              <a:rPr lang="en-US" dirty="0" smtClean="0"/>
              <a:t>E.g. Standard deviation, range, 95% CI</a:t>
            </a:r>
          </a:p>
          <a:p>
            <a:r>
              <a:rPr lang="en-US" dirty="0" smtClean="0"/>
              <a:t>Limitation:</a:t>
            </a:r>
          </a:p>
          <a:p>
            <a:pPr lvl="1"/>
            <a:r>
              <a:rPr lang="en-US" dirty="0" err="1" smtClean="0"/>
              <a:t>Heterogenous</a:t>
            </a:r>
            <a:r>
              <a:rPr lang="en-US" dirty="0" smtClean="0"/>
              <a:t> dataset!</a:t>
            </a:r>
          </a:p>
          <a:p>
            <a:pPr lvl="1"/>
            <a:r>
              <a:rPr lang="en-US" dirty="0" smtClean="0"/>
              <a:t>Segmentation? </a:t>
            </a:r>
          </a:p>
          <a:p>
            <a:pPr lvl="1"/>
            <a:r>
              <a:rPr lang="en-US" dirty="0" smtClean="0"/>
              <a:t>Suppose the mean user age is 58 </a:t>
            </a:r>
          </a:p>
          <a:p>
            <a:pPr lvl="2"/>
            <a:r>
              <a:rPr lang="en-US" dirty="0" smtClean="0"/>
              <a:t>Marketing starts targeting 58 year olds!</a:t>
            </a:r>
          </a:p>
        </p:txBody>
      </p:sp>
    </p:spTree>
    <p:extLst>
      <p:ext uri="{BB962C8B-B14F-4D97-AF65-F5344CB8AC3E}">
        <p14:creationId xmlns:p14="http://schemas.microsoft.com/office/powerpoint/2010/main" val="286035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Maximization Step: </a:t>
            </a:r>
            <a:br>
              <a:rPr lang="en-US" dirty="0" smtClean="0"/>
            </a:br>
            <a:r>
              <a:rPr lang="en-US" dirty="0" smtClean="0"/>
              <a:t>IF YOU KNEW EVERYTHING</a:t>
            </a:r>
            <a:endParaRPr lang="en-US" dirty="0"/>
          </a:p>
        </p:txBody>
      </p:sp>
      <p:pic>
        <p:nvPicPr>
          <p:cNvPr id="4" name="Picture 3" descr="Maximum Likelih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6" y="1774175"/>
            <a:ext cx="8696824" cy="38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5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pic>
        <p:nvPicPr>
          <p:cNvPr id="4" name="Picture 3" descr="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44" y="1281878"/>
            <a:ext cx="6996918" cy="51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2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uses the EM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 clustering</a:t>
            </a:r>
          </a:p>
          <a:p>
            <a:r>
              <a:rPr lang="en-US" dirty="0" smtClean="0"/>
              <a:t>K-means clustering</a:t>
            </a:r>
          </a:p>
          <a:p>
            <a:pPr lvl="1"/>
            <a:r>
              <a:rPr lang="en-US" dirty="0" smtClean="0"/>
              <a:t>sometimes called “Hard EM”</a:t>
            </a:r>
          </a:p>
          <a:p>
            <a:r>
              <a:rPr lang="en-US" dirty="0" smtClean="0"/>
              <a:t>Latent class analysis </a:t>
            </a:r>
          </a:p>
          <a:p>
            <a:pPr lvl="1"/>
            <a:r>
              <a:rPr lang="en-US" dirty="0" smtClean="0"/>
              <a:t>AKA mixture models</a:t>
            </a:r>
          </a:p>
          <a:p>
            <a:pPr lvl="1"/>
            <a:r>
              <a:rPr lang="en-US" dirty="0" smtClean="0"/>
              <a:t>AKA Latent profile analysis</a:t>
            </a:r>
          </a:p>
          <a:p>
            <a:r>
              <a:rPr lang="en-US" dirty="0" smtClean="0"/>
              <a:t>Item response theory</a:t>
            </a:r>
          </a:p>
          <a:p>
            <a:r>
              <a:rPr lang="en-US" dirty="0" err="1" smtClean="0"/>
              <a:t>Probit</a:t>
            </a:r>
            <a:r>
              <a:rPr lang="en-US" dirty="0" smtClean="0"/>
              <a:t>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3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OVER:</a:t>
            </a:r>
            <a:br>
              <a:rPr lang="en-US" dirty="0" smtClean="0"/>
            </a:br>
            <a:r>
              <a:rPr lang="en-US" dirty="0" smtClean="0"/>
              <a:t>Time for your in-class assignment!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5278"/>
          </a:xfrm>
        </p:spPr>
        <p:txBody>
          <a:bodyPr>
            <a:normAutofit/>
          </a:bodyPr>
          <a:lstStyle/>
          <a:p>
            <a:r>
              <a:rPr lang="en-US" dirty="0" smtClean="0"/>
              <a:t>Let’s go through the code!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3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wait a second…</a:t>
            </a:r>
            <a:endParaRPr lang="en-US" dirty="0"/>
          </a:p>
        </p:txBody>
      </p:sp>
      <p:pic>
        <p:nvPicPr>
          <p:cNvPr id="11" name="Picture 10" descr="HIST_stand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94" y="1439962"/>
            <a:ext cx="5267537" cy="541803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4199514" y="1597004"/>
            <a:ext cx="0" cy="4665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30185" y="1280419"/>
            <a:ext cx="2363798" cy="419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Mean Age is 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2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explore this further</a:t>
            </a:r>
            <a:endParaRPr lang="en-US" dirty="0"/>
          </a:p>
        </p:txBody>
      </p:sp>
      <p:pic>
        <p:nvPicPr>
          <p:cNvPr id="4" name="Picture 3" descr="HIST_Male_Fem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42" y="1244474"/>
            <a:ext cx="5194802" cy="534415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199514" y="1597004"/>
            <a:ext cx="0" cy="4665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30185" y="1280419"/>
            <a:ext cx="2363798" cy="419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Mean Age is 58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3002" y="3306469"/>
            <a:ext cx="2363798" cy="419685"/>
          </a:xfrm>
          <a:prstGeom prst="rect">
            <a:avLst/>
          </a:prstGeom>
          <a:solidFill>
            <a:srgbClr val="45B4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Females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23002" y="3726154"/>
            <a:ext cx="2363798" cy="419685"/>
          </a:xfrm>
          <a:prstGeom prst="rect">
            <a:avLst/>
          </a:prstGeom>
          <a:solidFill>
            <a:srgbClr val="E95D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5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Oh! That makes sense</a:t>
            </a:r>
            <a:endParaRPr lang="en-US" dirty="0"/>
          </a:p>
        </p:txBody>
      </p:sp>
      <p:pic>
        <p:nvPicPr>
          <p:cNvPr id="4" name="Picture 3" descr="HIST_la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48944"/>
            <a:ext cx="8229600" cy="51214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87874" y="1417638"/>
            <a:ext cx="2363798" cy="419685"/>
          </a:xfrm>
          <a:prstGeom prst="rect">
            <a:avLst/>
          </a:prstGeom>
          <a:solidFill>
            <a:srgbClr val="45B4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Females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94819" y="1417638"/>
            <a:ext cx="2363798" cy="419685"/>
          </a:xfrm>
          <a:prstGeom prst="rect">
            <a:avLst/>
          </a:prstGeom>
          <a:solidFill>
            <a:srgbClr val="E95D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0202" y="3359199"/>
            <a:ext cx="2363798" cy="419685"/>
          </a:xfrm>
          <a:prstGeom prst="rect">
            <a:avLst/>
          </a:prstGeom>
          <a:solidFill>
            <a:srgbClr val="DE4A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Labor Pain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293398" y="3778884"/>
            <a:ext cx="1499377" cy="8612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10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to Graphing Everything :</a:t>
            </a:r>
            <a:br>
              <a:rPr lang="en-US" dirty="0" smtClean="0"/>
            </a:br>
            <a:r>
              <a:rPr lang="en-US" dirty="0" smtClean="0"/>
              <a:t>Latent Class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the same data</a:t>
            </a:r>
          </a:p>
          <a:p>
            <a:r>
              <a:rPr lang="en-US" dirty="0" smtClean="0"/>
              <a:t>Extract Two Latent Classes</a:t>
            </a:r>
          </a:p>
          <a:p>
            <a:pPr lvl="2"/>
            <a:r>
              <a:rPr lang="en-US" dirty="0" smtClean="0"/>
              <a:t>Latent Class 1, n=12,851</a:t>
            </a:r>
          </a:p>
          <a:p>
            <a:pPr lvl="3"/>
            <a:r>
              <a:rPr lang="en-US" smtClean="0"/>
              <a:t>50</a:t>
            </a:r>
            <a:r>
              <a:rPr lang="en-US" smtClean="0"/>
              <a:t>% </a:t>
            </a:r>
            <a:r>
              <a:rPr lang="en-US" dirty="0" smtClean="0"/>
              <a:t>Female</a:t>
            </a:r>
          </a:p>
          <a:p>
            <a:pPr lvl="3"/>
            <a:r>
              <a:rPr lang="en-US" dirty="0" smtClean="0"/>
              <a:t>Age 64.67</a:t>
            </a:r>
          </a:p>
          <a:p>
            <a:pPr lvl="3"/>
            <a:r>
              <a:rPr lang="en-US" dirty="0" smtClean="0"/>
              <a:t>0% Reporting Labor Pain</a:t>
            </a:r>
          </a:p>
          <a:p>
            <a:pPr lvl="2"/>
            <a:r>
              <a:rPr lang="en-US" dirty="0" smtClean="0"/>
              <a:t>Latent Class 2, n=</a:t>
            </a:r>
            <a:r>
              <a:rPr lang="en-US" dirty="0"/>
              <a:t>2,963</a:t>
            </a:r>
            <a:endParaRPr lang="en-US" dirty="0" smtClean="0"/>
          </a:p>
          <a:p>
            <a:pPr lvl="3"/>
            <a:r>
              <a:rPr lang="en-US" dirty="0" smtClean="0"/>
              <a:t>100% Female</a:t>
            </a:r>
          </a:p>
          <a:p>
            <a:pPr lvl="3"/>
            <a:r>
              <a:rPr lang="en-US" dirty="0" smtClean="0"/>
              <a:t>Age 32.09</a:t>
            </a:r>
          </a:p>
          <a:p>
            <a:pPr lvl="3"/>
            <a:r>
              <a:rPr lang="en-US" dirty="0" smtClean="0"/>
              <a:t>78</a:t>
            </a:r>
            <a:r>
              <a:rPr lang="en-US" dirty="0" smtClean="0"/>
              <a:t>% </a:t>
            </a:r>
            <a:r>
              <a:rPr lang="en-US" dirty="0" smtClean="0"/>
              <a:t>Reporting Labor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4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who are our customers?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3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are around 65</a:t>
            </a:r>
          </a:p>
          <a:p>
            <a:pPr lvl="1"/>
            <a:r>
              <a:rPr lang="en-US" dirty="0" smtClean="0"/>
              <a:t>NOT 58! </a:t>
            </a:r>
          </a:p>
          <a:p>
            <a:pPr lvl="1"/>
            <a:r>
              <a:rPr lang="en-US" dirty="0" smtClean="0"/>
              <a:t>Mix of males and females</a:t>
            </a:r>
          </a:p>
          <a:p>
            <a:r>
              <a:rPr lang="en-US" dirty="0" smtClean="0"/>
              <a:t>But SOME are around 32 </a:t>
            </a:r>
          </a:p>
          <a:p>
            <a:pPr lvl="1"/>
            <a:r>
              <a:rPr lang="en-US" dirty="0" smtClean="0"/>
              <a:t>100% female!</a:t>
            </a:r>
          </a:p>
          <a:p>
            <a:pPr lvl="1"/>
            <a:r>
              <a:rPr lang="en-US" dirty="0" smtClean="0"/>
              <a:t>That’s important! </a:t>
            </a:r>
          </a:p>
          <a:p>
            <a:pPr lvl="1"/>
            <a:r>
              <a:rPr lang="en-US" dirty="0" smtClean="0"/>
              <a:t>They’re giving birth! </a:t>
            </a:r>
          </a:p>
          <a:p>
            <a:pPr lvl="1"/>
            <a:r>
              <a:rPr lang="en-US" dirty="0" smtClean="0"/>
              <a:t>Not there for old age!</a:t>
            </a:r>
          </a:p>
          <a:p>
            <a:r>
              <a:rPr lang="en-US" dirty="0" smtClean="0"/>
              <a:t> So, how does latent class analysis work?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6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Maximization!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steps</a:t>
            </a:r>
          </a:p>
          <a:p>
            <a:r>
              <a:rPr lang="en-US" dirty="0" smtClean="0"/>
              <a:t>1) Expectation </a:t>
            </a:r>
          </a:p>
          <a:p>
            <a:r>
              <a:rPr lang="en-US" dirty="0" smtClean="0"/>
              <a:t>2) Maximization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Basically, a guess and check loop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93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steps</a:t>
            </a:r>
          </a:p>
          <a:p>
            <a:r>
              <a:rPr lang="en-US" dirty="0" smtClean="0"/>
              <a:t>1) Expectation </a:t>
            </a:r>
          </a:p>
          <a:p>
            <a:pPr lvl="1"/>
            <a:r>
              <a:rPr lang="en-US" dirty="0" smtClean="0"/>
              <a:t>Given a guess for missing information</a:t>
            </a:r>
          </a:p>
          <a:p>
            <a:pPr lvl="1"/>
            <a:r>
              <a:rPr lang="en-US" dirty="0" smtClean="0"/>
              <a:t>Returns ‘expected’ estimate</a:t>
            </a:r>
          </a:p>
          <a:p>
            <a:r>
              <a:rPr lang="en-US" dirty="0" smtClean="0"/>
              <a:t>2) Maximization</a:t>
            </a:r>
          </a:p>
          <a:p>
            <a:pPr lvl="1"/>
            <a:r>
              <a:rPr lang="en-US" dirty="0" smtClean="0"/>
              <a:t>Given ‘expected’ estimate</a:t>
            </a:r>
          </a:p>
          <a:p>
            <a:pPr lvl="1"/>
            <a:r>
              <a:rPr lang="en-US" dirty="0" smtClean="0"/>
              <a:t>Optimize missing parameters</a:t>
            </a:r>
          </a:p>
        </p:txBody>
      </p:sp>
    </p:spTree>
    <p:extLst>
      <p:ext uri="{BB962C8B-B14F-4D97-AF65-F5344CB8AC3E}">
        <p14:creationId xmlns:p14="http://schemas.microsoft.com/office/powerpoint/2010/main" val="79416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645</Words>
  <Application>Microsoft Macintosh PowerPoint</Application>
  <PresentationFormat>On-screen Show (4:3)</PresentationFormat>
  <Paragraphs>140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Expectation Maximization Algorithm</vt:lpstr>
      <vt:lpstr>Common Problem:  Who are our customers? </vt:lpstr>
      <vt:lpstr>But wait a second…</vt:lpstr>
      <vt:lpstr>Let’s explore this further</vt:lpstr>
      <vt:lpstr>Oh! That makes sense</vt:lpstr>
      <vt:lpstr>Alternative to Graphing Everything : Latent Class Analysis</vt:lpstr>
      <vt:lpstr>So, who are our customers? </vt:lpstr>
      <vt:lpstr>Expectation Maximization!</vt:lpstr>
      <vt:lpstr>EM: What is it?</vt:lpstr>
      <vt:lpstr>EM: What is it?</vt:lpstr>
      <vt:lpstr>EM: Finding Maximum Likelihood</vt:lpstr>
      <vt:lpstr>Coin Flipping Example</vt:lpstr>
      <vt:lpstr>Coin Flipping Example</vt:lpstr>
      <vt:lpstr>Coin Flipping Example</vt:lpstr>
      <vt:lpstr>EASY IF YOU KNEW EVERYTHING</vt:lpstr>
      <vt:lpstr>Expectation Step: OVERVIEW</vt:lpstr>
      <vt:lpstr>Expectation Step: Part 1</vt:lpstr>
      <vt:lpstr>Expectation Step: Part 2</vt:lpstr>
      <vt:lpstr>Maximization Step:  ML from Weighted Count</vt:lpstr>
      <vt:lpstr>Maximization Step:  IF YOU KNEW EVERYTHING</vt:lpstr>
      <vt:lpstr>REPEAT</vt:lpstr>
      <vt:lpstr>What uses the EM algorithm?</vt:lpstr>
      <vt:lpstr>LECTURE OVER: Time for your in-class assignment!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 Maximization</dc:title>
  <dc:creator>Reid Offringa</dc:creator>
  <cp:lastModifiedBy>Reid Offringa</cp:lastModifiedBy>
  <cp:revision>215</cp:revision>
  <dcterms:created xsi:type="dcterms:W3CDTF">2016-02-18T20:00:51Z</dcterms:created>
  <dcterms:modified xsi:type="dcterms:W3CDTF">2016-10-03T22:19:17Z</dcterms:modified>
</cp:coreProperties>
</file>